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 id="2147483741" r:id="rId2"/>
    <p:sldMasterId id="2147483738" r:id="rId3"/>
    <p:sldMasterId id="2147483719" r:id="rId4"/>
    <p:sldMasterId id="2147483687" r:id="rId5"/>
    <p:sldMasterId id="2147483694" r:id="rId6"/>
    <p:sldMasterId id="2147483680" r:id="rId7"/>
  </p:sldMasterIdLst>
  <p:notesMasterIdLst>
    <p:notesMasterId r:id="rId120"/>
  </p:notesMasterIdLst>
  <p:handoutMasterIdLst>
    <p:handoutMasterId r:id="rId121"/>
  </p:handoutMasterIdLst>
  <p:sldIdLst>
    <p:sldId id="346" r:id="rId8"/>
    <p:sldId id="387" r:id="rId9"/>
    <p:sldId id="389" r:id="rId10"/>
    <p:sldId id="370" r:id="rId11"/>
    <p:sldId id="384" r:id="rId12"/>
    <p:sldId id="391" r:id="rId13"/>
    <p:sldId id="394" r:id="rId14"/>
    <p:sldId id="395" r:id="rId15"/>
    <p:sldId id="396" r:id="rId16"/>
    <p:sldId id="350" r:id="rId17"/>
    <p:sldId id="397" r:id="rId18"/>
    <p:sldId id="399" r:id="rId19"/>
    <p:sldId id="398" r:id="rId20"/>
    <p:sldId id="400" r:id="rId21"/>
    <p:sldId id="401" r:id="rId22"/>
    <p:sldId id="402" r:id="rId23"/>
    <p:sldId id="403" r:id="rId24"/>
    <p:sldId id="351" r:id="rId25"/>
    <p:sldId id="360" r:id="rId26"/>
    <p:sldId id="404" r:id="rId27"/>
    <p:sldId id="352" r:id="rId28"/>
    <p:sldId id="405" r:id="rId29"/>
    <p:sldId id="365" r:id="rId30"/>
    <p:sldId id="406" r:id="rId31"/>
    <p:sldId id="423" r:id="rId32"/>
    <p:sldId id="355" r:id="rId33"/>
    <p:sldId id="369" r:id="rId34"/>
    <p:sldId id="420" r:id="rId35"/>
    <p:sldId id="424" r:id="rId36"/>
    <p:sldId id="383" r:id="rId37"/>
    <p:sldId id="412" r:id="rId38"/>
    <p:sldId id="413" r:id="rId39"/>
    <p:sldId id="425" r:id="rId40"/>
    <p:sldId id="366" r:id="rId41"/>
    <p:sldId id="368" r:id="rId42"/>
    <p:sldId id="388" r:id="rId43"/>
    <p:sldId id="426" r:id="rId44"/>
    <p:sldId id="379" r:id="rId45"/>
    <p:sldId id="427" r:id="rId46"/>
    <p:sldId id="428" r:id="rId47"/>
    <p:sldId id="429" r:id="rId48"/>
    <p:sldId id="430" r:id="rId49"/>
    <p:sldId id="392" r:id="rId50"/>
    <p:sldId id="421" r:id="rId51"/>
    <p:sldId id="431" r:id="rId52"/>
    <p:sldId id="378" r:id="rId53"/>
    <p:sldId id="409" r:id="rId54"/>
    <p:sldId id="382" r:id="rId55"/>
    <p:sldId id="414" r:id="rId56"/>
    <p:sldId id="417" r:id="rId57"/>
    <p:sldId id="419" r:id="rId58"/>
    <p:sldId id="415" r:id="rId59"/>
    <p:sldId id="380" r:id="rId60"/>
    <p:sldId id="367" r:id="rId61"/>
    <p:sldId id="374" r:id="rId62"/>
    <p:sldId id="408" r:id="rId63"/>
    <p:sldId id="375" r:id="rId64"/>
    <p:sldId id="432" r:id="rId65"/>
    <p:sldId id="348" r:id="rId66"/>
    <p:sldId id="457" r:id="rId67"/>
    <p:sldId id="458" r:id="rId68"/>
    <p:sldId id="308" r:id="rId69"/>
    <p:sldId id="521" r:id="rId70"/>
    <p:sldId id="522" r:id="rId71"/>
    <p:sldId id="523" r:id="rId72"/>
    <p:sldId id="524" r:id="rId73"/>
    <p:sldId id="547" r:id="rId74"/>
    <p:sldId id="525" r:id="rId75"/>
    <p:sldId id="548" r:id="rId76"/>
    <p:sldId id="526" r:id="rId77"/>
    <p:sldId id="551" r:id="rId78"/>
    <p:sldId id="532" r:id="rId79"/>
    <p:sldId id="534" r:id="rId80"/>
    <p:sldId id="535" r:id="rId81"/>
    <p:sldId id="549" r:id="rId82"/>
    <p:sldId id="533" r:id="rId83"/>
    <p:sldId id="536" r:id="rId84"/>
    <p:sldId id="545" r:id="rId85"/>
    <p:sldId id="537" r:id="rId86"/>
    <p:sldId id="552" r:id="rId87"/>
    <p:sldId id="538" r:id="rId88"/>
    <p:sldId id="553" r:id="rId89"/>
    <p:sldId id="540" r:id="rId90"/>
    <p:sldId id="572" r:id="rId91"/>
    <p:sldId id="544" r:id="rId92"/>
    <p:sldId id="550" r:id="rId93"/>
    <p:sldId id="573" r:id="rId94"/>
    <p:sldId id="530" r:id="rId95"/>
    <p:sldId id="290" r:id="rId96"/>
    <p:sldId id="292" r:id="rId97"/>
    <p:sldId id="312" r:id="rId98"/>
    <p:sldId id="531" r:id="rId99"/>
    <p:sldId id="313" r:id="rId100"/>
    <p:sldId id="327" r:id="rId101"/>
    <p:sldId id="326" r:id="rId102"/>
    <p:sldId id="316" r:id="rId103"/>
    <p:sldId id="324" r:id="rId104"/>
    <p:sldId id="570" r:id="rId105"/>
    <p:sldId id="541" r:id="rId106"/>
    <p:sldId id="349" r:id="rId107"/>
    <p:sldId id="542" r:id="rId108"/>
    <p:sldId id="554" r:id="rId109"/>
    <p:sldId id="555" r:id="rId110"/>
    <p:sldId id="556" r:id="rId111"/>
    <p:sldId id="559" r:id="rId112"/>
    <p:sldId id="557" r:id="rId113"/>
    <p:sldId id="558" r:id="rId114"/>
    <p:sldId id="571" r:id="rId115"/>
    <p:sldId id="563" r:id="rId116"/>
    <p:sldId id="543" r:id="rId117"/>
    <p:sldId id="568" r:id="rId118"/>
    <p:sldId id="574" r:id="rId119"/>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FFF"/>
    <a:srgbClr val="16727A"/>
    <a:srgbClr val="643B8C"/>
    <a:srgbClr val="16737A"/>
    <a:srgbClr val="A62952"/>
    <a:srgbClr val="D54E29"/>
    <a:srgbClr val="27763B"/>
    <a:srgbClr val="706259"/>
    <a:srgbClr val="9B9089"/>
    <a:srgbClr val="D8D1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81258" autoAdjust="0"/>
  </p:normalViewPr>
  <p:slideViewPr>
    <p:cSldViewPr snapToGrid="0" snapToObjects="1">
      <p:cViewPr varScale="1">
        <p:scale>
          <a:sx n="36" d="100"/>
          <a:sy n="36" d="100"/>
        </p:scale>
        <p:origin x="1282" y="38"/>
      </p:cViewPr>
      <p:guideLst>
        <p:guide orient="horz" pos="4296"/>
        <p:guide pos="7681"/>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theme" Target="theme/theme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horsm1\AppData\Local\Microsoft\Windows\Temporary%20Internet%20Files\Content.Outlook\PGO1BTXS\ecodes2000-2010.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horsm1\AppData\Local\Microsoft\Windows\Temporary%20Internet%20Files\Content.Outlook\PGO1BTXS\ecodes2000-2010.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b="1" i="0" u="none" strike="noStrike" baseline="0">
                <a:solidFill>
                  <a:srgbClr val="000000"/>
                </a:solidFill>
                <a:latin typeface="Arial"/>
                <a:ea typeface="Arial"/>
                <a:cs typeface="Arial"/>
              </a:defRPr>
            </a:pPr>
            <a:r>
              <a:rPr lang="en-US" sz="2400" dirty="0"/>
              <a:t>Rates of E or V code recording in ED or IP injury encounters - average across sites</a:t>
            </a:r>
          </a:p>
        </c:rich>
      </c:tx>
      <c:layout>
        <c:manualLayout>
          <c:xMode val="edge"/>
          <c:yMode val="edge"/>
          <c:x val="0.11484098939929328"/>
          <c:y val="3.3078962604769516E-2"/>
        </c:manualLayout>
      </c:layout>
      <c:overlay val="0"/>
      <c:spPr>
        <a:noFill/>
        <a:ln w="25400">
          <a:noFill/>
        </a:ln>
      </c:spPr>
    </c:title>
    <c:autoTitleDeleted val="0"/>
    <c:plotArea>
      <c:layout>
        <c:manualLayout>
          <c:layoutTarget val="inner"/>
          <c:xMode val="edge"/>
          <c:yMode val="edge"/>
          <c:x val="0.12544169611307421"/>
          <c:y val="0.22646366706342205"/>
          <c:w val="0.66077738515901063"/>
          <c:h val="0.6030549336407981"/>
        </c:manualLayout>
      </c:layout>
      <c:scatterChart>
        <c:scatterStyle val="lineMarker"/>
        <c:varyColors val="0"/>
        <c:ser>
          <c:idx val="0"/>
          <c:order val="0"/>
          <c:tx>
            <c:v>Inpatient</c:v>
          </c:tx>
          <c:spPr>
            <a:ln w="12700">
              <a:solidFill>
                <a:srgbClr val="000080"/>
              </a:solidFill>
              <a:prstDash val="solid"/>
            </a:ln>
          </c:spPr>
          <c:marker>
            <c:symbol val="diamond"/>
            <c:size val="5"/>
            <c:spPr>
              <a:solidFill>
                <a:srgbClr val="000080"/>
              </a:solidFill>
              <a:ln>
                <a:solidFill>
                  <a:srgbClr val="000080"/>
                </a:solidFill>
                <a:prstDash val="solid"/>
              </a:ln>
            </c:spPr>
          </c:marker>
          <c:xVal>
            <c:numRef>
              <c:f>ecodes!$A$21:$A$31</c:f>
              <c:numCache>
                <c:formatCode>General</c:formatCode>
                <c:ptCount val="11"/>
                <c:pt idx="0">
                  <c:v>2000</c:v>
                </c:pt>
                <c:pt idx="1">
                  <c:v>2001</c:v>
                </c:pt>
                <c:pt idx="2">
                  <c:v>2002</c:v>
                </c:pt>
                <c:pt idx="3">
                  <c:v>2003</c:v>
                </c:pt>
                <c:pt idx="4">
                  <c:v>2004</c:v>
                </c:pt>
                <c:pt idx="5">
                  <c:v>2005</c:v>
                </c:pt>
                <c:pt idx="6">
                  <c:v>2006</c:v>
                </c:pt>
                <c:pt idx="7">
                  <c:v>2007</c:v>
                </c:pt>
                <c:pt idx="8">
                  <c:v>2008</c:v>
                </c:pt>
                <c:pt idx="9">
                  <c:v>2009</c:v>
                </c:pt>
                <c:pt idx="10">
                  <c:v>2010</c:v>
                </c:pt>
              </c:numCache>
            </c:numRef>
          </c:xVal>
          <c:yVal>
            <c:numRef>
              <c:f>ecodes!$L$21:$L$31</c:f>
              <c:numCache>
                <c:formatCode>General</c:formatCode>
                <c:ptCount val="11"/>
                <c:pt idx="0">
                  <c:v>65.356999999999999</c:v>
                </c:pt>
                <c:pt idx="1">
                  <c:v>63.063000000000002</c:v>
                </c:pt>
                <c:pt idx="2">
                  <c:v>63.722999999999999</c:v>
                </c:pt>
                <c:pt idx="3">
                  <c:v>61.803333333333335</c:v>
                </c:pt>
                <c:pt idx="4">
                  <c:v>63.637777777777778</c:v>
                </c:pt>
                <c:pt idx="5">
                  <c:v>67.316000000000003</c:v>
                </c:pt>
                <c:pt idx="6">
                  <c:v>59.847000000000001</c:v>
                </c:pt>
                <c:pt idx="7">
                  <c:v>54.234999999999992</c:v>
                </c:pt>
                <c:pt idx="8">
                  <c:v>51.338999999999999</c:v>
                </c:pt>
                <c:pt idx="9">
                  <c:v>49.619000000000007</c:v>
                </c:pt>
                <c:pt idx="10">
                  <c:v>57.341999999999999</c:v>
                </c:pt>
              </c:numCache>
            </c:numRef>
          </c:yVal>
          <c:smooth val="0"/>
          <c:extLst>
            <c:ext xmlns:c16="http://schemas.microsoft.com/office/drawing/2014/chart" uri="{C3380CC4-5D6E-409C-BE32-E72D297353CC}">
              <c16:uniqueId val="{00000000-2CAE-41C7-A88D-363CD145E097}"/>
            </c:ext>
          </c:extLst>
        </c:ser>
        <c:ser>
          <c:idx val="1"/>
          <c:order val="1"/>
          <c:tx>
            <c:v>ED</c:v>
          </c:tx>
          <c:spPr>
            <a:ln w="12700">
              <a:solidFill>
                <a:srgbClr val="FF00FF"/>
              </a:solidFill>
              <a:prstDash val="solid"/>
            </a:ln>
          </c:spPr>
          <c:marker>
            <c:symbol val="square"/>
            <c:size val="5"/>
            <c:spPr>
              <a:solidFill>
                <a:srgbClr val="FF00FF"/>
              </a:solidFill>
              <a:ln>
                <a:solidFill>
                  <a:srgbClr val="FF00FF"/>
                </a:solidFill>
                <a:prstDash val="solid"/>
              </a:ln>
            </c:spPr>
          </c:marker>
          <c:xVal>
            <c:numRef>
              <c:f>ecodes!$A$21:$A$31</c:f>
              <c:numCache>
                <c:formatCode>General</c:formatCode>
                <c:ptCount val="11"/>
                <c:pt idx="0">
                  <c:v>2000</c:v>
                </c:pt>
                <c:pt idx="1">
                  <c:v>2001</c:v>
                </c:pt>
                <c:pt idx="2">
                  <c:v>2002</c:v>
                </c:pt>
                <c:pt idx="3">
                  <c:v>2003</c:v>
                </c:pt>
                <c:pt idx="4">
                  <c:v>2004</c:v>
                </c:pt>
                <c:pt idx="5">
                  <c:v>2005</c:v>
                </c:pt>
                <c:pt idx="6">
                  <c:v>2006</c:v>
                </c:pt>
                <c:pt idx="7">
                  <c:v>2007</c:v>
                </c:pt>
                <c:pt idx="8">
                  <c:v>2008</c:v>
                </c:pt>
                <c:pt idx="9">
                  <c:v>2009</c:v>
                </c:pt>
                <c:pt idx="10">
                  <c:v>2010</c:v>
                </c:pt>
              </c:numCache>
            </c:numRef>
          </c:xVal>
          <c:yVal>
            <c:numRef>
              <c:f>ecodes!$L$5:$L$15</c:f>
              <c:numCache>
                <c:formatCode>General</c:formatCode>
                <c:ptCount val="11"/>
                <c:pt idx="0">
                  <c:v>39.531999999999996</c:v>
                </c:pt>
                <c:pt idx="1">
                  <c:v>40.363</c:v>
                </c:pt>
                <c:pt idx="2">
                  <c:v>40.260999999999996</c:v>
                </c:pt>
                <c:pt idx="3">
                  <c:v>45.6</c:v>
                </c:pt>
                <c:pt idx="4">
                  <c:v>49.615000000000002</c:v>
                </c:pt>
                <c:pt idx="5">
                  <c:v>58.809999999999995</c:v>
                </c:pt>
                <c:pt idx="6">
                  <c:v>57.633333333333326</c:v>
                </c:pt>
                <c:pt idx="7">
                  <c:v>58.64</c:v>
                </c:pt>
                <c:pt idx="8">
                  <c:v>50.590999999999994</c:v>
                </c:pt>
                <c:pt idx="9">
                  <c:v>49.842999999999996</c:v>
                </c:pt>
                <c:pt idx="10">
                  <c:v>55.682000000000002</c:v>
                </c:pt>
              </c:numCache>
            </c:numRef>
          </c:yVal>
          <c:smooth val="0"/>
          <c:extLst>
            <c:ext xmlns:c16="http://schemas.microsoft.com/office/drawing/2014/chart" uri="{C3380CC4-5D6E-409C-BE32-E72D297353CC}">
              <c16:uniqueId val="{00000001-2CAE-41C7-A88D-363CD145E097}"/>
            </c:ext>
          </c:extLst>
        </c:ser>
        <c:dLbls>
          <c:showLegendKey val="0"/>
          <c:showVal val="0"/>
          <c:showCatName val="0"/>
          <c:showSerName val="0"/>
          <c:showPercent val="0"/>
          <c:showBubbleSize val="0"/>
        </c:dLbls>
        <c:axId val="83612800"/>
        <c:axId val="83615104"/>
      </c:scatterChart>
      <c:valAx>
        <c:axId val="83612800"/>
        <c:scaling>
          <c:orientation val="minMax"/>
          <c:max val="2010"/>
          <c:min val="2000"/>
        </c:scaling>
        <c:delete val="0"/>
        <c:axPos val="b"/>
        <c:title>
          <c:tx>
            <c:rich>
              <a:bodyPr/>
              <a:lstStyle/>
              <a:p>
                <a:pPr>
                  <a:defRPr sz="1800" b="1" i="0" u="none" strike="noStrike" baseline="0">
                    <a:solidFill>
                      <a:srgbClr val="000000"/>
                    </a:solidFill>
                    <a:latin typeface="Arial"/>
                    <a:ea typeface="Arial"/>
                    <a:cs typeface="Arial"/>
                  </a:defRPr>
                </a:pPr>
                <a:r>
                  <a:rPr lang="en-US" sz="1800"/>
                  <a:t>Year</a:t>
                </a:r>
              </a:p>
            </c:rich>
          </c:tx>
          <c:layout>
            <c:manualLayout>
              <c:xMode val="edge"/>
              <c:yMode val="edge"/>
              <c:x val="0.42932862190812721"/>
              <c:y val="0.9058546682536882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83615104"/>
        <c:crosses val="autoZero"/>
        <c:crossBetween val="midCat"/>
      </c:valAx>
      <c:valAx>
        <c:axId val="83615104"/>
        <c:scaling>
          <c:orientation val="minMax"/>
          <c:max val="100"/>
        </c:scaling>
        <c:delete val="0"/>
        <c:axPos val="l"/>
        <c:majorGridlines>
          <c:spPr>
            <a:ln w="3175">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a:t>% encounters with E or V code</a:t>
                </a:r>
              </a:p>
            </c:rich>
          </c:tx>
          <c:layout>
            <c:manualLayout>
              <c:xMode val="edge"/>
              <c:yMode val="edge"/>
              <c:x val="2.8268551236749116E-2"/>
              <c:y val="0.3053442701978724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925" b="0" i="0" u="none" strike="noStrike" baseline="0">
                <a:solidFill>
                  <a:srgbClr val="000000"/>
                </a:solidFill>
                <a:latin typeface="Arial"/>
                <a:ea typeface="Arial"/>
                <a:cs typeface="Arial"/>
              </a:defRPr>
            </a:pPr>
            <a:endParaRPr lang="en-US"/>
          </a:p>
        </c:txPr>
        <c:crossAx val="83612800"/>
        <c:crosses val="autoZero"/>
        <c:crossBetween val="midCat"/>
      </c:valAx>
      <c:spPr>
        <a:solidFill>
          <a:srgbClr val="C0C0C0"/>
        </a:solidFill>
        <a:ln w="12700">
          <a:solidFill>
            <a:srgbClr val="808080"/>
          </a:solidFill>
          <a:prstDash val="solid"/>
        </a:ln>
      </c:spPr>
    </c:plotArea>
    <c:legend>
      <c:legendPos val="r"/>
      <c:layout>
        <c:manualLayout>
          <c:xMode val="edge"/>
          <c:yMode val="edge"/>
          <c:x val="0.8005422392366367"/>
          <c:y val="0.41683327272975967"/>
          <c:w val="0.1737129960289118"/>
          <c:h val="0.18298584560308384"/>
        </c:manualLayout>
      </c:layout>
      <c:overlay val="0"/>
      <c:spPr>
        <a:solidFill>
          <a:srgbClr val="FFFFFF"/>
        </a:solidFill>
        <a:ln w="3175">
          <a:solidFill>
            <a:srgbClr val="000000"/>
          </a:solidFill>
          <a:prstDash val="solid"/>
        </a:ln>
      </c:spPr>
      <c:txPr>
        <a:bodyPr/>
        <a:lstStyle/>
        <a:p>
          <a:pPr>
            <a:defRPr sz="180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w="3175">
      <a:noFill/>
      <a:prstDash val="solid"/>
    </a:ln>
  </c:spPr>
  <c:txPr>
    <a:bodyPr/>
    <a:lstStyle/>
    <a:p>
      <a:pPr>
        <a:defRPr sz="925"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b="1"/>
            </a:pPr>
            <a:r>
              <a:rPr lang="en-US" sz="2800" b="1" dirty="0"/>
              <a:t>Rates of E or V code recording in ED injury encounters</a:t>
            </a:r>
          </a:p>
        </c:rich>
      </c:tx>
      <c:layout>
        <c:manualLayout>
          <c:xMode val="edge"/>
          <c:yMode val="edge"/>
          <c:x val="0.15575234699283305"/>
          <c:y val="3.3248123361726944E-2"/>
        </c:manualLayout>
      </c:layout>
      <c:overlay val="0"/>
      <c:spPr>
        <a:noFill/>
        <a:ln w="25400">
          <a:noFill/>
        </a:ln>
      </c:spPr>
    </c:title>
    <c:autoTitleDeleted val="0"/>
    <c:plotArea>
      <c:layout>
        <c:manualLayout>
          <c:layoutTarget val="inner"/>
          <c:xMode val="edge"/>
          <c:yMode val="edge"/>
          <c:x val="0.12566382541467214"/>
          <c:y val="0.17647080861224301"/>
          <c:w val="0.72389443090987182"/>
          <c:h val="0.65217472748002847"/>
        </c:manualLayout>
      </c:layout>
      <c:scatterChart>
        <c:scatterStyle val="lineMarker"/>
        <c:varyColors val="0"/>
        <c:ser>
          <c:idx val="0"/>
          <c:order val="0"/>
          <c:tx>
            <c:strRef>
              <c:f>ecodes!$B$3</c:f>
              <c:strCache>
                <c:ptCount val="1"/>
                <c:pt idx="0">
                  <c:v>Q</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ecodes!$B$4:$B$15</c:f>
              <c:numCache>
                <c:formatCode>General</c:formatCode>
                <c:ptCount val="12"/>
                <c:pt idx="1">
                  <c:v>34.99</c:v>
                </c:pt>
                <c:pt idx="2">
                  <c:v>18.59</c:v>
                </c:pt>
                <c:pt idx="3">
                  <c:v>29.89</c:v>
                </c:pt>
                <c:pt idx="4">
                  <c:v>69.45</c:v>
                </c:pt>
                <c:pt idx="5">
                  <c:v>71.42</c:v>
                </c:pt>
                <c:pt idx="6">
                  <c:v>89.43</c:v>
                </c:pt>
                <c:pt idx="7">
                  <c:v>92.5</c:v>
                </c:pt>
                <c:pt idx="8">
                  <c:v>89.32</c:v>
                </c:pt>
                <c:pt idx="9">
                  <c:v>86.92</c:v>
                </c:pt>
                <c:pt idx="10">
                  <c:v>87.85</c:v>
                </c:pt>
                <c:pt idx="11">
                  <c:v>89.29</c:v>
                </c:pt>
              </c:numCache>
            </c:numRef>
          </c:yVal>
          <c:smooth val="0"/>
          <c:extLst>
            <c:ext xmlns:c16="http://schemas.microsoft.com/office/drawing/2014/chart" uri="{C3380CC4-5D6E-409C-BE32-E72D297353CC}">
              <c16:uniqueId val="{00000000-8012-471F-A1D6-1AD62D574903}"/>
            </c:ext>
          </c:extLst>
        </c:ser>
        <c:ser>
          <c:idx val="1"/>
          <c:order val="1"/>
          <c:tx>
            <c:strRef>
              <c:f>ecodes!$C$3</c:f>
              <c:strCache>
                <c:ptCount val="1"/>
                <c:pt idx="0">
                  <c:v>R</c:v>
                </c:pt>
              </c:strCache>
            </c:strRef>
          </c:tx>
          <c:spPr>
            <a:ln w="12700">
              <a:solidFill>
                <a:srgbClr val="FF00FF"/>
              </a:solidFill>
              <a:prstDash val="solid"/>
            </a:ln>
          </c:spPr>
          <c:marker>
            <c:symbol val="square"/>
            <c:size val="5"/>
            <c:spPr>
              <a:solidFill>
                <a:srgbClr val="FF00FF"/>
              </a:solidFill>
              <a:ln>
                <a:solidFill>
                  <a:srgbClr val="FF00FF"/>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ecodes!$C$4:$C$15</c:f>
              <c:numCache>
                <c:formatCode>General</c:formatCode>
                <c:ptCount val="12"/>
                <c:pt idx="1">
                  <c:v>16.170000000000002</c:v>
                </c:pt>
                <c:pt idx="2">
                  <c:v>18.47</c:v>
                </c:pt>
                <c:pt idx="3">
                  <c:v>20.02</c:v>
                </c:pt>
                <c:pt idx="4">
                  <c:v>20.2</c:v>
                </c:pt>
                <c:pt idx="5">
                  <c:v>19.34</c:v>
                </c:pt>
                <c:pt idx="6">
                  <c:v>15.01</c:v>
                </c:pt>
                <c:pt idx="7">
                  <c:v>15.44</c:v>
                </c:pt>
                <c:pt idx="8">
                  <c:v>29.65</c:v>
                </c:pt>
                <c:pt idx="9">
                  <c:v>38.36</c:v>
                </c:pt>
                <c:pt idx="10">
                  <c:v>62.55</c:v>
                </c:pt>
                <c:pt idx="11">
                  <c:v>88.11</c:v>
                </c:pt>
              </c:numCache>
            </c:numRef>
          </c:yVal>
          <c:smooth val="0"/>
          <c:extLst>
            <c:ext xmlns:c16="http://schemas.microsoft.com/office/drawing/2014/chart" uri="{C3380CC4-5D6E-409C-BE32-E72D297353CC}">
              <c16:uniqueId val="{00000001-8012-471F-A1D6-1AD62D574903}"/>
            </c:ext>
          </c:extLst>
        </c:ser>
        <c:ser>
          <c:idx val="2"/>
          <c:order val="2"/>
          <c:tx>
            <c:strRef>
              <c:f>ecodes!$D$3</c:f>
              <c:strCache>
                <c:ptCount val="1"/>
                <c:pt idx="0">
                  <c:v>S</c:v>
                </c:pt>
              </c:strCache>
            </c:strRef>
          </c:tx>
          <c:spPr>
            <a:ln w="12700">
              <a:solidFill>
                <a:srgbClr val="FFFF00"/>
              </a:solidFill>
              <a:prstDash val="solid"/>
            </a:ln>
          </c:spPr>
          <c:marker>
            <c:symbol val="triangle"/>
            <c:size val="5"/>
            <c:spPr>
              <a:solidFill>
                <a:srgbClr val="FFFF00"/>
              </a:solidFill>
              <a:ln>
                <a:solidFill>
                  <a:srgbClr val="FFFF00"/>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ecodes!$D$4:$D$15</c:f>
              <c:numCache>
                <c:formatCode>General</c:formatCode>
                <c:ptCount val="12"/>
                <c:pt idx="1">
                  <c:v>56.96</c:v>
                </c:pt>
                <c:pt idx="2">
                  <c:v>69.52</c:v>
                </c:pt>
                <c:pt idx="3">
                  <c:v>64.17</c:v>
                </c:pt>
                <c:pt idx="4">
                  <c:v>70.930000000000007</c:v>
                </c:pt>
                <c:pt idx="5">
                  <c:v>72.650000000000006</c:v>
                </c:pt>
                <c:pt idx="6">
                  <c:v>53.28</c:v>
                </c:pt>
                <c:pt idx="7">
                  <c:v>46.64</c:v>
                </c:pt>
                <c:pt idx="8">
                  <c:v>56.07</c:v>
                </c:pt>
                <c:pt idx="9">
                  <c:v>55.97</c:v>
                </c:pt>
                <c:pt idx="10">
                  <c:v>62.08</c:v>
                </c:pt>
                <c:pt idx="11">
                  <c:v>61.12</c:v>
                </c:pt>
              </c:numCache>
            </c:numRef>
          </c:yVal>
          <c:smooth val="0"/>
          <c:extLst>
            <c:ext xmlns:c16="http://schemas.microsoft.com/office/drawing/2014/chart" uri="{C3380CC4-5D6E-409C-BE32-E72D297353CC}">
              <c16:uniqueId val="{00000002-8012-471F-A1D6-1AD62D574903}"/>
            </c:ext>
          </c:extLst>
        </c:ser>
        <c:ser>
          <c:idx val="3"/>
          <c:order val="3"/>
          <c:tx>
            <c:strRef>
              <c:f>ecodes!$E$3</c:f>
              <c:strCache>
                <c:ptCount val="1"/>
                <c:pt idx="0">
                  <c:v>T</c:v>
                </c:pt>
              </c:strCache>
            </c:strRef>
          </c:tx>
          <c:spPr>
            <a:ln w="12700">
              <a:solidFill>
                <a:srgbClr val="00FFFF"/>
              </a:solidFill>
              <a:prstDash val="solid"/>
            </a:ln>
          </c:spPr>
          <c:marker>
            <c:symbol val="x"/>
            <c:size val="5"/>
            <c:spPr>
              <a:noFill/>
              <a:ln>
                <a:solidFill>
                  <a:srgbClr val="00FFFF"/>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ecodes!$E$4:$E$15</c:f>
              <c:numCache>
                <c:formatCode>General</c:formatCode>
                <c:ptCount val="12"/>
                <c:pt idx="1">
                  <c:v>50.36</c:v>
                </c:pt>
                <c:pt idx="2">
                  <c:v>48.46</c:v>
                </c:pt>
                <c:pt idx="3">
                  <c:v>52.88</c:v>
                </c:pt>
                <c:pt idx="4">
                  <c:v>0</c:v>
                </c:pt>
                <c:pt idx="5">
                  <c:v>0</c:v>
                </c:pt>
                <c:pt idx="6">
                  <c:v>0</c:v>
                </c:pt>
                <c:pt idx="7">
                  <c:v>0</c:v>
                </c:pt>
                <c:pt idx="8">
                  <c:v>0</c:v>
                </c:pt>
                <c:pt idx="9">
                  <c:v>0.24</c:v>
                </c:pt>
                <c:pt idx="10">
                  <c:v>0.41</c:v>
                </c:pt>
                <c:pt idx="11">
                  <c:v>7.02</c:v>
                </c:pt>
              </c:numCache>
            </c:numRef>
          </c:yVal>
          <c:smooth val="0"/>
          <c:extLst>
            <c:ext xmlns:c16="http://schemas.microsoft.com/office/drawing/2014/chart" uri="{C3380CC4-5D6E-409C-BE32-E72D297353CC}">
              <c16:uniqueId val="{00000003-8012-471F-A1D6-1AD62D574903}"/>
            </c:ext>
          </c:extLst>
        </c:ser>
        <c:ser>
          <c:idx val="4"/>
          <c:order val="4"/>
          <c:tx>
            <c:strRef>
              <c:f>ecodes!$F$3</c:f>
              <c:strCache>
                <c:ptCount val="1"/>
                <c:pt idx="0">
                  <c:v>U</c:v>
                </c:pt>
              </c:strCache>
            </c:strRef>
          </c:tx>
          <c:spPr>
            <a:ln w="12700">
              <a:solidFill>
                <a:srgbClr val="800080"/>
              </a:solidFill>
              <a:prstDash val="solid"/>
            </a:ln>
          </c:spPr>
          <c:marker>
            <c:symbol val="star"/>
            <c:size val="5"/>
            <c:spPr>
              <a:noFill/>
              <a:ln>
                <a:solidFill>
                  <a:srgbClr val="800080"/>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ecodes!$F$4:$F$15</c:f>
              <c:numCache>
                <c:formatCode>General</c:formatCode>
                <c:ptCount val="12"/>
                <c:pt idx="1">
                  <c:v>72.12</c:v>
                </c:pt>
                <c:pt idx="2">
                  <c:v>62.31</c:v>
                </c:pt>
                <c:pt idx="3">
                  <c:v>38.89</c:v>
                </c:pt>
                <c:pt idx="4">
                  <c:v>0</c:v>
                </c:pt>
                <c:pt idx="5">
                  <c:v>0</c:v>
                </c:pt>
                <c:pt idx="6">
                  <c:v>95.3</c:v>
                </c:pt>
                <c:pt idx="7">
                  <c:v>96.95</c:v>
                </c:pt>
                <c:pt idx="8">
                  <c:v>97.41</c:v>
                </c:pt>
                <c:pt idx="9">
                  <c:v>70.28</c:v>
                </c:pt>
                <c:pt idx="10">
                  <c:v>29.65</c:v>
                </c:pt>
                <c:pt idx="11">
                  <c:v>42.92</c:v>
                </c:pt>
              </c:numCache>
            </c:numRef>
          </c:yVal>
          <c:smooth val="0"/>
          <c:extLst>
            <c:ext xmlns:c16="http://schemas.microsoft.com/office/drawing/2014/chart" uri="{C3380CC4-5D6E-409C-BE32-E72D297353CC}">
              <c16:uniqueId val="{00000004-8012-471F-A1D6-1AD62D574903}"/>
            </c:ext>
          </c:extLst>
        </c:ser>
        <c:ser>
          <c:idx val="5"/>
          <c:order val="5"/>
          <c:tx>
            <c:strRef>
              <c:f>ecodes!$G$3</c:f>
              <c:strCache>
                <c:ptCount val="1"/>
                <c:pt idx="0">
                  <c:v>V</c:v>
                </c:pt>
              </c:strCache>
            </c:strRef>
          </c:tx>
          <c:spPr>
            <a:ln w="12700">
              <a:solidFill>
                <a:srgbClr val="800000"/>
              </a:solidFill>
              <a:prstDash val="solid"/>
            </a:ln>
          </c:spPr>
          <c:marker>
            <c:symbol val="circle"/>
            <c:size val="5"/>
            <c:spPr>
              <a:solidFill>
                <a:srgbClr val="800000"/>
              </a:solidFill>
              <a:ln>
                <a:solidFill>
                  <a:srgbClr val="800000"/>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ecodes!$G$4:$G$15</c:f>
              <c:numCache>
                <c:formatCode>General</c:formatCode>
                <c:ptCount val="12"/>
                <c:pt idx="1">
                  <c:v>30.4</c:v>
                </c:pt>
                <c:pt idx="2">
                  <c:v>37.29</c:v>
                </c:pt>
                <c:pt idx="3">
                  <c:v>50.96</c:v>
                </c:pt>
                <c:pt idx="4">
                  <c:v>57.35</c:v>
                </c:pt>
                <c:pt idx="5">
                  <c:v>56.71</c:v>
                </c:pt>
                <c:pt idx="6">
                  <c:v>66.84</c:v>
                </c:pt>
                <c:pt idx="7">
                  <c:v>54.78</c:v>
                </c:pt>
                <c:pt idx="8">
                  <c:v>51.64</c:v>
                </c:pt>
                <c:pt idx="9">
                  <c:v>55.02</c:v>
                </c:pt>
                <c:pt idx="10">
                  <c:v>54.91</c:v>
                </c:pt>
                <c:pt idx="11">
                  <c:v>59.06</c:v>
                </c:pt>
              </c:numCache>
            </c:numRef>
          </c:yVal>
          <c:smooth val="0"/>
          <c:extLst>
            <c:ext xmlns:c16="http://schemas.microsoft.com/office/drawing/2014/chart" uri="{C3380CC4-5D6E-409C-BE32-E72D297353CC}">
              <c16:uniqueId val="{00000005-8012-471F-A1D6-1AD62D574903}"/>
            </c:ext>
          </c:extLst>
        </c:ser>
        <c:ser>
          <c:idx val="6"/>
          <c:order val="6"/>
          <c:tx>
            <c:strRef>
              <c:f>ecodes!$H$3</c:f>
              <c:strCache>
                <c:ptCount val="1"/>
                <c:pt idx="0">
                  <c:v>W</c:v>
                </c:pt>
              </c:strCache>
            </c:strRef>
          </c:tx>
          <c:spPr>
            <a:ln w="12700">
              <a:solidFill>
                <a:srgbClr val="008080"/>
              </a:solidFill>
              <a:prstDash val="solid"/>
            </a:ln>
          </c:spPr>
          <c:marker>
            <c:symbol val="plus"/>
            <c:size val="5"/>
            <c:spPr>
              <a:noFill/>
              <a:ln>
                <a:solidFill>
                  <a:srgbClr val="008080"/>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ecodes!$H$4:$H$15</c:f>
              <c:numCache>
                <c:formatCode>General</c:formatCode>
                <c:ptCount val="12"/>
                <c:pt idx="1">
                  <c:v>73.95</c:v>
                </c:pt>
                <c:pt idx="2">
                  <c:v>73.47</c:v>
                </c:pt>
                <c:pt idx="3">
                  <c:v>73.709999999999994</c:v>
                </c:pt>
                <c:pt idx="4">
                  <c:v>76.73</c:v>
                </c:pt>
                <c:pt idx="5">
                  <c:v>79.87</c:v>
                </c:pt>
                <c:pt idx="6">
                  <c:v>82.23</c:v>
                </c:pt>
                <c:pt idx="7">
                  <c:v>79.430000000000007</c:v>
                </c:pt>
                <c:pt idx="8">
                  <c:v>74.66</c:v>
                </c:pt>
                <c:pt idx="9">
                  <c:v>73.33</c:v>
                </c:pt>
                <c:pt idx="10">
                  <c:v>71.95</c:v>
                </c:pt>
                <c:pt idx="11">
                  <c:v>71.48</c:v>
                </c:pt>
              </c:numCache>
            </c:numRef>
          </c:yVal>
          <c:smooth val="0"/>
          <c:extLst>
            <c:ext xmlns:c16="http://schemas.microsoft.com/office/drawing/2014/chart" uri="{C3380CC4-5D6E-409C-BE32-E72D297353CC}">
              <c16:uniqueId val="{00000006-8012-471F-A1D6-1AD62D574903}"/>
            </c:ext>
          </c:extLst>
        </c:ser>
        <c:ser>
          <c:idx val="7"/>
          <c:order val="7"/>
          <c:tx>
            <c:strRef>
              <c:f>ecodes!$I$3</c:f>
              <c:strCache>
                <c:ptCount val="1"/>
                <c:pt idx="0">
                  <c:v>X</c:v>
                </c:pt>
              </c:strCache>
            </c:strRef>
          </c:tx>
          <c:spPr>
            <a:ln w="12700">
              <a:solidFill>
                <a:srgbClr val="0000FF"/>
              </a:solidFill>
              <a:prstDash val="solid"/>
            </a:ln>
          </c:spPr>
          <c:marker>
            <c:symbol val="dot"/>
            <c:size val="5"/>
            <c:spPr>
              <a:noFill/>
              <a:ln>
                <a:solidFill>
                  <a:srgbClr val="0000FF"/>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ecodes!$I$4:$I$15</c:f>
              <c:numCache>
                <c:formatCode>General</c:formatCode>
                <c:ptCount val="12"/>
                <c:pt idx="1">
                  <c:v>35.74</c:v>
                </c:pt>
                <c:pt idx="2">
                  <c:v>42.87</c:v>
                </c:pt>
                <c:pt idx="3">
                  <c:v>39.659999999999997</c:v>
                </c:pt>
                <c:pt idx="4">
                  <c:v>43.27</c:v>
                </c:pt>
                <c:pt idx="5">
                  <c:v>70.7</c:v>
                </c:pt>
                <c:pt idx="6">
                  <c:v>92.91</c:v>
                </c:pt>
                <c:pt idx="7">
                  <c:v>92.55</c:v>
                </c:pt>
                <c:pt idx="8">
                  <c:v>89.63</c:v>
                </c:pt>
                <c:pt idx="9">
                  <c:v>92.75</c:v>
                </c:pt>
                <c:pt idx="10">
                  <c:v>94.02</c:v>
                </c:pt>
                <c:pt idx="11">
                  <c:v>91.97</c:v>
                </c:pt>
              </c:numCache>
            </c:numRef>
          </c:yVal>
          <c:smooth val="0"/>
          <c:extLst>
            <c:ext xmlns:c16="http://schemas.microsoft.com/office/drawing/2014/chart" uri="{C3380CC4-5D6E-409C-BE32-E72D297353CC}">
              <c16:uniqueId val="{00000007-8012-471F-A1D6-1AD62D574903}"/>
            </c:ext>
          </c:extLst>
        </c:ser>
        <c:ser>
          <c:idx val="8"/>
          <c:order val="8"/>
          <c:tx>
            <c:strRef>
              <c:f>ecodes!$J$3</c:f>
              <c:strCache>
                <c:ptCount val="1"/>
                <c:pt idx="0">
                  <c:v>Y</c:v>
                </c:pt>
              </c:strCache>
            </c:strRef>
          </c:tx>
          <c:spPr>
            <a:ln w="12700">
              <a:solidFill>
                <a:srgbClr val="00CCFF"/>
              </a:solidFill>
              <a:prstDash val="solid"/>
            </a:ln>
          </c:spPr>
          <c:marker>
            <c:symbol val="dash"/>
            <c:size val="5"/>
            <c:spPr>
              <a:noFill/>
              <a:ln>
                <a:solidFill>
                  <a:srgbClr val="00CCFF"/>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ecodes!$J$4:$J$15</c:f>
              <c:numCache>
                <c:formatCode>General</c:formatCode>
                <c:ptCount val="12"/>
                <c:pt idx="1">
                  <c:v>6.39</c:v>
                </c:pt>
                <c:pt idx="2">
                  <c:v>6.19</c:v>
                </c:pt>
                <c:pt idx="3">
                  <c:v>6.68</c:v>
                </c:pt>
                <c:pt idx="4">
                  <c:v>5.21</c:v>
                </c:pt>
                <c:pt idx="5">
                  <c:v>5.72</c:v>
                </c:pt>
                <c:pt idx="6">
                  <c:v>6.86</c:v>
                </c:pt>
                <c:pt idx="7">
                  <c:v>7.19</c:v>
                </c:pt>
                <c:pt idx="8">
                  <c:v>7.51</c:v>
                </c:pt>
                <c:pt idx="9">
                  <c:v>6.96</c:v>
                </c:pt>
                <c:pt idx="10">
                  <c:v>10.79</c:v>
                </c:pt>
                <c:pt idx="11">
                  <c:v>11.35</c:v>
                </c:pt>
              </c:numCache>
            </c:numRef>
          </c:yVal>
          <c:smooth val="0"/>
          <c:extLst>
            <c:ext xmlns:c16="http://schemas.microsoft.com/office/drawing/2014/chart" uri="{C3380CC4-5D6E-409C-BE32-E72D297353CC}">
              <c16:uniqueId val="{00000008-8012-471F-A1D6-1AD62D574903}"/>
            </c:ext>
          </c:extLst>
        </c:ser>
        <c:ser>
          <c:idx val="9"/>
          <c:order val="9"/>
          <c:tx>
            <c:strRef>
              <c:f>ecodes!$K$3</c:f>
              <c:strCache>
                <c:ptCount val="1"/>
                <c:pt idx="0">
                  <c:v>Z</c:v>
                </c:pt>
              </c:strCache>
            </c:strRef>
          </c:tx>
          <c:spPr>
            <a:ln w="12700">
              <a:solidFill>
                <a:srgbClr val="CCFFFF"/>
              </a:solidFill>
              <a:prstDash val="solid"/>
            </a:ln>
          </c:spPr>
          <c:marker>
            <c:symbol val="diamond"/>
            <c:size val="5"/>
            <c:spPr>
              <a:solidFill>
                <a:srgbClr val="CCFFFF"/>
              </a:solidFill>
              <a:ln>
                <a:solidFill>
                  <a:srgbClr val="CCFFFF"/>
                </a:solidFill>
                <a:prstDash val="solid"/>
              </a:ln>
            </c:spPr>
          </c:marker>
          <c:xVal>
            <c:numRef>
              <c:f>ecodes!$A$4:$A$15</c:f>
              <c:numCache>
                <c:formatCode>General</c:formatCode>
                <c:ptCount val="12"/>
                <c:pt idx="1">
                  <c:v>2000</c:v>
                </c:pt>
                <c:pt idx="2">
                  <c:v>2001</c:v>
                </c:pt>
                <c:pt idx="3">
                  <c:v>2002</c:v>
                </c:pt>
                <c:pt idx="4">
                  <c:v>2003</c:v>
                </c:pt>
                <c:pt idx="5">
                  <c:v>2004</c:v>
                </c:pt>
                <c:pt idx="6">
                  <c:v>2005</c:v>
                </c:pt>
                <c:pt idx="7">
                  <c:v>2006</c:v>
                </c:pt>
                <c:pt idx="8">
                  <c:v>2007</c:v>
                </c:pt>
                <c:pt idx="9">
                  <c:v>2008</c:v>
                </c:pt>
                <c:pt idx="10">
                  <c:v>2009</c:v>
                </c:pt>
                <c:pt idx="11">
                  <c:v>2010</c:v>
                </c:pt>
              </c:numCache>
            </c:numRef>
          </c:xVal>
          <c:yVal>
            <c:numRef>
              <c:f>ecodes!$K$4:$K$15</c:f>
              <c:numCache>
                <c:formatCode>General</c:formatCode>
                <c:ptCount val="12"/>
                <c:pt idx="1">
                  <c:v>18.239999999999998</c:v>
                </c:pt>
                <c:pt idx="2">
                  <c:v>26.46</c:v>
                </c:pt>
                <c:pt idx="3">
                  <c:v>25.75</c:v>
                </c:pt>
                <c:pt idx="4">
                  <c:v>21.66</c:v>
                </c:pt>
                <c:pt idx="5">
                  <c:v>20.51</c:v>
                </c:pt>
                <c:pt idx="6">
                  <c:v>27.43</c:v>
                </c:pt>
                <c:pt idx="7">
                  <c:v>33.22</c:v>
                </c:pt>
                <c:pt idx="8">
                  <c:v>31.87</c:v>
                </c:pt>
                <c:pt idx="9">
                  <c:v>26.08</c:v>
                </c:pt>
                <c:pt idx="10">
                  <c:v>24.22</c:v>
                </c:pt>
                <c:pt idx="11">
                  <c:v>34.5</c:v>
                </c:pt>
              </c:numCache>
            </c:numRef>
          </c:yVal>
          <c:smooth val="0"/>
          <c:extLst>
            <c:ext xmlns:c16="http://schemas.microsoft.com/office/drawing/2014/chart" uri="{C3380CC4-5D6E-409C-BE32-E72D297353CC}">
              <c16:uniqueId val="{00000009-8012-471F-A1D6-1AD62D574903}"/>
            </c:ext>
          </c:extLst>
        </c:ser>
        <c:dLbls>
          <c:showLegendKey val="0"/>
          <c:showVal val="0"/>
          <c:showCatName val="0"/>
          <c:showSerName val="0"/>
          <c:showPercent val="0"/>
          <c:showBubbleSize val="0"/>
        </c:dLbls>
        <c:axId val="83572608"/>
        <c:axId val="83579264"/>
      </c:scatterChart>
      <c:valAx>
        <c:axId val="83572608"/>
        <c:scaling>
          <c:orientation val="minMax"/>
          <c:max val="2010"/>
          <c:min val="2000"/>
        </c:scaling>
        <c:delete val="0"/>
        <c:axPos val="b"/>
        <c:title>
          <c:tx>
            <c:rich>
              <a:bodyPr/>
              <a:lstStyle/>
              <a:p>
                <a:pPr>
                  <a:defRPr/>
                </a:pPr>
                <a:r>
                  <a:rPr lang="en-US"/>
                  <a:t>Year</a:t>
                </a:r>
              </a:p>
            </c:rich>
          </c:tx>
          <c:layout>
            <c:manualLayout>
              <c:xMode val="edge"/>
              <c:yMode val="edge"/>
              <c:x val="0.46017738884246134"/>
              <c:y val="0.9053719746193337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83579264"/>
        <c:crosses val="autoZero"/>
        <c:crossBetween val="midCat"/>
      </c:valAx>
      <c:valAx>
        <c:axId val="83579264"/>
        <c:scaling>
          <c:orientation val="minMax"/>
          <c:max val="100"/>
        </c:scaling>
        <c:delete val="0"/>
        <c:axPos val="l"/>
        <c:majorGridlines>
          <c:spPr>
            <a:ln w="12700">
              <a:solidFill>
                <a:srgbClr val="000000"/>
              </a:solidFill>
              <a:prstDash val="solid"/>
            </a:ln>
          </c:spPr>
        </c:majorGridlines>
        <c:title>
          <c:tx>
            <c:rich>
              <a:bodyPr/>
              <a:lstStyle/>
              <a:p>
                <a:pPr>
                  <a:defRPr/>
                </a:pPr>
                <a:r>
                  <a:rPr lang="en-US"/>
                  <a:t>% encounters with E or V code</a:t>
                </a:r>
              </a:p>
            </c:rich>
          </c:tx>
          <c:layout>
            <c:manualLayout>
              <c:xMode val="edge"/>
              <c:yMode val="edge"/>
              <c:x val="2.8318608544151466E-2"/>
              <c:y val="0.27877272664832592"/>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a:pPr>
            <a:endParaRPr lang="en-US"/>
          </a:p>
        </c:txPr>
        <c:crossAx val="83572608"/>
        <c:crosses val="autoZero"/>
        <c:crossBetween val="midCat"/>
      </c:valAx>
      <c:spPr>
        <a:solidFill>
          <a:srgbClr val="C0C0C0"/>
        </a:solidFill>
        <a:ln w="12700">
          <a:solidFill>
            <a:srgbClr val="808080"/>
          </a:solidFill>
          <a:prstDash val="solid"/>
        </a:ln>
      </c:spPr>
    </c:plotArea>
    <c:legend>
      <c:legendPos val="r"/>
      <c:layout>
        <c:manualLayout>
          <c:xMode val="edge"/>
          <c:yMode val="edge"/>
          <c:x val="0.89734590824279958"/>
          <c:y val="0.24552460328659897"/>
          <c:w val="8.8495651700473327E-2"/>
          <c:h val="0.51406713813131655"/>
        </c:manualLayout>
      </c:layout>
      <c:overlay val="0"/>
      <c:spPr>
        <a:solidFill>
          <a:srgbClr val="FFFFFF"/>
        </a:solidFill>
        <a:ln w="3175">
          <a:solidFill>
            <a:srgbClr val="000000"/>
          </a:solidFill>
          <a:prstDash val="solid"/>
        </a:ln>
      </c:spPr>
    </c:legend>
    <c:plotVisOnly val="1"/>
    <c:dispBlanksAs val="gap"/>
    <c:showDLblsOverMax val="0"/>
  </c:chart>
  <c:spPr>
    <a:solidFill>
      <a:srgbClr val="FFFFFF"/>
    </a:solidFill>
    <a:ln w="3175">
      <a:noFill/>
      <a:prstDash val="solid"/>
    </a:ln>
  </c:spPr>
  <c:txPr>
    <a:bodyPr/>
    <a:lstStyle/>
    <a:p>
      <a:pPr>
        <a:defRPr sz="2000" b="0" i="0" u="none" strike="noStrike" baseline="0">
          <a:solidFill>
            <a:srgbClr val="000000"/>
          </a:solidFill>
          <a:latin typeface="Arial"/>
          <a:ea typeface="Arial"/>
          <a:cs typeface="Arial"/>
        </a:defRPr>
      </a:pPr>
      <a:endParaRPr lang="en-US"/>
    </a:p>
  </c:txPr>
  <c:externalData r:id="rId1">
    <c:autoUpdate val="0"/>
  </c:externalData>
</c:chartSpace>
</file>

<file path=ppt/diagrams/_rels/data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WMF"/></Relationships>
</file>

<file path=ppt/diagrams/_rels/drawing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image" Target="../media/image19.WM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E1DC42-F48A-4CBE-B250-A4E3679C4462}"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ABD824F9-5DB3-4A26-8231-B950DCB8782B}">
      <dgm:prSet phldrT="[Text]" custT="1"/>
      <dgm:spPr>
        <a:noFill/>
        <a:ln>
          <a:solidFill>
            <a:srgbClr val="800000"/>
          </a:solidFill>
        </a:ln>
      </dgm:spPr>
      <dgm:t>
        <a:bodyPr/>
        <a:lstStyle/>
        <a:p>
          <a:endParaRPr lang="en-US" sz="4800" dirty="0">
            <a:solidFill>
              <a:schemeClr val="tx1"/>
            </a:solidFill>
          </a:endParaRPr>
        </a:p>
        <a:p>
          <a:r>
            <a:rPr lang="en-US" sz="4800" dirty="0">
              <a:solidFill>
                <a:schemeClr val="tx1"/>
              </a:solidFill>
            </a:rPr>
            <a:t>Use of electronic health records (EHRs)</a:t>
          </a:r>
        </a:p>
      </dgm:t>
    </dgm:pt>
    <dgm:pt modelId="{F523FF90-3D6C-48BF-B7DA-69E302CC3964}" type="parTrans" cxnId="{E8352D6F-6A6F-4D68-B775-63D27CD33315}">
      <dgm:prSet/>
      <dgm:spPr/>
      <dgm:t>
        <a:bodyPr/>
        <a:lstStyle/>
        <a:p>
          <a:endParaRPr lang="en-US"/>
        </a:p>
      </dgm:t>
    </dgm:pt>
    <dgm:pt modelId="{8F509109-0B4E-4584-830D-BA082A7C4B1E}" type="sibTrans" cxnId="{E8352D6F-6A6F-4D68-B775-63D27CD33315}">
      <dgm:prSet/>
      <dgm:spPr/>
      <dgm:t>
        <a:bodyPr/>
        <a:lstStyle/>
        <a:p>
          <a:endParaRPr lang="en-US"/>
        </a:p>
      </dgm:t>
    </dgm:pt>
    <dgm:pt modelId="{5F2AB9FE-9674-4CD0-929F-3AE2A830EB3C}">
      <dgm:prSet phldrT="[Text]" custT="1"/>
      <dgm:spPr>
        <a:noFill/>
        <a:ln>
          <a:solidFill>
            <a:srgbClr val="800000"/>
          </a:solidFill>
        </a:ln>
      </dgm:spPr>
      <dgm:t>
        <a:bodyPr/>
        <a:lstStyle/>
        <a:p>
          <a:r>
            <a:rPr lang="en-US" sz="4800" dirty="0">
              <a:solidFill>
                <a:schemeClr val="tx1"/>
              </a:solidFill>
            </a:rPr>
            <a:t>EHRs allow efficient and cost-effective, recruitment, participant communication &amp; monitoring, data collection, and follow up</a:t>
          </a:r>
        </a:p>
      </dgm:t>
    </dgm:pt>
    <dgm:pt modelId="{F3BBFE11-49AD-454F-9DD1-49707A1D35DE}" type="parTrans" cxnId="{4834E4AC-F7C8-4F1A-876F-5250DEFBB4AB}">
      <dgm:prSet/>
      <dgm:spPr/>
      <dgm:t>
        <a:bodyPr/>
        <a:lstStyle/>
        <a:p>
          <a:endParaRPr lang="en-US"/>
        </a:p>
      </dgm:t>
    </dgm:pt>
    <dgm:pt modelId="{DBCAFEAE-CEEE-41F5-93E7-643254A8B0F7}" type="sibTrans" cxnId="{4834E4AC-F7C8-4F1A-876F-5250DEFBB4AB}">
      <dgm:prSet/>
      <dgm:spPr/>
      <dgm:t>
        <a:bodyPr/>
        <a:lstStyle/>
        <a:p>
          <a:endParaRPr lang="en-US"/>
        </a:p>
      </dgm:t>
    </dgm:pt>
    <dgm:pt modelId="{60A74A1E-6011-40D8-9ED2-1F43A15356AF}">
      <dgm:prSet phldrT="[Text]" custT="1"/>
      <dgm:spPr>
        <a:noFill/>
        <a:ln>
          <a:solidFill>
            <a:srgbClr val="800000"/>
          </a:solidFill>
        </a:ln>
      </dgm:spPr>
      <dgm:t>
        <a:bodyPr/>
        <a:lstStyle/>
        <a:p>
          <a:r>
            <a:rPr lang="en-US" sz="4800" dirty="0">
              <a:solidFill>
                <a:schemeClr val="tx1"/>
              </a:solidFill>
            </a:rPr>
            <a:t>Randomization at clinic or provider level</a:t>
          </a:r>
        </a:p>
      </dgm:t>
    </dgm:pt>
    <dgm:pt modelId="{2713E592-96B2-442C-9D1E-ABEEA5FBE46E}" type="parTrans" cxnId="{766ED486-7090-4C03-B916-AF61BF0DFC36}">
      <dgm:prSet/>
      <dgm:spPr/>
      <dgm:t>
        <a:bodyPr/>
        <a:lstStyle/>
        <a:p>
          <a:endParaRPr lang="en-US"/>
        </a:p>
      </dgm:t>
    </dgm:pt>
    <dgm:pt modelId="{9F9ECEE4-3341-4882-A734-5C5B97EC93F9}" type="sibTrans" cxnId="{766ED486-7090-4C03-B916-AF61BF0DFC36}">
      <dgm:prSet/>
      <dgm:spPr/>
      <dgm:t>
        <a:bodyPr/>
        <a:lstStyle/>
        <a:p>
          <a:endParaRPr lang="en-US"/>
        </a:p>
      </dgm:t>
    </dgm:pt>
    <dgm:pt modelId="{FDBDCE6F-AC0D-4A89-A469-9BEC8E576E8F}">
      <dgm:prSet phldrT="[Text]" custT="1"/>
      <dgm:spPr>
        <a:noFill/>
        <a:ln>
          <a:solidFill>
            <a:srgbClr val="800000"/>
          </a:solidFill>
        </a:ln>
      </dgm:spPr>
      <dgm:t>
        <a:bodyPr/>
        <a:lstStyle/>
        <a:p>
          <a:r>
            <a:rPr lang="en-US" sz="4800" dirty="0">
              <a:solidFill>
                <a:schemeClr val="tx1"/>
              </a:solidFill>
            </a:rPr>
            <a:t>Protocols can be tailored to local sites and can adapt to changes in a dynamic health care environment</a:t>
          </a:r>
        </a:p>
      </dgm:t>
    </dgm:pt>
    <dgm:pt modelId="{0CFDAADE-7982-45BF-9FF1-8B70DCE4CD65}" type="sibTrans" cxnId="{2F885684-6CFB-40A7-80A8-44FB075D1695}">
      <dgm:prSet/>
      <dgm:spPr/>
      <dgm:t>
        <a:bodyPr/>
        <a:lstStyle/>
        <a:p>
          <a:endParaRPr lang="en-US"/>
        </a:p>
      </dgm:t>
    </dgm:pt>
    <dgm:pt modelId="{13C1771D-F17B-4E45-9A62-26C02226EE4A}" type="parTrans" cxnId="{2F885684-6CFB-40A7-80A8-44FB075D1695}">
      <dgm:prSet/>
      <dgm:spPr/>
      <dgm:t>
        <a:bodyPr/>
        <a:lstStyle/>
        <a:p>
          <a:endParaRPr lang="en-US"/>
        </a:p>
      </dgm:t>
    </dgm:pt>
    <dgm:pt modelId="{C5F7273A-B58D-4937-9156-F0FE57599527}" type="pres">
      <dgm:prSet presAssocID="{2CE1DC42-F48A-4CBE-B250-A4E3679C4462}" presName="linear" presStyleCnt="0">
        <dgm:presLayoutVars>
          <dgm:dir/>
          <dgm:resizeHandles val="exact"/>
        </dgm:presLayoutVars>
      </dgm:prSet>
      <dgm:spPr/>
      <dgm:t>
        <a:bodyPr/>
        <a:lstStyle/>
        <a:p>
          <a:endParaRPr lang="en-US"/>
        </a:p>
      </dgm:t>
    </dgm:pt>
    <dgm:pt modelId="{CA50A0EE-6357-4C4C-B2A6-C0268B696248}" type="pres">
      <dgm:prSet presAssocID="{ABD824F9-5DB3-4A26-8231-B950DCB8782B}" presName="comp" presStyleCnt="0"/>
      <dgm:spPr/>
    </dgm:pt>
    <dgm:pt modelId="{DA6F9121-1A16-43FC-BEF9-883BCFDA59B0}" type="pres">
      <dgm:prSet presAssocID="{ABD824F9-5DB3-4A26-8231-B950DCB8782B}" presName="box" presStyleLbl="node1" presStyleIdx="0" presStyleCnt="2" custAng="0" custScaleY="134612"/>
      <dgm:spPr/>
      <dgm:t>
        <a:bodyPr/>
        <a:lstStyle/>
        <a:p>
          <a:endParaRPr lang="en-US"/>
        </a:p>
      </dgm:t>
    </dgm:pt>
    <dgm:pt modelId="{905F32C9-6F7B-4FC9-8ADC-5D859A0BE6B2}" type="pres">
      <dgm:prSet presAssocID="{ABD824F9-5DB3-4A26-8231-B950DCB8782B}" presName="img" presStyleLbl="fgImgPlace1" presStyleIdx="0" presStyleCnt="2"/>
      <dgm:spPr>
        <a:blipFill>
          <a:blip xmlns:r="http://schemas.openxmlformats.org/officeDocument/2006/relationships" r:embed="rId1">
            <a:grayscl/>
            <a:extLst>
              <a:ext uri="{28A0092B-C50C-407E-A947-70E740481C1C}">
                <a14:useLocalDpi xmlns:a14="http://schemas.microsoft.com/office/drawing/2010/main" val="0"/>
              </a:ext>
            </a:extLst>
          </a:blip>
          <a:srcRect/>
          <a:stretch>
            <a:fillRect l="-8000" r="-8000"/>
          </a:stretch>
        </a:blipFill>
      </dgm:spPr>
    </dgm:pt>
    <dgm:pt modelId="{7F9E34AB-C96E-489F-9E42-9D5175046480}" type="pres">
      <dgm:prSet presAssocID="{ABD824F9-5DB3-4A26-8231-B950DCB8782B}" presName="text" presStyleLbl="node1" presStyleIdx="0" presStyleCnt="2">
        <dgm:presLayoutVars>
          <dgm:bulletEnabled val="1"/>
        </dgm:presLayoutVars>
      </dgm:prSet>
      <dgm:spPr/>
      <dgm:t>
        <a:bodyPr/>
        <a:lstStyle/>
        <a:p>
          <a:endParaRPr lang="en-US"/>
        </a:p>
      </dgm:t>
    </dgm:pt>
    <dgm:pt modelId="{42A69F48-FE54-4A10-A5A2-C62669611F31}" type="pres">
      <dgm:prSet presAssocID="{8F509109-0B4E-4584-830D-BA082A7C4B1E}" presName="spacer" presStyleCnt="0"/>
      <dgm:spPr/>
    </dgm:pt>
    <dgm:pt modelId="{1946BBE5-8F75-4CF6-9906-36FF853DC76A}" type="pres">
      <dgm:prSet presAssocID="{60A74A1E-6011-40D8-9ED2-1F43A15356AF}" presName="comp" presStyleCnt="0"/>
      <dgm:spPr/>
    </dgm:pt>
    <dgm:pt modelId="{2733A58C-5A24-4990-B67A-9D76AF39C2E4}" type="pres">
      <dgm:prSet presAssocID="{60A74A1E-6011-40D8-9ED2-1F43A15356AF}" presName="box" presStyleLbl="node1" presStyleIdx="1" presStyleCnt="2"/>
      <dgm:spPr/>
      <dgm:t>
        <a:bodyPr/>
        <a:lstStyle/>
        <a:p>
          <a:endParaRPr lang="en-US"/>
        </a:p>
      </dgm:t>
    </dgm:pt>
    <dgm:pt modelId="{55A0B90E-C1E9-4C89-86F4-CF90D8F72757}" type="pres">
      <dgm:prSet presAssocID="{60A74A1E-6011-40D8-9ED2-1F43A15356AF}"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dgm:spPr>
    </dgm:pt>
    <dgm:pt modelId="{16A4BBB9-FA8F-401C-A22D-6C9FECA52F08}" type="pres">
      <dgm:prSet presAssocID="{60A74A1E-6011-40D8-9ED2-1F43A15356AF}" presName="text" presStyleLbl="node1" presStyleIdx="1" presStyleCnt="2">
        <dgm:presLayoutVars>
          <dgm:bulletEnabled val="1"/>
        </dgm:presLayoutVars>
      </dgm:prSet>
      <dgm:spPr/>
      <dgm:t>
        <a:bodyPr/>
        <a:lstStyle/>
        <a:p>
          <a:endParaRPr lang="en-US"/>
        </a:p>
      </dgm:t>
    </dgm:pt>
  </dgm:ptLst>
  <dgm:cxnLst>
    <dgm:cxn modelId="{6DF42C79-8BFE-49FC-93E0-B8B51584792A}" type="presOf" srcId="{60A74A1E-6011-40D8-9ED2-1F43A15356AF}" destId="{2733A58C-5A24-4990-B67A-9D76AF39C2E4}" srcOrd="0" destOrd="0" presId="urn:microsoft.com/office/officeart/2005/8/layout/vList4"/>
    <dgm:cxn modelId="{E8352D6F-6A6F-4D68-B775-63D27CD33315}" srcId="{2CE1DC42-F48A-4CBE-B250-A4E3679C4462}" destId="{ABD824F9-5DB3-4A26-8231-B950DCB8782B}" srcOrd="0" destOrd="0" parTransId="{F523FF90-3D6C-48BF-B7DA-69E302CC3964}" sibTransId="{8F509109-0B4E-4584-830D-BA082A7C4B1E}"/>
    <dgm:cxn modelId="{2D76F0FB-0FAD-4B08-BD39-AE552ADEA084}" type="presOf" srcId="{5F2AB9FE-9674-4CD0-929F-3AE2A830EB3C}" destId="{7F9E34AB-C96E-489F-9E42-9D5175046480}" srcOrd="1" destOrd="1" presId="urn:microsoft.com/office/officeart/2005/8/layout/vList4"/>
    <dgm:cxn modelId="{A201B520-DF8F-43D7-B676-8536883A2986}" type="presOf" srcId="{2CE1DC42-F48A-4CBE-B250-A4E3679C4462}" destId="{C5F7273A-B58D-4937-9156-F0FE57599527}" srcOrd="0" destOrd="0" presId="urn:microsoft.com/office/officeart/2005/8/layout/vList4"/>
    <dgm:cxn modelId="{2B851BE2-8ABC-40C4-959C-6111764A47C1}" type="presOf" srcId="{FDBDCE6F-AC0D-4A89-A469-9BEC8E576E8F}" destId="{2733A58C-5A24-4990-B67A-9D76AF39C2E4}" srcOrd="0" destOrd="1" presId="urn:microsoft.com/office/officeart/2005/8/layout/vList4"/>
    <dgm:cxn modelId="{822C9C22-750E-42A8-BAF8-DEC151D1A444}" type="presOf" srcId="{60A74A1E-6011-40D8-9ED2-1F43A15356AF}" destId="{16A4BBB9-FA8F-401C-A22D-6C9FECA52F08}" srcOrd="1" destOrd="0" presId="urn:microsoft.com/office/officeart/2005/8/layout/vList4"/>
    <dgm:cxn modelId="{766ED486-7090-4C03-B916-AF61BF0DFC36}" srcId="{2CE1DC42-F48A-4CBE-B250-A4E3679C4462}" destId="{60A74A1E-6011-40D8-9ED2-1F43A15356AF}" srcOrd="1" destOrd="0" parTransId="{2713E592-96B2-442C-9D1E-ABEEA5FBE46E}" sibTransId="{9F9ECEE4-3341-4882-A734-5C5B97EC93F9}"/>
    <dgm:cxn modelId="{2454191A-473D-4D28-AFEE-71BBF96A2FE9}" type="presOf" srcId="{FDBDCE6F-AC0D-4A89-A469-9BEC8E576E8F}" destId="{16A4BBB9-FA8F-401C-A22D-6C9FECA52F08}" srcOrd="1" destOrd="1" presId="urn:microsoft.com/office/officeart/2005/8/layout/vList4"/>
    <dgm:cxn modelId="{D7B9C517-D7A4-44AF-8ACE-BBC3F813C4B8}" type="presOf" srcId="{5F2AB9FE-9674-4CD0-929F-3AE2A830EB3C}" destId="{DA6F9121-1A16-43FC-BEF9-883BCFDA59B0}" srcOrd="0" destOrd="1" presId="urn:microsoft.com/office/officeart/2005/8/layout/vList4"/>
    <dgm:cxn modelId="{45254591-282F-42AE-8C3E-77B807385D18}" type="presOf" srcId="{ABD824F9-5DB3-4A26-8231-B950DCB8782B}" destId="{7F9E34AB-C96E-489F-9E42-9D5175046480}" srcOrd="1" destOrd="0" presId="urn:microsoft.com/office/officeart/2005/8/layout/vList4"/>
    <dgm:cxn modelId="{4834E4AC-F7C8-4F1A-876F-5250DEFBB4AB}" srcId="{ABD824F9-5DB3-4A26-8231-B950DCB8782B}" destId="{5F2AB9FE-9674-4CD0-929F-3AE2A830EB3C}" srcOrd="0" destOrd="0" parTransId="{F3BBFE11-49AD-454F-9DD1-49707A1D35DE}" sibTransId="{DBCAFEAE-CEEE-41F5-93E7-643254A8B0F7}"/>
    <dgm:cxn modelId="{BE21A3F7-8999-4F9B-82E4-551C9548BE3F}" type="presOf" srcId="{ABD824F9-5DB3-4A26-8231-B950DCB8782B}" destId="{DA6F9121-1A16-43FC-BEF9-883BCFDA59B0}" srcOrd="0" destOrd="0" presId="urn:microsoft.com/office/officeart/2005/8/layout/vList4"/>
    <dgm:cxn modelId="{2F885684-6CFB-40A7-80A8-44FB075D1695}" srcId="{60A74A1E-6011-40D8-9ED2-1F43A15356AF}" destId="{FDBDCE6F-AC0D-4A89-A469-9BEC8E576E8F}" srcOrd="0" destOrd="0" parTransId="{13C1771D-F17B-4E45-9A62-26C02226EE4A}" sibTransId="{0CFDAADE-7982-45BF-9FF1-8B70DCE4CD65}"/>
    <dgm:cxn modelId="{F9F86B4C-B735-4AC8-A6A3-54D4331BC802}" type="presParOf" srcId="{C5F7273A-B58D-4937-9156-F0FE57599527}" destId="{CA50A0EE-6357-4C4C-B2A6-C0268B696248}" srcOrd="0" destOrd="0" presId="urn:microsoft.com/office/officeart/2005/8/layout/vList4"/>
    <dgm:cxn modelId="{BD081B2A-4E59-423D-BA4E-CE0E32A81FB1}" type="presParOf" srcId="{CA50A0EE-6357-4C4C-B2A6-C0268B696248}" destId="{DA6F9121-1A16-43FC-BEF9-883BCFDA59B0}" srcOrd="0" destOrd="0" presId="urn:microsoft.com/office/officeart/2005/8/layout/vList4"/>
    <dgm:cxn modelId="{466FEE0B-F3A8-495B-ADE8-95D135A1CBDF}" type="presParOf" srcId="{CA50A0EE-6357-4C4C-B2A6-C0268B696248}" destId="{905F32C9-6F7B-4FC9-8ADC-5D859A0BE6B2}" srcOrd="1" destOrd="0" presId="urn:microsoft.com/office/officeart/2005/8/layout/vList4"/>
    <dgm:cxn modelId="{EF699BD9-7F19-4AFD-A50A-3030BC7C90B2}" type="presParOf" srcId="{CA50A0EE-6357-4C4C-B2A6-C0268B696248}" destId="{7F9E34AB-C96E-489F-9E42-9D5175046480}" srcOrd="2" destOrd="0" presId="urn:microsoft.com/office/officeart/2005/8/layout/vList4"/>
    <dgm:cxn modelId="{36F3A527-4D86-4BF2-8EA8-6CBCFD1495CC}" type="presParOf" srcId="{C5F7273A-B58D-4937-9156-F0FE57599527}" destId="{42A69F48-FE54-4A10-A5A2-C62669611F31}" srcOrd="1" destOrd="0" presId="urn:microsoft.com/office/officeart/2005/8/layout/vList4"/>
    <dgm:cxn modelId="{7327A018-89B2-4CBF-9487-5F687A4A629D}" type="presParOf" srcId="{C5F7273A-B58D-4937-9156-F0FE57599527}" destId="{1946BBE5-8F75-4CF6-9906-36FF853DC76A}" srcOrd="2" destOrd="0" presId="urn:microsoft.com/office/officeart/2005/8/layout/vList4"/>
    <dgm:cxn modelId="{3F3AA3A7-B6AC-4FA0-9556-6FF592B4DA2E}" type="presParOf" srcId="{1946BBE5-8F75-4CF6-9906-36FF853DC76A}" destId="{2733A58C-5A24-4990-B67A-9D76AF39C2E4}" srcOrd="0" destOrd="0" presId="urn:microsoft.com/office/officeart/2005/8/layout/vList4"/>
    <dgm:cxn modelId="{AB78AE7D-9A04-40EC-9639-43DAC24C9D7D}" type="presParOf" srcId="{1946BBE5-8F75-4CF6-9906-36FF853DC76A}" destId="{55A0B90E-C1E9-4C89-86F4-CF90D8F72757}" srcOrd="1" destOrd="0" presId="urn:microsoft.com/office/officeart/2005/8/layout/vList4"/>
    <dgm:cxn modelId="{E18C660D-64E3-4270-A793-653B745112AF}" type="presParOf" srcId="{1946BBE5-8F75-4CF6-9906-36FF853DC76A}" destId="{16A4BBB9-FA8F-401C-A22D-6C9FECA52F0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F9121-1A16-43FC-BEF9-883BCFDA59B0}">
      <dsp:nvSpPr>
        <dsp:cNvPr id="0" name=""/>
        <dsp:cNvSpPr/>
      </dsp:nvSpPr>
      <dsp:spPr>
        <a:xfrm>
          <a:off x="0" y="0"/>
          <a:ext cx="15716395" cy="4611693"/>
        </a:xfrm>
        <a:prstGeom prst="roundRect">
          <a:avLst>
            <a:gd name="adj" fmla="val 10000"/>
          </a:avLst>
        </a:prstGeom>
        <a:noFill/>
        <a:ln w="12700" cap="flat" cmpd="sng" algn="ctr">
          <a:solidFill>
            <a:srgbClr val="8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endParaRPr lang="en-US" sz="4800" kern="1200" dirty="0">
            <a:solidFill>
              <a:schemeClr val="tx1"/>
            </a:solidFill>
          </a:endParaRPr>
        </a:p>
        <a:p>
          <a:pPr lvl="0" algn="l" defTabSz="2133600">
            <a:lnSpc>
              <a:spcPct val="90000"/>
            </a:lnSpc>
            <a:spcBef>
              <a:spcPct val="0"/>
            </a:spcBef>
            <a:spcAft>
              <a:spcPct val="35000"/>
            </a:spcAft>
          </a:pPr>
          <a:r>
            <a:rPr lang="en-US" sz="4800" kern="1200" dirty="0">
              <a:solidFill>
                <a:schemeClr val="tx1"/>
              </a:solidFill>
            </a:rPr>
            <a:t>Use of electronic health records (EHRs)</a:t>
          </a:r>
        </a:p>
        <a:p>
          <a:pPr marL="285750" lvl="1" indent="-285750" algn="l" defTabSz="2133600">
            <a:lnSpc>
              <a:spcPct val="90000"/>
            </a:lnSpc>
            <a:spcBef>
              <a:spcPct val="0"/>
            </a:spcBef>
            <a:spcAft>
              <a:spcPct val="15000"/>
            </a:spcAft>
            <a:buChar char="••"/>
          </a:pPr>
          <a:r>
            <a:rPr lang="en-US" sz="4800" kern="1200" dirty="0">
              <a:solidFill>
                <a:schemeClr val="tx1"/>
              </a:solidFill>
            </a:rPr>
            <a:t>EHRs allow efficient and cost-effective, recruitment, participant communication &amp; monitoring, data collection, and follow up</a:t>
          </a:r>
        </a:p>
      </dsp:txBody>
      <dsp:txXfrm>
        <a:off x="3485870" y="0"/>
        <a:ext cx="12230524" cy="4611693"/>
      </dsp:txXfrm>
    </dsp:sp>
    <dsp:sp modelId="{905F32C9-6F7B-4FC9-8ADC-5D859A0BE6B2}">
      <dsp:nvSpPr>
        <dsp:cNvPr id="0" name=""/>
        <dsp:cNvSpPr/>
      </dsp:nvSpPr>
      <dsp:spPr>
        <a:xfrm>
          <a:off x="342591" y="935480"/>
          <a:ext cx="3143279" cy="2740732"/>
        </a:xfrm>
        <a:prstGeom prst="roundRect">
          <a:avLst>
            <a:gd name="adj" fmla="val 10000"/>
          </a:avLst>
        </a:prstGeom>
        <a:blipFill>
          <a:blip xmlns:r="http://schemas.openxmlformats.org/officeDocument/2006/relationships" r:embed="rId1">
            <a:grayscl/>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33A58C-5A24-4990-B67A-9D76AF39C2E4}">
      <dsp:nvSpPr>
        <dsp:cNvPr id="0" name=""/>
        <dsp:cNvSpPr/>
      </dsp:nvSpPr>
      <dsp:spPr>
        <a:xfrm>
          <a:off x="0" y="4954284"/>
          <a:ext cx="15716395" cy="3425915"/>
        </a:xfrm>
        <a:prstGeom prst="roundRect">
          <a:avLst>
            <a:gd name="adj" fmla="val 10000"/>
          </a:avLst>
        </a:prstGeom>
        <a:noFill/>
        <a:ln w="12700" cap="flat" cmpd="sng" algn="ctr">
          <a:solidFill>
            <a:srgbClr val="8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US" sz="4800" kern="1200" dirty="0">
              <a:solidFill>
                <a:schemeClr val="tx1"/>
              </a:solidFill>
            </a:rPr>
            <a:t>Randomization at clinic or provider level</a:t>
          </a:r>
        </a:p>
        <a:p>
          <a:pPr marL="285750" lvl="1" indent="-285750" algn="l" defTabSz="2133600">
            <a:lnSpc>
              <a:spcPct val="90000"/>
            </a:lnSpc>
            <a:spcBef>
              <a:spcPct val="0"/>
            </a:spcBef>
            <a:spcAft>
              <a:spcPct val="15000"/>
            </a:spcAft>
            <a:buChar char="••"/>
          </a:pPr>
          <a:r>
            <a:rPr lang="en-US" sz="4800" kern="1200" dirty="0">
              <a:solidFill>
                <a:schemeClr val="tx1"/>
              </a:solidFill>
            </a:rPr>
            <a:t>Protocols can be tailored to local sites and can adapt to changes in a dynamic health care environment</a:t>
          </a:r>
        </a:p>
      </dsp:txBody>
      <dsp:txXfrm>
        <a:off x="3485870" y="4954284"/>
        <a:ext cx="12230524" cy="3425915"/>
      </dsp:txXfrm>
    </dsp:sp>
    <dsp:sp modelId="{55A0B90E-C1E9-4C89-86F4-CF90D8F72757}">
      <dsp:nvSpPr>
        <dsp:cNvPr id="0" name=""/>
        <dsp:cNvSpPr/>
      </dsp:nvSpPr>
      <dsp:spPr>
        <a:xfrm>
          <a:off x="342591" y="5296876"/>
          <a:ext cx="3143279" cy="274073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0.44468</cdr:x>
      <cdr:y>0.43986</cdr:y>
    </cdr:from>
    <cdr:to>
      <cdr:x>0.55532</cdr:x>
      <cdr:y>0.56014</cdr:y>
    </cdr:to>
    <cdr:sp macro="" textlink="">
      <cdr:nvSpPr>
        <cdr:cNvPr id="2" name="TextBox 1">
          <a:extLst xmlns:a="http://schemas.openxmlformats.org/drawingml/2006/main">
            <a:ext uri="{FF2B5EF4-FFF2-40B4-BE49-F238E27FC236}">
              <a16:creationId xmlns:a16="http://schemas.microsoft.com/office/drawing/2014/main" id="{6172D10C-14C8-49A8-B7A1-C114CC8E042C}"/>
            </a:ext>
          </a:extLst>
        </cdr:cNvPr>
        <cdr:cNvSpPr txBox="1"/>
      </cdr:nvSpPr>
      <cdr:spPr>
        <a:xfrm xmlns:a="http://schemas.openxmlformats.org/drawingml/2006/main">
          <a:off x="3675324" y="3343632"/>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86E90D-7D16-FB41-B605-6CB19C653476}" type="datetimeFigureOut">
              <a:rPr lang="en-US" smtClean="0"/>
              <a:t>5/14/2024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2C0121-D0B2-074B-BDD4-AB2024E7BAB1}" type="slidenum">
              <a:rPr lang="en-US" smtClean="0"/>
              <a:t>‹#›</a:t>
            </a:fld>
            <a:endParaRPr lang="en-US"/>
          </a:p>
        </p:txBody>
      </p:sp>
    </p:spTree>
    <p:extLst>
      <p:ext uri="{BB962C8B-B14F-4D97-AF65-F5344CB8AC3E}">
        <p14:creationId xmlns:p14="http://schemas.microsoft.com/office/powerpoint/2010/main" val="1695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DDC07-41FF-2B46-A6FE-7FF0BE66C187}"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2AD96-5BFA-ED41-B2D6-EA2206C51099}" type="slidenum">
              <a:rPr lang="en-US" smtClean="0"/>
              <a:t>‹#›</a:t>
            </a:fld>
            <a:endParaRPr lang="en-US"/>
          </a:p>
        </p:txBody>
      </p:sp>
    </p:spTree>
    <p:extLst>
      <p:ext uri="{BB962C8B-B14F-4D97-AF65-F5344CB8AC3E}">
        <p14:creationId xmlns:p14="http://schemas.microsoft.com/office/powerpoint/2010/main" val="1439851831"/>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www.healthaffairs.org/do/10.1377/hblog20200630.939347/full/"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design and analysis, not focusing on code</a:t>
            </a:r>
          </a:p>
        </p:txBody>
      </p:sp>
      <p:sp>
        <p:nvSpPr>
          <p:cNvPr id="4" name="Slide Number Placeholder 3"/>
          <p:cNvSpPr>
            <a:spLocks noGrp="1"/>
          </p:cNvSpPr>
          <p:nvPr>
            <p:ph type="sldNum" sz="quarter" idx="5"/>
          </p:nvPr>
        </p:nvSpPr>
        <p:spPr/>
        <p:txBody>
          <a:bodyPr/>
          <a:lstStyle/>
          <a:p>
            <a:fld id="{7AC2AD96-5BFA-ED41-B2D6-EA2206C51099}" type="slidenum">
              <a:rPr lang="en-US" smtClean="0"/>
              <a:t>1</a:t>
            </a:fld>
            <a:endParaRPr lang="en-US"/>
          </a:p>
        </p:txBody>
      </p:sp>
    </p:spTree>
    <p:extLst>
      <p:ext uri="{BB962C8B-B14F-4D97-AF65-F5344CB8AC3E}">
        <p14:creationId xmlns:p14="http://schemas.microsoft.com/office/powerpoint/2010/main" val="1906281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data</a:t>
            </a:r>
            <a:r>
              <a:rPr lang="en-US" dirty="0">
                <a:highlight>
                  <a:srgbClr val="FFFF00"/>
                </a:highlight>
              </a:rPr>
              <a:t> </a:t>
            </a:r>
            <a:r>
              <a:rPr lang="en-US" dirty="0"/>
              <a:t>architecture that includes both claims and clinical data, shows… </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10</a:t>
            </a:fld>
            <a:endParaRPr lang="en-US"/>
          </a:p>
        </p:txBody>
      </p:sp>
    </p:spTree>
    <p:extLst>
      <p:ext uri="{BB962C8B-B14F-4D97-AF65-F5344CB8AC3E}">
        <p14:creationId xmlns:p14="http://schemas.microsoft.com/office/powerpoint/2010/main" val="388779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EHR studies are not a way around HSR review, will not preclude patient consent in experimental studies</a:t>
            </a:r>
          </a:p>
          <a:p>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Counterpoint to representativeness: patients with access to receiving care will be unrepresented, EHR data reflects care RECEIVED not care NEEDED</a:t>
            </a:r>
          </a:p>
          <a:p>
            <a:pPr marL="0" marR="0" lvl="0" indent="0" algn="l" defTabSz="1828891"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Cost determined by the number of EHRs to access and combine, the complexity of data</a:t>
            </a:r>
          </a:p>
          <a:p>
            <a:endParaRPr lang="en-US" dirty="0"/>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11</a:t>
            </a:fld>
            <a:endParaRPr lang="en-US"/>
          </a:p>
        </p:txBody>
      </p:sp>
    </p:spTree>
    <p:extLst>
      <p:ext uri="{BB962C8B-B14F-4D97-AF65-F5344CB8AC3E}">
        <p14:creationId xmlns:p14="http://schemas.microsoft.com/office/powerpoint/2010/main" val="2859536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EHR studies are not a way around HSR review, will not preclude patient consent in experimental studies</a:t>
            </a:r>
          </a:p>
          <a:p>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Counterpoint to representativeness: patients with access to receiving care will be unrepresented, EHR data reflects care RECEIVED not care NEEDED</a:t>
            </a:r>
          </a:p>
          <a:p>
            <a:pPr marL="0" marR="0" lvl="0" indent="0" algn="l" defTabSz="1828891"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Cost determined by the number of EHRs to access and combine, the complexity of data</a:t>
            </a:r>
          </a:p>
          <a:p>
            <a:endParaRPr lang="en-US" dirty="0"/>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12</a:t>
            </a:fld>
            <a:endParaRPr lang="en-US"/>
          </a:p>
        </p:txBody>
      </p:sp>
    </p:spTree>
    <p:extLst>
      <p:ext uri="{BB962C8B-B14F-4D97-AF65-F5344CB8AC3E}">
        <p14:creationId xmlns:p14="http://schemas.microsoft.com/office/powerpoint/2010/main" val="2634002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Overarching statistical concerns that influence all types of studies, including observational analyses, trials, and prediction </a:t>
            </a:r>
          </a:p>
        </p:txBody>
      </p:sp>
      <p:sp>
        <p:nvSpPr>
          <p:cNvPr id="4" name="Slide Number Placeholder 3"/>
          <p:cNvSpPr>
            <a:spLocks noGrp="1"/>
          </p:cNvSpPr>
          <p:nvPr>
            <p:ph type="sldNum" sz="quarter" idx="5"/>
          </p:nvPr>
        </p:nvSpPr>
        <p:spPr/>
        <p:txBody>
          <a:bodyPr/>
          <a:lstStyle/>
          <a:p>
            <a:fld id="{7AC2AD96-5BFA-ED41-B2D6-EA2206C51099}" type="slidenum">
              <a:rPr lang="en-US" smtClean="0"/>
              <a:t>13</a:t>
            </a:fld>
            <a:endParaRPr lang="en-US"/>
          </a:p>
        </p:txBody>
      </p:sp>
    </p:spTree>
    <p:extLst>
      <p:ext uri="{BB962C8B-B14F-4D97-AF65-F5344CB8AC3E}">
        <p14:creationId xmlns:p14="http://schemas.microsoft.com/office/powerpoint/2010/main" val="185240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14</a:t>
            </a:fld>
            <a:endParaRPr lang="en-US"/>
          </a:p>
        </p:txBody>
      </p:sp>
    </p:spTree>
    <p:extLst>
      <p:ext uri="{BB962C8B-B14F-4D97-AF65-F5344CB8AC3E}">
        <p14:creationId xmlns:p14="http://schemas.microsoft.com/office/powerpoint/2010/main" val="2100675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 want to work on this slide more, interplay between measurement error and missing data</a:t>
            </a:r>
          </a:p>
        </p:txBody>
      </p:sp>
      <p:sp>
        <p:nvSpPr>
          <p:cNvPr id="4" name="Slide Number Placeholder 3"/>
          <p:cNvSpPr>
            <a:spLocks noGrp="1"/>
          </p:cNvSpPr>
          <p:nvPr>
            <p:ph type="sldNum" sz="quarter" idx="5"/>
          </p:nvPr>
        </p:nvSpPr>
        <p:spPr/>
        <p:txBody>
          <a:bodyPr/>
          <a:lstStyle/>
          <a:p>
            <a:fld id="{7AC2AD96-5BFA-ED41-B2D6-EA2206C51099}" type="slidenum">
              <a:rPr lang="en-US" smtClean="0"/>
              <a:t>15</a:t>
            </a:fld>
            <a:endParaRPr lang="en-US"/>
          </a:p>
        </p:txBody>
      </p:sp>
    </p:spTree>
    <p:extLst>
      <p:ext uri="{BB962C8B-B14F-4D97-AF65-F5344CB8AC3E}">
        <p14:creationId xmlns:p14="http://schemas.microsoft.com/office/powerpoint/2010/main" val="4027701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(Miglioretti and </a:t>
            </a:r>
            <a:r>
              <a:rPr lang="en-US" dirty="0" err="1"/>
              <a:t>Healgerty</a:t>
            </a:r>
            <a:r>
              <a:rPr lang="en-US" dirty="0"/>
              <a:t>, 2005 and 2006)</a:t>
            </a:r>
          </a:p>
        </p:txBody>
      </p:sp>
      <p:sp>
        <p:nvSpPr>
          <p:cNvPr id="4" name="Slide Number Placeholder 3"/>
          <p:cNvSpPr>
            <a:spLocks noGrp="1"/>
          </p:cNvSpPr>
          <p:nvPr>
            <p:ph type="sldNum" sz="quarter" idx="5"/>
          </p:nvPr>
        </p:nvSpPr>
        <p:spPr/>
        <p:txBody>
          <a:bodyPr/>
          <a:lstStyle/>
          <a:p>
            <a:fld id="{7AC2AD96-5BFA-ED41-B2D6-EA2206C51099}" type="slidenum">
              <a:rPr lang="en-US" smtClean="0"/>
              <a:t>16</a:t>
            </a:fld>
            <a:endParaRPr lang="en-US"/>
          </a:p>
        </p:txBody>
      </p:sp>
    </p:spTree>
    <p:extLst>
      <p:ext uri="{BB962C8B-B14F-4D97-AF65-F5344CB8AC3E}">
        <p14:creationId xmlns:p14="http://schemas.microsoft.com/office/powerpoint/2010/main" val="2084416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Clinical documentation practices example- problem list vs. assigning dx at each encounter; self-harm codes for suicide risk; completion of PHQ-9</a:t>
            </a:r>
          </a:p>
        </p:txBody>
      </p:sp>
      <p:sp>
        <p:nvSpPr>
          <p:cNvPr id="4" name="Slide Number Placeholder 3"/>
          <p:cNvSpPr>
            <a:spLocks noGrp="1"/>
          </p:cNvSpPr>
          <p:nvPr>
            <p:ph type="sldNum" sz="quarter" idx="5"/>
          </p:nvPr>
        </p:nvSpPr>
        <p:spPr/>
        <p:txBody>
          <a:bodyPr/>
          <a:lstStyle/>
          <a:p>
            <a:fld id="{7AC2AD96-5BFA-ED41-B2D6-EA2206C51099}" type="slidenum">
              <a:rPr lang="en-US" smtClean="0"/>
              <a:t>17</a:t>
            </a:fld>
            <a:endParaRPr lang="en-US"/>
          </a:p>
        </p:txBody>
      </p:sp>
    </p:spTree>
    <p:extLst>
      <p:ext uri="{BB962C8B-B14F-4D97-AF65-F5344CB8AC3E}">
        <p14:creationId xmlns:p14="http://schemas.microsoft.com/office/powerpoint/2010/main" val="3757312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15AD9C-0B0B-BD4E-B7B6-4A33D24DF95F}" type="slidenum">
              <a:rPr lang="en-US" smtClean="0"/>
              <a:t>19</a:t>
            </a:fld>
            <a:endParaRPr lang="en-US"/>
          </a:p>
        </p:txBody>
      </p:sp>
    </p:spTree>
    <p:extLst>
      <p:ext uri="{BB962C8B-B14F-4D97-AF65-F5344CB8AC3E}">
        <p14:creationId xmlns:p14="http://schemas.microsoft.com/office/powerpoint/2010/main" val="1094777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Clinical documentation practices example- problem list vs. assigning dx at each encounter; self-harm codes for suicide risk; completion of PHQ-9</a:t>
            </a:r>
          </a:p>
        </p:txBody>
      </p:sp>
      <p:sp>
        <p:nvSpPr>
          <p:cNvPr id="4" name="Slide Number Placeholder 3"/>
          <p:cNvSpPr>
            <a:spLocks noGrp="1"/>
          </p:cNvSpPr>
          <p:nvPr>
            <p:ph type="sldNum" sz="quarter" idx="5"/>
          </p:nvPr>
        </p:nvSpPr>
        <p:spPr/>
        <p:txBody>
          <a:bodyPr/>
          <a:lstStyle/>
          <a:p>
            <a:fld id="{7AC2AD96-5BFA-ED41-B2D6-EA2206C51099}" type="slidenum">
              <a:rPr lang="en-US" smtClean="0"/>
              <a:t>20</a:t>
            </a:fld>
            <a:endParaRPr lang="en-US"/>
          </a:p>
        </p:txBody>
      </p:sp>
    </p:spTree>
    <p:extLst>
      <p:ext uri="{BB962C8B-B14F-4D97-AF65-F5344CB8AC3E}">
        <p14:creationId xmlns:p14="http://schemas.microsoft.com/office/powerpoint/2010/main" val="363872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8891" rtl="0" eaLnBrk="1" fontAlgn="auto" latinLnBrk="0" hangingPunct="1">
              <a:lnSpc>
                <a:spcPct val="100000"/>
              </a:lnSpc>
              <a:spcBef>
                <a:spcPts val="0"/>
              </a:spcBef>
              <a:spcAft>
                <a:spcPts val="0"/>
              </a:spcAft>
              <a:buClrTx/>
              <a:buSzTx/>
              <a:buFontTx/>
              <a:buNone/>
              <a:tabLst/>
              <a:defRPr/>
            </a:pPr>
            <a:fld id="{7AC2AD96-5BFA-ED41-B2D6-EA2206C510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891"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1820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Can mention </a:t>
            </a:r>
            <a:r>
              <a:rPr lang="en-US"/>
              <a:t>in presentation- </a:t>
            </a:r>
            <a:r>
              <a:rPr lang="en-US" dirty="0"/>
              <a:t>type of study you are interested in will dictate what data you want to use, if EHR data is appropriate</a:t>
            </a:r>
          </a:p>
        </p:txBody>
      </p:sp>
      <p:sp>
        <p:nvSpPr>
          <p:cNvPr id="4" name="Slide Number Placeholder 3"/>
          <p:cNvSpPr>
            <a:spLocks noGrp="1"/>
          </p:cNvSpPr>
          <p:nvPr>
            <p:ph type="sldNum" sz="quarter" idx="5"/>
          </p:nvPr>
        </p:nvSpPr>
        <p:spPr/>
        <p:txBody>
          <a:bodyPr/>
          <a:lstStyle/>
          <a:p>
            <a:fld id="{7AC2AD96-5BFA-ED41-B2D6-EA2206C51099}" type="slidenum">
              <a:rPr lang="en-US" smtClean="0"/>
              <a:t>21</a:t>
            </a:fld>
            <a:endParaRPr lang="en-US"/>
          </a:p>
        </p:txBody>
      </p:sp>
    </p:spTree>
    <p:extLst>
      <p:ext uri="{BB962C8B-B14F-4D97-AF65-F5344CB8AC3E}">
        <p14:creationId xmlns:p14="http://schemas.microsoft.com/office/powerpoint/2010/main" val="237409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22</a:t>
            </a:fld>
            <a:endParaRPr lang="en-US"/>
          </a:p>
        </p:txBody>
      </p:sp>
    </p:spTree>
    <p:extLst>
      <p:ext uri="{BB962C8B-B14F-4D97-AF65-F5344CB8AC3E}">
        <p14:creationId xmlns:p14="http://schemas.microsoft.com/office/powerpoint/2010/main" val="3304082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23</a:t>
            </a:fld>
            <a:endParaRPr lang="en-US"/>
          </a:p>
        </p:txBody>
      </p:sp>
    </p:spTree>
    <p:extLst>
      <p:ext uri="{BB962C8B-B14F-4D97-AF65-F5344CB8AC3E}">
        <p14:creationId xmlns:p14="http://schemas.microsoft.com/office/powerpoint/2010/main" val="2139474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24</a:t>
            </a:fld>
            <a:endParaRPr lang="en-US"/>
          </a:p>
        </p:txBody>
      </p:sp>
    </p:spTree>
    <p:extLst>
      <p:ext uri="{BB962C8B-B14F-4D97-AF65-F5344CB8AC3E}">
        <p14:creationId xmlns:p14="http://schemas.microsoft.com/office/powerpoint/2010/main" val="3510522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25</a:t>
            </a:fld>
            <a:endParaRPr lang="en-US"/>
          </a:p>
        </p:txBody>
      </p:sp>
    </p:spTree>
    <p:extLst>
      <p:ext uri="{BB962C8B-B14F-4D97-AF65-F5344CB8AC3E}">
        <p14:creationId xmlns:p14="http://schemas.microsoft.com/office/powerpoint/2010/main" val="2914520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26</a:t>
            </a:fld>
            <a:endParaRPr lang="en-US"/>
          </a:p>
        </p:txBody>
      </p:sp>
    </p:spTree>
    <p:extLst>
      <p:ext uri="{BB962C8B-B14F-4D97-AF65-F5344CB8AC3E}">
        <p14:creationId xmlns:p14="http://schemas.microsoft.com/office/powerpoint/2010/main" val="986359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27</a:t>
            </a:fld>
            <a:endParaRPr lang="en-US"/>
          </a:p>
        </p:txBody>
      </p:sp>
    </p:spTree>
    <p:extLst>
      <p:ext uri="{BB962C8B-B14F-4D97-AF65-F5344CB8AC3E}">
        <p14:creationId xmlns:p14="http://schemas.microsoft.com/office/powerpoint/2010/main" val="1287816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28</a:t>
            </a:fld>
            <a:endParaRPr lang="en-US"/>
          </a:p>
        </p:txBody>
      </p:sp>
    </p:spTree>
    <p:extLst>
      <p:ext uri="{BB962C8B-B14F-4D97-AF65-F5344CB8AC3E}">
        <p14:creationId xmlns:p14="http://schemas.microsoft.com/office/powerpoint/2010/main" val="2695054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29</a:t>
            </a:fld>
            <a:endParaRPr lang="en-US"/>
          </a:p>
        </p:txBody>
      </p:sp>
    </p:spTree>
    <p:extLst>
      <p:ext uri="{BB962C8B-B14F-4D97-AF65-F5344CB8AC3E}">
        <p14:creationId xmlns:p14="http://schemas.microsoft.com/office/powerpoint/2010/main" val="103890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examples</a:t>
            </a:r>
          </a:p>
          <a:p>
            <a:r>
              <a:rPr lang="en-US" dirty="0"/>
              <a:t>1. NTD defect, rare outcome wanted to do matching did propensity score weighting [JB: our initial plan was to do adjustment, but couldn’t due to rare outcome]</a:t>
            </a:r>
          </a:p>
          <a:p>
            <a:r>
              <a:rPr lang="en-US" dirty="0"/>
              <a:t>2. long-term opioid therapy, historical and concurrent control</a:t>
            </a:r>
          </a:p>
          <a:p>
            <a:r>
              <a:rPr lang="en-US" dirty="0"/>
              <a:t>3. Bariatric surgery matching example.  </a:t>
            </a:r>
          </a:p>
        </p:txBody>
      </p:sp>
      <p:sp>
        <p:nvSpPr>
          <p:cNvPr id="4" name="Slide Number Placeholder 3"/>
          <p:cNvSpPr>
            <a:spLocks noGrp="1"/>
          </p:cNvSpPr>
          <p:nvPr>
            <p:ph type="sldNum" sz="quarter" idx="5"/>
          </p:nvPr>
        </p:nvSpPr>
        <p:spPr/>
        <p:txBody>
          <a:bodyPr/>
          <a:lstStyle/>
          <a:p>
            <a:fld id="{7AC2AD96-5BFA-ED41-B2D6-EA2206C51099}" type="slidenum">
              <a:rPr lang="en-US" smtClean="0"/>
              <a:t>30</a:t>
            </a:fld>
            <a:endParaRPr lang="en-US"/>
          </a:p>
        </p:txBody>
      </p:sp>
    </p:spTree>
    <p:extLst>
      <p:ext uri="{BB962C8B-B14F-4D97-AF65-F5344CB8AC3E}">
        <p14:creationId xmlns:p14="http://schemas.microsoft.com/office/powerpoint/2010/main" val="363901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8891" rtl="0" eaLnBrk="1" fontAlgn="auto" latinLnBrk="0" hangingPunct="1">
              <a:lnSpc>
                <a:spcPct val="100000"/>
              </a:lnSpc>
              <a:spcBef>
                <a:spcPts val="0"/>
              </a:spcBef>
              <a:spcAft>
                <a:spcPts val="0"/>
              </a:spcAft>
              <a:buClrTx/>
              <a:buSzTx/>
              <a:buFontTx/>
              <a:buNone/>
              <a:tabLst/>
              <a:defRPr/>
            </a:pPr>
            <a:fld id="{7AC2AD96-5BFA-ED41-B2D6-EA2206C510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891"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617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31</a:t>
            </a:fld>
            <a:endParaRPr lang="en-US"/>
          </a:p>
        </p:txBody>
      </p:sp>
    </p:spTree>
    <p:extLst>
      <p:ext uri="{BB962C8B-B14F-4D97-AF65-F5344CB8AC3E}">
        <p14:creationId xmlns:p14="http://schemas.microsoft.com/office/powerpoint/2010/main" val="1399912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32</a:t>
            </a:fld>
            <a:endParaRPr lang="en-US"/>
          </a:p>
        </p:txBody>
      </p:sp>
    </p:spTree>
    <p:extLst>
      <p:ext uri="{BB962C8B-B14F-4D97-AF65-F5344CB8AC3E}">
        <p14:creationId xmlns:p14="http://schemas.microsoft.com/office/powerpoint/2010/main" val="3923429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dirty="0" err="1"/>
              <a:t>Mahalanobis</a:t>
            </a:r>
            <a:r>
              <a:rPr lang="en-US" dirty="0"/>
              <a:t> distance takes into account correlation between the matching variable. </a:t>
            </a:r>
          </a:p>
          <a:p>
            <a:endParaRPr lang="en-US" dirty="0"/>
          </a:p>
          <a:p>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Fisher et al. (2018) </a:t>
            </a:r>
            <a:r>
              <a:rPr lang="en-US" i="1" dirty="0"/>
              <a:t>JAMA</a:t>
            </a:r>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33</a:t>
            </a:fld>
            <a:endParaRPr lang="en-US"/>
          </a:p>
        </p:txBody>
      </p:sp>
    </p:spTree>
    <p:extLst>
      <p:ext uri="{BB962C8B-B14F-4D97-AF65-F5344CB8AC3E}">
        <p14:creationId xmlns:p14="http://schemas.microsoft.com/office/powerpoint/2010/main" val="43740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Hansen, R. N., et al. (2017). "Impact of an opioid risk reduction initiative on motor vehicle crash risk among chronic opioid therapy patients." </a:t>
            </a:r>
            <a:r>
              <a:rPr lang="en-US" sz="2400" u="sng" kern="1200" dirty="0" err="1">
                <a:solidFill>
                  <a:schemeClr val="tx1"/>
                </a:solidFill>
                <a:latin typeface="+mn-lt"/>
                <a:ea typeface="+mn-ea"/>
                <a:cs typeface="+mn-cs"/>
              </a:rPr>
              <a:t>Pharmacoepidemiol</a:t>
            </a:r>
            <a:r>
              <a:rPr lang="en-US" sz="2400" u="sng" kern="1200" dirty="0">
                <a:solidFill>
                  <a:schemeClr val="tx1"/>
                </a:solidFill>
                <a:latin typeface="+mn-lt"/>
                <a:ea typeface="+mn-ea"/>
                <a:cs typeface="+mn-cs"/>
              </a:rPr>
              <a:t> Drug </a:t>
            </a:r>
            <a:r>
              <a:rPr lang="en-US" sz="2400" u="sng" kern="1200" dirty="0" err="1">
                <a:solidFill>
                  <a:schemeClr val="tx1"/>
                </a:solidFill>
                <a:latin typeface="+mn-lt"/>
                <a:ea typeface="+mn-ea"/>
                <a:cs typeface="+mn-cs"/>
              </a:rPr>
              <a:t>Saf</a:t>
            </a:r>
            <a:r>
              <a:rPr lang="en-US" sz="2400" u="sng" kern="1200" dirty="0">
                <a:solidFill>
                  <a:schemeClr val="tx1"/>
                </a:solidFill>
                <a:latin typeface="+mn-lt"/>
                <a:ea typeface="+mn-ea"/>
                <a:cs typeface="+mn-cs"/>
              </a:rPr>
              <a:t> </a:t>
            </a:r>
            <a:r>
              <a:rPr lang="en-US" sz="2400" b="1" u="sng" kern="1200" dirty="0">
                <a:solidFill>
                  <a:schemeClr val="tx1"/>
                </a:solidFill>
                <a:latin typeface="+mn-lt"/>
                <a:ea typeface="+mn-ea"/>
                <a:cs typeface="+mn-cs"/>
              </a:rPr>
              <a:t>26</a:t>
            </a:r>
            <a:r>
              <a:rPr lang="en-US" sz="2400" b="0" u="sng" kern="1200" dirty="0">
                <a:solidFill>
                  <a:schemeClr val="tx1"/>
                </a:solidFill>
                <a:latin typeface="+mn-lt"/>
                <a:ea typeface="+mn-ea"/>
                <a:cs typeface="+mn-cs"/>
              </a:rPr>
              <a:t>(1): 47-55.</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35</a:t>
            </a:fld>
            <a:endParaRPr lang="en-US"/>
          </a:p>
        </p:txBody>
      </p:sp>
    </p:spTree>
    <p:extLst>
      <p:ext uri="{BB962C8B-B14F-4D97-AF65-F5344CB8AC3E}">
        <p14:creationId xmlns:p14="http://schemas.microsoft.com/office/powerpoint/2010/main" val="2287332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rural/urban difference </a:t>
            </a:r>
          </a:p>
        </p:txBody>
      </p:sp>
      <p:sp>
        <p:nvSpPr>
          <p:cNvPr id="4" name="Slide Number Placeholder 3"/>
          <p:cNvSpPr>
            <a:spLocks noGrp="1"/>
          </p:cNvSpPr>
          <p:nvPr>
            <p:ph type="sldNum" sz="quarter" idx="5"/>
          </p:nvPr>
        </p:nvSpPr>
        <p:spPr/>
        <p:txBody>
          <a:bodyPr/>
          <a:lstStyle/>
          <a:p>
            <a:fld id="{7AC2AD96-5BFA-ED41-B2D6-EA2206C51099}" type="slidenum">
              <a:rPr lang="en-US" smtClean="0"/>
              <a:t>36</a:t>
            </a:fld>
            <a:endParaRPr lang="en-US"/>
          </a:p>
        </p:txBody>
      </p:sp>
    </p:spTree>
    <p:extLst>
      <p:ext uri="{BB962C8B-B14F-4D97-AF65-F5344CB8AC3E}">
        <p14:creationId xmlns:p14="http://schemas.microsoft.com/office/powerpoint/2010/main" val="3324542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37</a:t>
            </a:fld>
            <a:endParaRPr lang="en-US"/>
          </a:p>
        </p:txBody>
      </p:sp>
    </p:spTree>
    <p:extLst>
      <p:ext uri="{BB962C8B-B14F-4D97-AF65-F5344CB8AC3E}">
        <p14:creationId xmlns:p14="http://schemas.microsoft.com/office/powerpoint/2010/main" val="3382337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38</a:t>
            </a:fld>
            <a:endParaRPr lang="en-US"/>
          </a:p>
        </p:txBody>
      </p:sp>
    </p:spTree>
    <p:extLst>
      <p:ext uri="{BB962C8B-B14F-4D97-AF65-F5344CB8AC3E}">
        <p14:creationId xmlns:p14="http://schemas.microsoft.com/office/powerpoint/2010/main" val="198104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Conducted E-value calculations for upper bound of confidence interval</a:t>
            </a:r>
          </a:p>
          <a:p>
            <a:endParaRPr lang="en-US" dirty="0"/>
          </a:p>
          <a:p>
            <a:r>
              <a:rPr lang="en-US" dirty="0"/>
              <a:t>How strong would an unmeasured confounders association have to be to move that bound up to include 1. </a:t>
            </a:r>
          </a:p>
        </p:txBody>
      </p:sp>
      <p:sp>
        <p:nvSpPr>
          <p:cNvPr id="4" name="Slide Number Placeholder 3"/>
          <p:cNvSpPr>
            <a:spLocks noGrp="1"/>
          </p:cNvSpPr>
          <p:nvPr>
            <p:ph type="sldNum" sz="quarter" idx="5"/>
          </p:nvPr>
        </p:nvSpPr>
        <p:spPr/>
        <p:txBody>
          <a:bodyPr/>
          <a:lstStyle/>
          <a:p>
            <a:fld id="{7AC2AD96-5BFA-ED41-B2D6-EA2206C51099}" type="slidenum">
              <a:rPr lang="en-US" smtClean="0"/>
              <a:t>39</a:t>
            </a:fld>
            <a:endParaRPr lang="en-US"/>
          </a:p>
        </p:txBody>
      </p:sp>
    </p:spTree>
    <p:extLst>
      <p:ext uri="{BB962C8B-B14F-4D97-AF65-F5344CB8AC3E}">
        <p14:creationId xmlns:p14="http://schemas.microsoft.com/office/powerpoint/2010/main" val="254613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40</a:t>
            </a:fld>
            <a:endParaRPr lang="en-US"/>
          </a:p>
        </p:txBody>
      </p:sp>
    </p:spTree>
    <p:extLst>
      <p:ext uri="{BB962C8B-B14F-4D97-AF65-F5344CB8AC3E}">
        <p14:creationId xmlns:p14="http://schemas.microsoft.com/office/powerpoint/2010/main" val="2897607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41</a:t>
            </a:fld>
            <a:endParaRPr lang="en-US"/>
          </a:p>
        </p:txBody>
      </p:sp>
    </p:spTree>
    <p:extLst>
      <p:ext uri="{BB962C8B-B14F-4D97-AF65-F5344CB8AC3E}">
        <p14:creationId xmlns:p14="http://schemas.microsoft.com/office/powerpoint/2010/main" val="357340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we have tried to include a lot of examples of studies we have been involved with through out. </a:t>
            </a:r>
          </a:p>
          <a:p>
            <a:endParaRPr lang="en-US" dirty="0"/>
          </a:p>
          <a:p>
            <a:r>
              <a:rPr lang="en-US" dirty="0"/>
              <a:t>Susan presenting data curation; </a:t>
            </a:r>
            <a:r>
              <a:rPr lang="en-US" dirty="0" err="1"/>
              <a:t>JBobb</a:t>
            </a:r>
            <a:r>
              <a:rPr lang="en-US" dirty="0"/>
              <a:t> monitor chat for questions</a:t>
            </a:r>
          </a:p>
          <a:p>
            <a:r>
              <a:rPr lang="en-US" dirty="0" err="1"/>
              <a:t>JBobb</a:t>
            </a:r>
            <a:r>
              <a:rPr lang="en-US" dirty="0"/>
              <a:t> presenting </a:t>
            </a:r>
            <a:r>
              <a:rPr lang="en-US" dirty="0" err="1"/>
              <a:t>Prag</a:t>
            </a:r>
            <a:r>
              <a:rPr lang="en-US" dirty="0"/>
              <a:t> trials; Yates monitor chat for questions</a:t>
            </a:r>
          </a:p>
          <a:p>
            <a:r>
              <a:rPr lang="en-US" dirty="0"/>
              <a:t>Susan presenting </a:t>
            </a:r>
            <a:r>
              <a:rPr lang="en-US" dirty="0" err="1"/>
              <a:t>obs</a:t>
            </a:r>
            <a:r>
              <a:rPr lang="en-US" dirty="0"/>
              <a:t> studies; </a:t>
            </a:r>
            <a:r>
              <a:rPr lang="en-US" dirty="0" err="1"/>
              <a:t>JBobb</a:t>
            </a:r>
            <a:r>
              <a:rPr lang="en-US" dirty="0"/>
              <a:t> monitor for chat</a:t>
            </a:r>
          </a:p>
          <a:p>
            <a:r>
              <a:rPr lang="en-US" dirty="0"/>
              <a:t>Yates prediction; Susan monitoring the chat</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a:t>
            </a:fld>
            <a:endParaRPr lang="en-US"/>
          </a:p>
        </p:txBody>
      </p:sp>
    </p:spTree>
    <p:extLst>
      <p:ext uri="{BB962C8B-B14F-4D97-AF65-F5344CB8AC3E}">
        <p14:creationId xmlns:p14="http://schemas.microsoft.com/office/powerpoint/2010/main" val="2258657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SMS: they increase expression of the receptor by which COVID (and other SARS viruses) gains entry into epithelial cells</a:t>
            </a:r>
          </a:p>
          <a:p>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latin typeface="+mn-lt"/>
                <a:ea typeface="+mn-ea"/>
                <a:cs typeface="+mn-cs"/>
              </a:rPr>
              <a:t>Dublin, S., et al. (2020). "Renin-angiotensin-aldosterone system inhibitors and COVID-19 infection or hospitalization: a cohort study." </a:t>
            </a:r>
            <a:r>
              <a:rPr lang="en-US" sz="2400" u="sng" kern="1200" dirty="0" err="1">
                <a:solidFill>
                  <a:schemeClr val="tx1"/>
                </a:solidFill>
                <a:effectLst/>
                <a:latin typeface="+mn-lt"/>
                <a:ea typeface="+mn-ea"/>
                <a:cs typeface="+mn-cs"/>
              </a:rPr>
              <a:t>medRxiv</a:t>
            </a:r>
            <a:r>
              <a:rPr lang="en-US" sz="2400" kern="1200" dirty="0">
                <a:solidFill>
                  <a:schemeClr val="tx1"/>
                </a:solidFill>
                <a:effectLst/>
                <a:latin typeface="+mn-lt"/>
                <a:ea typeface="+mn-ea"/>
                <a:cs typeface="+mn-cs"/>
              </a:rPr>
              <a:t>.</a:t>
            </a:r>
          </a:p>
          <a:p>
            <a:pPr marL="0" marR="0" lvl="0" indent="0" algn="l" defTabSz="1828891"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latin typeface="+mn-lt"/>
                <a:ea typeface="+mn-ea"/>
                <a:cs typeface="+mn-cs"/>
              </a:rPr>
              <a:t>SMS: in this example not too worried about indication bias, so included it as a sensitivity analyses. </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42</a:t>
            </a:fld>
            <a:endParaRPr lang="en-US"/>
          </a:p>
        </p:txBody>
      </p:sp>
    </p:spTree>
    <p:extLst>
      <p:ext uri="{BB962C8B-B14F-4D97-AF65-F5344CB8AC3E}">
        <p14:creationId xmlns:p14="http://schemas.microsoft.com/office/powerpoint/2010/main" val="720367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latin typeface="+mn-lt"/>
                <a:ea typeface="+mn-ea"/>
                <a:cs typeface="+mn-cs"/>
              </a:rPr>
              <a:t>SMS:  indication bias a big concern </a:t>
            </a:r>
          </a:p>
          <a:p>
            <a:pPr marL="0" marR="0" lvl="0" indent="0" algn="l" defTabSz="1828891"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latin typeface="+mn-lt"/>
                <a:ea typeface="+mn-ea"/>
                <a:cs typeface="+mn-cs"/>
              </a:rPr>
              <a:t>Wartko, P. D., et al. (2019). "Antidepressant continuation in pregnancy and risk of gestational diabetes." </a:t>
            </a:r>
            <a:r>
              <a:rPr lang="en-US" sz="2400" u="sng" kern="1200" dirty="0" err="1">
                <a:solidFill>
                  <a:schemeClr val="tx1"/>
                </a:solidFill>
                <a:effectLst/>
                <a:latin typeface="+mn-lt"/>
                <a:ea typeface="+mn-ea"/>
                <a:cs typeface="+mn-cs"/>
              </a:rPr>
              <a:t>Pharmacoepidemiol</a:t>
            </a:r>
            <a:r>
              <a:rPr lang="en-US" sz="2400" u="sng" kern="1200" dirty="0">
                <a:solidFill>
                  <a:schemeClr val="tx1"/>
                </a:solidFill>
                <a:effectLst/>
                <a:latin typeface="+mn-lt"/>
                <a:ea typeface="+mn-ea"/>
                <a:cs typeface="+mn-cs"/>
              </a:rPr>
              <a:t> Drug </a:t>
            </a:r>
            <a:r>
              <a:rPr lang="en-US" sz="2400" u="sng" kern="1200" dirty="0" err="1">
                <a:solidFill>
                  <a:schemeClr val="tx1"/>
                </a:solidFill>
                <a:effectLst/>
                <a:latin typeface="+mn-lt"/>
                <a:ea typeface="+mn-ea"/>
                <a:cs typeface="+mn-cs"/>
              </a:rPr>
              <a:t>Saf</a:t>
            </a:r>
            <a:r>
              <a:rPr lang="en-US" sz="2400" kern="1200" dirty="0">
                <a:solidFill>
                  <a:schemeClr val="tx1"/>
                </a:solidFill>
                <a:effectLst/>
                <a:latin typeface="+mn-lt"/>
                <a:ea typeface="+mn-ea"/>
                <a:cs typeface="+mn-cs"/>
              </a:rPr>
              <a:t> </a:t>
            </a:r>
            <a:r>
              <a:rPr lang="en-US" sz="2400" b="1" kern="1200" dirty="0">
                <a:solidFill>
                  <a:schemeClr val="tx1"/>
                </a:solidFill>
                <a:effectLst/>
                <a:latin typeface="+mn-lt"/>
                <a:ea typeface="+mn-ea"/>
                <a:cs typeface="+mn-cs"/>
              </a:rPr>
              <a:t>28</a:t>
            </a:r>
            <a:r>
              <a:rPr lang="en-US" sz="2400" kern="1200" dirty="0">
                <a:solidFill>
                  <a:schemeClr val="tx1"/>
                </a:solidFill>
                <a:effectLst/>
                <a:latin typeface="+mn-lt"/>
                <a:ea typeface="+mn-ea"/>
                <a:cs typeface="+mn-cs"/>
              </a:rPr>
              <a:t>(9): 1194-1203.</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43</a:t>
            </a:fld>
            <a:endParaRPr lang="en-US"/>
          </a:p>
        </p:txBody>
      </p:sp>
    </p:spTree>
    <p:extLst>
      <p:ext uri="{BB962C8B-B14F-4D97-AF65-F5344CB8AC3E}">
        <p14:creationId xmlns:p14="http://schemas.microsoft.com/office/powerpoint/2010/main" val="3925062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kern="1200" dirty="0">
                <a:solidFill>
                  <a:schemeClr val="tx1"/>
                </a:solidFill>
                <a:latin typeface="+mn-lt"/>
                <a:ea typeface="+mn-ea"/>
                <a:cs typeface="+mn-cs"/>
              </a:rPr>
              <a:t>SMS: skip if it all feeling short on time!!!!!</a:t>
            </a:r>
          </a:p>
          <a:p>
            <a:endParaRPr lang="en-US" sz="2400" kern="1200" dirty="0">
              <a:solidFill>
                <a:schemeClr val="tx1"/>
              </a:solidFill>
              <a:latin typeface="+mn-lt"/>
              <a:ea typeface="+mn-ea"/>
              <a:cs typeface="+mn-cs"/>
            </a:endParaRPr>
          </a:p>
          <a:p>
            <a:endParaRPr lang="en-US" sz="2400" kern="1200" dirty="0">
              <a:solidFill>
                <a:schemeClr val="tx1"/>
              </a:solidFill>
              <a:latin typeface="+mn-lt"/>
              <a:ea typeface="+mn-ea"/>
              <a:cs typeface="+mn-cs"/>
            </a:endParaRPr>
          </a:p>
          <a:p>
            <a:r>
              <a:rPr lang="en-US" sz="2400" kern="1200" dirty="0">
                <a:solidFill>
                  <a:schemeClr val="tx1"/>
                </a:solidFill>
                <a:latin typeface="+mn-lt"/>
                <a:ea typeface="+mn-ea"/>
                <a:cs typeface="+mn-cs"/>
              </a:rPr>
              <a:t>Hansen, C., et al. (2016). "Trimethoprim-sulfonamide use during the first trimester of pregnancy and the risk of congenital anomalies." </a:t>
            </a:r>
            <a:r>
              <a:rPr lang="en-US" sz="2400" u="sng" kern="1200" dirty="0" err="1">
                <a:solidFill>
                  <a:schemeClr val="tx1"/>
                </a:solidFill>
                <a:latin typeface="+mn-lt"/>
                <a:ea typeface="+mn-ea"/>
                <a:cs typeface="+mn-cs"/>
              </a:rPr>
              <a:t>Pharmacoepidemiol</a:t>
            </a:r>
            <a:r>
              <a:rPr lang="en-US" sz="2400" u="sng" kern="1200" dirty="0">
                <a:solidFill>
                  <a:schemeClr val="tx1"/>
                </a:solidFill>
                <a:latin typeface="+mn-lt"/>
                <a:ea typeface="+mn-ea"/>
                <a:cs typeface="+mn-cs"/>
              </a:rPr>
              <a:t> Drug </a:t>
            </a:r>
            <a:r>
              <a:rPr lang="en-US" sz="2400" u="sng" kern="1200" dirty="0" err="1">
                <a:solidFill>
                  <a:schemeClr val="tx1"/>
                </a:solidFill>
                <a:latin typeface="+mn-lt"/>
                <a:ea typeface="+mn-ea"/>
                <a:cs typeface="+mn-cs"/>
              </a:rPr>
              <a:t>Saf</a:t>
            </a:r>
            <a:r>
              <a:rPr lang="en-US" sz="2400" u="sng" kern="1200" dirty="0">
                <a:solidFill>
                  <a:schemeClr val="tx1"/>
                </a:solidFill>
                <a:latin typeface="+mn-lt"/>
                <a:ea typeface="+mn-ea"/>
                <a:cs typeface="+mn-cs"/>
              </a:rPr>
              <a:t> </a:t>
            </a:r>
            <a:r>
              <a:rPr lang="en-US" sz="2400" b="1" u="sng" kern="1200" dirty="0">
                <a:solidFill>
                  <a:schemeClr val="tx1"/>
                </a:solidFill>
                <a:latin typeface="+mn-lt"/>
                <a:ea typeface="+mn-ea"/>
                <a:cs typeface="+mn-cs"/>
              </a:rPr>
              <a:t>25</a:t>
            </a:r>
            <a:r>
              <a:rPr lang="en-US" sz="2400" b="0" u="sng" kern="1200" dirty="0">
                <a:solidFill>
                  <a:schemeClr val="tx1"/>
                </a:solidFill>
                <a:latin typeface="+mn-lt"/>
                <a:ea typeface="+mn-ea"/>
                <a:cs typeface="+mn-cs"/>
              </a:rPr>
              <a:t>(2): 170-178.</a:t>
            </a:r>
          </a:p>
          <a:p>
            <a:r>
              <a:rPr lang="en-US" sz="2400" b="0" u="none" kern="1200" dirty="0">
                <a:solidFill>
                  <a:schemeClr val="tx1"/>
                </a:solidFill>
                <a:latin typeface="+mn-lt"/>
                <a:ea typeface="+mn-ea"/>
                <a:cs typeface="+mn-cs"/>
              </a:rPr>
              <a:t>BACKGROUND: Sulfonamide </a:t>
            </a:r>
            <a:r>
              <a:rPr lang="en-US" sz="2400" b="0" u="none" kern="1200" dirty="0" err="1">
                <a:solidFill>
                  <a:schemeClr val="tx1"/>
                </a:solidFill>
                <a:latin typeface="+mn-lt"/>
                <a:ea typeface="+mn-ea"/>
                <a:cs typeface="+mn-cs"/>
              </a:rPr>
              <a:t>antibacterials</a:t>
            </a:r>
            <a:r>
              <a:rPr lang="en-US" sz="2400" b="0" u="none" kern="1200" dirty="0">
                <a:solidFill>
                  <a:schemeClr val="tx1"/>
                </a:solidFill>
                <a:latin typeface="+mn-lt"/>
                <a:ea typeface="+mn-ea"/>
                <a:cs typeface="+mn-cs"/>
              </a:rPr>
              <a:t> are widely used in pregnancy, but evidence about their safety is mixed. The objective of this study was to assess the association between first-trimester sulfonamide exposure and risk of specific congenital malformations. METHODS: Mother-infant pairs were selected from a cohort of 1.2 million live-born deliveries (2001-2008) at 11 US health plans comprising the Medication Exposure in Pregnancy Risk Evaluation Program. Mothers with first-trimester trimethoprim-sulfonamide (TMP-SUL) exposures were randomly matched 1:1 to (i) a primary comparison group (mothers exposed to </a:t>
            </a:r>
            <a:r>
              <a:rPr lang="en-US" sz="2400" b="0" u="none" kern="1200" dirty="0" err="1">
                <a:solidFill>
                  <a:schemeClr val="tx1"/>
                </a:solidFill>
                <a:latin typeface="+mn-lt"/>
                <a:ea typeface="+mn-ea"/>
                <a:cs typeface="+mn-cs"/>
              </a:rPr>
              <a:t>penicillins</a:t>
            </a:r>
            <a:r>
              <a:rPr lang="en-US" sz="2400" b="0" u="none" kern="1200" dirty="0">
                <a:solidFill>
                  <a:schemeClr val="tx1"/>
                </a:solidFill>
                <a:latin typeface="+mn-lt"/>
                <a:ea typeface="+mn-ea"/>
                <a:cs typeface="+mn-cs"/>
              </a:rPr>
              <a:t> and/or cephalosporins) and (ii) a secondary comparison group (mothers with no dispensing of an antibacterial, antiprotozoal, or antimalarial medication during the same time period). The outcomes were cardiovascular abnormalities, cleft palate/lip, clubfoot, and urinary tract abnormalities. RESULTS: We first identified 7615 infants in the TMP-SUL exposure group, of which 7595 (99%) were exposed to a combination of TMP-SUL and the remaining 1% to sulfonamides alone. After matching (1:1) to the comparator groups and only including those with complete data on covariates, there were 20 064 (n = 6688 per group) in the primary analyses. Overall, cardiovascular defects (1.52%) were the most common and cleft lip/palate (0.10%) the least common that were evaluated. Compared with penicillin/cephalosporin exposure, and no antibacterial exposure, TMP-SUL exposure was not associated with statistically significant elevated risks for cardiovascular, cleft lip/palate, clubfoot, or urinary system defects. CONCLUSIONS: First-trimester TMP-SUL exposure was not associated with a higher risk of the congenital anomalies studied, compared with exposure to </a:t>
            </a:r>
            <a:r>
              <a:rPr lang="en-US" sz="2400" b="0" u="none" kern="1200" dirty="0" err="1">
                <a:solidFill>
                  <a:schemeClr val="tx1"/>
                </a:solidFill>
                <a:latin typeface="+mn-lt"/>
                <a:ea typeface="+mn-ea"/>
                <a:cs typeface="+mn-cs"/>
              </a:rPr>
              <a:t>penicillins</a:t>
            </a:r>
            <a:r>
              <a:rPr lang="en-US" sz="2400" b="0" u="none" kern="1200" dirty="0">
                <a:solidFill>
                  <a:schemeClr val="tx1"/>
                </a:solidFill>
                <a:latin typeface="+mn-lt"/>
                <a:ea typeface="+mn-ea"/>
                <a:cs typeface="+mn-cs"/>
              </a:rPr>
              <a:t> and/or cephalosporins, or no exposure to </a:t>
            </a:r>
            <a:r>
              <a:rPr lang="en-US" sz="2400" b="0" u="none" kern="1200" dirty="0" err="1">
                <a:solidFill>
                  <a:schemeClr val="tx1"/>
                </a:solidFill>
                <a:latin typeface="+mn-lt"/>
                <a:ea typeface="+mn-ea"/>
                <a:cs typeface="+mn-cs"/>
              </a:rPr>
              <a:t>antibacterials</a:t>
            </a:r>
            <a:r>
              <a:rPr lang="en-US" sz="2400" b="0" u="none" kern="120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44</a:t>
            </a:fld>
            <a:endParaRPr lang="en-US"/>
          </a:p>
        </p:txBody>
      </p:sp>
    </p:spTree>
    <p:extLst>
      <p:ext uri="{BB962C8B-B14F-4D97-AF65-F5344CB8AC3E}">
        <p14:creationId xmlns:p14="http://schemas.microsoft.com/office/powerpoint/2010/main" val="3053679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45</a:t>
            </a:fld>
            <a:endParaRPr lang="en-US"/>
          </a:p>
        </p:txBody>
      </p:sp>
    </p:spTree>
    <p:extLst>
      <p:ext uri="{BB962C8B-B14F-4D97-AF65-F5344CB8AC3E}">
        <p14:creationId xmlns:p14="http://schemas.microsoft.com/office/powerpoint/2010/main" val="2259900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47</a:t>
            </a:fld>
            <a:endParaRPr lang="en-US"/>
          </a:p>
        </p:txBody>
      </p:sp>
    </p:spTree>
    <p:extLst>
      <p:ext uri="{BB962C8B-B14F-4D97-AF65-F5344CB8AC3E}">
        <p14:creationId xmlns:p14="http://schemas.microsoft.com/office/powerpoint/2010/main" val="2778379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JB: I added this slide, but welcome any additional thoughts. In particular, I have not used formal methods to account for exposure/outcome misclassification (besides doing chart review to obtain a “validated” measure)</a:t>
            </a:r>
          </a:p>
          <a:p>
            <a:endParaRPr lang="en-US" dirty="0"/>
          </a:p>
          <a:p>
            <a:r>
              <a:rPr lang="en-US" dirty="0"/>
              <a:t>Some articles to cite:</a:t>
            </a:r>
          </a:p>
          <a:p>
            <a:r>
              <a:rPr lang="en-US" sz="2400" b="0" i="0" kern="1200" dirty="0">
                <a:solidFill>
                  <a:schemeClr val="tx1"/>
                </a:solidFill>
                <a:effectLst/>
                <a:latin typeface="+mn-lt"/>
                <a:ea typeface="+mn-ea"/>
                <a:cs typeface="+mn-cs"/>
              </a:rPr>
              <a:t>Hubbard RA, Huang J, </a:t>
            </a:r>
            <a:r>
              <a:rPr lang="en-US" sz="2400" b="0" i="0" kern="1200" dirty="0" err="1">
                <a:solidFill>
                  <a:schemeClr val="tx1"/>
                </a:solidFill>
                <a:effectLst/>
                <a:latin typeface="+mn-lt"/>
                <a:ea typeface="+mn-ea"/>
                <a:cs typeface="+mn-cs"/>
              </a:rPr>
              <a:t>Harton</a:t>
            </a:r>
            <a:r>
              <a:rPr lang="en-US" sz="2400" b="0" i="0" kern="1200" dirty="0">
                <a:solidFill>
                  <a:schemeClr val="tx1"/>
                </a:solidFill>
                <a:effectLst/>
                <a:latin typeface="+mn-lt"/>
                <a:ea typeface="+mn-ea"/>
                <a:cs typeface="+mn-cs"/>
              </a:rPr>
              <a:t> J, </a:t>
            </a:r>
            <a:r>
              <a:rPr lang="en-US" sz="2400" b="0" i="0" kern="1200" dirty="0" err="1">
                <a:solidFill>
                  <a:schemeClr val="tx1"/>
                </a:solidFill>
                <a:effectLst/>
                <a:latin typeface="+mn-lt"/>
                <a:ea typeface="+mn-ea"/>
                <a:cs typeface="+mn-cs"/>
              </a:rPr>
              <a:t>Oganisian</a:t>
            </a:r>
            <a:r>
              <a:rPr lang="en-US" sz="2400" b="0" i="0" kern="1200" dirty="0">
                <a:solidFill>
                  <a:schemeClr val="tx1"/>
                </a:solidFill>
                <a:effectLst/>
                <a:latin typeface="+mn-lt"/>
                <a:ea typeface="+mn-ea"/>
                <a:cs typeface="+mn-cs"/>
              </a:rPr>
              <a:t> A, Choi G, </a:t>
            </a:r>
            <a:r>
              <a:rPr lang="en-US" sz="2400" b="0" i="0" kern="1200" dirty="0" err="1">
                <a:solidFill>
                  <a:schemeClr val="tx1"/>
                </a:solidFill>
                <a:effectLst/>
                <a:latin typeface="+mn-lt"/>
                <a:ea typeface="+mn-ea"/>
                <a:cs typeface="+mn-cs"/>
              </a:rPr>
              <a:t>Utidjian</a:t>
            </a:r>
            <a:r>
              <a:rPr lang="en-US" sz="2400" b="0" i="0" kern="1200" dirty="0">
                <a:solidFill>
                  <a:schemeClr val="tx1"/>
                </a:solidFill>
                <a:effectLst/>
                <a:latin typeface="+mn-lt"/>
                <a:ea typeface="+mn-ea"/>
                <a:cs typeface="+mn-cs"/>
              </a:rPr>
              <a:t> L, </a:t>
            </a:r>
            <a:r>
              <a:rPr lang="en-US" sz="2400" b="0" i="0" kern="1200" dirty="0" err="1">
                <a:solidFill>
                  <a:schemeClr val="tx1"/>
                </a:solidFill>
                <a:effectLst/>
                <a:latin typeface="+mn-lt"/>
                <a:ea typeface="+mn-ea"/>
                <a:cs typeface="+mn-cs"/>
              </a:rPr>
              <a:t>Eneli</a:t>
            </a:r>
            <a:r>
              <a:rPr lang="en-US" sz="2400" b="0" i="0" kern="1200" dirty="0">
                <a:solidFill>
                  <a:schemeClr val="tx1"/>
                </a:solidFill>
                <a:effectLst/>
                <a:latin typeface="+mn-lt"/>
                <a:ea typeface="+mn-ea"/>
                <a:cs typeface="+mn-cs"/>
              </a:rPr>
              <a:t> I, Bailey LC, Chen Y. A Bayesian latent class approach for EHR‐based phenotyping. Statistics in medicine. 2019 Jan 15;38(1):74-87.</a:t>
            </a:r>
          </a:p>
          <a:p>
            <a:endParaRPr lang="en-US" sz="2400" b="0" i="0" kern="1200" dirty="0">
              <a:solidFill>
                <a:schemeClr val="tx1"/>
              </a:solidFill>
              <a:effectLst/>
              <a:latin typeface="+mn-lt"/>
              <a:ea typeface="+mn-ea"/>
              <a:cs typeface="+mn-cs"/>
            </a:endParaRPr>
          </a:p>
          <a:p>
            <a:r>
              <a:rPr lang="en-US" sz="2400" b="0" i="0" kern="1200" dirty="0">
                <a:solidFill>
                  <a:schemeClr val="tx1"/>
                </a:solidFill>
                <a:effectLst/>
                <a:latin typeface="+mn-lt"/>
                <a:ea typeface="+mn-ea"/>
                <a:cs typeface="+mn-cs"/>
              </a:rPr>
              <a:t>van </a:t>
            </a:r>
            <a:r>
              <a:rPr lang="en-US" sz="2400" b="0" i="0" kern="1200" dirty="0" err="1">
                <a:solidFill>
                  <a:schemeClr val="tx1"/>
                </a:solidFill>
                <a:effectLst/>
                <a:latin typeface="+mn-lt"/>
                <a:ea typeface="+mn-ea"/>
                <a:cs typeface="+mn-cs"/>
              </a:rPr>
              <a:t>Walraven</a:t>
            </a:r>
            <a:r>
              <a:rPr lang="en-US" sz="2400" b="0" i="0" kern="1200" dirty="0">
                <a:solidFill>
                  <a:schemeClr val="tx1"/>
                </a:solidFill>
                <a:effectLst/>
                <a:latin typeface="+mn-lt"/>
                <a:ea typeface="+mn-ea"/>
                <a:cs typeface="+mn-cs"/>
              </a:rPr>
              <a:t> C. Bootstrap imputation with a disease probability model minimized bias from misclassification due to administrative database codes. Journal of Clinical Epidemiology. 2017 Apr 1;84:114-20.</a:t>
            </a:r>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49</a:t>
            </a:fld>
            <a:endParaRPr lang="en-US"/>
          </a:p>
        </p:txBody>
      </p:sp>
    </p:spTree>
    <p:extLst>
      <p:ext uri="{BB962C8B-B14F-4D97-AF65-F5344CB8AC3E}">
        <p14:creationId xmlns:p14="http://schemas.microsoft.com/office/powerpoint/2010/main" val="6627789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Some articles to cite:</a:t>
            </a:r>
          </a:p>
          <a:p>
            <a:r>
              <a:rPr lang="en-US" sz="2400" b="0" i="0" kern="1200" dirty="0">
                <a:solidFill>
                  <a:schemeClr val="tx1"/>
                </a:solidFill>
                <a:effectLst/>
                <a:latin typeface="+mn-lt"/>
                <a:ea typeface="+mn-ea"/>
                <a:cs typeface="+mn-cs"/>
              </a:rPr>
              <a:t>Hubbard RA, Huang J, </a:t>
            </a:r>
            <a:r>
              <a:rPr lang="en-US" sz="2400" b="0" i="0" kern="1200" dirty="0" err="1">
                <a:solidFill>
                  <a:schemeClr val="tx1"/>
                </a:solidFill>
                <a:effectLst/>
                <a:latin typeface="+mn-lt"/>
                <a:ea typeface="+mn-ea"/>
                <a:cs typeface="+mn-cs"/>
              </a:rPr>
              <a:t>Harton</a:t>
            </a:r>
            <a:r>
              <a:rPr lang="en-US" sz="2400" b="0" i="0" kern="1200" dirty="0">
                <a:solidFill>
                  <a:schemeClr val="tx1"/>
                </a:solidFill>
                <a:effectLst/>
                <a:latin typeface="+mn-lt"/>
                <a:ea typeface="+mn-ea"/>
                <a:cs typeface="+mn-cs"/>
              </a:rPr>
              <a:t> J, </a:t>
            </a:r>
            <a:r>
              <a:rPr lang="en-US" sz="2400" b="0" i="0" kern="1200" dirty="0" err="1">
                <a:solidFill>
                  <a:schemeClr val="tx1"/>
                </a:solidFill>
                <a:effectLst/>
                <a:latin typeface="+mn-lt"/>
                <a:ea typeface="+mn-ea"/>
                <a:cs typeface="+mn-cs"/>
              </a:rPr>
              <a:t>Oganisian</a:t>
            </a:r>
            <a:r>
              <a:rPr lang="en-US" sz="2400" b="0" i="0" kern="1200" dirty="0">
                <a:solidFill>
                  <a:schemeClr val="tx1"/>
                </a:solidFill>
                <a:effectLst/>
                <a:latin typeface="+mn-lt"/>
                <a:ea typeface="+mn-ea"/>
                <a:cs typeface="+mn-cs"/>
              </a:rPr>
              <a:t> A, Choi G, </a:t>
            </a:r>
            <a:r>
              <a:rPr lang="en-US" sz="2400" b="0" i="0" kern="1200" dirty="0" err="1">
                <a:solidFill>
                  <a:schemeClr val="tx1"/>
                </a:solidFill>
                <a:effectLst/>
                <a:latin typeface="+mn-lt"/>
                <a:ea typeface="+mn-ea"/>
                <a:cs typeface="+mn-cs"/>
              </a:rPr>
              <a:t>Utidjian</a:t>
            </a:r>
            <a:r>
              <a:rPr lang="en-US" sz="2400" b="0" i="0" kern="1200" dirty="0">
                <a:solidFill>
                  <a:schemeClr val="tx1"/>
                </a:solidFill>
                <a:effectLst/>
                <a:latin typeface="+mn-lt"/>
                <a:ea typeface="+mn-ea"/>
                <a:cs typeface="+mn-cs"/>
              </a:rPr>
              <a:t> L, </a:t>
            </a:r>
            <a:r>
              <a:rPr lang="en-US" sz="2400" b="0" i="0" kern="1200" dirty="0" err="1">
                <a:solidFill>
                  <a:schemeClr val="tx1"/>
                </a:solidFill>
                <a:effectLst/>
                <a:latin typeface="+mn-lt"/>
                <a:ea typeface="+mn-ea"/>
                <a:cs typeface="+mn-cs"/>
              </a:rPr>
              <a:t>Eneli</a:t>
            </a:r>
            <a:r>
              <a:rPr lang="en-US" sz="2400" b="0" i="0" kern="1200" dirty="0">
                <a:solidFill>
                  <a:schemeClr val="tx1"/>
                </a:solidFill>
                <a:effectLst/>
                <a:latin typeface="+mn-lt"/>
                <a:ea typeface="+mn-ea"/>
                <a:cs typeface="+mn-cs"/>
              </a:rPr>
              <a:t> I, Bailey LC, Chen Y. A Bayesian latent class approach for EHR‐based phenotyping. Statistics in medicine. 2019 Jan 15;38(1):74-87.</a:t>
            </a:r>
          </a:p>
          <a:p>
            <a:endParaRPr lang="en-US" sz="2400" b="0" i="0" kern="1200" dirty="0">
              <a:solidFill>
                <a:schemeClr val="tx1"/>
              </a:solidFill>
              <a:effectLst/>
              <a:latin typeface="+mn-lt"/>
              <a:ea typeface="+mn-ea"/>
              <a:cs typeface="+mn-cs"/>
            </a:endParaRPr>
          </a:p>
          <a:p>
            <a:r>
              <a:rPr lang="en-US" sz="2400" b="0" i="0" kern="1200" dirty="0">
                <a:solidFill>
                  <a:schemeClr val="tx1"/>
                </a:solidFill>
                <a:effectLst/>
                <a:latin typeface="+mn-lt"/>
                <a:ea typeface="+mn-ea"/>
                <a:cs typeface="+mn-cs"/>
              </a:rPr>
              <a:t>van </a:t>
            </a:r>
            <a:r>
              <a:rPr lang="en-US" sz="2400" b="0" i="0" kern="1200" dirty="0" err="1">
                <a:solidFill>
                  <a:schemeClr val="tx1"/>
                </a:solidFill>
                <a:effectLst/>
                <a:latin typeface="+mn-lt"/>
                <a:ea typeface="+mn-ea"/>
                <a:cs typeface="+mn-cs"/>
              </a:rPr>
              <a:t>Walraven</a:t>
            </a:r>
            <a:r>
              <a:rPr lang="en-US" sz="2400" b="0" i="0" kern="1200" dirty="0">
                <a:solidFill>
                  <a:schemeClr val="tx1"/>
                </a:solidFill>
                <a:effectLst/>
                <a:latin typeface="+mn-lt"/>
                <a:ea typeface="+mn-ea"/>
                <a:cs typeface="+mn-cs"/>
              </a:rPr>
              <a:t> C. Bootstrap imputation with a disease probability model minimized bias from misclassification due to administrative database codes. Journal of Clinical Epidemiology. 2017 Apr 1;84:114-20.</a:t>
            </a:r>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50</a:t>
            </a:fld>
            <a:endParaRPr lang="en-US"/>
          </a:p>
        </p:txBody>
      </p:sp>
    </p:spTree>
    <p:extLst>
      <p:ext uri="{BB962C8B-B14F-4D97-AF65-F5344CB8AC3E}">
        <p14:creationId xmlns:p14="http://schemas.microsoft.com/office/powerpoint/2010/main" val="9114007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mn-cs"/>
              </a:rPr>
              <a:t>Dublin, S., et al. (2009). "Statin use and risk of community acquired pneumonia in older people: population based case-control study." </a:t>
            </a:r>
            <a:r>
              <a:rPr lang="en-US" sz="2400" u="sng" kern="1200" dirty="0">
                <a:solidFill>
                  <a:schemeClr val="tx1"/>
                </a:solidFill>
                <a:latin typeface="+mn-lt"/>
                <a:ea typeface="+mn-ea"/>
                <a:cs typeface="+mn-cs"/>
              </a:rPr>
              <a:t>BMJ </a:t>
            </a:r>
            <a:r>
              <a:rPr lang="en-US" sz="2400" b="1" u="sng" kern="1200" dirty="0">
                <a:solidFill>
                  <a:schemeClr val="tx1"/>
                </a:solidFill>
                <a:latin typeface="+mn-lt"/>
                <a:ea typeface="+mn-ea"/>
                <a:cs typeface="+mn-cs"/>
              </a:rPr>
              <a:t>338</a:t>
            </a:r>
            <a:r>
              <a:rPr lang="en-US" sz="2400" b="0" u="sng" kern="1200" dirty="0">
                <a:solidFill>
                  <a:schemeClr val="tx1"/>
                </a:solidFill>
                <a:latin typeface="+mn-lt"/>
                <a:ea typeface="+mn-ea"/>
                <a:cs typeface="+mn-cs"/>
              </a:rPr>
              <a:t>: b2137.</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51</a:t>
            </a:fld>
            <a:endParaRPr lang="en-US"/>
          </a:p>
        </p:txBody>
      </p:sp>
    </p:spTree>
    <p:extLst>
      <p:ext uri="{BB962C8B-B14F-4D97-AF65-F5344CB8AC3E}">
        <p14:creationId xmlns:p14="http://schemas.microsoft.com/office/powerpoint/2010/main" val="35510224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52</a:t>
            </a:fld>
            <a:endParaRPr lang="en-US"/>
          </a:p>
        </p:txBody>
      </p:sp>
    </p:spTree>
    <p:extLst>
      <p:ext uri="{BB962C8B-B14F-4D97-AF65-F5344CB8AC3E}">
        <p14:creationId xmlns:p14="http://schemas.microsoft.com/office/powerpoint/2010/main" val="13201089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kern="1200" dirty="0">
                <a:solidFill>
                  <a:schemeClr val="tx1"/>
                </a:solidFill>
                <a:latin typeface="+mn-lt"/>
                <a:ea typeface="+mn-ea"/>
                <a:cs typeface="+mn-cs"/>
              </a:rPr>
              <a:t>McCulloch, C. E., et al. (2016). "Biased and unbiased estimation in longitudinal studies with informative visit processes." </a:t>
            </a:r>
            <a:r>
              <a:rPr lang="en-US" sz="2400" u="sng" kern="1200" dirty="0">
                <a:solidFill>
                  <a:schemeClr val="tx1"/>
                </a:solidFill>
                <a:latin typeface="+mn-lt"/>
                <a:ea typeface="+mn-ea"/>
                <a:cs typeface="+mn-cs"/>
              </a:rPr>
              <a:t>Biometrics </a:t>
            </a:r>
            <a:r>
              <a:rPr lang="en-US" sz="2400" b="1" u="sng" kern="1200" dirty="0">
                <a:solidFill>
                  <a:schemeClr val="tx1"/>
                </a:solidFill>
                <a:latin typeface="+mn-lt"/>
                <a:ea typeface="+mn-ea"/>
                <a:cs typeface="+mn-cs"/>
              </a:rPr>
              <a:t>72</a:t>
            </a:r>
            <a:r>
              <a:rPr lang="en-US" sz="2400" b="0" u="sng" kern="1200" dirty="0">
                <a:solidFill>
                  <a:schemeClr val="tx1"/>
                </a:solidFill>
                <a:latin typeface="+mn-lt"/>
                <a:ea typeface="+mn-ea"/>
                <a:cs typeface="+mn-cs"/>
              </a:rPr>
              <a:t>(4): 1315-1324.</a:t>
            </a:r>
          </a:p>
          <a:p>
            <a:endParaRPr lang="en-US" sz="2400" b="0" u="sng" kern="1200" dirty="0">
              <a:solidFill>
                <a:schemeClr val="tx1"/>
              </a:solidFill>
              <a:latin typeface="+mn-lt"/>
              <a:ea typeface="+mn-ea"/>
              <a:cs typeface="+mn-cs"/>
            </a:endParaRPr>
          </a:p>
          <a:p>
            <a:r>
              <a:rPr lang="en-US" sz="2400" kern="1200" dirty="0">
                <a:solidFill>
                  <a:schemeClr val="tx1"/>
                </a:solidFill>
                <a:latin typeface="+mn-lt"/>
                <a:ea typeface="+mn-ea"/>
                <a:cs typeface="+mn-cs"/>
              </a:rPr>
              <a:t>Neuhaus, J. M., et al. (2018). "Analysis of longitudinal data from outcome-dependent visit processes: Failure of proposed methods in realistic settings and potential improvements." </a:t>
            </a:r>
            <a:r>
              <a:rPr lang="en-US" sz="2400" u="sng" kern="1200" dirty="0">
                <a:solidFill>
                  <a:schemeClr val="tx1"/>
                </a:solidFill>
                <a:latin typeface="+mn-lt"/>
                <a:ea typeface="+mn-ea"/>
                <a:cs typeface="+mn-cs"/>
              </a:rPr>
              <a:t>Statistics in Medicine </a:t>
            </a:r>
            <a:r>
              <a:rPr lang="en-US" sz="2400" b="1" u="sng" kern="1200" dirty="0">
                <a:solidFill>
                  <a:schemeClr val="tx1"/>
                </a:solidFill>
                <a:latin typeface="+mn-lt"/>
                <a:ea typeface="+mn-ea"/>
                <a:cs typeface="+mn-cs"/>
              </a:rPr>
              <a:t>37</a:t>
            </a:r>
            <a:r>
              <a:rPr lang="en-US" sz="2400" b="0" u="sng" kern="1200" dirty="0">
                <a:solidFill>
                  <a:schemeClr val="tx1"/>
                </a:solidFill>
                <a:latin typeface="+mn-lt"/>
                <a:ea typeface="+mn-ea"/>
                <a:cs typeface="+mn-cs"/>
              </a:rPr>
              <a:t>(29): 4457-4471.</a:t>
            </a:r>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53</a:t>
            </a:fld>
            <a:endParaRPr lang="en-US"/>
          </a:p>
        </p:txBody>
      </p:sp>
    </p:spTree>
    <p:extLst>
      <p:ext uri="{BB962C8B-B14F-4D97-AF65-F5344CB8AC3E}">
        <p14:creationId xmlns:p14="http://schemas.microsoft.com/office/powerpoint/2010/main" val="63522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a:t>
            </a:fld>
            <a:endParaRPr lang="en-US"/>
          </a:p>
        </p:txBody>
      </p:sp>
    </p:spTree>
    <p:extLst>
      <p:ext uri="{BB962C8B-B14F-4D97-AF65-F5344CB8AC3E}">
        <p14:creationId xmlns:p14="http://schemas.microsoft.com/office/powerpoint/2010/main" val="22741697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kern="1200" dirty="0">
                <a:solidFill>
                  <a:schemeClr val="tx1"/>
                </a:solidFill>
                <a:latin typeface="+mn-lt"/>
                <a:ea typeface="+mn-ea"/>
                <a:cs typeface="+mn-cs"/>
              </a:rPr>
              <a:t>Williams, E. C., et al. (2017). "Among patients with unhealthy alcohol use, those with HIV are less likely than those without to receive evidence-based alcohol-related care: A national VA study." </a:t>
            </a:r>
            <a:r>
              <a:rPr lang="en-US" sz="2400" u="sng" kern="1200" dirty="0">
                <a:solidFill>
                  <a:schemeClr val="tx1"/>
                </a:solidFill>
                <a:latin typeface="+mn-lt"/>
                <a:ea typeface="+mn-ea"/>
                <a:cs typeface="+mn-cs"/>
              </a:rPr>
              <a:t>Drug Alcohol Depend </a:t>
            </a:r>
            <a:r>
              <a:rPr lang="en-US" sz="2400" b="1" u="sng" kern="1200" dirty="0">
                <a:solidFill>
                  <a:schemeClr val="tx1"/>
                </a:solidFill>
                <a:latin typeface="+mn-lt"/>
                <a:ea typeface="+mn-ea"/>
                <a:cs typeface="+mn-cs"/>
              </a:rPr>
              <a:t>174</a:t>
            </a:r>
            <a:r>
              <a:rPr lang="en-US" sz="2400" b="0" u="sng" kern="1200" dirty="0">
                <a:solidFill>
                  <a:schemeClr val="tx1"/>
                </a:solidFill>
                <a:latin typeface="+mn-lt"/>
                <a:ea typeface="+mn-ea"/>
                <a:cs typeface="+mn-cs"/>
              </a:rPr>
              <a:t>: 113-120.</a:t>
            </a:r>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54</a:t>
            </a:fld>
            <a:endParaRPr lang="en-US"/>
          </a:p>
        </p:txBody>
      </p:sp>
    </p:spTree>
    <p:extLst>
      <p:ext uri="{BB962C8B-B14F-4D97-AF65-F5344CB8AC3E}">
        <p14:creationId xmlns:p14="http://schemas.microsoft.com/office/powerpoint/2010/main" val="2053311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kern="1200" dirty="0">
                <a:solidFill>
                  <a:schemeClr val="tx1"/>
                </a:solidFill>
                <a:latin typeface="+mn-lt"/>
                <a:ea typeface="+mn-ea"/>
                <a:cs typeface="+mn-cs"/>
              </a:rPr>
              <a:t>Zheng, Y. and P. J. Heagerty (2005). "Partly conditional survival models for longitudinal data." </a:t>
            </a:r>
            <a:r>
              <a:rPr lang="en-US" sz="2400" u="sng" kern="1200" dirty="0">
                <a:solidFill>
                  <a:schemeClr val="tx1"/>
                </a:solidFill>
                <a:latin typeface="+mn-lt"/>
                <a:ea typeface="+mn-ea"/>
                <a:cs typeface="+mn-cs"/>
              </a:rPr>
              <a:t>Biometrics </a:t>
            </a:r>
            <a:r>
              <a:rPr lang="en-US" sz="2400" b="1" u="sng" kern="1200" dirty="0">
                <a:solidFill>
                  <a:schemeClr val="tx1"/>
                </a:solidFill>
                <a:latin typeface="+mn-lt"/>
                <a:ea typeface="+mn-ea"/>
                <a:cs typeface="+mn-cs"/>
              </a:rPr>
              <a:t>61</a:t>
            </a:r>
            <a:r>
              <a:rPr lang="en-US" sz="2400" b="0" u="sng" kern="1200" dirty="0">
                <a:solidFill>
                  <a:schemeClr val="tx1"/>
                </a:solidFill>
                <a:latin typeface="+mn-lt"/>
                <a:ea typeface="+mn-ea"/>
                <a:cs typeface="+mn-cs"/>
              </a:rPr>
              <a:t>(2): 379-391.</a:t>
            </a:r>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55</a:t>
            </a:fld>
            <a:endParaRPr lang="en-US"/>
          </a:p>
        </p:txBody>
      </p:sp>
    </p:spTree>
    <p:extLst>
      <p:ext uri="{BB962C8B-B14F-4D97-AF65-F5344CB8AC3E}">
        <p14:creationId xmlns:p14="http://schemas.microsoft.com/office/powerpoint/2010/main" val="3103861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CACCC68-B304-44AB-8BE6-823E6DDE57DC}"/>
              </a:ext>
            </a:extLst>
          </p:cNvPr>
          <p:cNvSpPr>
            <a:spLocks noGrp="1" noChangeArrowheads="1"/>
          </p:cNvSpPr>
          <p:nvPr>
            <p:ph type="sldNum" sz="quarter" idx="5"/>
          </p:nvPr>
        </p:nvSpPr>
        <p:spPr>
          <a:noFill/>
        </p:spPr>
        <p:txBody>
          <a:bodyPr/>
          <a:lstStyle>
            <a:lvl1pPr defTabSz="925513">
              <a:lnSpc>
                <a:spcPct val="95000"/>
              </a:lnSpc>
              <a:spcBef>
                <a:spcPct val="35000"/>
              </a:spcBef>
              <a:defRPr sz="1200">
                <a:solidFill>
                  <a:schemeClr val="tx1"/>
                </a:solidFill>
                <a:latin typeface="Arial" panose="020B0604020202020204" pitchFamily="34" charset="0"/>
                <a:cs typeface="Arial" panose="020B0604020202020204" pitchFamily="34" charset="0"/>
              </a:defRPr>
            </a:lvl1pPr>
            <a:lvl2pPr marL="742950" indent="-285750" defTabSz="925513">
              <a:lnSpc>
                <a:spcPct val="95000"/>
              </a:lnSpc>
              <a:spcBef>
                <a:spcPct val="35000"/>
              </a:spcBef>
              <a:defRPr sz="1200">
                <a:solidFill>
                  <a:schemeClr val="tx1"/>
                </a:solidFill>
                <a:latin typeface="Arial" panose="020B0604020202020204" pitchFamily="34" charset="0"/>
                <a:cs typeface="Arial" panose="020B0604020202020204" pitchFamily="34" charset="0"/>
              </a:defRPr>
            </a:lvl2pPr>
            <a:lvl3pPr marL="1143000" indent="-228600" defTabSz="925513">
              <a:lnSpc>
                <a:spcPct val="95000"/>
              </a:lnSpc>
              <a:spcBef>
                <a:spcPct val="35000"/>
              </a:spcBef>
              <a:defRPr sz="1200">
                <a:solidFill>
                  <a:schemeClr val="tx1"/>
                </a:solidFill>
                <a:latin typeface="Arial" panose="020B0604020202020204" pitchFamily="34" charset="0"/>
                <a:cs typeface="Arial" panose="020B0604020202020204" pitchFamily="34" charset="0"/>
              </a:defRPr>
            </a:lvl3pPr>
            <a:lvl4pPr marL="1600200" indent="-228600" defTabSz="925513">
              <a:lnSpc>
                <a:spcPct val="95000"/>
              </a:lnSpc>
              <a:spcBef>
                <a:spcPct val="35000"/>
              </a:spcBef>
              <a:defRPr sz="1200">
                <a:solidFill>
                  <a:schemeClr val="tx1"/>
                </a:solidFill>
                <a:latin typeface="Arial" panose="020B0604020202020204" pitchFamily="34" charset="0"/>
                <a:cs typeface="Arial" panose="020B0604020202020204" pitchFamily="34" charset="0"/>
              </a:defRPr>
            </a:lvl4pPr>
            <a:lvl5pPr marL="2057400" indent="-228600" defTabSz="925513">
              <a:lnSpc>
                <a:spcPct val="95000"/>
              </a:lnSpc>
              <a:spcBef>
                <a:spcPct val="35000"/>
              </a:spcBef>
              <a:defRPr sz="1200">
                <a:solidFill>
                  <a:schemeClr val="tx1"/>
                </a:solidFill>
                <a:latin typeface="Arial" panose="020B0604020202020204" pitchFamily="34" charset="0"/>
                <a:cs typeface="Arial" panose="020B0604020202020204" pitchFamily="34" charset="0"/>
              </a:defRPr>
            </a:lvl5pPr>
            <a:lvl6pPr marL="25146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25513" eaLnBrk="0" fontAlgn="base" hangingPunct="0">
              <a:lnSpc>
                <a:spcPct val="95000"/>
              </a:lnSpc>
              <a:spcBef>
                <a:spcPct val="35000"/>
              </a:spcBef>
              <a:spcAft>
                <a:spcPct val="0"/>
              </a:spcAft>
              <a:defRPr sz="1200">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fld id="{948999A6-C0F8-4E97-B872-3BDB6D147EBA}" type="slidenum">
              <a:rPr lang="en-US" altLang="en-US" sz="1000"/>
              <a:pPr>
                <a:lnSpc>
                  <a:spcPct val="100000"/>
                </a:lnSpc>
                <a:spcBef>
                  <a:spcPct val="0"/>
                </a:spcBef>
              </a:pPr>
              <a:t>56</a:t>
            </a:fld>
            <a:endParaRPr lang="en-US" altLang="en-US" sz="1000"/>
          </a:p>
        </p:txBody>
      </p:sp>
      <p:sp>
        <p:nvSpPr>
          <p:cNvPr id="20483" name="Rectangle 2">
            <a:extLst>
              <a:ext uri="{FF2B5EF4-FFF2-40B4-BE49-F238E27FC236}">
                <a16:creationId xmlns:a16="http://schemas.microsoft.com/office/drawing/2014/main" id="{13C7CC80-EAFA-4E64-87B0-6A3896C6A6EB}"/>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C295B92B-9BEA-4EC4-AB58-7DF6C373722E}"/>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57</a:t>
            </a:fld>
            <a:endParaRPr lang="en-US"/>
          </a:p>
        </p:txBody>
      </p:sp>
    </p:spTree>
    <p:extLst>
      <p:ext uri="{BB962C8B-B14F-4D97-AF65-F5344CB8AC3E}">
        <p14:creationId xmlns:p14="http://schemas.microsoft.com/office/powerpoint/2010/main" val="4021487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58</a:t>
            </a:fld>
            <a:endParaRPr lang="en-US"/>
          </a:p>
        </p:txBody>
      </p:sp>
    </p:spTree>
    <p:extLst>
      <p:ext uri="{BB962C8B-B14F-4D97-AF65-F5344CB8AC3E}">
        <p14:creationId xmlns:p14="http://schemas.microsoft.com/office/powerpoint/2010/main" val="102272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60</a:t>
            </a:fld>
            <a:endParaRPr lang="en-US"/>
          </a:p>
        </p:txBody>
      </p:sp>
    </p:spTree>
    <p:extLst>
      <p:ext uri="{BB962C8B-B14F-4D97-AF65-F5344CB8AC3E}">
        <p14:creationId xmlns:p14="http://schemas.microsoft.com/office/powerpoint/2010/main" val="314518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61</a:t>
            </a:fld>
            <a:endParaRPr lang="en-US"/>
          </a:p>
        </p:txBody>
      </p:sp>
    </p:spTree>
    <p:extLst>
      <p:ext uri="{BB962C8B-B14F-4D97-AF65-F5344CB8AC3E}">
        <p14:creationId xmlns:p14="http://schemas.microsoft.com/office/powerpoint/2010/main" val="7182917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70766F09-3311-4D37-B7A2-1006231F62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FD083C70-5AA6-472A-A60F-36DFC815F0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Also important to note that when planning a pragmatic trial, you need different infrastructure and personnel. A research program and people who do in-person data collection can’t just transition to EHR-based studies that need a lot of programmer time and expertise</a:t>
            </a:r>
          </a:p>
        </p:txBody>
      </p:sp>
      <p:sp>
        <p:nvSpPr>
          <p:cNvPr id="31748" name="Slide Number Placeholder 3">
            <a:extLst>
              <a:ext uri="{FF2B5EF4-FFF2-40B4-BE49-F238E27FC236}">
                <a16:creationId xmlns:a16="http://schemas.microsoft.com/office/drawing/2014/main" id="{FFAAAACB-1625-4304-A144-8C1222A8E2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9EF1067-0F94-49B7-B722-10A9094639CE}" type="slidenum">
              <a:rPr lang="en-US" altLang="en-US"/>
              <a:pPr>
                <a:spcBef>
                  <a:spcPct val="0"/>
                </a:spcBef>
              </a:pPr>
              <a:t>62</a:t>
            </a:fld>
            <a:endParaRPr lang="en-US" altLang="en-US"/>
          </a:p>
        </p:txBody>
      </p:sp>
    </p:spTree>
    <p:extLst>
      <p:ext uri="{BB962C8B-B14F-4D97-AF65-F5344CB8AC3E}">
        <p14:creationId xmlns:p14="http://schemas.microsoft.com/office/powerpoint/2010/main" val="908722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56F326B-38D4-40B2-AFC8-EA63815E64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8EE0F5D9-9B86-429C-9AFE-F3B083EF60DC}" type="slidenum">
              <a:rPr lang="en-US" altLang="en-US" sz="1000"/>
              <a:pPr>
                <a:lnSpc>
                  <a:spcPct val="100000"/>
                </a:lnSpc>
                <a:spcBef>
                  <a:spcPct val="0"/>
                </a:spcBef>
              </a:pPr>
              <a:t>63</a:t>
            </a:fld>
            <a:endParaRPr lang="en-US" altLang="en-US" sz="1000"/>
          </a:p>
        </p:txBody>
      </p:sp>
      <p:sp>
        <p:nvSpPr>
          <p:cNvPr id="47106" name="Rectangle 2">
            <a:extLst>
              <a:ext uri="{FF2B5EF4-FFF2-40B4-BE49-F238E27FC236}">
                <a16:creationId xmlns:a16="http://schemas.microsoft.com/office/drawing/2014/main" id="{3AF223D2-AC1D-4D1C-9403-4F73C8B8BEA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50BC4BD-C3D5-40F6-8057-BE3033D628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Greene SM, Reid RJ, Larson EB. Implementing the learning health system: from concept to action. Ann Intern Med. 2012 Aug 7;157(3):207-10. </a:t>
            </a:r>
            <a:r>
              <a:rPr lang="en-US" altLang="en-US" dirty="0" err="1">
                <a:latin typeface="Arial" panose="020B0604020202020204" pitchFamily="34" charset="0"/>
                <a:cs typeface="Arial" panose="020B0604020202020204" pitchFamily="34" charset="0"/>
              </a:rPr>
              <a:t>doi</a:t>
            </a:r>
            <a:r>
              <a:rPr lang="en-US" altLang="en-US" dirty="0">
                <a:latin typeface="Arial" panose="020B0604020202020204" pitchFamily="34" charset="0"/>
                <a:cs typeface="Arial" panose="020B0604020202020204" pitchFamily="34" charset="0"/>
              </a:rPr>
              <a:t>: 10.7326/0003-4819-157-3-201208070-00012. PMID: 22868839.</a:t>
            </a:r>
          </a:p>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4711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56F326B-38D4-40B2-AFC8-EA63815E64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8EE0F5D9-9B86-429C-9AFE-F3B083EF60DC}" type="slidenum">
              <a:rPr lang="en-US" altLang="en-US" sz="1000"/>
              <a:pPr>
                <a:lnSpc>
                  <a:spcPct val="100000"/>
                </a:lnSpc>
                <a:spcBef>
                  <a:spcPct val="0"/>
                </a:spcBef>
              </a:pPr>
              <a:t>64</a:t>
            </a:fld>
            <a:endParaRPr lang="en-US" altLang="en-US" sz="1000"/>
          </a:p>
        </p:txBody>
      </p:sp>
      <p:sp>
        <p:nvSpPr>
          <p:cNvPr id="47106" name="Rectangle 2">
            <a:extLst>
              <a:ext uri="{FF2B5EF4-FFF2-40B4-BE49-F238E27FC236}">
                <a16:creationId xmlns:a16="http://schemas.microsoft.com/office/drawing/2014/main" id="{3AF223D2-AC1D-4D1C-9403-4F73C8B8BEA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50BC4BD-C3D5-40F6-8057-BE3033D628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8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in the American Recovery Act of 2009 </a:t>
            </a:r>
          </a:p>
          <a:p>
            <a:r>
              <a:rPr lang="en-US" dirty="0"/>
              <a:t>Draw distinction here between health care provider and health insurance provider</a:t>
            </a:r>
          </a:p>
        </p:txBody>
      </p:sp>
      <p:sp>
        <p:nvSpPr>
          <p:cNvPr id="4" name="Slide Number Placeholder 3"/>
          <p:cNvSpPr>
            <a:spLocks noGrp="1"/>
          </p:cNvSpPr>
          <p:nvPr>
            <p:ph type="sldNum" sz="quarter" idx="5"/>
          </p:nvPr>
        </p:nvSpPr>
        <p:spPr/>
        <p:txBody>
          <a:bodyPr/>
          <a:lstStyle/>
          <a:p>
            <a:fld id="{7AC2AD96-5BFA-ED41-B2D6-EA2206C51099}" type="slidenum">
              <a:rPr lang="en-US" smtClean="0"/>
              <a:t>6</a:t>
            </a:fld>
            <a:endParaRPr lang="en-US"/>
          </a:p>
        </p:txBody>
      </p:sp>
    </p:spTree>
    <p:extLst>
      <p:ext uri="{BB962C8B-B14F-4D97-AF65-F5344CB8AC3E}">
        <p14:creationId xmlns:p14="http://schemas.microsoft.com/office/powerpoint/2010/main" val="42577999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56F326B-38D4-40B2-AFC8-EA63815E64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lnSpc>
                <a:spcPct val="95000"/>
              </a:lnSpc>
              <a:spcBef>
                <a:spcPct val="35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911225">
              <a:lnSpc>
                <a:spcPct val="95000"/>
              </a:lnSpc>
              <a:spcBef>
                <a:spcPct val="35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911225" eaLnBrk="0" fontAlgn="base" hangingPunct="0">
              <a:lnSpc>
                <a:spcPct val="95000"/>
              </a:lnSpc>
              <a:spcBef>
                <a:spcPct val="35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nSpc>
                <a:spcPct val="100000"/>
              </a:lnSpc>
              <a:spcBef>
                <a:spcPct val="0"/>
              </a:spcBef>
            </a:pPr>
            <a:fld id="{8EE0F5D9-9B86-429C-9AFE-F3B083EF60DC}" type="slidenum">
              <a:rPr lang="en-US" altLang="en-US" sz="1000"/>
              <a:pPr>
                <a:lnSpc>
                  <a:spcPct val="100000"/>
                </a:lnSpc>
                <a:spcBef>
                  <a:spcPct val="0"/>
                </a:spcBef>
              </a:pPr>
              <a:t>65</a:t>
            </a:fld>
            <a:endParaRPr lang="en-US" altLang="en-US" sz="1000"/>
          </a:p>
        </p:txBody>
      </p:sp>
      <p:sp>
        <p:nvSpPr>
          <p:cNvPr id="47106" name="Rectangle 2">
            <a:extLst>
              <a:ext uri="{FF2B5EF4-FFF2-40B4-BE49-F238E27FC236}">
                <a16:creationId xmlns:a16="http://schemas.microsoft.com/office/drawing/2014/main" id="{3AF223D2-AC1D-4D1C-9403-4F73C8B8BEA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50BC4BD-C3D5-40F6-8057-BE3033D628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10 domains</a:t>
            </a:r>
          </a:p>
        </p:txBody>
      </p:sp>
    </p:spTree>
    <p:extLst>
      <p:ext uri="{BB962C8B-B14F-4D97-AF65-F5344CB8AC3E}">
        <p14:creationId xmlns:p14="http://schemas.microsoft.com/office/powerpoint/2010/main" val="2913172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66</a:t>
            </a:fld>
            <a:endParaRPr lang="en-US"/>
          </a:p>
        </p:txBody>
      </p:sp>
    </p:spTree>
    <p:extLst>
      <p:ext uri="{BB962C8B-B14F-4D97-AF65-F5344CB8AC3E}">
        <p14:creationId xmlns:p14="http://schemas.microsoft.com/office/powerpoint/2010/main" val="20073843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67</a:t>
            </a:fld>
            <a:endParaRPr lang="en-US"/>
          </a:p>
        </p:txBody>
      </p:sp>
    </p:spTree>
    <p:extLst>
      <p:ext uri="{BB962C8B-B14F-4D97-AF65-F5344CB8AC3E}">
        <p14:creationId xmlns:p14="http://schemas.microsoft.com/office/powerpoint/2010/main" val="8400046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68</a:t>
            </a:fld>
            <a:endParaRPr lang="en-US"/>
          </a:p>
        </p:txBody>
      </p:sp>
    </p:spTree>
    <p:extLst>
      <p:ext uri="{BB962C8B-B14F-4D97-AF65-F5344CB8AC3E}">
        <p14:creationId xmlns:p14="http://schemas.microsoft.com/office/powerpoint/2010/main" val="3651411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72</a:t>
            </a:fld>
            <a:endParaRPr lang="en-US"/>
          </a:p>
        </p:txBody>
      </p:sp>
    </p:spTree>
    <p:extLst>
      <p:ext uri="{BB962C8B-B14F-4D97-AF65-F5344CB8AC3E}">
        <p14:creationId xmlns:p14="http://schemas.microsoft.com/office/powerpoint/2010/main" val="16543481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concerns about consent should never be a dictating factor in choosing the randomization unit</a:t>
            </a:r>
          </a:p>
        </p:txBody>
      </p:sp>
      <p:sp>
        <p:nvSpPr>
          <p:cNvPr id="4" name="Slide Number Placeholder 3"/>
          <p:cNvSpPr>
            <a:spLocks noGrp="1"/>
          </p:cNvSpPr>
          <p:nvPr>
            <p:ph type="sldNum" sz="quarter" idx="5"/>
          </p:nvPr>
        </p:nvSpPr>
        <p:spPr/>
        <p:txBody>
          <a:bodyPr/>
          <a:lstStyle/>
          <a:p>
            <a:fld id="{7AC2AD96-5BFA-ED41-B2D6-EA2206C51099}" type="slidenum">
              <a:rPr lang="en-US" smtClean="0"/>
              <a:t>73</a:t>
            </a:fld>
            <a:endParaRPr lang="en-US"/>
          </a:p>
        </p:txBody>
      </p:sp>
    </p:spTree>
    <p:extLst>
      <p:ext uri="{BB962C8B-B14F-4D97-AF65-F5344CB8AC3E}">
        <p14:creationId xmlns:p14="http://schemas.microsoft.com/office/powerpoint/2010/main" val="21318225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Note: when you are trying to randomize units in real time with messy data having accurate information on baseline covariates prior to randomization is not always easy or possible</a:t>
            </a:r>
          </a:p>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7AC2AD96-5BFA-ED41-B2D6-EA2206C51099}" type="slidenum">
              <a:rPr lang="en-US" smtClean="0"/>
              <a:t>74</a:t>
            </a:fld>
            <a:endParaRPr lang="en-US"/>
          </a:p>
        </p:txBody>
      </p:sp>
    </p:spTree>
    <p:extLst>
      <p:ext uri="{BB962C8B-B14F-4D97-AF65-F5344CB8AC3E}">
        <p14:creationId xmlns:p14="http://schemas.microsoft.com/office/powerpoint/2010/main" val="42443950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Define effect size verbally</a:t>
            </a:r>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75</a:t>
            </a:fld>
            <a:endParaRPr lang="en-US"/>
          </a:p>
        </p:txBody>
      </p:sp>
    </p:spTree>
    <p:extLst>
      <p:ext uri="{BB962C8B-B14F-4D97-AF65-F5344CB8AC3E}">
        <p14:creationId xmlns:p14="http://schemas.microsoft.com/office/powerpoint/2010/main" val="12683274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76</a:t>
            </a:fld>
            <a:endParaRPr lang="en-US"/>
          </a:p>
        </p:txBody>
      </p:sp>
    </p:spTree>
    <p:extLst>
      <p:ext uri="{BB962C8B-B14F-4D97-AF65-F5344CB8AC3E}">
        <p14:creationId xmlns:p14="http://schemas.microsoft.com/office/powerpoint/2010/main" val="33718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77</a:t>
            </a:fld>
            <a:endParaRPr lang="en-US"/>
          </a:p>
        </p:txBody>
      </p:sp>
    </p:spTree>
    <p:extLst>
      <p:ext uri="{BB962C8B-B14F-4D97-AF65-F5344CB8AC3E}">
        <p14:creationId xmlns:p14="http://schemas.microsoft.com/office/powerpoint/2010/main" val="271036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distinction here between health care provider and health insurance provider</a:t>
            </a:r>
          </a:p>
        </p:txBody>
      </p:sp>
      <p:sp>
        <p:nvSpPr>
          <p:cNvPr id="4" name="Slide Number Placeholder 3"/>
          <p:cNvSpPr>
            <a:spLocks noGrp="1"/>
          </p:cNvSpPr>
          <p:nvPr>
            <p:ph type="sldNum" sz="quarter" idx="5"/>
          </p:nvPr>
        </p:nvSpPr>
        <p:spPr/>
        <p:txBody>
          <a:bodyPr/>
          <a:lstStyle/>
          <a:p>
            <a:fld id="{7AC2AD96-5BFA-ED41-B2D6-EA2206C51099}" type="slidenum">
              <a:rPr lang="en-US" smtClean="0"/>
              <a:t>7</a:t>
            </a:fld>
            <a:endParaRPr lang="en-US"/>
          </a:p>
        </p:txBody>
      </p:sp>
    </p:spTree>
    <p:extLst>
      <p:ext uri="{BB962C8B-B14F-4D97-AF65-F5344CB8AC3E}">
        <p14:creationId xmlns:p14="http://schemas.microsoft.com/office/powerpoint/2010/main" val="16278855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78</a:t>
            </a:fld>
            <a:endParaRPr lang="en-US"/>
          </a:p>
        </p:txBody>
      </p:sp>
    </p:spTree>
    <p:extLst>
      <p:ext uri="{BB962C8B-B14F-4D97-AF65-F5344CB8AC3E}">
        <p14:creationId xmlns:p14="http://schemas.microsoft.com/office/powerpoint/2010/main" val="3730253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891"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7AC2AD96-5BFA-ED41-B2D6-EA2206C51099}" type="slidenum">
              <a:rPr lang="en-US" smtClean="0"/>
              <a:t>79</a:t>
            </a:fld>
            <a:endParaRPr lang="en-US"/>
          </a:p>
        </p:txBody>
      </p:sp>
    </p:spTree>
    <p:extLst>
      <p:ext uri="{BB962C8B-B14F-4D97-AF65-F5344CB8AC3E}">
        <p14:creationId xmlns:p14="http://schemas.microsoft.com/office/powerpoint/2010/main" val="1785090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15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465681C-ACBD-6F40-B006-2DEC7E88A615}" type="slidenum">
              <a:rPr lang="en-US" smtClean="0"/>
              <a:t>80</a:t>
            </a:fld>
            <a:endParaRPr lang="en-US"/>
          </a:p>
        </p:txBody>
      </p:sp>
    </p:spTree>
    <p:extLst>
      <p:ext uri="{BB962C8B-B14F-4D97-AF65-F5344CB8AC3E}">
        <p14:creationId xmlns:p14="http://schemas.microsoft.com/office/powerpoint/2010/main" val="28211548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NIH Collaboratory discussion of outcome data – many studies ignore and assume correct (make sure you have a decent outcome – follow-up could be different in different interventions); could be done in the future</a:t>
            </a:r>
          </a:p>
          <a:p>
            <a:r>
              <a:rPr lang="en-US" dirty="0"/>
              <a:t>SPOT trial – did validation of outcomes</a:t>
            </a:r>
          </a:p>
        </p:txBody>
      </p:sp>
      <p:sp>
        <p:nvSpPr>
          <p:cNvPr id="4" name="Slide Number Placeholder 3"/>
          <p:cNvSpPr>
            <a:spLocks noGrp="1"/>
          </p:cNvSpPr>
          <p:nvPr>
            <p:ph type="sldNum" sz="quarter" idx="5"/>
          </p:nvPr>
        </p:nvSpPr>
        <p:spPr/>
        <p:txBody>
          <a:bodyPr/>
          <a:lstStyle/>
          <a:p>
            <a:fld id="{7AC2AD96-5BFA-ED41-B2D6-EA2206C51099}" type="slidenum">
              <a:rPr lang="en-US" smtClean="0"/>
              <a:t>83</a:t>
            </a:fld>
            <a:endParaRPr lang="en-US"/>
          </a:p>
        </p:txBody>
      </p:sp>
    </p:spTree>
    <p:extLst>
      <p:ext uri="{BB962C8B-B14F-4D97-AF65-F5344CB8AC3E}">
        <p14:creationId xmlns:p14="http://schemas.microsoft.com/office/powerpoint/2010/main" val="42866277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NIH Collaboratory discussion of outcome data – many studies ignore and assume correct (make sure you have a decent outcome – follow-up could be different in different interventions); could be done in the future</a:t>
            </a:r>
          </a:p>
          <a:p>
            <a:r>
              <a:rPr lang="en-US" dirty="0"/>
              <a:t>SPOT trial – did validation of outcomes</a:t>
            </a:r>
          </a:p>
        </p:txBody>
      </p:sp>
      <p:sp>
        <p:nvSpPr>
          <p:cNvPr id="4" name="Slide Number Placeholder 3"/>
          <p:cNvSpPr>
            <a:spLocks noGrp="1"/>
          </p:cNvSpPr>
          <p:nvPr>
            <p:ph type="sldNum" sz="quarter" idx="5"/>
          </p:nvPr>
        </p:nvSpPr>
        <p:spPr/>
        <p:txBody>
          <a:bodyPr/>
          <a:lstStyle/>
          <a:p>
            <a:fld id="{7AC2AD96-5BFA-ED41-B2D6-EA2206C51099}" type="slidenum">
              <a:rPr lang="en-US" smtClean="0"/>
              <a:t>84</a:t>
            </a:fld>
            <a:endParaRPr lang="en-US"/>
          </a:p>
        </p:txBody>
      </p:sp>
    </p:spTree>
    <p:extLst>
      <p:ext uri="{BB962C8B-B14F-4D97-AF65-F5344CB8AC3E}">
        <p14:creationId xmlns:p14="http://schemas.microsoft.com/office/powerpoint/2010/main" val="6766577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kern="1200" dirty="0">
                <a:solidFill>
                  <a:schemeClr val="tx1"/>
                </a:solidFill>
                <a:effectLst/>
                <a:latin typeface="+mn-lt"/>
                <a:ea typeface="+mn-ea"/>
                <a:cs typeface="+mn-cs"/>
              </a:rPr>
              <a:t>If eligibility is defined using EHR data (e.g., existing diagnoses, past medications) or requires an in-person encounter, then you should think about how people who have less access to care may be excluded from the study. For example, if low income or people of a particular race are less likely to be evaluated for an inclusion diagnosis, then the people you do enroll in that study who are poor or of that race will be sicker on average. This isn’t something a PCT can necessarily fix—you have to define eligibility criteria somehow—but it’s important to understand the limitations.</a:t>
            </a:r>
          </a:p>
          <a:p>
            <a:pPr lvl="0"/>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AC2AD96-5BFA-ED41-B2D6-EA2206C51099}" type="slidenum">
              <a:rPr lang="en-US" smtClean="0"/>
              <a:t>85</a:t>
            </a:fld>
            <a:endParaRPr lang="en-US"/>
          </a:p>
        </p:txBody>
      </p:sp>
    </p:spTree>
    <p:extLst>
      <p:ext uri="{BB962C8B-B14F-4D97-AF65-F5344CB8AC3E}">
        <p14:creationId xmlns:p14="http://schemas.microsoft.com/office/powerpoint/2010/main" val="21974277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kern="1200" dirty="0">
                <a:solidFill>
                  <a:schemeClr val="tx1"/>
                </a:solidFill>
                <a:effectLst/>
                <a:latin typeface="+mn-lt"/>
                <a:ea typeface="+mn-ea"/>
                <a:cs typeface="+mn-cs"/>
              </a:rPr>
              <a:t>If you do subgroup analyses for race/ethnicity, be very careful about how subgroup-effects are discussed. Don’t propose some inherent biological or genetic mechanism to explain effect modification when you don’t have any evidence of that, those types of statements reinforce the idea of racial hierarchy and blames health disparities on populations with poor outcomes. Instead, consider the role of social determinants of health and institutionalized barriers that prevent people from accessing necessary care. Here is a reference for this: </a:t>
            </a:r>
            <a:r>
              <a:rPr lang="en-US" sz="2400" u="sng" kern="1200" dirty="0">
                <a:solidFill>
                  <a:schemeClr val="tx1"/>
                </a:solidFill>
                <a:effectLst/>
                <a:latin typeface="+mn-lt"/>
                <a:ea typeface="+mn-ea"/>
                <a:cs typeface="+mn-cs"/>
                <a:hlinkClick r:id="rId3"/>
              </a:rPr>
              <a:t>https://www.healthaffairs.org/do/10.1377/hblog20200630.939347/full/</a:t>
            </a:r>
            <a:endParaRPr lang="en-US" sz="24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86</a:t>
            </a:fld>
            <a:endParaRPr lang="en-US"/>
          </a:p>
        </p:txBody>
      </p:sp>
    </p:spTree>
    <p:extLst>
      <p:ext uri="{BB962C8B-B14F-4D97-AF65-F5344CB8AC3E}">
        <p14:creationId xmlns:p14="http://schemas.microsoft.com/office/powerpoint/2010/main" val="29513432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88</a:t>
            </a:fld>
            <a:endParaRPr lang="en-US"/>
          </a:p>
        </p:txBody>
      </p:sp>
    </p:spTree>
    <p:extLst>
      <p:ext uri="{BB962C8B-B14F-4D97-AF65-F5344CB8AC3E}">
        <p14:creationId xmlns:p14="http://schemas.microsoft.com/office/powerpoint/2010/main" val="3435832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36FE291-7E84-4ADB-AD0F-069EFF081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F0B972D9-7E10-40EA-B119-21D0295C3F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Aim 1: Implementation objective</a:t>
            </a:r>
          </a:p>
          <a:p>
            <a:pPr eaLnBrk="1" hangingPunct="1">
              <a:spcBef>
                <a:spcPct val="0"/>
              </a:spcBef>
            </a:pPr>
            <a:r>
              <a:rPr lang="en-US" altLang="en-US" dirty="0"/>
              <a:t>Aim 2: Effectiveness objective</a:t>
            </a:r>
          </a:p>
          <a:p>
            <a:pPr eaLnBrk="1" hangingPunct="1">
              <a:spcBef>
                <a:spcPct val="0"/>
              </a:spcBef>
            </a:pPr>
            <a:endParaRPr lang="en-US" altLang="en-US" dirty="0"/>
          </a:p>
          <a:p>
            <a:pPr eaLnBrk="1" hangingPunct="1">
              <a:spcBef>
                <a:spcPct val="0"/>
              </a:spcBef>
            </a:pPr>
            <a:r>
              <a:rPr lang="en-US" altLang="en-US" dirty="0"/>
              <a:t>- No primary data collection, including contacting patients (quality improvement trial)</a:t>
            </a:r>
          </a:p>
        </p:txBody>
      </p:sp>
      <p:sp>
        <p:nvSpPr>
          <p:cNvPr id="29700" name="Slide Number Placeholder 3">
            <a:extLst>
              <a:ext uri="{FF2B5EF4-FFF2-40B4-BE49-F238E27FC236}">
                <a16:creationId xmlns:a16="http://schemas.microsoft.com/office/drawing/2014/main" id="{3D9561ED-BC75-4D70-B525-2EE0EE81A0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516F4BF-5E9D-417C-9CA6-57D641B1E1E8}" type="slidenum">
              <a:rPr lang="en-US" altLang="en-US"/>
              <a:pPr>
                <a:spcBef>
                  <a:spcPct val="0"/>
                </a:spcBef>
              </a:pPr>
              <a:t>89</a:t>
            </a:fld>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2286879-8065-4F05-B674-E45212F681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9B07A1D-6ACA-42FF-8D4D-506667A497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1" indent="0" algn="l" defTabSz="455613" rtl="0" eaLnBrk="1" fontAlgn="base" latinLnBrk="0" hangingPunct="1">
              <a:lnSpc>
                <a:spcPct val="100000"/>
              </a:lnSpc>
              <a:spcBef>
                <a:spcPct val="0"/>
              </a:spcBef>
              <a:spcAft>
                <a:spcPct val="0"/>
              </a:spcAft>
              <a:buClrTx/>
              <a:buSzTx/>
              <a:buFontTx/>
              <a:buNone/>
              <a:tabLst/>
              <a:defRPr/>
            </a:pPr>
            <a:r>
              <a:rPr lang="en-US" altLang="en-US" sz="1200" dirty="0"/>
              <a:t>Many prior PCTs have been done in integrated health systems that have complete capture of all care that is being given. </a:t>
            </a:r>
          </a:p>
          <a:p>
            <a:pPr marL="0" marR="0" lvl="1" indent="0" algn="l" defTabSz="455613" rtl="0" eaLnBrk="1" fontAlgn="base" latinLnBrk="0" hangingPunct="1">
              <a:lnSpc>
                <a:spcPct val="100000"/>
              </a:lnSpc>
              <a:spcBef>
                <a:spcPct val="0"/>
              </a:spcBef>
              <a:spcAft>
                <a:spcPct val="0"/>
              </a:spcAft>
              <a:buClrTx/>
              <a:buSzTx/>
              <a:buFontTx/>
              <a:buNone/>
              <a:tabLst/>
              <a:defRPr/>
            </a:pPr>
            <a:endParaRPr lang="en-US" altLang="en-US" sz="1200" dirty="0"/>
          </a:p>
          <a:p>
            <a:pPr marL="0" marR="0" lvl="1" indent="0" algn="l" defTabSz="455613" rtl="0" eaLnBrk="1" fontAlgn="base" latinLnBrk="0" hangingPunct="1">
              <a:lnSpc>
                <a:spcPct val="100000"/>
              </a:lnSpc>
              <a:spcBef>
                <a:spcPct val="0"/>
              </a:spcBef>
              <a:spcAft>
                <a:spcPct val="0"/>
              </a:spcAft>
              <a:buClrTx/>
              <a:buSzTx/>
              <a:buFontTx/>
              <a:buNone/>
              <a:tabLst/>
              <a:defRPr/>
            </a:pPr>
            <a:r>
              <a:rPr lang="en-US" altLang="en-US" sz="1200" b="1" dirty="0"/>
              <a:t>In PROUD:</a:t>
            </a:r>
            <a:r>
              <a:rPr lang="en-US" altLang="en-US" sz="1200" dirty="0"/>
              <a:t> 2 sites are integrated health systems; 4 are not</a:t>
            </a:r>
          </a:p>
          <a:p>
            <a:pPr marL="0" marR="0" lvl="1" indent="0" algn="l" defTabSz="455613" rtl="0" eaLnBrk="1" fontAlgn="base" latinLnBrk="0" hangingPunct="1">
              <a:lnSpc>
                <a:spcPct val="100000"/>
              </a:lnSpc>
              <a:spcBef>
                <a:spcPct val="0"/>
              </a:spcBef>
              <a:spcAft>
                <a:spcPct val="0"/>
              </a:spcAft>
              <a:buClrTx/>
              <a:buSzTx/>
              <a:buFontTx/>
              <a:buNone/>
              <a:tabLst/>
              <a:defRPr/>
            </a:pPr>
            <a:endParaRPr lang="en-US" altLang="en-US" sz="1200" dirty="0"/>
          </a:p>
          <a:p>
            <a:pPr marL="0" marR="0" lvl="1" indent="0" algn="l" defTabSz="455613"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MS PGothic" pitchFamily="34" charset="-128"/>
                <a:cs typeface="+mn-cs"/>
              </a:rPr>
              <a:t>Although the diverse set of health systems is a major strength, it leads to several methodological challenges.</a:t>
            </a:r>
          </a:p>
          <a:p>
            <a:pPr marL="0" marR="0" lvl="1" indent="0" algn="l" defTabSz="455613"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S PGothic" pitchFamily="34" charset="-128"/>
              <a:cs typeface="+mn-cs"/>
            </a:endParaRPr>
          </a:p>
          <a:p>
            <a:r>
              <a:rPr lang="en-US" sz="1200" kern="1200" dirty="0">
                <a:solidFill>
                  <a:schemeClr val="tx1"/>
                </a:solidFill>
                <a:effectLst/>
                <a:latin typeface="+mn-lt"/>
                <a:ea typeface="MS PGothic" pitchFamily="34" charset="-128"/>
                <a:cs typeface="+mn-cs"/>
              </a:rPr>
              <a:t>Considerations of these issues motivated the decision to stratify randomization on the health system, </a:t>
            </a:r>
          </a:p>
          <a:p>
            <a:r>
              <a:rPr lang="en-US" sz="1200" kern="1200" dirty="0">
                <a:solidFill>
                  <a:schemeClr val="tx1"/>
                </a:solidFill>
                <a:effectLst/>
                <a:latin typeface="+mn-lt"/>
                <a:ea typeface="MS PGothic" pitchFamily="34" charset="-128"/>
                <a:cs typeface="+mn-cs"/>
              </a:rPr>
              <a:t>	so that differences in ascertainment are expected to be balanced across intervention arms. </a:t>
            </a:r>
          </a:p>
        </p:txBody>
      </p:sp>
      <p:sp>
        <p:nvSpPr>
          <p:cNvPr id="33796" name="Slide Number Placeholder 3">
            <a:extLst>
              <a:ext uri="{FF2B5EF4-FFF2-40B4-BE49-F238E27FC236}">
                <a16:creationId xmlns:a16="http://schemas.microsoft.com/office/drawing/2014/main" id="{8F854951-2348-4481-9640-3008570CE8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B48517-9C84-4D43-869B-75EB034BF2B1}" type="slidenum">
              <a:rPr lang="en-US" altLang="en-US"/>
              <a:pPr>
                <a:spcBef>
                  <a:spcPct val="0"/>
                </a:spcBef>
              </a:pPr>
              <a:t>90</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CPT codes are reimbursed, while others aren’t, may affect what providers take the time to enter into record</a:t>
            </a:r>
          </a:p>
        </p:txBody>
      </p:sp>
      <p:sp>
        <p:nvSpPr>
          <p:cNvPr id="4" name="Slide Number Placeholder 3"/>
          <p:cNvSpPr>
            <a:spLocks noGrp="1"/>
          </p:cNvSpPr>
          <p:nvPr>
            <p:ph type="sldNum" sz="quarter" idx="5"/>
          </p:nvPr>
        </p:nvSpPr>
        <p:spPr/>
        <p:txBody>
          <a:bodyPr/>
          <a:lstStyle/>
          <a:p>
            <a:fld id="{7AC2AD96-5BFA-ED41-B2D6-EA2206C51099}" type="slidenum">
              <a:rPr lang="en-US" smtClean="0"/>
              <a:t>8</a:t>
            </a:fld>
            <a:endParaRPr lang="en-US"/>
          </a:p>
        </p:txBody>
      </p:sp>
    </p:spTree>
    <p:extLst>
      <p:ext uri="{BB962C8B-B14F-4D97-AF65-F5344CB8AC3E}">
        <p14:creationId xmlns:p14="http://schemas.microsoft.com/office/powerpoint/2010/main" val="11180193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2286879-8065-4F05-B674-E45212F681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9B07A1D-6ACA-42FF-8D4D-506667A497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sz="1200" kern="1200" dirty="0">
                <a:solidFill>
                  <a:schemeClr val="tx1"/>
                </a:solidFill>
                <a:effectLst/>
                <a:latin typeface="+mn-lt"/>
                <a:ea typeface="MS PGothic" pitchFamily="34" charset="-128"/>
                <a:cs typeface="+mn-cs"/>
              </a:rPr>
              <a:t>At baseline: Usual Care had 50% higher outcome</a:t>
            </a:r>
          </a:p>
          <a:p>
            <a:pPr marL="0" lvl="1" eaLnBrk="1" hangingPunct="1">
              <a:spcBef>
                <a:spcPct val="0"/>
              </a:spcBef>
            </a:pPr>
            <a:endParaRPr lang="en-US" sz="1200" kern="1200" dirty="0">
              <a:solidFill>
                <a:schemeClr val="tx1"/>
              </a:solidFill>
              <a:effectLst/>
              <a:latin typeface="+mn-lt"/>
              <a:ea typeface="MS PGothic" pitchFamily="34" charset="-128"/>
              <a:cs typeface="+mn-cs"/>
            </a:endParaRPr>
          </a:p>
          <a:p>
            <a:pPr marL="0" lvl="1" eaLnBrk="1" hangingPunct="1">
              <a:spcBef>
                <a:spcPct val="0"/>
              </a:spcBef>
            </a:pPr>
            <a:r>
              <a:rPr lang="en-US" sz="1200" kern="1200" dirty="0">
                <a:solidFill>
                  <a:schemeClr val="tx1"/>
                </a:solidFill>
                <a:effectLst/>
                <a:latin typeface="+mn-lt"/>
                <a:ea typeface="MS PGothic" pitchFamily="34" charset="-128"/>
                <a:cs typeface="+mn-cs"/>
              </a:rPr>
              <a:t>two-stage approach to </a:t>
            </a:r>
          </a:p>
          <a:p>
            <a:pPr marL="0" lvl="1" eaLnBrk="1" hangingPunct="1">
              <a:spcBef>
                <a:spcPct val="0"/>
              </a:spcBef>
            </a:pPr>
            <a:r>
              <a:rPr lang="en-US" sz="1200" kern="1200" dirty="0">
                <a:solidFill>
                  <a:schemeClr val="tx1"/>
                </a:solidFill>
                <a:effectLst/>
                <a:latin typeface="+mn-lt"/>
                <a:ea typeface="MS PGothic" pitchFamily="34" charset="-128"/>
                <a:cs typeface="+mn-cs"/>
              </a:rPr>
              <a:t>(1) use baseline data to identify variables that predict the outcome (after adjustment for the “baseline” value of the outcome from an earlier time period) via lasso regression, and then </a:t>
            </a:r>
          </a:p>
          <a:p>
            <a:pPr marL="0" lvl="1" eaLnBrk="1" hangingPunct="1">
              <a:spcBef>
                <a:spcPct val="0"/>
              </a:spcBef>
            </a:pPr>
            <a:r>
              <a:rPr lang="en-US" sz="1200" kern="1200" dirty="0">
                <a:solidFill>
                  <a:schemeClr val="tx1"/>
                </a:solidFill>
                <a:effectLst/>
                <a:latin typeface="+mn-lt"/>
                <a:ea typeface="MS PGothic" pitchFamily="34" charset="-128"/>
                <a:cs typeface="+mn-cs"/>
              </a:rPr>
              <a:t>(2) include the identified variables as further adjustment variables in the main model up to a maximum of 2 degrees of freedom, in order to avoid overfitting.</a:t>
            </a:r>
            <a:r>
              <a:rPr lang="en-US" sz="2400" dirty="0">
                <a:effectLst/>
              </a:rPr>
              <a:t> </a:t>
            </a:r>
            <a:endParaRPr lang="en-US" altLang="en-US" sz="2400" dirty="0"/>
          </a:p>
        </p:txBody>
      </p:sp>
      <p:sp>
        <p:nvSpPr>
          <p:cNvPr id="33796" name="Slide Number Placeholder 3">
            <a:extLst>
              <a:ext uri="{FF2B5EF4-FFF2-40B4-BE49-F238E27FC236}">
                <a16:creationId xmlns:a16="http://schemas.microsoft.com/office/drawing/2014/main" id="{8F854951-2348-4481-9640-3008570CE8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B48517-9C84-4D43-869B-75EB034BF2B1}" type="slidenum">
              <a:rPr lang="en-US" altLang="en-US"/>
              <a:pPr>
                <a:spcBef>
                  <a:spcPct val="0"/>
                </a:spcBef>
              </a:pPr>
              <a:t>91</a:t>
            </a:fld>
            <a:endParaRPr lang="en-US" altLang="en-US"/>
          </a:p>
        </p:txBody>
      </p:sp>
    </p:spTree>
    <p:extLst>
      <p:ext uri="{BB962C8B-B14F-4D97-AF65-F5344CB8AC3E}">
        <p14:creationId xmlns:p14="http://schemas.microsoft.com/office/powerpoint/2010/main" val="32307648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2286879-8065-4F05-B674-E45212F681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9B07A1D-6ACA-42FF-8D4D-506667A497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endParaRPr lang="en-US" altLang="en-US" sz="2400" dirty="0"/>
          </a:p>
        </p:txBody>
      </p:sp>
      <p:sp>
        <p:nvSpPr>
          <p:cNvPr id="33796" name="Slide Number Placeholder 3">
            <a:extLst>
              <a:ext uri="{FF2B5EF4-FFF2-40B4-BE49-F238E27FC236}">
                <a16:creationId xmlns:a16="http://schemas.microsoft.com/office/drawing/2014/main" id="{8F854951-2348-4481-9640-3008570CE8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B48517-9C84-4D43-869B-75EB034BF2B1}" type="slidenum">
              <a:rPr lang="en-US" altLang="en-US"/>
              <a:pPr>
                <a:spcBef>
                  <a:spcPct val="0"/>
                </a:spcBef>
              </a:pPr>
              <a:t>92</a:t>
            </a:fld>
            <a:endParaRPr lang="en-US" altLang="en-US"/>
          </a:p>
        </p:txBody>
      </p:sp>
    </p:spTree>
    <p:extLst>
      <p:ext uri="{BB962C8B-B14F-4D97-AF65-F5344CB8AC3E}">
        <p14:creationId xmlns:p14="http://schemas.microsoft.com/office/powerpoint/2010/main" val="7793610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F5907A7-50A2-8B4A-98E9-62932994DD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AD9DED42-4264-0243-848B-CA386328DA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en-US" sz="2400" dirty="0"/>
              <a:t>Expected prevalence of OUD: 1-4%</a:t>
            </a:r>
          </a:p>
          <a:p>
            <a:pPr marL="0" lvl="1" eaLnBrk="1" hangingPunct="1">
              <a:spcBef>
                <a:spcPct val="0"/>
              </a:spcBef>
            </a:pPr>
            <a:endParaRPr lang="en-US" altLang="en-US" sz="2400" dirty="0"/>
          </a:p>
          <a:p>
            <a:pPr marL="0" lvl="1" eaLnBrk="1" hangingPunct="1">
              <a:spcBef>
                <a:spcPct val="0"/>
              </a:spcBef>
            </a:pPr>
            <a:r>
              <a:rPr lang="en-US" altLang="en-US" sz="4400" dirty="0"/>
              <a:t>3. </a:t>
            </a:r>
            <a:r>
              <a:rPr lang="en-US" altLang="en-US" sz="2400" dirty="0"/>
              <a:t>If base population must be defined pre-randomization, how can we “count” this care to the MA clinic?</a:t>
            </a:r>
          </a:p>
          <a:p>
            <a:pPr marL="0" lvl="1" eaLnBrk="1" hangingPunct="1">
              <a:spcBef>
                <a:spcPct val="0"/>
              </a:spcBef>
            </a:pPr>
            <a:endParaRPr lang="en-US" altLang="en-US" sz="2400" dirty="0"/>
          </a:p>
        </p:txBody>
      </p:sp>
      <p:sp>
        <p:nvSpPr>
          <p:cNvPr id="37892" name="Slide Number Placeholder 3">
            <a:extLst>
              <a:ext uri="{FF2B5EF4-FFF2-40B4-BE49-F238E27FC236}">
                <a16:creationId xmlns:a16="http://schemas.microsoft.com/office/drawing/2014/main" id="{A95C8C01-3145-A245-8A6D-4F5A38AD12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7FD7629A-FB46-3241-AD4A-D60EA0A0D830}" type="slidenum">
              <a:rPr lang="en-US" altLang="en-US"/>
              <a:pPr eaLnBrk="1" hangingPunct="1">
                <a:spcBef>
                  <a:spcPct val="0"/>
                </a:spcBef>
              </a:pPr>
              <a:t>93</a:t>
            </a:fld>
            <a:endParaRPr lang="en-US" altLang="en-US"/>
          </a:p>
        </p:txBody>
      </p:sp>
    </p:spTree>
    <p:extLst>
      <p:ext uri="{BB962C8B-B14F-4D97-AF65-F5344CB8AC3E}">
        <p14:creationId xmlns:p14="http://schemas.microsoft.com/office/powerpoint/2010/main" val="1840414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F5907A7-50A2-8B4A-98E9-62932994DD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AD9DED42-4264-0243-848B-CA386328DA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endParaRPr lang="en-US" altLang="en-US" sz="2400" dirty="0"/>
          </a:p>
        </p:txBody>
      </p:sp>
      <p:sp>
        <p:nvSpPr>
          <p:cNvPr id="37892" name="Slide Number Placeholder 3">
            <a:extLst>
              <a:ext uri="{FF2B5EF4-FFF2-40B4-BE49-F238E27FC236}">
                <a16:creationId xmlns:a16="http://schemas.microsoft.com/office/drawing/2014/main" id="{A95C8C01-3145-A245-8A6D-4F5A38AD12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7FD7629A-FB46-3241-AD4A-D60EA0A0D830}" type="slidenum">
              <a:rPr lang="en-US" altLang="en-US"/>
              <a:pPr eaLnBrk="1" hangingPunct="1">
                <a:spcBef>
                  <a:spcPct val="0"/>
                </a:spcBef>
              </a:pPr>
              <a:t>94</a:t>
            </a:fld>
            <a:endParaRPr lang="en-US" altLang="en-US"/>
          </a:p>
        </p:txBody>
      </p:sp>
    </p:spTree>
    <p:extLst>
      <p:ext uri="{BB962C8B-B14F-4D97-AF65-F5344CB8AC3E}">
        <p14:creationId xmlns:p14="http://schemas.microsoft.com/office/powerpoint/2010/main" val="38429023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F5907A7-50A2-8B4A-98E9-62932994DD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AD9DED42-4264-0243-848B-CA386328DA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en-US" sz="2400" dirty="0"/>
              <a:t>Expected prevalence of OUD: 1-4%</a:t>
            </a:r>
          </a:p>
          <a:p>
            <a:pPr marL="0" lvl="1" eaLnBrk="1" hangingPunct="1">
              <a:spcBef>
                <a:spcPct val="0"/>
              </a:spcBef>
            </a:pPr>
            <a:endParaRPr lang="en-US" altLang="en-US" sz="2400" dirty="0"/>
          </a:p>
          <a:p>
            <a:pPr marL="0" lvl="1" eaLnBrk="1" hangingPunct="1">
              <a:spcBef>
                <a:spcPct val="0"/>
              </a:spcBef>
            </a:pPr>
            <a:r>
              <a:rPr lang="en-US" altLang="en-US" sz="4400" dirty="0"/>
              <a:t>3. </a:t>
            </a:r>
            <a:r>
              <a:rPr lang="en-US" altLang="en-US" sz="2400" dirty="0"/>
              <a:t>If base population must be defined pre-randomization, how can we “count” this care to the MA clinic?</a:t>
            </a:r>
          </a:p>
          <a:p>
            <a:pPr marL="0" lvl="1" eaLnBrk="1" hangingPunct="1">
              <a:spcBef>
                <a:spcPct val="0"/>
              </a:spcBef>
            </a:pPr>
            <a:endParaRPr lang="en-US" altLang="en-US" sz="2400" dirty="0"/>
          </a:p>
        </p:txBody>
      </p:sp>
      <p:sp>
        <p:nvSpPr>
          <p:cNvPr id="37892" name="Slide Number Placeholder 3">
            <a:extLst>
              <a:ext uri="{FF2B5EF4-FFF2-40B4-BE49-F238E27FC236}">
                <a16:creationId xmlns:a16="http://schemas.microsoft.com/office/drawing/2014/main" id="{A95C8C01-3145-A245-8A6D-4F5A38AD12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fld id="{7FD7629A-FB46-3241-AD4A-D60EA0A0D830}" type="slidenum">
              <a:rPr lang="en-US" altLang="en-US"/>
              <a:pPr eaLnBrk="1" hangingPunct="1">
                <a:spcBef>
                  <a:spcPct val="0"/>
                </a:spcBef>
              </a:pPr>
              <a:t>95</a:t>
            </a:fld>
            <a:endParaRPr lang="en-US" altLang="en-US"/>
          </a:p>
        </p:txBody>
      </p:sp>
    </p:spTree>
    <p:extLst>
      <p:ext uri="{BB962C8B-B14F-4D97-AF65-F5344CB8AC3E}">
        <p14:creationId xmlns:p14="http://schemas.microsoft.com/office/powerpoint/2010/main" val="8690788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Identification bias affects both Aims 1 and 2. Here we will focus in on how Aim 2 is affected.</a:t>
            </a:r>
          </a:p>
        </p:txBody>
      </p:sp>
      <p:sp>
        <p:nvSpPr>
          <p:cNvPr id="4" name="Slide Number Placeholder 3"/>
          <p:cNvSpPr>
            <a:spLocks noGrp="1"/>
          </p:cNvSpPr>
          <p:nvPr>
            <p:ph type="sldNum" sz="quarter" idx="10"/>
          </p:nvPr>
        </p:nvSpPr>
        <p:spPr/>
        <p:txBody>
          <a:bodyPr/>
          <a:lstStyle/>
          <a:p>
            <a:pPr>
              <a:defRPr/>
            </a:pPr>
            <a:fld id="{BE4E1F5F-C1FD-4AE0-949A-259D15153F08}" type="slidenum">
              <a:rPr lang="en-US" altLang="en-US" smtClean="0"/>
              <a:pPr>
                <a:defRPr/>
              </a:pPr>
              <a:t>96</a:t>
            </a:fld>
            <a:endParaRPr lang="en-US" altLang="en-US"/>
          </a:p>
        </p:txBody>
      </p:sp>
    </p:spTree>
    <p:extLst>
      <p:ext uri="{BB962C8B-B14F-4D97-AF65-F5344CB8AC3E}">
        <p14:creationId xmlns:p14="http://schemas.microsoft.com/office/powerpoint/2010/main" val="33884029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99</a:t>
            </a:fld>
            <a:endParaRPr lang="en-US"/>
          </a:p>
        </p:txBody>
      </p:sp>
    </p:spTree>
    <p:extLst>
      <p:ext uri="{BB962C8B-B14F-4D97-AF65-F5344CB8AC3E}">
        <p14:creationId xmlns:p14="http://schemas.microsoft.com/office/powerpoint/2010/main" val="4711890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159" rtl="0" eaLnBrk="1" fontAlgn="t" latinLnBrk="0" hangingPunct="1">
              <a:lnSpc>
                <a:spcPct val="100000"/>
              </a:lnSpc>
              <a:spcBef>
                <a:spcPts val="0"/>
              </a:spcBef>
              <a:spcAft>
                <a:spcPts val="0"/>
              </a:spcAft>
              <a:buClrTx/>
              <a:buSzTx/>
              <a:buFontTx/>
              <a:buNone/>
              <a:tabLst/>
              <a:defRPr/>
            </a:pPr>
            <a:r>
              <a:rPr lang="en-US" sz="2400" b="0" i="0" u="none" strike="noStrike" kern="1200" dirty="0">
                <a:solidFill>
                  <a:schemeClr val="tx1"/>
                </a:solidFill>
                <a:effectLst/>
                <a:latin typeface="+mn-lt"/>
                <a:ea typeface="+mn-ea"/>
                <a:cs typeface="+mn-cs"/>
              </a:rPr>
              <a:t>In a stepped wedge trial, it is KEY for the probability of any site being in one wave to be equal across clinics. If we hadn’t thought about these constraints carefully, we would have easily failed this principle. </a:t>
            </a:r>
          </a:p>
          <a:p>
            <a:pPr rtl="0" eaLnBrk="1" fontAlgn="t" latinLnBrk="0" hangingPunct="1"/>
            <a:r>
              <a:rPr lang="en-US" sz="2400" b="0" i="0" u="none" strike="noStrike" kern="1200" dirty="0">
                <a:solidFill>
                  <a:schemeClr val="tx1"/>
                </a:solidFill>
                <a:effectLst/>
                <a:latin typeface="+mn-lt"/>
                <a:ea typeface="+mn-ea"/>
                <a:cs typeface="+mn-cs"/>
              </a:rPr>
              <a:t>The delivery system can throw a lot of stuff at you, but you can still satisfy this.</a:t>
            </a:r>
          </a:p>
          <a:p>
            <a:pPr rtl="0" eaLnBrk="1" fontAlgn="t" latinLnBrk="0" hangingPunct="1"/>
            <a:endParaRPr lang="en-US" sz="2400" b="0" i="0" u="none" strike="noStrike" kern="1200" dirty="0">
              <a:solidFill>
                <a:schemeClr val="tx1"/>
              </a:solidFill>
              <a:effectLst/>
              <a:latin typeface="+mn-lt"/>
              <a:ea typeface="+mn-ea"/>
              <a:cs typeface="+mn-cs"/>
            </a:endParaRPr>
          </a:p>
          <a:p>
            <a:pPr marL="0" marR="0" lvl="0" indent="0" algn="l" defTabSz="457159" rtl="0" eaLnBrk="1" fontAlgn="t" latinLnBrk="0" hangingPunct="1">
              <a:lnSpc>
                <a:spcPct val="100000"/>
              </a:lnSpc>
              <a:spcBef>
                <a:spcPts val="0"/>
              </a:spcBef>
              <a:spcAft>
                <a:spcPts val="0"/>
              </a:spcAft>
              <a:buClrTx/>
              <a:buSzTx/>
              <a:buFontTx/>
              <a:buNone/>
              <a:tabLst/>
              <a:defRPr/>
            </a:pPr>
            <a:r>
              <a:rPr lang="en-US" sz="2400" b="0" i="0" u="none" strike="noStrike" kern="1200" dirty="0">
                <a:solidFill>
                  <a:schemeClr val="tx1"/>
                </a:solidFill>
                <a:effectLst/>
                <a:latin typeface="+mn-lt"/>
                <a:ea typeface="+mn-ea"/>
                <a:cs typeface="+mn-cs"/>
              </a:rPr>
              <a:t>This principle is especially important in this stepped wedge trial because the last wave contributed the least data.</a:t>
            </a:r>
          </a:p>
          <a:p>
            <a:pPr rtl="0" eaLnBrk="1" fontAlgn="t" latinLnBrk="0" hangingPunct="1"/>
            <a:endParaRPr lang="en-US" sz="2400" b="0" i="0" u="none" strike="noStrike" kern="1200" dirty="0">
              <a:solidFill>
                <a:schemeClr val="tx1"/>
              </a:solidFill>
              <a:effectLst/>
              <a:latin typeface="+mn-lt"/>
              <a:ea typeface="+mn-ea"/>
              <a:cs typeface="+mn-cs"/>
            </a:endParaRPr>
          </a:p>
          <a:p>
            <a:pPr rtl="0" eaLnBrk="1" fontAlgn="t" latinLnBrk="0" hangingPunct="1"/>
            <a:endParaRPr lang="en-US" sz="2400" b="0" i="0" u="none" strike="noStrike" kern="1200" dirty="0">
              <a:solidFill>
                <a:schemeClr val="tx1"/>
              </a:solidFill>
              <a:effectLst/>
              <a:latin typeface="+mn-lt"/>
              <a:ea typeface="+mn-ea"/>
              <a:cs typeface="+mn-cs"/>
            </a:endParaRPr>
          </a:p>
          <a:p>
            <a:pPr rtl="0" eaLnBrk="1" fontAlgn="t" latinLnBrk="0" hangingPunct="1"/>
            <a:r>
              <a:rPr lang="en-US" sz="2400" b="0" i="0" u="none" strike="noStrike" kern="1200" dirty="0">
                <a:solidFill>
                  <a:schemeClr val="tx1"/>
                </a:solidFill>
                <a:effectLst/>
                <a:latin typeface="+mn-lt"/>
                <a:ea typeface="+mn-ea"/>
                <a:cs typeface="+mn-cs"/>
              </a:rPr>
              <a:t>[ we could have resulted in a randomization where site A (the pair) had a 0.5 probability of being assigned to Wave 7 and whereas the other sites would have had a 17% probability of being assigned to wave 7.]</a:t>
            </a:r>
          </a:p>
          <a:p>
            <a:endParaRPr lang="en-US" dirty="0"/>
          </a:p>
          <a:p>
            <a:r>
              <a:rPr lang="en-US" sz="2400" kern="1200" dirty="0">
                <a:solidFill>
                  <a:schemeClr val="tx1"/>
                </a:solidFill>
                <a:effectLst/>
                <a:latin typeface="+mn-lt"/>
                <a:ea typeface="+mn-ea"/>
                <a:cs typeface="+mn-cs"/>
              </a:rPr>
              <a:t>Given the requirements above that the last wave have just two sites and that one Y2 site needed to be in a wave with just one other site (we will refer to this site as site A), we developed a randomization scheme to ensure that each site had the same probability of being assigned to each wave (0.2 probability to be assigned to Y2 wave 4 and 0.8/3 each for waves 1-3 of Y2) as follows. First, we randomly selected one of the first 3 waves to be the other 2-site wave. Then, we randomly assigned site A to wave 4 with probability 0.2 or to the other 2-site wave with probability 0.8. The remaining 9 Y2 sites were then to be randomly assigned to the other available slots. Under this randomization scheme, letting B denote an arbitrary site different from site A, we have:</a:t>
            </a:r>
          </a:p>
          <a:p>
            <a:pPr lvl="0"/>
            <a:r>
              <a:rPr lang="en-US" sz="2400" kern="1200" dirty="0">
                <a:solidFill>
                  <a:schemeClr val="tx1"/>
                </a:solidFill>
                <a:effectLst/>
                <a:latin typeface="+mn-lt"/>
                <a:ea typeface="+mn-ea"/>
                <a:cs typeface="+mn-cs"/>
              </a:rPr>
              <a:t>P(site A assigned to wave 4) = 0.2</a:t>
            </a:r>
          </a:p>
          <a:p>
            <a:pPr lvl="0"/>
            <a:r>
              <a:rPr lang="en-US" sz="2400" kern="1200" dirty="0">
                <a:solidFill>
                  <a:schemeClr val="tx1"/>
                </a:solidFill>
                <a:effectLst/>
                <a:latin typeface="+mn-lt"/>
                <a:ea typeface="+mn-ea"/>
                <a:cs typeface="+mn-cs"/>
              </a:rPr>
              <a:t>P(site B assigned to wave 4) = P(site B assigned to wave 4 | A assigned to wave 4) * P(A assigned to wave 4) + P(site B assigned to wave 4 | A not assigned to wave 4) = 1/9*0.2 + 2/9*0.8 = 0.2</a:t>
            </a:r>
          </a:p>
          <a:p>
            <a:pPr lvl="0"/>
            <a:r>
              <a:rPr lang="en-US" sz="2400" kern="1200" dirty="0">
                <a:solidFill>
                  <a:schemeClr val="tx1"/>
                </a:solidFill>
                <a:effectLst/>
                <a:latin typeface="+mn-lt"/>
                <a:ea typeface="+mn-ea"/>
                <a:cs typeface="+mn-cs"/>
              </a:rPr>
              <a:t>P(site A assigned to wave </a:t>
            </a:r>
            <a:r>
              <a:rPr lang="en-US" sz="2400" i="1" kern="1200" dirty="0">
                <a:solidFill>
                  <a:schemeClr val="tx1"/>
                </a:solidFill>
                <a:effectLst/>
                <a:latin typeface="+mn-lt"/>
                <a:ea typeface="+mn-ea"/>
                <a:cs typeface="+mn-cs"/>
              </a:rPr>
              <a:t>j</a:t>
            </a:r>
            <a:r>
              <a:rPr lang="en-US" sz="2400" kern="1200" dirty="0">
                <a:solidFill>
                  <a:schemeClr val="tx1"/>
                </a:solidFill>
                <a:effectLst/>
                <a:latin typeface="+mn-lt"/>
                <a:ea typeface="+mn-ea"/>
                <a:cs typeface="+mn-cs"/>
              </a:rPr>
              <a:t>) = P(wave </a:t>
            </a:r>
            <a:r>
              <a:rPr lang="en-US" sz="2400" i="1" kern="1200" dirty="0">
                <a:solidFill>
                  <a:schemeClr val="tx1"/>
                </a:solidFill>
                <a:effectLst/>
                <a:latin typeface="+mn-lt"/>
                <a:ea typeface="+mn-ea"/>
                <a:cs typeface="+mn-cs"/>
              </a:rPr>
              <a:t>j</a:t>
            </a:r>
            <a:r>
              <a:rPr lang="en-US" sz="2400" kern="1200" dirty="0">
                <a:solidFill>
                  <a:schemeClr val="tx1"/>
                </a:solidFill>
                <a:effectLst/>
                <a:latin typeface="+mn-lt"/>
                <a:ea typeface="+mn-ea"/>
                <a:cs typeface="+mn-cs"/>
              </a:rPr>
              <a:t> assigned to be the other 2-site wave) * P(site A assigned to wave </a:t>
            </a:r>
            <a:r>
              <a:rPr lang="en-US" sz="2400" i="1" kern="1200" dirty="0">
                <a:solidFill>
                  <a:schemeClr val="tx1"/>
                </a:solidFill>
                <a:effectLst/>
                <a:latin typeface="+mn-lt"/>
                <a:ea typeface="+mn-ea"/>
                <a:cs typeface="+mn-cs"/>
              </a:rPr>
              <a:t>j</a:t>
            </a:r>
            <a:r>
              <a:rPr lang="en-US" sz="2400" kern="1200" dirty="0">
                <a:solidFill>
                  <a:schemeClr val="tx1"/>
                </a:solidFill>
                <a:effectLst/>
                <a:latin typeface="+mn-lt"/>
                <a:ea typeface="+mn-ea"/>
                <a:cs typeface="+mn-cs"/>
              </a:rPr>
              <a:t> | wave </a:t>
            </a:r>
            <a:r>
              <a:rPr lang="en-US" sz="2400" i="1" kern="1200" dirty="0">
                <a:solidFill>
                  <a:schemeClr val="tx1"/>
                </a:solidFill>
                <a:effectLst/>
                <a:latin typeface="+mn-lt"/>
                <a:ea typeface="+mn-ea"/>
                <a:cs typeface="+mn-cs"/>
              </a:rPr>
              <a:t>j</a:t>
            </a:r>
            <a:r>
              <a:rPr lang="en-US" sz="2400" kern="1200" dirty="0">
                <a:solidFill>
                  <a:schemeClr val="tx1"/>
                </a:solidFill>
                <a:effectLst/>
                <a:latin typeface="+mn-lt"/>
                <a:ea typeface="+mn-ea"/>
                <a:cs typeface="+mn-cs"/>
              </a:rPr>
              <a:t> assigned to be the other 2-site wave) = 1/3*0.8, for </a:t>
            </a:r>
            <a:r>
              <a:rPr lang="en-US" sz="2400" i="1" kern="1200" dirty="0">
                <a:solidFill>
                  <a:schemeClr val="tx1"/>
                </a:solidFill>
                <a:effectLst/>
                <a:latin typeface="+mn-lt"/>
                <a:ea typeface="+mn-ea"/>
                <a:cs typeface="+mn-cs"/>
              </a:rPr>
              <a:t>j</a:t>
            </a:r>
            <a:r>
              <a:rPr lang="en-US" sz="2400" kern="1200" dirty="0">
                <a:solidFill>
                  <a:schemeClr val="tx1"/>
                </a:solidFill>
                <a:effectLst/>
                <a:latin typeface="+mn-lt"/>
                <a:ea typeface="+mn-ea"/>
                <a:cs typeface="+mn-cs"/>
              </a:rPr>
              <a:t> = 1,2,3</a:t>
            </a:r>
          </a:p>
          <a:p>
            <a:pPr lvl="0"/>
            <a:r>
              <a:rPr lang="en-US" sz="2400" kern="1200" dirty="0">
                <a:solidFill>
                  <a:schemeClr val="tx1"/>
                </a:solidFill>
                <a:effectLst/>
                <a:latin typeface="+mn-lt"/>
                <a:ea typeface="+mn-ea"/>
                <a:cs typeface="+mn-cs"/>
              </a:rPr>
              <a:t>P(site B assigned to wave </a:t>
            </a:r>
            <a:r>
              <a:rPr lang="en-US" sz="2400" i="1" kern="1200" dirty="0">
                <a:solidFill>
                  <a:schemeClr val="tx1"/>
                </a:solidFill>
                <a:effectLst/>
                <a:latin typeface="+mn-lt"/>
                <a:ea typeface="+mn-ea"/>
                <a:cs typeface="+mn-cs"/>
              </a:rPr>
              <a:t>j</a:t>
            </a:r>
            <a:r>
              <a:rPr lang="en-US" sz="2400" kern="1200" dirty="0">
                <a:solidFill>
                  <a:schemeClr val="tx1"/>
                </a:solidFill>
                <a:effectLst/>
                <a:latin typeface="+mn-lt"/>
                <a:ea typeface="+mn-ea"/>
                <a:cs typeface="+mn-cs"/>
              </a:rPr>
              <a:t>) = 1/3*[1 – P(site B assigned to wave 4)] = 0.8/3, for </a:t>
            </a:r>
            <a:r>
              <a:rPr lang="en-US" sz="2400" i="1" kern="1200" dirty="0">
                <a:solidFill>
                  <a:schemeClr val="tx1"/>
                </a:solidFill>
                <a:effectLst/>
                <a:latin typeface="+mn-lt"/>
                <a:ea typeface="+mn-ea"/>
                <a:cs typeface="+mn-cs"/>
              </a:rPr>
              <a:t>j</a:t>
            </a:r>
            <a:r>
              <a:rPr lang="en-US" sz="2400" kern="1200" dirty="0">
                <a:solidFill>
                  <a:schemeClr val="tx1"/>
                </a:solidFill>
                <a:effectLst/>
                <a:latin typeface="+mn-lt"/>
                <a:ea typeface="+mn-ea"/>
                <a:cs typeface="+mn-cs"/>
              </a:rPr>
              <a:t> = 1,2,3</a:t>
            </a:r>
          </a:p>
          <a:p>
            <a:endParaRPr lang="en-US" b="1" dirty="0"/>
          </a:p>
        </p:txBody>
      </p:sp>
      <p:sp>
        <p:nvSpPr>
          <p:cNvPr id="4" name="Slide Number Placeholder 3"/>
          <p:cNvSpPr>
            <a:spLocks noGrp="1"/>
          </p:cNvSpPr>
          <p:nvPr>
            <p:ph type="sldNum" sz="quarter" idx="5"/>
          </p:nvPr>
        </p:nvSpPr>
        <p:spPr/>
        <p:txBody>
          <a:bodyPr/>
          <a:lstStyle/>
          <a:p>
            <a:fld id="{7AC2AD96-5BFA-ED41-B2D6-EA2206C51099}" type="slidenum">
              <a:rPr lang="en-US" smtClean="0"/>
              <a:t>101</a:t>
            </a:fld>
            <a:endParaRPr lang="en-US"/>
          </a:p>
        </p:txBody>
      </p:sp>
    </p:spTree>
    <p:extLst>
      <p:ext uri="{BB962C8B-B14F-4D97-AF65-F5344CB8AC3E}">
        <p14:creationId xmlns:p14="http://schemas.microsoft.com/office/powerpoint/2010/main" val="11990615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102</a:t>
            </a:fld>
            <a:endParaRPr lang="en-US"/>
          </a:p>
        </p:txBody>
      </p:sp>
    </p:spTree>
    <p:extLst>
      <p:ext uri="{BB962C8B-B14F-4D97-AF65-F5344CB8AC3E}">
        <p14:creationId xmlns:p14="http://schemas.microsoft.com/office/powerpoint/2010/main" val="35110094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2286879-8065-4F05-B674-E45212F681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9B07A1D-6ACA-42FF-8D4D-506667A497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sz="1200" kern="1200" dirty="0">
                <a:solidFill>
                  <a:schemeClr val="tx1"/>
                </a:solidFill>
                <a:effectLst/>
                <a:latin typeface="+mn-lt"/>
                <a:ea typeface="MS PGothic" pitchFamily="34" charset="-128"/>
                <a:cs typeface="+mn-cs"/>
              </a:rPr>
              <a:t>two-stage approach to </a:t>
            </a:r>
          </a:p>
          <a:p>
            <a:pPr marL="0" lvl="1" eaLnBrk="1" hangingPunct="1">
              <a:spcBef>
                <a:spcPct val="0"/>
              </a:spcBef>
            </a:pPr>
            <a:r>
              <a:rPr lang="en-US" sz="1200" kern="1200" dirty="0">
                <a:solidFill>
                  <a:schemeClr val="tx1"/>
                </a:solidFill>
                <a:effectLst/>
                <a:latin typeface="+mn-lt"/>
                <a:ea typeface="MS PGothic" pitchFamily="34" charset="-128"/>
                <a:cs typeface="+mn-cs"/>
              </a:rPr>
              <a:t>(1) use baseline data to identify variables that predict the outcome (after adjustment for the “baseline” value of the outcome from an earlier time period) via lasso regression, and then </a:t>
            </a:r>
          </a:p>
          <a:p>
            <a:pPr marL="0" lvl="1" eaLnBrk="1" hangingPunct="1">
              <a:spcBef>
                <a:spcPct val="0"/>
              </a:spcBef>
            </a:pPr>
            <a:r>
              <a:rPr lang="en-US" sz="1200" kern="1200" dirty="0">
                <a:solidFill>
                  <a:schemeClr val="tx1"/>
                </a:solidFill>
                <a:effectLst/>
                <a:latin typeface="+mn-lt"/>
                <a:ea typeface="MS PGothic" pitchFamily="34" charset="-128"/>
                <a:cs typeface="+mn-cs"/>
              </a:rPr>
              <a:t>(2) include the identified variables as further adjustment variables in the main model up to a maximum of 2 degrees of freedom, in order to avoid overfitting.</a:t>
            </a:r>
            <a:r>
              <a:rPr lang="en-US" sz="2400" dirty="0">
                <a:effectLst/>
              </a:rPr>
              <a:t> </a:t>
            </a:r>
            <a:endParaRPr lang="en-US" altLang="en-US" sz="2400" dirty="0"/>
          </a:p>
        </p:txBody>
      </p:sp>
      <p:sp>
        <p:nvSpPr>
          <p:cNvPr id="33796" name="Slide Number Placeholder 3">
            <a:extLst>
              <a:ext uri="{FF2B5EF4-FFF2-40B4-BE49-F238E27FC236}">
                <a16:creationId xmlns:a16="http://schemas.microsoft.com/office/drawing/2014/main" id="{8F854951-2348-4481-9640-3008570CE8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B48517-9C84-4D43-869B-75EB034BF2B1}" type="slidenum">
              <a:rPr lang="en-US" altLang="en-US"/>
              <a:pPr>
                <a:spcBef>
                  <a:spcPct val="0"/>
                </a:spcBef>
              </a:pPr>
              <a:t>103</a:t>
            </a:fld>
            <a:endParaRPr lang="en-US" altLang="en-US"/>
          </a:p>
        </p:txBody>
      </p:sp>
    </p:spTree>
    <p:extLst>
      <p:ext uri="{BB962C8B-B14F-4D97-AF65-F5344CB8AC3E}">
        <p14:creationId xmlns:p14="http://schemas.microsoft.com/office/powerpoint/2010/main" val="384631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 real time because some EHRs sync across providers or clinics in a health system daily</a:t>
            </a:r>
          </a:p>
        </p:txBody>
      </p:sp>
      <p:sp>
        <p:nvSpPr>
          <p:cNvPr id="4" name="Slide Number Placeholder 3"/>
          <p:cNvSpPr>
            <a:spLocks noGrp="1"/>
          </p:cNvSpPr>
          <p:nvPr>
            <p:ph type="sldNum" sz="quarter" idx="5"/>
          </p:nvPr>
        </p:nvSpPr>
        <p:spPr/>
        <p:txBody>
          <a:bodyPr/>
          <a:lstStyle/>
          <a:p>
            <a:fld id="{7AC2AD96-5BFA-ED41-B2D6-EA2206C51099}" type="slidenum">
              <a:rPr lang="en-US" smtClean="0"/>
              <a:t>9</a:t>
            </a:fld>
            <a:endParaRPr lang="en-US"/>
          </a:p>
        </p:txBody>
      </p:sp>
    </p:spTree>
    <p:extLst>
      <p:ext uri="{BB962C8B-B14F-4D97-AF65-F5344CB8AC3E}">
        <p14:creationId xmlns:p14="http://schemas.microsoft.com/office/powerpoint/2010/main" val="22959336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2286879-8065-4F05-B674-E45212F681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A9B07A1D-6ACA-42FF-8D4D-506667A497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sz="1200" kern="1200" dirty="0">
                <a:solidFill>
                  <a:schemeClr val="tx1"/>
                </a:solidFill>
                <a:effectLst/>
                <a:latin typeface="+mn-lt"/>
                <a:ea typeface="MS PGothic" pitchFamily="34" charset="-128"/>
                <a:cs typeface="+mn-cs"/>
              </a:rPr>
              <a:t>two-stage approach to </a:t>
            </a:r>
          </a:p>
          <a:p>
            <a:pPr marL="0" lvl="1" eaLnBrk="1" hangingPunct="1">
              <a:spcBef>
                <a:spcPct val="0"/>
              </a:spcBef>
            </a:pPr>
            <a:r>
              <a:rPr lang="en-US" sz="1200" kern="1200" dirty="0">
                <a:solidFill>
                  <a:schemeClr val="tx1"/>
                </a:solidFill>
                <a:effectLst/>
                <a:latin typeface="+mn-lt"/>
                <a:ea typeface="MS PGothic" pitchFamily="34" charset="-128"/>
                <a:cs typeface="+mn-cs"/>
              </a:rPr>
              <a:t>(1) use baseline data to identify variables that predict the outcome (after adjustment for the “baseline” value of the outcome from an earlier time period) via lasso regression, and then </a:t>
            </a:r>
          </a:p>
          <a:p>
            <a:pPr marL="0" lvl="1" eaLnBrk="1" hangingPunct="1">
              <a:spcBef>
                <a:spcPct val="0"/>
              </a:spcBef>
            </a:pPr>
            <a:r>
              <a:rPr lang="en-US" sz="1200" kern="1200" dirty="0">
                <a:solidFill>
                  <a:schemeClr val="tx1"/>
                </a:solidFill>
                <a:effectLst/>
                <a:latin typeface="+mn-lt"/>
                <a:ea typeface="MS PGothic" pitchFamily="34" charset="-128"/>
                <a:cs typeface="+mn-cs"/>
              </a:rPr>
              <a:t>(2) include the identified variables as further adjustment variables in the main model up to a maximum of 2 degrees of freedom, in order to avoid overfitting.</a:t>
            </a:r>
            <a:r>
              <a:rPr lang="en-US" sz="2400" dirty="0">
                <a:effectLst/>
              </a:rPr>
              <a:t> </a:t>
            </a:r>
            <a:endParaRPr lang="en-US" altLang="en-US" sz="2400" dirty="0"/>
          </a:p>
        </p:txBody>
      </p:sp>
      <p:sp>
        <p:nvSpPr>
          <p:cNvPr id="33796" name="Slide Number Placeholder 3">
            <a:extLst>
              <a:ext uri="{FF2B5EF4-FFF2-40B4-BE49-F238E27FC236}">
                <a16:creationId xmlns:a16="http://schemas.microsoft.com/office/drawing/2014/main" id="{8F854951-2348-4481-9640-3008570CE8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AB48517-9C84-4D43-869B-75EB034BF2B1}" type="slidenum">
              <a:rPr lang="en-US" altLang="en-US"/>
              <a:pPr>
                <a:spcBef>
                  <a:spcPct val="0"/>
                </a:spcBef>
              </a:pPr>
              <a:t>104</a:t>
            </a:fld>
            <a:endParaRPr lang="en-US" altLang="en-US"/>
          </a:p>
        </p:txBody>
      </p:sp>
    </p:spTree>
    <p:extLst>
      <p:ext uri="{BB962C8B-B14F-4D97-AF65-F5344CB8AC3E}">
        <p14:creationId xmlns:p14="http://schemas.microsoft.com/office/powerpoint/2010/main" val="35065299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110</a:t>
            </a:fld>
            <a:endParaRPr lang="en-US"/>
          </a:p>
        </p:txBody>
      </p:sp>
    </p:spTree>
    <p:extLst>
      <p:ext uri="{BB962C8B-B14F-4D97-AF65-F5344CB8AC3E}">
        <p14:creationId xmlns:p14="http://schemas.microsoft.com/office/powerpoint/2010/main" val="10280259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design and analysis, not focusing on code</a:t>
            </a:r>
          </a:p>
        </p:txBody>
      </p:sp>
      <p:sp>
        <p:nvSpPr>
          <p:cNvPr id="4" name="Slide Number Placeholder 3"/>
          <p:cNvSpPr>
            <a:spLocks noGrp="1"/>
          </p:cNvSpPr>
          <p:nvPr>
            <p:ph type="sldNum" sz="quarter" idx="5"/>
          </p:nvPr>
        </p:nvSpPr>
        <p:spPr/>
        <p:txBody>
          <a:bodyPr/>
          <a:lstStyle/>
          <a:p>
            <a:fld id="{7AC2AD96-5BFA-ED41-B2D6-EA2206C51099}" type="slidenum">
              <a:rPr lang="en-US" smtClean="0"/>
              <a:t>112</a:t>
            </a:fld>
            <a:endParaRPr lang="en-US"/>
          </a:p>
        </p:txBody>
      </p:sp>
    </p:spTree>
    <p:extLst>
      <p:ext uri="{BB962C8B-B14F-4D97-AF65-F5344CB8AC3E}">
        <p14:creationId xmlns:p14="http://schemas.microsoft.com/office/powerpoint/2010/main" val="162225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24387175" cy="12180498"/>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lvl1pPr>
              <a:lnSpc>
                <a:spcPct val="100000"/>
              </a:lnSpc>
              <a:defRPr sz="5200"/>
            </a:lvl1p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1" y="0"/>
            <a:ext cx="2438717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hasCustomPrompt="1"/>
          </p:nvPr>
        </p:nvSpPr>
        <p:spPr>
          <a:xfrm>
            <a:off x="1676401" y="5560286"/>
            <a:ext cx="17366974" cy="1442488"/>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1" y="3343734"/>
            <a:ext cx="24387174" cy="70766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hasCustomPrompt="1"/>
          </p:nvPr>
        </p:nvSpPr>
        <p:spPr>
          <a:xfrm>
            <a:off x="3773419" y="5840025"/>
            <a:ext cx="16840338" cy="1956438"/>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10924674" y="7796463"/>
            <a:ext cx="9689014" cy="770021"/>
          </a:xfrm>
          <a:prstGeom prst="rect">
            <a:avLst/>
          </a:prstGeom>
        </p:spPr>
        <p:txBody>
          <a:bodyPr anchor="ctr" anchorCtr="0"/>
          <a:lstStyle>
            <a:lvl1pPr marL="0" indent="0" algn="r">
              <a:buFontTx/>
              <a:buNone/>
              <a:defRPr sz="2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r>
              <a:rPr lang="en-US" sz="3600" dirty="0">
                <a:solidFill>
                  <a:schemeClr val="accent1">
                    <a:lumMod val="20000"/>
                    <a:lumOff val="80000"/>
                  </a:schemeClr>
                </a:solidFill>
              </a:rPr>
              <a:t>- Use author name if quoting</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1" y="9105900"/>
            <a:ext cx="24387174" cy="4610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hasCustomPrompt="1"/>
          </p:nvPr>
        </p:nvSpPr>
        <p:spPr>
          <a:xfrm>
            <a:off x="1676401" y="10420833"/>
            <a:ext cx="17366974" cy="1442488"/>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10420833"/>
            <a:ext cx="612823" cy="1442488"/>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p:nvPr>
        </p:nvSpPr>
        <p:spPr>
          <a:xfrm>
            <a:off x="0" y="0"/>
            <a:ext cx="24387175" cy="9105900"/>
          </a:xfrm>
          <a:prstGeom prst="rect">
            <a:avLst/>
          </a:prstGeom>
          <a:solidFill>
            <a:schemeClr val="bg1">
              <a:lumMod val="95000"/>
            </a:schemeClr>
          </a:solidFill>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Family symbol">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24384000" cy="137160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Line graph">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24384000" cy="122682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Connected Circl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9146624" y="12733408"/>
            <a:ext cx="4591054" cy="519742"/>
          </a:xfrm>
          <a:prstGeom prst="rect">
            <a:avLst/>
          </a:prstGeom>
        </p:spPr>
      </p:pic>
      <p:sp>
        <p:nvSpPr>
          <p:cNvPr id="8" name="Text Box 54"/>
          <p:cNvSpPr txBox="1">
            <a:spLocks noChangeArrowheads="1"/>
          </p:cNvSpPr>
          <p:nvPr userDrawn="1"/>
        </p:nvSpPr>
        <p:spPr bwMode="gray">
          <a:xfrm>
            <a:off x="1676400" y="12902745"/>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Family symbol + Identifier">
    <p:spTree>
      <p:nvGrpSpPr>
        <p:cNvPr id="1" name=""/>
        <p:cNvGrpSpPr/>
        <p:nvPr/>
      </p:nvGrpSpPr>
      <p:grpSpPr>
        <a:xfrm>
          <a:off x="0" y="0"/>
          <a:ext cx="0" cy="0"/>
          <a:chOff x="0" y="0"/>
          <a:chExt cx="0" cy="0"/>
        </a:xfrm>
      </p:grpSpPr>
      <p:sp>
        <p:nvSpPr>
          <p:cNvPr id="17" name="Rectangle 16"/>
          <p:cNvSpPr/>
          <p:nvPr userDrawn="1"/>
        </p:nvSpPr>
        <p:spPr>
          <a:xfrm>
            <a:off x="0" y="4390471"/>
            <a:ext cx="24387175" cy="932552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174435"/>
            <a:ext cx="24384000" cy="13716000"/>
          </a:xfrm>
          <a:prstGeom prst="rect">
            <a:avLst/>
          </a:prstGeom>
        </p:spPr>
      </p:pic>
      <p:sp>
        <p:nvSpPr>
          <p:cNvPr id="19" name="Title Placeholder 7"/>
          <p:cNvSpPr>
            <a:spLocks noGrp="1"/>
          </p:cNvSpPr>
          <p:nvPr>
            <p:ph type="title"/>
          </p:nvPr>
        </p:nvSpPr>
        <p:spPr>
          <a:xfrm>
            <a:off x="1676400" y="2019388"/>
            <a:ext cx="16512209" cy="1442488"/>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dirty="0"/>
              <a:t>Title of presentation goes in this space</a:t>
            </a:r>
          </a:p>
        </p:txBody>
      </p:sp>
      <p:sp>
        <p:nvSpPr>
          <p:cNvPr id="20" name="Text Placeholder 15"/>
          <p:cNvSpPr>
            <a:spLocks noGrp="1"/>
          </p:cNvSpPr>
          <p:nvPr>
            <p:ph type="body" sz="quarter" idx="10" hasCustomPrompt="1"/>
          </p:nvPr>
        </p:nvSpPr>
        <p:spPr>
          <a:xfrm>
            <a:off x="1676400" y="3836933"/>
            <a:ext cx="21034375" cy="553538"/>
          </a:xfrm>
          <a:prstGeom prst="rect">
            <a:avLst/>
          </a:prstGeom>
        </p:spPr>
        <p:txBody>
          <a:bodyPr anchor="b" anchorCtr="0"/>
          <a:lstStyle>
            <a:lvl1pPr marL="0" indent="0" algn="l">
              <a:buFontTx/>
              <a:buNone/>
              <a:defRPr sz="2800" baseline="0">
                <a:solidFill>
                  <a:schemeClr val="tx2"/>
                </a:solidFill>
              </a:defRPr>
            </a:lvl1pPr>
          </a:lstStyle>
          <a:p>
            <a:r>
              <a:rPr lang="en-US" sz="3000" dirty="0"/>
              <a:t>Presenter information    |    And date</a:t>
            </a:r>
          </a:p>
        </p:txBody>
      </p:sp>
      <p:sp>
        <p:nvSpPr>
          <p:cNvPr id="22" name="Rectangle 21"/>
          <p:cNvSpPr/>
          <p:nvPr userDrawn="1"/>
        </p:nvSpPr>
        <p:spPr>
          <a:xfrm>
            <a:off x="24092451" y="687109"/>
            <a:ext cx="294723" cy="75538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746" y="720905"/>
            <a:ext cx="4591054" cy="519742"/>
          </a:xfrm>
          <a:prstGeom prst="rect">
            <a:avLst/>
          </a:prstGeom>
        </p:spPr>
      </p:pic>
      <p:sp>
        <p:nvSpPr>
          <p:cNvPr id="11" name="Text Box 54"/>
          <p:cNvSpPr txBox="1">
            <a:spLocks noChangeArrowheads="1"/>
          </p:cNvSpPr>
          <p:nvPr userDrawn="1"/>
        </p:nvSpPr>
        <p:spPr bwMode="gray">
          <a:xfrm>
            <a:off x="14267542" y="831658"/>
            <a:ext cx="9791797"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24387175" cy="12180498"/>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lvl1pPr>
              <a:lnSpc>
                <a:spcPct val="100000"/>
              </a:lnSpc>
              <a:defRPr sz="5200">
                <a:solidFill>
                  <a:schemeClr val="tx2"/>
                </a:solidFill>
              </a:defRPr>
            </a:lvl1p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tx2"/>
                </a:solidFill>
              </a:defRPr>
            </a:lvl1pPr>
          </a:lstStyle>
          <a:p>
            <a:r>
              <a:rPr lang="en-US" sz="3000" dirty="0"/>
              <a:t>Presenter information    |    And date</a:t>
            </a:r>
          </a:p>
        </p:txBody>
      </p:sp>
      <p:sp>
        <p:nvSpPr>
          <p:cNvPr id="7" name="Text Box 54"/>
          <p:cNvSpPr txBox="1">
            <a:spLocks noChangeArrowheads="1"/>
          </p:cNvSpPr>
          <p:nvPr userDrawn="1"/>
        </p:nvSpPr>
        <p:spPr bwMode="gray">
          <a:xfrm>
            <a:off x="1676400" y="12815661"/>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1754188" y="1411358"/>
            <a:ext cx="17678400" cy="2009774"/>
          </a:xfrm>
        </p:spPr>
        <p:txBody>
          <a:bodyPr/>
          <a:lstStyle>
            <a:lvl1pPr>
              <a:defRPr baseline="0"/>
            </a:lvl1pPr>
          </a:lstStyle>
          <a:p>
            <a:r>
              <a:rPr lang="en-US" dirty="0"/>
              <a:t>Basic 1 Column Slide To Start. Max size Arial Bold 52pt. Title can go to Two lines.</a:t>
            </a:r>
          </a:p>
        </p:txBody>
      </p:sp>
      <p:sp>
        <p:nvSpPr>
          <p:cNvPr id="6" name="Content Placeholder 5"/>
          <p:cNvSpPr>
            <a:spLocks noGrp="1"/>
          </p:cNvSpPr>
          <p:nvPr>
            <p:ph sz="quarter" idx="19"/>
          </p:nvPr>
        </p:nvSpPr>
        <p:spPr>
          <a:xfrm>
            <a:off x="1754188" y="3523992"/>
            <a:ext cx="17678399" cy="830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913" userDrawn="1">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userDrawn="1">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4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15889288" y="0"/>
            <a:ext cx="8497887" cy="13716000"/>
          </a:xfrm>
          <a:solidFill>
            <a:schemeClr val="bg1">
              <a:lumMod val="95000"/>
            </a:schemeClr>
          </a:solidFill>
        </p:spPr>
        <p:txBody>
          <a:bodyPr anchor="ctr" anchorCtr="1">
            <a:noAutofit/>
          </a:bodyPr>
          <a:lstStyle/>
          <a:p>
            <a:endParaRPr lang="en-US"/>
          </a:p>
        </p:txBody>
      </p:sp>
      <p:sp>
        <p:nvSpPr>
          <p:cNvPr id="10" name="Text Placeholder 2"/>
          <p:cNvSpPr>
            <a:spLocks noGrp="1"/>
          </p:cNvSpPr>
          <p:nvPr>
            <p:ph type="body" sz="quarter" idx="17" hasCustomPrompt="1"/>
          </p:nvPr>
        </p:nvSpPr>
        <p:spPr>
          <a:xfrm>
            <a:off x="1776414" y="3523992"/>
            <a:ext cx="13172038" cy="8030748"/>
          </a:xfrm>
        </p:spPr>
        <p:txBody>
          <a:bodyPr>
            <a:noAutofit/>
          </a:bodyPr>
          <a:lstStyle>
            <a:lvl1pPr marL="0" indent="0">
              <a:lnSpc>
                <a:spcPct val="120000"/>
              </a:lnSpc>
              <a:buFontTx/>
              <a:buNone/>
              <a:defRPr baseline="0">
                <a:solidFill>
                  <a:schemeClr val="tx1">
                    <a:lumMod val="85000"/>
                    <a:lumOff val="1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1776413" y="1411358"/>
            <a:ext cx="13172039" cy="2009774"/>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4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19394488" y="0"/>
            <a:ext cx="4992687" cy="13716000"/>
          </a:xfrm>
          <a:solidFill>
            <a:schemeClr val="bg1">
              <a:lumMod val="95000"/>
            </a:schemeClr>
          </a:solidFill>
        </p:spPr>
        <p:txBody>
          <a:bodyPr anchor="ctr" anchorCtr="1">
            <a:noAutofit/>
          </a:bodyPr>
          <a:lstStyle/>
          <a:p>
            <a:endParaRPr lang="en-US" dirty="0"/>
          </a:p>
        </p:txBody>
      </p:sp>
      <p:sp>
        <p:nvSpPr>
          <p:cNvPr id="3" name="Picture Placeholder 2"/>
          <p:cNvSpPr>
            <a:spLocks noGrp="1"/>
          </p:cNvSpPr>
          <p:nvPr>
            <p:ph type="pic" sz="quarter" idx="19"/>
          </p:nvPr>
        </p:nvSpPr>
        <p:spPr>
          <a:xfrm>
            <a:off x="12447052" y="1"/>
            <a:ext cx="6642636" cy="6706894"/>
          </a:xfrm>
          <a:solidFill>
            <a:schemeClr val="bg1">
              <a:lumMod val="95000"/>
            </a:schemeClr>
          </a:solidFill>
        </p:spPr>
        <p:txBody>
          <a:bodyPr anchor="ctr" anchorCtr="1">
            <a:noAutofit/>
          </a:bodyPr>
          <a:lstStyle/>
          <a:p>
            <a:endParaRPr lang="en-US"/>
          </a:p>
        </p:txBody>
      </p:sp>
      <p:sp>
        <p:nvSpPr>
          <p:cNvPr id="10" name="Picture Placeholder 2"/>
          <p:cNvSpPr>
            <a:spLocks noGrp="1"/>
          </p:cNvSpPr>
          <p:nvPr>
            <p:ph type="pic" sz="quarter" idx="20"/>
          </p:nvPr>
        </p:nvSpPr>
        <p:spPr>
          <a:xfrm>
            <a:off x="12447052" y="7112071"/>
            <a:ext cx="6642634" cy="6603929"/>
          </a:xfrm>
          <a:solidFill>
            <a:schemeClr val="bg1">
              <a:lumMod val="95000"/>
            </a:schemeClr>
          </a:solidFill>
        </p:spPr>
        <p:txBody>
          <a:bodyPr anchor="ctr" anchorCtr="1"/>
          <a:lstStyle/>
          <a:p>
            <a:endParaRPr lang="en-US" dirty="0"/>
          </a:p>
        </p:txBody>
      </p:sp>
      <p:sp>
        <p:nvSpPr>
          <p:cNvPr id="13"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1776414" y="3421132"/>
            <a:ext cx="9613830" cy="8030748"/>
          </a:xfrm>
        </p:spPr>
        <p:txBody>
          <a:bodyPr>
            <a:noAutofit/>
          </a:bodyPr>
          <a:lstStyle>
            <a:lvl1pPr marL="0" indent="0">
              <a:lnSpc>
                <a:spcPct val="120000"/>
              </a:lnSpc>
              <a:buFontTx/>
              <a:buNone/>
              <a:defRPr baseline="0">
                <a:solidFill>
                  <a:schemeClr val="tx1">
                    <a:lumMod val="85000"/>
                    <a:lumOff val="1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1776413" y="1411358"/>
            <a:ext cx="9613831" cy="2009774"/>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655983" y="12762948"/>
            <a:ext cx="11486267"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1776413" y="1411358"/>
            <a:ext cx="17313275" cy="2009774"/>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13030200" y="3523992"/>
            <a:ext cx="10555288" cy="8030748"/>
          </a:xfrm>
        </p:spPr>
        <p:txBody>
          <a:bodyPr/>
          <a:lstStyle>
            <a:lvl1pPr marL="571500" indent="-571500">
              <a:lnSpc>
                <a:spcPct val="100000"/>
              </a:lnSpc>
              <a:buFont typeface="Arial" charset="0"/>
              <a:buChar char="•"/>
              <a:defRPr/>
            </a:lvl1pPr>
          </a:lstStyle>
          <a:p>
            <a:pPr lvl="0"/>
            <a:r>
              <a:rPr lang="en-US" dirty="0"/>
              <a:t>Click to edit Master text styles</a:t>
            </a:r>
          </a:p>
        </p:txBody>
      </p:sp>
      <p:sp>
        <p:nvSpPr>
          <p:cNvPr id="6" name="Content Placeholder 5"/>
          <p:cNvSpPr>
            <a:spLocks noGrp="1"/>
          </p:cNvSpPr>
          <p:nvPr>
            <p:ph sz="quarter" idx="21"/>
          </p:nvPr>
        </p:nvSpPr>
        <p:spPr>
          <a:xfrm>
            <a:off x="1754189" y="3523992"/>
            <a:ext cx="9636056" cy="8030748"/>
          </a:xfrm>
        </p:spPr>
        <p:txBody>
          <a:bodyPr/>
          <a:lstStyle>
            <a:lvl1pPr marL="457200" indent="-457200">
              <a:lnSpc>
                <a:spcPct val="100000"/>
              </a:lnSpc>
              <a:buFont typeface="Arial" charset="0"/>
              <a:buChar char="•"/>
              <a:defRPr/>
            </a:lvl1pPr>
            <a:lvl2pPr marL="1371600" indent="-457200">
              <a:lnSpc>
                <a:spcPct val="100000"/>
              </a:lnSpc>
              <a:buFont typeface="Arial" charset="0"/>
              <a:buChar char="•"/>
              <a:defRPr/>
            </a:lvl2pPr>
            <a:lvl3pPr marL="2286000" indent="-457200">
              <a:lnSpc>
                <a:spcPct val="100000"/>
              </a:lnSpc>
              <a:buFont typeface="Arial" charset="0"/>
              <a:buChar char="•"/>
              <a:defRPr/>
            </a:lvl3pPr>
            <a:lvl4pPr marL="3200400" indent="-457200">
              <a:lnSpc>
                <a:spcPct val="100000"/>
              </a:lnSpc>
              <a:buFont typeface="Arial" charset="0"/>
              <a:buChar char="•"/>
              <a:defRPr/>
            </a:lvl4pPr>
            <a:lvl5pPr marL="4114800" indent="-457200">
              <a:lnSpc>
                <a:spcPct val="100000"/>
              </a:lnSpc>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889">
          <p15:clr>
            <a:srgbClr val="FBAE40"/>
          </p15:clr>
        </p15:guide>
        <p15:guide id="2" pos="1105">
          <p15:clr>
            <a:srgbClr val="FBAE40"/>
          </p15:clr>
        </p15:guide>
        <p15:guide id="3" pos="2041" userDrawn="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1776009" y="1663307"/>
            <a:ext cx="20818879" cy="1445427"/>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2438219" y="5227936"/>
            <a:ext cx="5275263" cy="4025386"/>
          </a:xfrm>
          <a:solidFill>
            <a:schemeClr val="bg1">
              <a:lumMod val="95000"/>
            </a:schemeClr>
          </a:solidFill>
        </p:spPr>
        <p:txBody>
          <a:bodyPr/>
          <a:lstStyle/>
          <a:p>
            <a:pPr marL="457200" marR="0" lvl="0" indent="-45720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endParaRPr lang="en-US"/>
          </a:p>
        </p:txBody>
      </p:sp>
      <p:sp>
        <p:nvSpPr>
          <p:cNvPr id="17" name="Picture Placeholder 3"/>
          <p:cNvSpPr>
            <a:spLocks noGrp="1"/>
          </p:cNvSpPr>
          <p:nvPr>
            <p:ph type="pic" sz="quarter" idx="21"/>
          </p:nvPr>
        </p:nvSpPr>
        <p:spPr>
          <a:xfrm>
            <a:off x="9536907" y="5227936"/>
            <a:ext cx="5275263" cy="4025386"/>
          </a:xfrm>
          <a:solidFill>
            <a:schemeClr val="bg1">
              <a:lumMod val="95000"/>
            </a:schemeClr>
          </a:solidFill>
        </p:spPr>
        <p:txBody>
          <a:bodyPr/>
          <a:lstStyle/>
          <a:p>
            <a:pPr marL="457200" marR="0" lvl="0" indent="-45720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endParaRPr lang="en-US"/>
          </a:p>
        </p:txBody>
      </p:sp>
      <p:sp>
        <p:nvSpPr>
          <p:cNvPr id="18" name="Picture Placeholder 3"/>
          <p:cNvSpPr>
            <a:spLocks noGrp="1"/>
          </p:cNvSpPr>
          <p:nvPr>
            <p:ph type="pic" sz="quarter" idx="22"/>
          </p:nvPr>
        </p:nvSpPr>
        <p:spPr>
          <a:xfrm>
            <a:off x="16700202" y="5227936"/>
            <a:ext cx="5275263" cy="4025386"/>
          </a:xfrm>
          <a:solidFill>
            <a:schemeClr val="bg1">
              <a:lumMod val="95000"/>
            </a:schemeClr>
          </a:solidFill>
        </p:spPr>
        <p:txBody>
          <a:bodyPr>
            <a:noAutofit/>
          </a:bodyPr>
          <a:lstStyle/>
          <a:p>
            <a:pPr marL="457200" marR="0" lvl="0" indent="-45720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endParaRPr lang="en-US"/>
          </a:p>
        </p:txBody>
      </p:sp>
      <p:sp>
        <p:nvSpPr>
          <p:cNvPr id="12" name="Text Placeholder 11"/>
          <p:cNvSpPr>
            <a:spLocks noGrp="1"/>
          </p:cNvSpPr>
          <p:nvPr>
            <p:ph type="body" sz="quarter" idx="23" hasCustomPrompt="1"/>
          </p:nvPr>
        </p:nvSpPr>
        <p:spPr>
          <a:xfrm>
            <a:off x="5297488" y="3541805"/>
            <a:ext cx="13792200" cy="1402576"/>
          </a:xfrm>
        </p:spPr>
        <p:txBody>
          <a:bodyPr>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2438219" y="9533953"/>
            <a:ext cx="5275263" cy="2094830"/>
          </a:xfrm>
        </p:spPr>
        <p:txBody>
          <a:bodyPr wrap="square">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9536906" y="9533953"/>
            <a:ext cx="5275263" cy="2094830"/>
          </a:xfrm>
        </p:spPr>
        <p:txBody>
          <a:bodyPr>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16700201" y="9533953"/>
            <a:ext cx="5275263" cy="2094830"/>
          </a:xfrm>
        </p:spPr>
        <p:txBody>
          <a:bodyPr>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913" userDrawn="1">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userDrawn="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userDrawn="1">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Family symbol">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24384000" cy="137160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    |    And date</a:t>
            </a:r>
          </a:p>
        </p:txBody>
      </p:sp>
    </p:spTree>
    <p:extLst>
      <p:ext uri="{BB962C8B-B14F-4D97-AF65-F5344CB8AC3E}">
        <p14:creationId xmlns:p14="http://schemas.microsoft.com/office/powerpoint/2010/main" val="1698586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lumn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756648" y="3200401"/>
            <a:ext cx="10771002" cy="9051926"/>
          </a:xfrm>
        </p:spPr>
        <p:txBody>
          <a:bodyPr>
            <a:normAutofit/>
          </a:bodyPr>
          <a:lstStyle>
            <a:lvl1pPr marL="0">
              <a:defRPr sz="4000"/>
            </a:lvl1pPr>
            <a:lvl2pPr marL="0">
              <a:defRPr sz="4000"/>
            </a:lvl2pPr>
            <a:lvl3pPr marL="0">
              <a:defRPr sz="4000"/>
            </a:lvl3pPr>
            <a:lvl4pPr marL="0">
              <a:defRPr sz="4000"/>
            </a:lvl4pPr>
            <a:lvl5pPr marL="0">
              <a:defRPr sz="40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2957463" y="3200401"/>
            <a:ext cx="10771002" cy="9051926"/>
          </a:xfrm>
        </p:spPr>
        <p:txBody>
          <a:bodyPr>
            <a:normAutofit/>
          </a:bodyPr>
          <a:lstStyle>
            <a:lvl1pPr marL="0">
              <a:defRPr sz="4000"/>
            </a:lvl1pPr>
            <a:lvl2pPr marL="0">
              <a:defRPr sz="4000"/>
            </a:lvl2pPr>
            <a:lvl3pPr marL="0">
              <a:defRPr sz="4000"/>
            </a:lvl3pPr>
            <a:lvl4pPr marL="0">
              <a:defRPr sz="4000"/>
            </a:lvl4pPr>
            <a:lvl5pPr marL="0">
              <a:defRPr sz="40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8461558" y="12901483"/>
            <a:ext cx="5690341" cy="730250"/>
          </a:xfrm>
          <a:prstGeom prst="rect">
            <a:avLst/>
          </a:prstGeom>
        </p:spPr>
        <p:txBody>
          <a:bodyPr/>
          <a:lstStyle>
            <a:lvl1pPr>
              <a:defRPr>
                <a:solidFill>
                  <a:srgbClr val="000000"/>
                </a:solidFill>
              </a:defRPr>
            </a:lvl1pPr>
          </a:lstStyle>
          <a:p>
            <a:fld id="{59688B50-F209-5A45-8DA6-A40598A1B2D3}" type="slidenum">
              <a:rPr lang="en-US" smtClean="0"/>
              <a:pPr/>
              <a:t>‹#›</a:t>
            </a:fld>
            <a:endParaRPr lang="en-US"/>
          </a:p>
        </p:txBody>
      </p:sp>
      <p:sp>
        <p:nvSpPr>
          <p:cNvPr id="5" name="Footer Placeholder 4"/>
          <p:cNvSpPr>
            <a:spLocks noGrp="1"/>
          </p:cNvSpPr>
          <p:nvPr>
            <p:ph type="ftr" sz="quarter" idx="13"/>
          </p:nvPr>
        </p:nvSpPr>
        <p:spPr/>
        <p:txBody>
          <a:bodyPr/>
          <a:lstStyle>
            <a:lvl1pPr>
              <a:defRPr>
                <a:solidFill>
                  <a:schemeClr val="tx1"/>
                </a:solidFill>
              </a:defRPr>
            </a:lvl1pPr>
          </a:lstStyle>
          <a:p>
            <a:r>
              <a:rPr lang="en-US" dirty="0"/>
              <a:t>shortreed.s@ghc.org</a:t>
            </a:r>
          </a:p>
        </p:txBody>
      </p:sp>
    </p:spTree>
    <p:extLst>
      <p:ext uri="{BB962C8B-B14F-4D97-AF65-F5344CB8AC3E}">
        <p14:creationId xmlns:p14="http://schemas.microsoft.com/office/powerpoint/2010/main" val="408801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F87539B-0BC9-46FA-88EA-B51E84624EB5}"/>
              </a:ext>
            </a:extLst>
          </p:cNvPr>
          <p:cNvSpPr>
            <a:spLocks noGrp="1" noChangeArrowheads="1"/>
          </p:cNvSpPr>
          <p:nvPr>
            <p:ph type="sldNum" sz="quarter" idx="10"/>
          </p:nvPr>
        </p:nvSpPr>
        <p:spPr>
          <a:ln/>
        </p:spPr>
        <p:txBody>
          <a:bodyPr/>
          <a:lstStyle>
            <a:lvl1pPr>
              <a:defRPr/>
            </a:lvl1pPr>
          </a:lstStyle>
          <a:p>
            <a:fld id="{B3A2E6CD-ACDF-44EF-95F1-3C7EE51AB625}" type="slidenum">
              <a:rPr lang="en-US" altLang="en-US"/>
              <a:pPr/>
              <a:t>‹#›</a:t>
            </a:fld>
            <a:endParaRPr lang="en-US" altLang="en-US"/>
          </a:p>
        </p:txBody>
      </p:sp>
      <p:sp>
        <p:nvSpPr>
          <p:cNvPr id="4" name="Rectangle 42">
            <a:extLst>
              <a:ext uri="{FF2B5EF4-FFF2-40B4-BE49-F238E27FC236}">
                <a16:creationId xmlns:a16="http://schemas.microsoft.com/office/drawing/2014/main" id="{51F65BF5-16A5-4D61-92A2-D41D4B119F4C}"/>
              </a:ext>
            </a:extLst>
          </p:cNvPr>
          <p:cNvSpPr>
            <a:spLocks noGrp="1" noChangeArrowheads="1"/>
          </p:cNvSpPr>
          <p:nvPr>
            <p:ph type="ftr" sz="quarter" idx="11"/>
          </p:nvPr>
        </p:nvSpPr>
        <p:spPr>
          <a:ln/>
        </p:spPr>
        <p:txBody>
          <a:bodyPr/>
          <a:lstStyle>
            <a:lvl1pPr>
              <a:defRPr/>
            </a:lvl1pPr>
          </a:lstStyle>
          <a:p>
            <a:pPr>
              <a:defRPr/>
            </a:pPr>
            <a:r>
              <a:rPr lang="en-US" altLang="en-US"/>
              <a:t>|     © 2011 Kaiser Foundation Health Plan, Inc. </a:t>
            </a:r>
          </a:p>
        </p:txBody>
      </p:sp>
      <p:sp>
        <p:nvSpPr>
          <p:cNvPr id="5" name="Rectangle 43">
            <a:extLst>
              <a:ext uri="{FF2B5EF4-FFF2-40B4-BE49-F238E27FC236}">
                <a16:creationId xmlns:a16="http://schemas.microsoft.com/office/drawing/2014/main" id="{A5808C3C-D6F8-4690-9BC0-0D7899E0CE99}"/>
              </a:ext>
            </a:extLst>
          </p:cNvPr>
          <p:cNvSpPr>
            <a:spLocks noGrp="1" noChangeArrowheads="1"/>
          </p:cNvSpPr>
          <p:nvPr>
            <p:ph type="dt" sz="half" idx="12"/>
          </p:nvPr>
        </p:nvSpPr>
        <p:spPr>
          <a:ln/>
        </p:spPr>
        <p:txBody>
          <a:bodyPr/>
          <a:lstStyle>
            <a:lvl1pPr>
              <a:defRPr/>
            </a:lvl1pPr>
          </a:lstStyle>
          <a:p>
            <a:pPr>
              <a:defRPr/>
            </a:pPr>
            <a:fld id="{B0B0FDE9-0B89-45B8-AEB0-82C5AC6D2D30}" type="datetime4">
              <a:rPr lang="en-US" altLang="en-US"/>
              <a:pPr>
                <a:defRPr/>
              </a:pPr>
              <a:t>May 14, 2024</a:t>
            </a:fld>
            <a:endParaRPr lang="en-US" altLang="en-US"/>
          </a:p>
        </p:txBody>
      </p:sp>
    </p:spTree>
    <p:extLst>
      <p:ext uri="{BB962C8B-B14F-4D97-AF65-F5344CB8AC3E}">
        <p14:creationId xmlns:p14="http://schemas.microsoft.com/office/powerpoint/2010/main" val="29585418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C06BC857-4CE9-42DB-A609-2A2098B47650}"/>
              </a:ext>
            </a:extLst>
          </p:cNvPr>
          <p:cNvSpPr>
            <a:spLocks noGrp="1" noChangeArrowheads="1"/>
          </p:cNvSpPr>
          <p:nvPr>
            <p:ph type="sldNum" sz="quarter" idx="10"/>
          </p:nvPr>
        </p:nvSpPr>
        <p:spPr>
          <a:ln/>
        </p:spPr>
        <p:txBody>
          <a:bodyPr/>
          <a:lstStyle>
            <a:lvl1pPr>
              <a:defRPr/>
            </a:lvl1pPr>
          </a:lstStyle>
          <a:p>
            <a:pPr>
              <a:defRPr/>
            </a:pPr>
            <a:fld id="{383AB023-5F13-4BF2-8D25-EF528BB57F85}" type="slidenum">
              <a:rPr lang="en-US" altLang="en-US"/>
              <a:pPr>
                <a:defRPr/>
              </a:pPr>
              <a:t>‹#›</a:t>
            </a:fld>
            <a:endParaRPr lang="en-US" altLang="en-US"/>
          </a:p>
        </p:txBody>
      </p:sp>
      <p:sp>
        <p:nvSpPr>
          <p:cNvPr id="5" name="Rectangle 51">
            <a:extLst>
              <a:ext uri="{FF2B5EF4-FFF2-40B4-BE49-F238E27FC236}">
                <a16:creationId xmlns:a16="http://schemas.microsoft.com/office/drawing/2014/main" id="{9EDD5DA6-C7E7-4FAD-B253-57DCB6463A3C}"/>
              </a:ext>
            </a:extLst>
          </p:cNvPr>
          <p:cNvSpPr>
            <a:spLocks noGrp="1" noChangeArrowheads="1"/>
          </p:cNvSpPr>
          <p:nvPr>
            <p:ph type="dt" sz="half" idx="11"/>
          </p:nvPr>
        </p:nvSpPr>
        <p:spPr>
          <a:ln/>
        </p:spPr>
        <p:txBody>
          <a:bodyPr/>
          <a:lstStyle>
            <a:lvl1pPr>
              <a:defRPr/>
            </a:lvl1pPr>
          </a:lstStyle>
          <a:p>
            <a:pPr>
              <a:defRPr/>
            </a:pPr>
            <a:fld id="{9F0DF1D6-DA5F-4049-B5BE-DE36EA302E9F}" type="datetime4">
              <a:rPr lang="en-US" altLang="en-US" smtClean="0"/>
              <a:pPr>
                <a:defRPr/>
              </a:pPr>
              <a:t>May 14, 2024</a:t>
            </a:fld>
            <a:endParaRPr lang="en-US" altLang="en-US" dirty="0"/>
          </a:p>
        </p:txBody>
      </p:sp>
    </p:spTree>
    <p:extLst>
      <p:ext uri="{BB962C8B-B14F-4D97-AF65-F5344CB8AC3E}">
        <p14:creationId xmlns:p14="http://schemas.microsoft.com/office/powerpoint/2010/main" val="182573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1676400" y="8647043"/>
            <a:ext cx="21034375" cy="1442488"/>
          </a:xfrm>
          <a:prstGeom prst="rect">
            <a:avLst/>
          </a:prstGeom>
        </p:spPr>
        <p:txBody>
          <a:bodyPr vert="horz" lIns="91440" tIns="45720" rIns="91440" bIns="45720" rtlCol="0" anchor="ctr">
            <a:normAutofit/>
          </a:bodyPr>
          <a:lstStyle>
            <a:lvl1pPr>
              <a:lnSpc>
                <a:spcPct val="100000"/>
              </a:lnSpc>
              <a:defRPr/>
            </a:lvl1pPr>
          </a:lstStyle>
          <a:p>
            <a:r>
              <a:rPr lang="en-US" dirty="0"/>
              <a:t>Title of presentation goes in this space</a:t>
            </a:r>
          </a:p>
        </p:txBody>
      </p:sp>
      <p:sp>
        <p:nvSpPr>
          <p:cNvPr id="16" name="Text Placeholder 15"/>
          <p:cNvSpPr>
            <a:spLocks noGrp="1"/>
          </p:cNvSpPr>
          <p:nvPr>
            <p:ph type="body" sz="quarter" idx="10" hasCustomPrompt="1"/>
          </p:nvPr>
        </p:nvSpPr>
        <p:spPr>
          <a:xfrm>
            <a:off x="1676400" y="10694504"/>
            <a:ext cx="21034375" cy="1130437"/>
          </a:xfrm>
          <a:prstGeom prst="rect">
            <a:avLst/>
          </a:prstGeom>
        </p:spPr>
        <p:txBody>
          <a:bodyPr anchor="b" anchorCtr="0"/>
          <a:lstStyle>
            <a:lvl1pPr marL="0" indent="0" algn="ctr">
              <a:buFontTx/>
              <a:buNone/>
              <a:defRPr sz="2800" baseline="0">
                <a:solidFill>
                  <a:schemeClr val="tx2"/>
                </a:solidFill>
              </a:defRPr>
            </a:lvl1pPr>
          </a:lstStyle>
          <a:p>
            <a:r>
              <a:rPr lang="en-US" sz="3000" dirty="0"/>
              <a:t>Presenter information</a:t>
            </a:r>
          </a:p>
        </p:txBody>
      </p:sp>
      <p:sp>
        <p:nvSpPr>
          <p:cNvPr id="3" name="Picture Placeholder 2"/>
          <p:cNvSpPr>
            <a:spLocks noGrp="1"/>
          </p:cNvSpPr>
          <p:nvPr>
            <p:ph type="pic" sz="quarter" idx="11"/>
          </p:nvPr>
        </p:nvSpPr>
        <p:spPr>
          <a:xfrm>
            <a:off x="0" y="0"/>
            <a:ext cx="24385588" cy="7653338"/>
          </a:xfrm>
          <a:prstGeom prst="rect">
            <a:avLst/>
          </a:prstGeom>
          <a:blipFill>
            <a:blip r:embed="rId2"/>
            <a:stretch>
              <a:fillRect/>
            </a:stretch>
          </a:blipFill>
        </p:spPr>
        <p:txBody>
          <a:bodyPr/>
          <a:lstStyle/>
          <a:p>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11" name="Text Box 54"/>
          <p:cNvSpPr txBox="1">
            <a:spLocks noChangeArrowheads="1"/>
          </p:cNvSpPr>
          <p:nvPr userDrawn="1"/>
        </p:nvSpPr>
        <p:spPr bwMode="gray">
          <a:xfrm>
            <a:off x="1676400" y="12815661"/>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2A7CB36-4AAC-48E3-83EC-86FEE13A073B}"/>
              </a:ext>
            </a:extLst>
          </p:cNvPr>
          <p:cNvSpPr>
            <a:spLocks noGrp="1" noChangeArrowheads="1"/>
          </p:cNvSpPr>
          <p:nvPr>
            <p:ph type="sldNum" sz="quarter" idx="10"/>
          </p:nvPr>
        </p:nvSpPr>
        <p:spPr>
          <a:ln/>
        </p:spPr>
        <p:txBody>
          <a:bodyPr/>
          <a:lstStyle>
            <a:lvl1pPr>
              <a:defRPr/>
            </a:lvl1pPr>
          </a:lstStyle>
          <a:p>
            <a:pPr>
              <a:defRPr/>
            </a:pPr>
            <a:fld id="{46B2C210-BE77-415B-9C3E-3DDDA7E8C1A1}" type="slidenum">
              <a:rPr lang="en-US" altLang="en-US"/>
              <a:pPr>
                <a:defRPr/>
              </a:pPr>
              <a:t>‹#›</a:t>
            </a:fld>
            <a:endParaRPr lang="en-US" altLang="en-US"/>
          </a:p>
        </p:txBody>
      </p:sp>
      <p:sp>
        <p:nvSpPr>
          <p:cNvPr id="3" name="Rectangle 51">
            <a:extLst>
              <a:ext uri="{FF2B5EF4-FFF2-40B4-BE49-F238E27FC236}">
                <a16:creationId xmlns:a16="http://schemas.microsoft.com/office/drawing/2014/main" id="{C26EEE15-8FCE-4D07-BED8-90841991FADB}"/>
              </a:ext>
            </a:extLst>
          </p:cNvPr>
          <p:cNvSpPr>
            <a:spLocks noGrp="1" noChangeArrowheads="1"/>
          </p:cNvSpPr>
          <p:nvPr>
            <p:ph type="dt" sz="half" idx="11"/>
          </p:nvPr>
        </p:nvSpPr>
        <p:spPr>
          <a:ln/>
        </p:spPr>
        <p:txBody>
          <a:bodyPr/>
          <a:lstStyle>
            <a:lvl1pPr>
              <a:defRPr/>
            </a:lvl1pPr>
          </a:lstStyle>
          <a:p>
            <a:pPr>
              <a:defRPr/>
            </a:pPr>
            <a:fld id="{D57C72F6-972F-4C23-836D-ED58B6659CFE}" type="datetime4">
              <a:rPr lang="en-US" altLang="en-US" smtClean="0"/>
              <a:pPr>
                <a:defRPr/>
              </a:pPr>
              <a:t>May 14, 2024</a:t>
            </a:fld>
            <a:endParaRPr lang="en-US" altLang="en-US"/>
          </a:p>
        </p:txBody>
      </p:sp>
    </p:spTree>
    <p:extLst>
      <p:ext uri="{BB962C8B-B14F-4D97-AF65-F5344CB8AC3E}">
        <p14:creationId xmlns:p14="http://schemas.microsoft.com/office/powerpoint/2010/main" val="10550568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14" name="Title Placeholder 7"/>
          <p:cNvSpPr>
            <a:spLocks noGrp="1"/>
          </p:cNvSpPr>
          <p:nvPr>
            <p:ph type="title"/>
          </p:nvPr>
        </p:nvSpPr>
        <p:spPr>
          <a:xfrm>
            <a:off x="1676400" y="8647043"/>
            <a:ext cx="21034375" cy="1442488"/>
          </a:xfrm>
          <a:prstGeom prst="rect">
            <a:avLst/>
          </a:prstGeom>
        </p:spPr>
        <p:txBody>
          <a:bodyPr vert="horz" lIns="91440" tIns="45720" rIns="91440" bIns="45720" rtlCol="0" anchor="ctr">
            <a:normAutofit/>
          </a:bodyPr>
          <a:lstStyle>
            <a:lvl1pPr>
              <a:lnSpc>
                <a:spcPct val="100000"/>
              </a:lnSpc>
              <a:defRPr/>
            </a:lvl1pPr>
          </a:lstStyle>
          <a:p>
            <a:r>
              <a:rPr lang="en-US" dirty="0"/>
              <a:t>Title of presentation goes in this space</a:t>
            </a:r>
          </a:p>
        </p:txBody>
      </p:sp>
      <p:sp>
        <p:nvSpPr>
          <p:cNvPr id="15" name="Text Placeholder 15"/>
          <p:cNvSpPr>
            <a:spLocks noGrp="1"/>
          </p:cNvSpPr>
          <p:nvPr>
            <p:ph type="body" sz="quarter" idx="10" hasCustomPrompt="1"/>
          </p:nvPr>
        </p:nvSpPr>
        <p:spPr>
          <a:xfrm>
            <a:off x="1676400" y="10694504"/>
            <a:ext cx="21034375" cy="1130437"/>
          </a:xfrm>
          <a:prstGeom prst="rect">
            <a:avLst/>
          </a:prstGeom>
        </p:spPr>
        <p:txBody>
          <a:bodyPr anchor="b" anchorCtr="0"/>
          <a:lstStyle>
            <a:lvl1pPr marL="0" indent="0" algn="ctr">
              <a:buFontTx/>
              <a:buNone/>
              <a:defRPr sz="2800" baseline="0">
                <a:solidFill>
                  <a:schemeClr val="tx2"/>
                </a:solidFill>
              </a:defRPr>
            </a:lvl1pPr>
          </a:lstStyle>
          <a:p>
            <a:r>
              <a:rPr lang="en-US" sz="3000" dirty="0"/>
              <a:t>Presenter information</a:t>
            </a:r>
          </a:p>
        </p:txBody>
      </p:sp>
      <p:sp>
        <p:nvSpPr>
          <p:cNvPr id="3" name="Picture Placeholder 2"/>
          <p:cNvSpPr>
            <a:spLocks noGrp="1"/>
          </p:cNvSpPr>
          <p:nvPr>
            <p:ph type="pic" sz="quarter" idx="11"/>
          </p:nvPr>
        </p:nvSpPr>
        <p:spPr>
          <a:xfrm>
            <a:off x="0" y="0"/>
            <a:ext cx="8142288" cy="6731000"/>
          </a:xfrm>
          <a:prstGeom prst="rect">
            <a:avLst/>
          </a:prstGeom>
          <a:solidFill>
            <a:schemeClr val="bg1">
              <a:lumMod val="95000"/>
            </a:schemeClr>
          </a:solidFill>
        </p:spPr>
        <p:txBody>
          <a:bodyPr/>
          <a:lstStyle/>
          <a:p>
            <a:endParaRPr lang="en-US"/>
          </a:p>
        </p:txBody>
      </p:sp>
      <p:sp>
        <p:nvSpPr>
          <p:cNvPr id="5" name="Picture Placeholder 4"/>
          <p:cNvSpPr>
            <a:spLocks noGrp="1"/>
          </p:cNvSpPr>
          <p:nvPr>
            <p:ph type="pic" sz="quarter" idx="12"/>
          </p:nvPr>
        </p:nvSpPr>
        <p:spPr>
          <a:xfrm>
            <a:off x="8142288" y="0"/>
            <a:ext cx="8142287" cy="6731000"/>
          </a:xfrm>
          <a:prstGeom prst="rect">
            <a:avLst/>
          </a:prstGeom>
          <a:solidFill>
            <a:schemeClr val="bg1">
              <a:lumMod val="95000"/>
            </a:schemeClr>
          </a:solidFill>
        </p:spPr>
        <p:txBody>
          <a:bodyPr/>
          <a:lstStyle/>
          <a:p>
            <a:endParaRPr lang="en-US"/>
          </a:p>
        </p:txBody>
      </p:sp>
      <p:sp>
        <p:nvSpPr>
          <p:cNvPr id="12" name="Picture Placeholder 11"/>
          <p:cNvSpPr>
            <a:spLocks noGrp="1"/>
          </p:cNvSpPr>
          <p:nvPr>
            <p:ph type="pic" sz="quarter" idx="13"/>
          </p:nvPr>
        </p:nvSpPr>
        <p:spPr>
          <a:xfrm>
            <a:off x="16284575" y="0"/>
            <a:ext cx="8101013" cy="6731000"/>
          </a:xfrm>
          <a:prstGeom prst="rect">
            <a:avLst/>
          </a:prstGeom>
          <a:solidFill>
            <a:schemeClr val="bg1">
              <a:lumMod val="95000"/>
            </a:schemeClr>
          </a:solidFill>
        </p:spPr>
        <p:txBody>
          <a:bodyPr/>
          <a:lstStyle/>
          <a:p>
            <a:endParaRPr lang="en-US"/>
          </a:p>
        </p:txBody>
      </p:sp>
      <p:sp>
        <p:nvSpPr>
          <p:cNvPr id="13" name="Text Box 54"/>
          <p:cNvSpPr txBox="1">
            <a:spLocks noChangeArrowheads="1"/>
          </p:cNvSpPr>
          <p:nvPr userDrawn="1"/>
        </p:nvSpPr>
        <p:spPr bwMode="gray">
          <a:xfrm>
            <a:off x="1676400" y="12815661"/>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612824" y="13178255"/>
            <a:ext cx="11834228" cy="537745"/>
          </a:xfrm>
          <a:prstGeom prst="rect">
            <a:avLst/>
          </a:prstGeom>
        </p:spPr>
        <p:txBody>
          <a:bodyPr vert="horz" lIns="91440" tIns="45720" rIns="91440" bIns="45720" rtlCol="0" anchor="ctr"/>
          <a:lstStyle>
            <a:lvl1pPr algn="l">
              <a:defRPr sz="2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24092451" y="687109"/>
            <a:ext cx="294723" cy="75538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746" y="720905"/>
            <a:ext cx="4591054" cy="519742"/>
          </a:xfrm>
          <a:prstGeom prst="rect">
            <a:avLst/>
          </a:prstGeom>
        </p:spPr>
      </p:pic>
      <p:sp>
        <p:nvSpPr>
          <p:cNvPr id="19" name="Picture Placeholder 2"/>
          <p:cNvSpPr>
            <a:spLocks noGrp="1"/>
          </p:cNvSpPr>
          <p:nvPr>
            <p:ph type="pic" sz="quarter" idx="12"/>
          </p:nvPr>
        </p:nvSpPr>
        <p:spPr>
          <a:xfrm>
            <a:off x="19878" y="4610100"/>
            <a:ext cx="24385587" cy="9158794"/>
          </a:xfrm>
          <a:prstGeom prst="rect">
            <a:avLst/>
          </a:prstGeom>
          <a:solidFill>
            <a:schemeClr val="bg1">
              <a:lumMod val="95000"/>
            </a:schemeClr>
          </a:solidFill>
        </p:spPr>
        <p:txBody>
          <a:bodyPr wrap="square">
            <a:noAutofit/>
          </a:bodyPr>
          <a:lstStyle/>
          <a:p>
            <a:endParaRPr lang="en-US"/>
          </a:p>
        </p:txBody>
      </p:sp>
      <p:sp>
        <p:nvSpPr>
          <p:cNvPr id="22" name="Title Placeholder 7"/>
          <p:cNvSpPr>
            <a:spLocks noGrp="1"/>
          </p:cNvSpPr>
          <p:nvPr>
            <p:ph type="title"/>
          </p:nvPr>
        </p:nvSpPr>
        <p:spPr>
          <a:xfrm>
            <a:off x="1676400" y="2121579"/>
            <a:ext cx="21034375" cy="1442488"/>
          </a:xfrm>
          <a:prstGeom prst="rect">
            <a:avLst/>
          </a:prstGeom>
        </p:spPr>
        <p:txBody>
          <a:bodyPr vert="horz" lIns="91440" tIns="45720" rIns="91440" bIns="45720" rtlCol="0" anchor="ctr" anchorCtr="0">
            <a:normAutofit/>
          </a:bodyPr>
          <a:lstStyle>
            <a:lvl1pPr algn="l">
              <a:lnSpc>
                <a:spcPct val="100000"/>
              </a:lnSpc>
              <a:defRPr sz="5200"/>
            </a:lvl1pPr>
          </a:lstStyle>
          <a:p>
            <a:r>
              <a:rPr lang="en-US" dirty="0"/>
              <a:t>Title of presentation goes in this space</a:t>
            </a:r>
          </a:p>
        </p:txBody>
      </p:sp>
      <p:sp>
        <p:nvSpPr>
          <p:cNvPr id="23" name="Text Placeholder 15"/>
          <p:cNvSpPr>
            <a:spLocks noGrp="1"/>
          </p:cNvSpPr>
          <p:nvPr>
            <p:ph type="body" sz="quarter" idx="10" hasCustomPrompt="1"/>
          </p:nvPr>
        </p:nvSpPr>
        <p:spPr>
          <a:xfrm>
            <a:off x="1676400" y="3564067"/>
            <a:ext cx="21034375" cy="826404"/>
          </a:xfrm>
          <a:prstGeom prst="rect">
            <a:avLst/>
          </a:prstGeom>
        </p:spPr>
        <p:txBody>
          <a:bodyPr anchor="b" anchorCtr="0"/>
          <a:lstStyle>
            <a:lvl1pPr marL="0" indent="0" algn="l">
              <a:buFontTx/>
              <a:buNone/>
              <a:defRPr sz="2800" baseline="0">
                <a:solidFill>
                  <a:schemeClr val="tx2"/>
                </a:solidFill>
              </a:defRPr>
            </a:lvl1pPr>
          </a:lstStyle>
          <a:p>
            <a:r>
              <a:rPr lang="en-US" sz="3000" dirty="0"/>
              <a:t>Presenter information</a:t>
            </a:r>
          </a:p>
        </p:txBody>
      </p:sp>
      <p:sp>
        <p:nvSpPr>
          <p:cNvPr id="11" name="Text Box 54"/>
          <p:cNvSpPr txBox="1">
            <a:spLocks noChangeArrowheads="1"/>
          </p:cNvSpPr>
          <p:nvPr userDrawn="1"/>
        </p:nvSpPr>
        <p:spPr bwMode="gray">
          <a:xfrm>
            <a:off x="14245772" y="890242"/>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1676400" y="2121579"/>
            <a:ext cx="21034375" cy="1442488"/>
          </a:xfrm>
          <a:prstGeom prst="rect">
            <a:avLst/>
          </a:prstGeom>
        </p:spPr>
        <p:txBody>
          <a:bodyPr vert="horz" lIns="91440" tIns="45720" rIns="91440" bIns="45720" rtlCol="0" anchor="ctr" anchorCtr="0">
            <a:normAutofit/>
          </a:bodyPr>
          <a:lstStyle>
            <a:lvl1pPr algn="l">
              <a:lnSpc>
                <a:spcPct val="100000"/>
              </a:lnSpc>
              <a:defRPr sz="5200"/>
            </a:lvl1pPr>
          </a:lstStyle>
          <a:p>
            <a:r>
              <a:rPr lang="en-US" dirty="0"/>
              <a:t>Title of presentation goes in this space</a:t>
            </a:r>
          </a:p>
        </p:txBody>
      </p:sp>
      <p:sp>
        <p:nvSpPr>
          <p:cNvPr id="10" name="Text Placeholder 15"/>
          <p:cNvSpPr>
            <a:spLocks noGrp="1"/>
          </p:cNvSpPr>
          <p:nvPr>
            <p:ph type="body" sz="quarter" idx="10" hasCustomPrompt="1"/>
          </p:nvPr>
        </p:nvSpPr>
        <p:spPr>
          <a:xfrm>
            <a:off x="1676400" y="3564067"/>
            <a:ext cx="21034375" cy="826404"/>
          </a:xfrm>
          <a:prstGeom prst="rect">
            <a:avLst/>
          </a:prstGeom>
        </p:spPr>
        <p:txBody>
          <a:bodyPr anchor="b" anchorCtr="0"/>
          <a:lstStyle>
            <a:lvl1pPr marL="0" indent="0" algn="l">
              <a:buFontTx/>
              <a:buNone/>
              <a:defRPr sz="2800" baseline="0">
                <a:solidFill>
                  <a:schemeClr val="tx2"/>
                </a:solidFill>
              </a:defRPr>
            </a:lvl1pPr>
          </a:lstStyle>
          <a:p>
            <a:r>
              <a:rPr lang="en-US" sz="30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746" y="720905"/>
            <a:ext cx="4591054" cy="519742"/>
          </a:xfrm>
          <a:prstGeom prst="rect">
            <a:avLst/>
          </a:prstGeom>
        </p:spPr>
      </p:pic>
      <p:sp>
        <p:nvSpPr>
          <p:cNvPr id="3" name="Picture Placeholder 2"/>
          <p:cNvSpPr>
            <a:spLocks noGrp="1"/>
          </p:cNvSpPr>
          <p:nvPr>
            <p:ph type="pic" sz="quarter" idx="11"/>
          </p:nvPr>
        </p:nvSpPr>
        <p:spPr>
          <a:xfrm>
            <a:off x="19878" y="4610100"/>
            <a:ext cx="24385587" cy="9158794"/>
          </a:xfrm>
          <a:prstGeom prst="rect">
            <a:avLst/>
          </a:prstGeom>
          <a:solidFill>
            <a:schemeClr val="bg1">
              <a:lumMod val="95000"/>
            </a:schemeClr>
          </a:solidFill>
        </p:spPr>
        <p:txBody>
          <a:bodyPr wrap="square">
            <a:noAutofit/>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2193587" y="0"/>
            <a:ext cx="12193588" cy="12001500"/>
          </a:xfrm>
          <a:prstGeom prst="rect">
            <a:avLst/>
          </a:prstGeom>
          <a:solidFill>
            <a:schemeClr val="bg1">
              <a:lumMod val="95000"/>
            </a:schemeClr>
          </a:solidFill>
        </p:spPr>
        <p:txBody>
          <a:bodyPr/>
          <a:lstStyle/>
          <a:p>
            <a:endParaRPr lang="en-US"/>
          </a:p>
        </p:txBody>
      </p:sp>
      <p:sp>
        <p:nvSpPr>
          <p:cNvPr id="9" name="Rectangle 8"/>
          <p:cNvSpPr/>
          <p:nvPr userDrawn="1"/>
        </p:nvSpPr>
        <p:spPr>
          <a:xfrm>
            <a:off x="0" y="0"/>
            <a:ext cx="12193587" cy="1200150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14" name="Title Placeholder 7"/>
          <p:cNvSpPr>
            <a:spLocks noGrp="1"/>
          </p:cNvSpPr>
          <p:nvPr>
            <p:ph type="title" hasCustomPrompt="1"/>
          </p:nvPr>
        </p:nvSpPr>
        <p:spPr>
          <a:xfrm>
            <a:off x="1676400" y="4222816"/>
            <a:ext cx="9574696" cy="4102237"/>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1676400" y="9939130"/>
            <a:ext cx="9852991" cy="1885811"/>
          </a:xfrm>
          <a:prstGeom prst="rect">
            <a:avLst/>
          </a:prstGeom>
        </p:spPr>
        <p:txBody>
          <a:bodyPr anchor="b" anchorCtr="0"/>
          <a:lstStyle>
            <a:lvl1pPr marL="0" indent="0" algn="l">
              <a:buFontTx/>
              <a:buNone/>
              <a:defRPr sz="2800" baseline="0">
                <a:solidFill>
                  <a:schemeClr val="bg1"/>
                </a:solidFill>
              </a:defRPr>
            </a:lvl1pPr>
          </a:lstStyle>
          <a:p>
            <a:r>
              <a:rPr lang="en-US" sz="3000" dirty="0"/>
              <a:t>Presenter information    |    And date</a:t>
            </a:r>
          </a:p>
        </p:txBody>
      </p:sp>
      <p:sp>
        <p:nvSpPr>
          <p:cNvPr id="11" name="Text Box 54"/>
          <p:cNvSpPr txBox="1">
            <a:spLocks noChangeArrowheads="1"/>
          </p:cNvSpPr>
          <p:nvPr userDrawn="1"/>
        </p:nvSpPr>
        <p:spPr bwMode="gray">
          <a:xfrm>
            <a:off x="1676400" y="12815661"/>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1676401" y="5560286"/>
            <a:ext cx="17366974" cy="1442488"/>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1" y="4313583"/>
            <a:ext cx="24387175" cy="4532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itle Placeholder 7"/>
          <p:cNvSpPr>
            <a:spLocks noGrp="1"/>
          </p:cNvSpPr>
          <p:nvPr>
            <p:ph type="title" hasCustomPrompt="1"/>
          </p:nvPr>
        </p:nvSpPr>
        <p:spPr>
          <a:xfrm>
            <a:off x="1676401" y="5858460"/>
            <a:ext cx="17366974" cy="1442488"/>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p>
            <a:r>
              <a:rPr lang="en-US" dirty="0"/>
              <a:t>Title of presentation goes in this space</a:t>
            </a:r>
          </a:p>
        </p:txBody>
      </p:sp>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7" name="Text Box 54"/>
          <p:cNvSpPr txBox="1">
            <a:spLocks noChangeArrowheads="1"/>
          </p:cNvSpPr>
          <p:nvPr userDrawn="1"/>
        </p:nvSpPr>
        <p:spPr bwMode="gray">
          <a:xfrm>
            <a:off x="1676400" y="12815661"/>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extLst>
      <p:ext uri="{BB962C8B-B14F-4D97-AF65-F5344CB8AC3E}">
        <p14:creationId xmlns:p14="http://schemas.microsoft.com/office/powerpoint/2010/main" val="877400865"/>
      </p:ext>
    </p:extLst>
  </p:cSld>
  <p:clrMap bg1="lt1" tx1="dk1" bg2="lt2" tx2="dk2" accent1="accent1" accent2="accent2" accent3="accent3" accent4="accent4" accent5="accent5" accent6="accent6" hlink="hlink" folHlink="folHlink"/>
  <p:sldLayoutIdLst>
    <p:sldLayoutId id="2147483778" r:id="rId1"/>
    <p:sldLayoutId id="2147483779" r:id="rId2"/>
  </p:sldLayoutIdLst>
  <p:hf hdr="0" ftr="0" dt="0"/>
  <p:txStyles>
    <p:titleStyle>
      <a:lvl1pPr algn="l" defTabSz="914400" rtl="0" eaLnBrk="1" latinLnBrk="0" hangingPunct="1">
        <a:lnSpc>
          <a:spcPct val="90000"/>
        </a:lnSpc>
        <a:spcBef>
          <a:spcPct val="0"/>
        </a:spcBef>
        <a:buNone/>
        <a:defRPr sz="52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35363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97" r:id="rId3"/>
    <p:sldLayoutId id="2147483780" r:id="rId4"/>
    <p:sldLayoutId id="2147483783" r:id="rId5"/>
  </p:sldLayoutIdLst>
  <p:hf hdr="0" ftr="0" dt="0"/>
  <p:txStyles>
    <p:titleStyle>
      <a:lvl1pPr algn="ctr" defTabSz="914400" rtl="0" eaLnBrk="1" latinLnBrk="0" hangingPunct="1">
        <a:lnSpc>
          <a:spcPct val="90000"/>
        </a:lnSpc>
        <a:spcBef>
          <a:spcPct val="0"/>
        </a:spcBef>
        <a:buNone/>
        <a:defRPr sz="4800" kern="12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050440382"/>
      </p:ext>
    </p:extLst>
  </p:cSld>
  <p:clrMap bg1="lt1" tx1="dk1" bg2="lt2" tx2="dk2" accent1="accent1" accent2="accent2" accent3="accent3" accent4="accent4" accent5="accent5" accent6="accent6" hlink="hlink" folHlink="folHlink"/>
  <p:sldLayoutIdLst>
    <p:sldLayoutId id="2147483739" r:id="rId1"/>
    <p:sldLayoutId id="2147483800" r:id="rId2"/>
    <p:sldLayoutId id="2147483748" r:id="rId3"/>
    <p:sldLayoutId id="2147483750" r:id="rId4"/>
    <p:sldLayoutId id="2147483788" r:id="rId5"/>
  </p:sldLayoutIdLst>
  <p:hf hdr="0" ftr="0" dt="0"/>
  <p:txStyles>
    <p:titleStyle>
      <a:lvl1pPr algn="ctr" defTabSz="914400" rtl="0" eaLnBrk="1" latinLnBrk="0" hangingPunct="1">
        <a:lnSpc>
          <a:spcPct val="90000"/>
        </a:lnSpc>
        <a:spcBef>
          <a:spcPct val="0"/>
        </a:spcBef>
        <a:buNone/>
        <a:defRPr sz="4800" kern="12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pic>
        <p:nvPicPr>
          <p:cNvPr id="6" name="Picture 5"/>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5" name="Text Box 54"/>
          <p:cNvSpPr txBox="1">
            <a:spLocks noChangeArrowheads="1"/>
          </p:cNvSpPr>
          <p:nvPr userDrawn="1"/>
        </p:nvSpPr>
        <p:spPr bwMode="gray">
          <a:xfrm>
            <a:off x="1676400" y="12815661"/>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extLst>
      <p:ext uri="{BB962C8B-B14F-4D97-AF65-F5344CB8AC3E}">
        <p14:creationId xmlns:p14="http://schemas.microsoft.com/office/powerpoint/2010/main" val="1329930431"/>
      </p:ext>
    </p:extLst>
  </p:cSld>
  <p:clrMap bg1="lt1" tx1="dk1" bg2="lt2" tx2="dk2" accent1="accent1" accent2="accent2" accent3="accent3" accent4="accent4" accent5="accent5" accent6="accent6" hlink="hlink" folHlink="folHlink"/>
  <p:sldLayoutIdLst>
    <p:sldLayoutId id="2147483784" r:id="rId1"/>
    <p:sldLayoutId id="2147483786" r:id="rId2"/>
    <p:sldLayoutId id="2147483799" r:id="rId3"/>
    <p:sldLayoutId id="2147483796" r:id="rId4"/>
  </p:sldLayoutIdLst>
  <p:hf hdr="0" ftr="0" dt="0"/>
  <p:txStyles>
    <p:titleStyle>
      <a:lvl1pPr algn="l" defTabSz="914400" rtl="0" eaLnBrk="1" latinLnBrk="0" hangingPunct="1">
        <a:lnSpc>
          <a:spcPct val="100000"/>
        </a:lnSpc>
        <a:spcBef>
          <a:spcPct val="0"/>
        </a:spcBef>
        <a:buNone/>
        <a:defRPr sz="52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24387175" cy="121804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10" name="Text Box 54"/>
          <p:cNvSpPr txBox="1">
            <a:spLocks noChangeArrowheads="1"/>
          </p:cNvSpPr>
          <p:nvPr userDrawn="1"/>
        </p:nvSpPr>
        <p:spPr bwMode="gray">
          <a:xfrm>
            <a:off x="1676400" y="12815661"/>
            <a:ext cx="10412082" cy="466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Ins="0" anchor="b">
            <a:spAutoFit/>
          </a:bodyPr>
          <a:lstStyle/>
          <a:p>
            <a:pPr algn="l">
              <a:lnSpc>
                <a:spcPct val="90000"/>
              </a:lnSpc>
              <a:buClr>
                <a:schemeClr val="tx2"/>
              </a:buClr>
              <a:defRPr/>
            </a:pPr>
            <a:r>
              <a:rPr lang="en-US" sz="2700" b="1" dirty="0">
                <a:solidFill>
                  <a:srgbClr val="006FA5"/>
                </a:solidFill>
                <a:ea typeface="ＭＳ Ｐゴシック" charset="0"/>
              </a:rPr>
              <a:t>Kaiser Permanente Washington</a:t>
            </a:r>
            <a:r>
              <a:rPr lang="en-US" sz="2700" b="1" baseline="0" dirty="0">
                <a:solidFill>
                  <a:srgbClr val="006FA5"/>
                </a:solidFill>
                <a:ea typeface="ＭＳ Ｐゴシック" charset="0"/>
              </a:rPr>
              <a:t> Health </a:t>
            </a:r>
            <a:r>
              <a:rPr lang="en-US" sz="2700" b="1" dirty="0">
                <a:solidFill>
                  <a:srgbClr val="006FA5"/>
                </a:solidFill>
                <a:ea typeface="ＭＳ Ｐゴシック" charset="0"/>
              </a:rPr>
              <a:t>Research Institute</a:t>
            </a:r>
          </a:p>
        </p:txBody>
      </p:sp>
    </p:spTree>
    <p:extLst>
      <p:ext uri="{BB962C8B-B14F-4D97-AF65-F5344CB8AC3E}">
        <p14:creationId xmlns:p14="http://schemas.microsoft.com/office/powerpoint/2010/main" val="1029794923"/>
      </p:ext>
    </p:extLst>
  </p:cSld>
  <p:clrMap bg1="lt1" tx1="dk1" bg2="lt2" tx2="dk2" accent1="accent1" accent2="accent2" accent3="accent3" accent4="accent4" accent5="accent5" accent6="accent6" hlink="hlink" folHlink="folHlink"/>
  <p:sldLayoutIdLst>
    <p:sldLayoutId id="2147483688" r:id="rId1"/>
    <p:sldLayoutId id="2147483772" r:id="rId2"/>
    <p:sldLayoutId id="2147483775" r:id="rId3"/>
  </p:sldLayoutIdLst>
  <p:hf hdr="0" ftr="0" dt="0"/>
  <p:txStyles>
    <p:titleStyle>
      <a:lvl1pPr algn="l" defTabSz="914400" rtl="0" eaLnBrk="1" latinLnBrk="0" hangingPunct="1">
        <a:lnSpc>
          <a:spcPct val="100000"/>
        </a:lnSpc>
        <a:spcBef>
          <a:spcPct val="0"/>
        </a:spcBef>
        <a:buNone/>
        <a:defRPr sz="52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1447801"/>
            <a:ext cx="21033938" cy="1821914"/>
          </a:xfrm>
          <a:prstGeom prst="rect">
            <a:avLst/>
          </a:prstGeom>
        </p:spPr>
        <p:txBody>
          <a:bodyPr vert="horz"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1676619" y="3535325"/>
            <a:ext cx="21033938" cy="870267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8"/>
          <p:cNvSpPr txBox="1">
            <a:spLocks/>
          </p:cNvSpPr>
          <p:nvPr userDrawn="1"/>
        </p:nvSpPr>
        <p:spPr>
          <a:xfrm>
            <a:off x="655983" y="12762948"/>
            <a:ext cx="15739422"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3530926"/>
      </p:ext>
    </p:extLst>
  </p:cSld>
  <p:clrMap bg1="lt1" tx1="dk1" bg2="lt2" tx2="dk2" accent1="accent1" accent2="accent2" accent3="accent3" accent4="accent4" accent5="accent5" accent6="accent6" hlink="hlink" folHlink="folHlink"/>
  <p:sldLayoutIdLst>
    <p:sldLayoutId id="2147483700" r:id="rId1"/>
    <p:sldLayoutId id="2147483794" r:id="rId2"/>
    <p:sldLayoutId id="2147483793" r:id="rId3"/>
    <p:sldLayoutId id="2147483712" r:id="rId4"/>
    <p:sldLayoutId id="2147483703" r:id="rId5"/>
    <p:sldLayoutId id="2147483733" r:id="rId6"/>
    <p:sldLayoutId id="2147483802" r:id="rId7"/>
    <p:sldLayoutId id="2147483803" r:id="rId8"/>
    <p:sldLayoutId id="2147483804" r:id="rId9"/>
    <p:sldLayoutId id="2147483805" r:id="rId10"/>
    <p:sldLayoutId id="2147483806" r:id="rId11"/>
  </p:sldLayoutIdLst>
  <p:hf hdr="0" ftr="0" dt="0"/>
  <p:txStyles>
    <p:titleStyle>
      <a:lvl1pPr algn="l" defTabSz="1828800" rtl="0" eaLnBrk="1" latinLnBrk="0" hangingPunct="1">
        <a:lnSpc>
          <a:spcPct val="100000"/>
        </a:lnSpc>
        <a:spcBef>
          <a:spcPct val="0"/>
        </a:spcBef>
        <a:buNone/>
        <a:defRPr sz="5200" b="0" kern="1200">
          <a:solidFill>
            <a:schemeClr val="tx2"/>
          </a:solidFill>
          <a:latin typeface="+mj-lt"/>
          <a:ea typeface="+mj-ea"/>
          <a:cs typeface="+mj-cs"/>
        </a:defRPr>
      </a:lvl1pPr>
    </p:titleStyle>
    <p:body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8"/>
          <p:cNvSpPr txBox="1">
            <a:spLocks/>
          </p:cNvSpPr>
          <p:nvPr userDrawn="1"/>
        </p:nvSpPr>
        <p:spPr>
          <a:xfrm>
            <a:off x="655983" y="12762948"/>
            <a:ext cx="16240538"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840135151"/>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0.xml"/><Relationship Id="rId1" Type="http://schemas.openxmlformats.org/officeDocument/2006/relationships/slideLayout" Target="../slideLayouts/slideLayout29.xml"/><Relationship Id="rId4" Type="http://schemas.openxmlformats.org/officeDocument/2006/relationships/image" Target="../media/image2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7.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9.xml"/><Relationship Id="rId4" Type="http://schemas.openxmlformats.org/officeDocument/2006/relationships/image" Target="../media/image14.emf"/></Relationships>
</file>

<file path=ppt/slides/_rels/slide6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emf"/><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2.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Statistical methods for electronic health record data</a:t>
            </a:r>
            <a:br>
              <a:rPr lang="en-US" b="1" dirty="0"/>
            </a:br>
            <a:r>
              <a:rPr lang="en-US" b="1" dirty="0"/>
              <a:t>    American Causal Inference Conference</a:t>
            </a:r>
            <a:endParaRPr lang="en-US" dirty="0"/>
          </a:p>
        </p:txBody>
      </p:sp>
      <p:sp>
        <p:nvSpPr>
          <p:cNvPr id="3" name="Text Placeholder 2"/>
          <p:cNvSpPr>
            <a:spLocks noGrp="1"/>
          </p:cNvSpPr>
          <p:nvPr>
            <p:ph type="body" sz="quarter" idx="10"/>
          </p:nvPr>
        </p:nvSpPr>
        <p:spPr>
          <a:xfrm>
            <a:off x="1676400" y="9368287"/>
            <a:ext cx="17914620" cy="2311880"/>
          </a:xfrm>
        </p:spPr>
        <p:txBody>
          <a:bodyPr/>
          <a:lstStyle/>
          <a:p>
            <a:r>
              <a:rPr lang="en-US" sz="3600" dirty="0"/>
              <a:t>Jennifer F Bobb, R Yates Coley, Susan M Shortreed</a:t>
            </a:r>
          </a:p>
          <a:p>
            <a:r>
              <a:rPr lang="en-US" sz="3600" dirty="0"/>
              <a:t>Biostatistics Unit, Kaiser Permanente Washington Health Research Institute (KPWHRI)</a:t>
            </a:r>
          </a:p>
          <a:p>
            <a:r>
              <a:rPr lang="en-US" sz="3600" dirty="0"/>
              <a:t>	jennifer.f.bobb@kp.org, rebecca.y.coley@kp.org, susan.m.shortreed@kp.org</a:t>
            </a:r>
          </a:p>
          <a:p>
            <a:r>
              <a:rPr lang="en-US" sz="3600" dirty="0"/>
              <a:t>Acknowledgements to entire Biostatistics Unit at KPWHRI</a:t>
            </a:r>
          </a:p>
          <a:p>
            <a:endParaRPr lang="en-US" sz="3600" dirty="0"/>
          </a:p>
        </p:txBody>
      </p:sp>
    </p:spTree>
    <p:extLst>
      <p:ext uri="{BB962C8B-B14F-4D97-AF65-F5344CB8AC3E}">
        <p14:creationId xmlns:p14="http://schemas.microsoft.com/office/powerpoint/2010/main" val="10620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427747" y="1411358"/>
            <a:ext cx="18004841" cy="2009774"/>
          </a:xfrm>
        </p:spPr>
        <p:txBody>
          <a:bodyPr/>
          <a:lstStyle/>
          <a:p>
            <a:r>
              <a:rPr lang="en-US" dirty="0"/>
              <a:t>EHR data are extensive and complex! </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10</a:t>
            </a:fld>
            <a:endParaRPr lang="en-US" dirty="0"/>
          </a:p>
        </p:txBody>
      </p:sp>
      <p:pic>
        <p:nvPicPr>
          <p:cNvPr id="7" name="Picture 981" descr="vdw_domain_chart">
            <a:extLst>
              <a:ext uri="{FF2B5EF4-FFF2-40B4-BE49-F238E27FC236}">
                <a16:creationId xmlns:a16="http://schemas.microsoft.com/office/drawing/2014/main" id="{D4C68512-6F73-498F-A961-DDCE69ECA203}"/>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1199554" y="3167682"/>
            <a:ext cx="21988065" cy="957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2241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BD0B1F9-CE91-445C-BC53-A16F935595C3}"/>
              </a:ext>
            </a:extLst>
          </p:cNvPr>
          <p:cNvSpPr>
            <a:spLocks noGrp="1"/>
          </p:cNvSpPr>
          <p:nvPr>
            <p:ph type="body" sz="quarter" idx="14"/>
          </p:nvPr>
        </p:nvSpPr>
        <p:spPr/>
        <p:txBody>
          <a:bodyPr/>
          <a:lstStyle/>
          <a:p>
            <a:r>
              <a:rPr lang="en-US" dirty="0"/>
              <a:t> </a:t>
            </a:r>
          </a:p>
        </p:txBody>
      </p:sp>
      <p:sp>
        <p:nvSpPr>
          <p:cNvPr id="10" name="Text Placeholder 9">
            <a:extLst>
              <a:ext uri="{FF2B5EF4-FFF2-40B4-BE49-F238E27FC236}">
                <a16:creationId xmlns:a16="http://schemas.microsoft.com/office/drawing/2014/main" id="{67DF03E6-A90F-4EF2-B22C-39130BCB817C}"/>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73877D44-6083-4F1A-A28F-E5057E5EC70E}"/>
              </a:ext>
            </a:extLst>
          </p:cNvPr>
          <p:cNvSpPr>
            <a:spLocks noGrp="1"/>
          </p:cNvSpPr>
          <p:nvPr>
            <p:ph type="title"/>
          </p:nvPr>
        </p:nvSpPr>
        <p:spPr/>
        <p:txBody>
          <a:bodyPr/>
          <a:lstStyle/>
          <a:p>
            <a:r>
              <a:rPr lang="en-US" dirty="0"/>
              <a:t>Accommodating health system needs while maintaining rigorous design and analysis</a:t>
            </a:r>
          </a:p>
        </p:txBody>
      </p:sp>
      <p:sp>
        <p:nvSpPr>
          <p:cNvPr id="11" name="Content Placeholder 10">
            <a:extLst>
              <a:ext uri="{FF2B5EF4-FFF2-40B4-BE49-F238E27FC236}">
                <a16:creationId xmlns:a16="http://schemas.microsoft.com/office/drawing/2014/main" id="{537A9A20-BEBB-46CD-9E33-3BB43E814155}"/>
              </a:ext>
            </a:extLst>
          </p:cNvPr>
          <p:cNvSpPr>
            <a:spLocks noGrp="1"/>
          </p:cNvSpPr>
          <p:nvPr>
            <p:ph sz="quarter" idx="19"/>
          </p:nvPr>
        </p:nvSpPr>
        <p:spPr>
          <a:xfrm>
            <a:off x="1743953" y="3765258"/>
            <a:ext cx="8602314" cy="8997690"/>
          </a:xfrm>
        </p:spPr>
        <p:txBody>
          <a:bodyPr/>
          <a:lstStyle/>
          <a:p>
            <a:pPr marL="0" indent="0">
              <a:buNone/>
            </a:pPr>
            <a:r>
              <a:rPr lang="en-US" b="1" dirty="0"/>
              <a:t>Issues: </a:t>
            </a:r>
            <a:r>
              <a:rPr lang="en-US" dirty="0"/>
              <a:t>Upon funding, the delivery system committed to only the first year of the stepped-wedge trial</a:t>
            </a:r>
          </a:p>
          <a:p>
            <a:pPr marL="0" indent="0">
              <a:buNone/>
            </a:pPr>
            <a:endParaRPr lang="en-US" b="1" dirty="0"/>
          </a:p>
          <a:p>
            <a:pPr marL="0" indent="0">
              <a:buNone/>
            </a:pPr>
            <a:r>
              <a:rPr lang="en-US" b="1" dirty="0"/>
              <a:t>Approach:</a:t>
            </a:r>
          </a:p>
          <a:p>
            <a:r>
              <a:rPr lang="en-US" dirty="0"/>
              <a:t>Stratify randomization by year:</a:t>
            </a:r>
          </a:p>
          <a:p>
            <a:pPr lvl="1"/>
            <a:r>
              <a:rPr lang="en-US" dirty="0"/>
              <a:t>Year 1: Waves 1-3 (9 sites)</a:t>
            </a:r>
          </a:p>
          <a:p>
            <a:pPr lvl="1"/>
            <a:r>
              <a:rPr lang="en-US" dirty="0"/>
              <a:t>Year 2: Waves 4-7 (10 sites)</a:t>
            </a:r>
          </a:p>
          <a:p>
            <a:pPr marL="571546" indent="-571500"/>
            <a:r>
              <a:rPr lang="en-US" dirty="0"/>
              <a:t>Analysis: adjust for stratification variable (Y1 vs. Y2 site)</a:t>
            </a:r>
          </a:p>
          <a:p>
            <a:pPr marL="1485991" lvl="1" indent="-571500"/>
            <a:r>
              <a:rPr lang="en-US" sz="3200" dirty="0"/>
              <a:t>Proposed sensitivity analysis allowing for interaction between time trend and stratification variable </a:t>
            </a:r>
            <a:r>
              <a:rPr lang="en-US" sz="3200" dirty="0">
                <a:sym typeface="Wingdings" panose="05000000000000000000" pitchFamily="2" charset="2"/>
              </a:rPr>
              <a:t> not able to conduct due to convergence issues (rare outcome, large sample size)</a:t>
            </a:r>
            <a:endParaRPr lang="en-US" sz="3200" dirty="0"/>
          </a:p>
          <a:p>
            <a:pPr lvl="1"/>
            <a:endParaRPr lang="en-US" dirty="0"/>
          </a:p>
          <a:p>
            <a:endParaRPr lang="en-US" dirty="0"/>
          </a:p>
        </p:txBody>
      </p:sp>
      <p:sp>
        <p:nvSpPr>
          <p:cNvPr id="7" name="Slide Number Placeholder 6">
            <a:extLst>
              <a:ext uri="{FF2B5EF4-FFF2-40B4-BE49-F238E27FC236}">
                <a16:creationId xmlns:a16="http://schemas.microsoft.com/office/drawing/2014/main" id="{48392190-4379-41A9-AE23-896C2449EBB4}"/>
              </a:ext>
            </a:extLst>
          </p:cNvPr>
          <p:cNvSpPr>
            <a:spLocks noGrp="1"/>
          </p:cNvSpPr>
          <p:nvPr>
            <p:ph type="sldNum" sz="quarter" idx="4"/>
          </p:nvPr>
        </p:nvSpPr>
        <p:spPr/>
        <p:txBody>
          <a:bodyPr/>
          <a:lstStyle/>
          <a:p>
            <a:fld id="{8C8B385D-DF67-E241-B0BF-76B80A8E743B}" type="slidenum">
              <a:rPr lang="en-US" smtClean="0"/>
              <a:pPr/>
              <a:t>100</a:t>
            </a:fld>
            <a:endParaRPr lang="en-US" dirty="0"/>
          </a:p>
        </p:txBody>
      </p:sp>
      <p:pic>
        <p:nvPicPr>
          <p:cNvPr id="12" name="Picture 2" descr="Fig. 3">
            <a:extLst>
              <a:ext uri="{FF2B5EF4-FFF2-40B4-BE49-F238E27FC236}">
                <a16:creationId xmlns:a16="http://schemas.microsoft.com/office/drawing/2014/main" id="{461AC6F6-7D9D-4E59-AE5A-4F16C6D62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4826" y="4924798"/>
            <a:ext cx="13427443" cy="571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3340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BD0B1F9-CE91-445C-BC53-A16F935595C3}"/>
              </a:ext>
            </a:extLst>
          </p:cNvPr>
          <p:cNvSpPr>
            <a:spLocks noGrp="1"/>
          </p:cNvSpPr>
          <p:nvPr>
            <p:ph type="body" sz="quarter" idx="14"/>
          </p:nvPr>
        </p:nvSpPr>
        <p:spPr/>
        <p:txBody>
          <a:bodyPr/>
          <a:lstStyle/>
          <a:p>
            <a:r>
              <a:rPr lang="en-US" dirty="0"/>
              <a:t> </a:t>
            </a:r>
          </a:p>
        </p:txBody>
      </p:sp>
      <p:sp>
        <p:nvSpPr>
          <p:cNvPr id="10" name="Text Placeholder 9">
            <a:extLst>
              <a:ext uri="{FF2B5EF4-FFF2-40B4-BE49-F238E27FC236}">
                <a16:creationId xmlns:a16="http://schemas.microsoft.com/office/drawing/2014/main" id="{67DF03E6-A90F-4EF2-B22C-39130BCB817C}"/>
              </a:ext>
            </a:extLst>
          </p:cNvPr>
          <p:cNvSpPr>
            <a:spLocks noGrp="1"/>
          </p:cNvSpPr>
          <p:nvPr>
            <p:ph type="body" sz="quarter" idx="15"/>
          </p:nvPr>
        </p:nvSpPr>
        <p:spPr/>
        <p:txBody>
          <a:bodyPr/>
          <a:lstStyle/>
          <a:p>
            <a:r>
              <a:rPr lang="en-US" dirty="0"/>
              <a:t> </a:t>
            </a:r>
          </a:p>
        </p:txBody>
      </p:sp>
      <p:sp>
        <p:nvSpPr>
          <p:cNvPr id="8" name="Title 7">
            <a:extLst>
              <a:ext uri="{FF2B5EF4-FFF2-40B4-BE49-F238E27FC236}">
                <a16:creationId xmlns:a16="http://schemas.microsoft.com/office/drawing/2014/main" id="{73877D44-6083-4F1A-A28F-E5057E5EC70E}"/>
              </a:ext>
            </a:extLst>
          </p:cNvPr>
          <p:cNvSpPr>
            <a:spLocks noGrp="1"/>
          </p:cNvSpPr>
          <p:nvPr>
            <p:ph type="title"/>
          </p:nvPr>
        </p:nvSpPr>
        <p:spPr/>
        <p:txBody>
          <a:bodyPr/>
          <a:lstStyle/>
          <a:p>
            <a:r>
              <a:rPr lang="en-US" dirty="0"/>
              <a:t>Accommodating health system needs while maintaining rigorous design and analysis</a:t>
            </a:r>
          </a:p>
        </p:txBody>
      </p:sp>
      <p:sp>
        <p:nvSpPr>
          <p:cNvPr id="11" name="Content Placeholder 10">
            <a:extLst>
              <a:ext uri="{FF2B5EF4-FFF2-40B4-BE49-F238E27FC236}">
                <a16:creationId xmlns:a16="http://schemas.microsoft.com/office/drawing/2014/main" id="{537A9A20-BEBB-46CD-9E33-3BB43E814155}"/>
              </a:ext>
            </a:extLst>
          </p:cNvPr>
          <p:cNvSpPr>
            <a:spLocks noGrp="1"/>
          </p:cNvSpPr>
          <p:nvPr>
            <p:ph sz="quarter" idx="19"/>
          </p:nvPr>
        </p:nvSpPr>
        <p:spPr>
          <a:xfrm>
            <a:off x="1754188" y="3939140"/>
            <a:ext cx="17678399" cy="8305800"/>
          </a:xfrm>
        </p:spPr>
        <p:txBody>
          <a:bodyPr/>
          <a:lstStyle/>
          <a:p>
            <a:pPr marL="0" indent="0">
              <a:buNone/>
            </a:pPr>
            <a:r>
              <a:rPr lang="en-US" b="1" dirty="0"/>
              <a:t>Issues: </a:t>
            </a:r>
            <a:r>
              <a:rPr lang="en-US" dirty="0"/>
              <a:t>In Year 2, 10 sites to be randomized over 4 waves (2 waves with 3 sites and 2 waves with 2 sites)</a:t>
            </a:r>
          </a:p>
          <a:p>
            <a:pPr marL="1657350" lvl="1" indent="-742950">
              <a:buFont typeface="+mj-lt"/>
              <a:buAutoNum type="arabicPeriod"/>
            </a:pPr>
            <a:r>
              <a:rPr lang="en-US" dirty="0"/>
              <a:t>Due to practical constraints, one large site (Site A) needed to be with only one other site</a:t>
            </a:r>
          </a:p>
          <a:p>
            <a:pPr marL="1657350" lvl="1" indent="-742950">
              <a:buFont typeface="+mj-lt"/>
              <a:buAutoNum type="arabicPeriod"/>
            </a:pPr>
            <a:r>
              <a:rPr lang="en-US" dirty="0"/>
              <a:t>By Year 2, leaders wanted as many sites to implement as soon as possible, and therefore requested that the last wave have just 2 sites</a:t>
            </a:r>
          </a:p>
          <a:p>
            <a:pPr lvl="1"/>
            <a:endParaRPr lang="en-US" dirty="0"/>
          </a:p>
          <a:p>
            <a:pPr marL="0" indent="0">
              <a:buNone/>
            </a:pPr>
            <a:r>
              <a:rPr lang="en-US" b="1" dirty="0"/>
              <a:t>Approach:</a:t>
            </a:r>
          </a:p>
          <a:p>
            <a:r>
              <a:rPr lang="en-US" dirty="0"/>
              <a:t>These two constraints combined could result in Site A having a larger probability of being assigned to the last wave</a:t>
            </a:r>
          </a:p>
          <a:p>
            <a:pPr lvl="1"/>
            <a:r>
              <a:rPr lang="en-US" dirty="0"/>
              <a:t>Last wave contributes least amount of exposure time to intervention</a:t>
            </a:r>
          </a:p>
          <a:p>
            <a:r>
              <a:rPr lang="en-US" dirty="0"/>
              <a:t>To accommodate the above requests, we developed a </a:t>
            </a:r>
            <a:r>
              <a:rPr lang="en-US" b="1" dirty="0"/>
              <a:t>randomization scheme</a:t>
            </a:r>
            <a:r>
              <a:rPr lang="en-US" dirty="0"/>
              <a:t> to ensure that each site would have equal probability of being assigned to each wave</a:t>
            </a:r>
          </a:p>
        </p:txBody>
      </p:sp>
      <p:sp>
        <p:nvSpPr>
          <p:cNvPr id="7" name="Slide Number Placeholder 6">
            <a:extLst>
              <a:ext uri="{FF2B5EF4-FFF2-40B4-BE49-F238E27FC236}">
                <a16:creationId xmlns:a16="http://schemas.microsoft.com/office/drawing/2014/main" id="{48392190-4379-41A9-AE23-896C2449EBB4}"/>
              </a:ext>
            </a:extLst>
          </p:cNvPr>
          <p:cNvSpPr>
            <a:spLocks noGrp="1"/>
          </p:cNvSpPr>
          <p:nvPr>
            <p:ph type="sldNum" sz="quarter" idx="4"/>
          </p:nvPr>
        </p:nvSpPr>
        <p:spPr/>
        <p:txBody>
          <a:bodyPr/>
          <a:lstStyle/>
          <a:p>
            <a:fld id="{8C8B385D-DF67-E241-B0BF-76B80A8E743B}" type="slidenum">
              <a:rPr lang="en-US" smtClean="0"/>
              <a:pPr/>
              <a:t>101</a:t>
            </a:fld>
            <a:endParaRPr lang="en-US" dirty="0"/>
          </a:p>
        </p:txBody>
      </p:sp>
    </p:spTree>
    <p:extLst>
      <p:ext uri="{BB962C8B-B14F-4D97-AF65-F5344CB8AC3E}">
        <p14:creationId xmlns:p14="http://schemas.microsoft.com/office/powerpoint/2010/main" val="34717579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B343F-2648-46FC-BB50-16F8451F7F47}"/>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3F739E5B-2FFC-43BB-A0F0-57F0234C308C}"/>
              </a:ext>
            </a:extLst>
          </p:cNvPr>
          <p:cNvSpPr>
            <a:spLocks noGrp="1"/>
          </p:cNvSpPr>
          <p:nvPr>
            <p:ph type="body" sz="quarter" idx="15"/>
          </p:nvPr>
        </p:nvSpPr>
        <p:spPr/>
        <p:txBody>
          <a:bodyPr/>
          <a:lstStyle/>
          <a:p>
            <a:r>
              <a:rPr lang="en-US" dirty="0"/>
              <a:t> </a:t>
            </a:r>
          </a:p>
        </p:txBody>
      </p:sp>
      <p:sp>
        <p:nvSpPr>
          <p:cNvPr id="4" name="Title 3">
            <a:extLst>
              <a:ext uri="{FF2B5EF4-FFF2-40B4-BE49-F238E27FC236}">
                <a16:creationId xmlns:a16="http://schemas.microsoft.com/office/drawing/2014/main" id="{93181E50-E510-45A7-A8F2-379BEB250609}"/>
              </a:ext>
            </a:extLst>
          </p:cNvPr>
          <p:cNvSpPr>
            <a:spLocks noGrp="1"/>
          </p:cNvSpPr>
          <p:nvPr>
            <p:ph type="title"/>
          </p:nvPr>
        </p:nvSpPr>
        <p:spPr/>
        <p:txBody>
          <a:bodyPr/>
          <a:lstStyle/>
          <a:p>
            <a:r>
              <a:rPr lang="en-US" dirty="0"/>
              <a:t>Case Study 3: More Individualized Care: Assessment and Recovery through Engagement (MICARE) Trial</a:t>
            </a:r>
          </a:p>
        </p:txBody>
      </p:sp>
      <p:sp>
        <p:nvSpPr>
          <p:cNvPr id="5" name="Content Placeholder 4">
            <a:extLst>
              <a:ext uri="{FF2B5EF4-FFF2-40B4-BE49-F238E27FC236}">
                <a16:creationId xmlns:a16="http://schemas.microsoft.com/office/drawing/2014/main" id="{BA63A5C4-E806-4855-978E-190A16DDC726}"/>
              </a:ext>
            </a:extLst>
          </p:cNvPr>
          <p:cNvSpPr>
            <a:spLocks noGrp="1"/>
          </p:cNvSpPr>
          <p:nvPr>
            <p:ph sz="quarter" idx="19"/>
          </p:nvPr>
        </p:nvSpPr>
        <p:spPr>
          <a:xfrm>
            <a:off x="1754189" y="3908412"/>
            <a:ext cx="17678399" cy="8305800"/>
          </a:xfrm>
        </p:spPr>
        <p:txBody>
          <a:bodyPr/>
          <a:lstStyle/>
          <a:p>
            <a:pPr marL="0" lvl="0" indent="0" defTabSz="431800" fontAlgn="base">
              <a:spcBef>
                <a:spcPts val="375"/>
              </a:spcBef>
              <a:spcAft>
                <a:spcPts val="563"/>
              </a:spcAft>
              <a:buClr>
                <a:srgbClr val="78BE20"/>
              </a:buClr>
              <a:buSzPct val="90000"/>
              <a:buNone/>
            </a:pPr>
            <a:r>
              <a:rPr lang="en-US" altLang="en-US" dirty="0">
                <a:solidFill>
                  <a:prstClr val="black"/>
                </a:solidFill>
                <a:ea typeface="MS PGothic" pitchFamily="34" charset="-128"/>
              </a:rPr>
              <a:t>Pragmatic, individually-randomized </a:t>
            </a:r>
            <a:r>
              <a:rPr lang="en-US" altLang="en-US" dirty="0" err="1">
                <a:solidFill>
                  <a:prstClr val="black"/>
                </a:solidFill>
                <a:ea typeface="MS PGothic" pitchFamily="34" charset="-128"/>
              </a:rPr>
              <a:t>Zelen</a:t>
            </a:r>
            <a:r>
              <a:rPr lang="en-US" altLang="en-US" dirty="0">
                <a:solidFill>
                  <a:prstClr val="black"/>
                </a:solidFill>
                <a:ea typeface="MS PGothic" pitchFamily="34" charset="-128"/>
              </a:rPr>
              <a:t> trial</a:t>
            </a: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Interventions:</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Telephone-based nurse care management for depression and OUD </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Usual primary care</a:t>
            </a: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Sample:</a:t>
            </a:r>
            <a:r>
              <a:rPr lang="en-US" altLang="en-US" dirty="0">
                <a:solidFill>
                  <a:prstClr val="black"/>
                </a:solidFill>
                <a:ea typeface="MS PGothic" pitchFamily="34" charset="-128"/>
              </a:rPr>
              <a:t> Target of 800 patients within 2 health systems</a:t>
            </a: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Randomization:</a:t>
            </a:r>
            <a:r>
              <a:rPr lang="en-US" altLang="en-US" dirty="0">
                <a:solidFill>
                  <a:prstClr val="black"/>
                </a:solidFill>
                <a:ea typeface="MS PGothic" pitchFamily="34" charset="-128"/>
              </a:rPr>
              <a:t> within each health system, 1:1 randomization to be offered the intervention vs. usual care (usual care patients not contacted)</a:t>
            </a: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b="1" dirty="0">
                <a:solidFill>
                  <a:prstClr val="black"/>
                </a:solidFill>
                <a:ea typeface="MS PGothic" pitchFamily="34" charset="-128"/>
              </a:rPr>
              <a:t>Aims: </a:t>
            </a:r>
            <a:r>
              <a:rPr lang="en-US" dirty="0"/>
              <a:t>Test whether offering the intervention:</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a:t>
            </a:r>
            <a:r>
              <a:rPr lang="en-US" dirty="0"/>
              <a:t>Increases sustained OUD medication treatment (primary outcome)</a:t>
            </a:r>
            <a:r>
              <a:rPr lang="en-US" altLang="en-US" dirty="0">
                <a:solidFill>
                  <a:prstClr val="black"/>
                </a:solidFill>
                <a:ea typeface="MS PGothic" pitchFamily="34" charset="-128"/>
              </a:rPr>
              <a:t> </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a:t>
            </a:r>
            <a:r>
              <a:rPr lang="en-US" dirty="0"/>
              <a:t>Reduces depressive symptoms on PHQ-9 (depression screen collected as part of routine care)</a:t>
            </a:r>
            <a:endParaRPr lang="en-US" altLang="en-US" dirty="0">
              <a:solidFill>
                <a:prstClr val="black"/>
              </a:solidFill>
              <a:ea typeface="MS PGothic" pitchFamily="34" charset="-128"/>
            </a:endParaRPr>
          </a:p>
        </p:txBody>
      </p:sp>
      <p:sp>
        <p:nvSpPr>
          <p:cNvPr id="6" name="Slide Number Placeholder 5">
            <a:extLst>
              <a:ext uri="{FF2B5EF4-FFF2-40B4-BE49-F238E27FC236}">
                <a16:creationId xmlns:a16="http://schemas.microsoft.com/office/drawing/2014/main" id="{075B5F5A-A73E-4FD7-9BB9-6674554FD91D}"/>
              </a:ext>
            </a:extLst>
          </p:cNvPr>
          <p:cNvSpPr>
            <a:spLocks noGrp="1"/>
          </p:cNvSpPr>
          <p:nvPr>
            <p:ph type="sldNum" sz="quarter" idx="4"/>
          </p:nvPr>
        </p:nvSpPr>
        <p:spPr/>
        <p:txBody>
          <a:bodyPr/>
          <a:lstStyle/>
          <a:p>
            <a:fld id="{8C8B385D-DF67-E241-B0BF-76B80A8E743B}" type="slidenum">
              <a:rPr lang="en-US" smtClean="0"/>
              <a:pPr/>
              <a:t>102</a:t>
            </a:fld>
            <a:endParaRPr lang="en-US" dirty="0"/>
          </a:p>
        </p:txBody>
      </p:sp>
    </p:spTree>
    <p:extLst>
      <p:ext uri="{BB962C8B-B14F-4D97-AF65-F5344CB8AC3E}">
        <p14:creationId xmlns:p14="http://schemas.microsoft.com/office/powerpoint/2010/main" val="28601342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a:extLst>
              <a:ext uri="{FF2B5EF4-FFF2-40B4-BE49-F238E27FC236}">
                <a16:creationId xmlns:a16="http://schemas.microsoft.com/office/drawing/2014/main" id="{0A6A4096-735A-4883-8F68-4BFB1F0FABB6}"/>
              </a:ext>
            </a:extLst>
          </p:cNvPr>
          <p:cNvSpPr>
            <a:spLocks noGrp="1"/>
          </p:cNvSpPr>
          <p:nvPr>
            <p:ph type="title"/>
          </p:nvPr>
        </p:nvSpPr>
        <p:spPr/>
        <p:txBody>
          <a:bodyPr/>
          <a:lstStyle/>
          <a:p>
            <a:pPr eaLnBrk="1" hangingPunct="1"/>
            <a:r>
              <a:rPr lang="en-US" altLang="en-US" dirty="0"/>
              <a:t>Challenges of the MICARE study</a:t>
            </a:r>
          </a:p>
        </p:txBody>
      </p:sp>
      <p:sp>
        <p:nvSpPr>
          <p:cNvPr id="32771" name="Content Placeholder 9">
            <a:extLst>
              <a:ext uri="{FF2B5EF4-FFF2-40B4-BE49-F238E27FC236}">
                <a16:creationId xmlns:a16="http://schemas.microsoft.com/office/drawing/2014/main" id="{26B5A181-C136-4754-83F8-9E00D9C05F01}"/>
              </a:ext>
            </a:extLst>
          </p:cNvPr>
          <p:cNvSpPr>
            <a:spLocks noGrp="1"/>
          </p:cNvSpPr>
          <p:nvPr>
            <p:ph idx="1"/>
          </p:nvPr>
        </p:nvSpPr>
        <p:spPr>
          <a:xfrm>
            <a:off x="2379197" y="3832745"/>
            <a:ext cx="18024474" cy="10537824"/>
          </a:xfrm>
        </p:spPr>
        <p:txBody>
          <a:bodyPr/>
          <a:lstStyle/>
          <a:p>
            <a:pPr marL="0" indent="0">
              <a:buNone/>
            </a:pPr>
            <a:r>
              <a:rPr lang="en-US" b="1" dirty="0"/>
              <a:t>Challenge:</a:t>
            </a:r>
            <a:r>
              <a:rPr lang="en-US" dirty="0"/>
              <a:t> using clinical measures from the EHR as trial outcomes</a:t>
            </a:r>
          </a:p>
          <a:p>
            <a:pPr marL="0" indent="0">
              <a:buNone/>
            </a:pPr>
            <a:endParaRPr lang="en-US" dirty="0"/>
          </a:p>
          <a:p>
            <a:pPr marL="0" indent="0">
              <a:buNone/>
            </a:pPr>
            <a:r>
              <a:rPr lang="en-US" b="1" dirty="0"/>
              <a:t>In MI-CARE: </a:t>
            </a:r>
            <a:r>
              <a:rPr lang="en-US" dirty="0"/>
              <a:t>for depression outcomes, need to consider</a:t>
            </a:r>
            <a:r>
              <a:rPr lang="en-US" b="1" dirty="0"/>
              <a:t> </a:t>
            </a:r>
          </a:p>
          <a:p>
            <a:pPr lvl="1">
              <a:buFont typeface="Arial" panose="020B0604020202020204" pitchFamily="34" charset="0"/>
              <a:buChar char="•"/>
            </a:pPr>
            <a:r>
              <a:rPr lang="en-US" dirty="0"/>
              <a:t>Irregular timing of measures not controlled by study team</a:t>
            </a:r>
          </a:p>
          <a:p>
            <a:pPr lvl="1">
              <a:buFont typeface="Arial" panose="020B0604020202020204" pitchFamily="34" charset="0"/>
              <a:buChar char="•"/>
            </a:pPr>
            <a:r>
              <a:rPr lang="en-US" dirty="0"/>
              <a:t>Repeated measures over follow-up window</a:t>
            </a:r>
          </a:p>
          <a:p>
            <a:pPr lvl="1">
              <a:buFont typeface="Arial" panose="020B0604020202020204" pitchFamily="34" charset="0"/>
              <a:buChar char="•"/>
            </a:pPr>
            <a:r>
              <a:rPr lang="en-US" dirty="0"/>
              <a:t>Differential administration of measures across arms</a:t>
            </a:r>
          </a:p>
          <a:p>
            <a:pPr marL="0" indent="0">
              <a:buNone/>
            </a:pPr>
            <a:endParaRPr lang="en-US" b="1" dirty="0"/>
          </a:p>
          <a:p>
            <a:pPr marL="0" indent="0">
              <a:buNone/>
            </a:pPr>
            <a:r>
              <a:rPr lang="en-US" b="1" dirty="0"/>
              <a:t>Depression outcome measures:</a:t>
            </a:r>
          </a:p>
          <a:p>
            <a:pPr lvl="1">
              <a:buFont typeface="Arial" panose="020B0604020202020204" pitchFamily="34" charset="0"/>
              <a:buChar char="•"/>
            </a:pPr>
            <a:r>
              <a:rPr lang="en-US" dirty="0"/>
              <a:t>Continuous: change in PHQ-9 score from baseline to follow-up</a:t>
            </a:r>
          </a:p>
          <a:p>
            <a:pPr lvl="1">
              <a:buFont typeface="Arial" panose="020B0604020202020204" pitchFamily="34" charset="0"/>
              <a:buChar char="•"/>
            </a:pPr>
            <a:r>
              <a:rPr lang="en-US" dirty="0"/>
              <a:t>Binary: depression resolution (50% reduction from baseline score)</a:t>
            </a:r>
          </a:p>
          <a:p>
            <a:pPr marL="0" indent="0">
              <a:buNone/>
            </a:pPr>
            <a:endParaRPr lang="en-US" dirty="0"/>
          </a:p>
          <a:p>
            <a:pPr marL="0" indent="0">
              <a:buNone/>
            </a:pPr>
            <a:r>
              <a:rPr lang="en-US" b="1" dirty="0"/>
              <a:t>Approach: </a:t>
            </a:r>
            <a:r>
              <a:rPr lang="en-US" dirty="0"/>
              <a:t>Baseline data used to inform statistical design to address these challenges</a:t>
            </a:r>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endParaRPr lang="en-US" altLang="en-US" dirty="0"/>
          </a:p>
        </p:txBody>
      </p:sp>
      <p:sp>
        <p:nvSpPr>
          <p:cNvPr id="32772" name="Slide Number Placeholder 7">
            <a:extLst>
              <a:ext uri="{FF2B5EF4-FFF2-40B4-BE49-F238E27FC236}">
                <a16:creationId xmlns:a16="http://schemas.microsoft.com/office/drawing/2014/main" id="{E37DD826-ECF6-4F48-A058-880260530FC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50"/>
              </a:spcBef>
              <a:spcAft>
                <a:spcPts val="1126"/>
              </a:spcAft>
              <a:buClr>
                <a:srgbClr val="78BE20"/>
              </a:buClr>
              <a:buSzPct val="90000"/>
              <a:buFont typeface="Wingdings" panose="05000000000000000000" pitchFamily="2" charset="2"/>
              <a:defRPr sz="4800">
                <a:solidFill>
                  <a:schemeClr val="tx1"/>
                </a:solidFill>
                <a:latin typeface="Calibri" panose="020F0502020204030204" pitchFamily="34" charset="0"/>
                <a:ea typeface="MS PGothic" panose="020B0600070205080204" pitchFamily="34" charset="-128"/>
              </a:defRPr>
            </a:lvl1pPr>
            <a:lvl2pPr marL="1485900" indent="-571500">
              <a:spcBef>
                <a:spcPts val="750"/>
              </a:spcBef>
              <a:spcAft>
                <a:spcPts val="1126"/>
              </a:spcAft>
              <a:buClr>
                <a:srgbClr val="85CFCD"/>
              </a:buClr>
              <a:buSzPct val="80000"/>
              <a:buFont typeface="Wingdings" panose="05000000000000000000"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a:spcBef>
                <a:spcPts val="750"/>
              </a:spcBef>
              <a:spcAft>
                <a:spcPts val="1126"/>
              </a:spcAft>
              <a:buClr>
                <a:srgbClr val="85CFCD"/>
              </a:buClr>
              <a:buSzPct val="80000"/>
              <a:buFont typeface="Wingdings" panose="05000000000000000000"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a:spcBef>
                <a:spcPts val="750"/>
              </a:spcBef>
              <a:spcAft>
                <a:spcPts val="1126"/>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9pPr>
          </a:lstStyle>
          <a:p>
            <a:pPr>
              <a:spcBef>
                <a:spcPct val="0"/>
              </a:spcBef>
              <a:spcAft>
                <a:spcPct val="0"/>
              </a:spcAft>
              <a:buClrTx/>
              <a:buSzTx/>
              <a:buFontTx/>
              <a:buNone/>
            </a:pPr>
            <a:r>
              <a:rPr lang="en-US" altLang="en-US" sz="1800" dirty="0">
                <a:solidFill>
                  <a:srgbClr val="7F7F7F"/>
                </a:solidFill>
              </a:rPr>
              <a:t> </a:t>
            </a:r>
          </a:p>
        </p:txBody>
      </p:sp>
    </p:spTree>
    <p:extLst>
      <p:ext uri="{BB962C8B-B14F-4D97-AF65-F5344CB8AC3E}">
        <p14:creationId xmlns:p14="http://schemas.microsoft.com/office/powerpoint/2010/main" val="12838699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a:extLst>
              <a:ext uri="{FF2B5EF4-FFF2-40B4-BE49-F238E27FC236}">
                <a16:creationId xmlns:a16="http://schemas.microsoft.com/office/drawing/2014/main" id="{0A6A4096-735A-4883-8F68-4BFB1F0FABB6}"/>
              </a:ext>
            </a:extLst>
          </p:cNvPr>
          <p:cNvSpPr>
            <a:spLocks noGrp="1"/>
          </p:cNvSpPr>
          <p:nvPr>
            <p:ph type="title"/>
          </p:nvPr>
        </p:nvSpPr>
        <p:spPr/>
        <p:txBody>
          <a:bodyPr/>
          <a:lstStyle/>
          <a:p>
            <a:r>
              <a:rPr lang="en-US" altLang="en-US" dirty="0"/>
              <a:t>Challenges of the MICARE study</a:t>
            </a:r>
            <a:br>
              <a:rPr lang="en-US" altLang="en-US" dirty="0"/>
            </a:br>
            <a:r>
              <a:rPr lang="en-US" sz="3600" dirty="0"/>
              <a:t>Follow-up PHQ-9 scores not controlled by study team</a:t>
            </a:r>
            <a:endParaRPr lang="en-US" altLang="en-US" sz="3600" dirty="0"/>
          </a:p>
        </p:txBody>
      </p:sp>
      <p:sp>
        <p:nvSpPr>
          <p:cNvPr id="32771" name="Content Placeholder 9">
            <a:extLst>
              <a:ext uri="{FF2B5EF4-FFF2-40B4-BE49-F238E27FC236}">
                <a16:creationId xmlns:a16="http://schemas.microsoft.com/office/drawing/2014/main" id="{26B5A181-C136-4754-83F8-9E00D9C05F01}"/>
              </a:ext>
            </a:extLst>
          </p:cNvPr>
          <p:cNvSpPr>
            <a:spLocks noGrp="1"/>
          </p:cNvSpPr>
          <p:nvPr>
            <p:ph idx="1"/>
          </p:nvPr>
        </p:nvSpPr>
        <p:spPr>
          <a:xfrm>
            <a:off x="2379197" y="3832745"/>
            <a:ext cx="18024474" cy="10537824"/>
          </a:xfrm>
        </p:spPr>
        <p:txBody>
          <a:bodyPr/>
          <a:lstStyle/>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endParaRPr lang="en-US" altLang="en-US" dirty="0"/>
          </a:p>
        </p:txBody>
      </p:sp>
      <p:sp>
        <p:nvSpPr>
          <p:cNvPr id="32772" name="Slide Number Placeholder 7">
            <a:extLst>
              <a:ext uri="{FF2B5EF4-FFF2-40B4-BE49-F238E27FC236}">
                <a16:creationId xmlns:a16="http://schemas.microsoft.com/office/drawing/2014/main" id="{E37DD826-ECF6-4F48-A058-880260530FC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50"/>
              </a:spcBef>
              <a:spcAft>
                <a:spcPts val="1126"/>
              </a:spcAft>
              <a:buClr>
                <a:srgbClr val="78BE20"/>
              </a:buClr>
              <a:buSzPct val="90000"/>
              <a:buFont typeface="Wingdings" panose="05000000000000000000" pitchFamily="2" charset="2"/>
              <a:defRPr sz="4800">
                <a:solidFill>
                  <a:schemeClr val="tx1"/>
                </a:solidFill>
                <a:latin typeface="Calibri" panose="020F0502020204030204" pitchFamily="34" charset="0"/>
                <a:ea typeface="MS PGothic" panose="020B0600070205080204" pitchFamily="34" charset="-128"/>
              </a:defRPr>
            </a:lvl1pPr>
            <a:lvl2pPr marL="1485900" indent="-571500">
              <a:spcBef>
                <a:spcPts val="750"/>
              </a:spcBef>
              <a:spcAft>
                <a:spcPts val="1126"/>
              </a:spcAft>
              <a:buClr>
                <a:srgbClr val="85CFCD"/>
              </a:buClr>
              <a:buSzPct val="80000"/>
              <a:buFont typeface="Wingdings" panose="05000000000000000000"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a:spcBef>
                <a:spcPts val="750"/>
              </a:spcBef>
              <a:spcAft>
                <a:spcPts val="1126"/>
              </a:spcAft>
              <a:buClr>
                <a:srgbClr val="85CFCD"/>
              </a:buClr>
              <a:buSzPct val="80000"/>
              <a:buFont typeface="Wingdings" panose="05000000000000000000"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a:spcBef>
                <a:spcPts val="750"/>
              </a:spcBef>
              <a:spcAft>
                <a:spcPts val="1126"/>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9pPr>
          </a:lstStyle>
          <a:p>
            <a:pPr>
              <a:spcBef>
                <a:spcPct val="0"/>
              </a:spcBef>
              <a:spcAft>
                <a:spcPct val="0"/>
              </a:spcAft>
              <a:buClrTx/>
              <a:buSzTx/>
              <a:buFontTx/>
              <a:buNone/>
            </a:pPr>
            <a:r>
              <a:rPr lang="en-US" altLang="en-US" sz="1800" dirty="0">
                <a:solidFill>
                  <a:srgbClr val="7F7F7F"/>
                </a:solidFill>
              </a:rPr>
              <a:t> </a:t>
            </a:r>
          </a:p>
        </p:txBody>
      </p:sp>
      <p:sp>
        <p:nvSpPr>
          <p:cNvPr id="7" name="Content Placeholder 2">
            <a:extLst>
              <a:ext uri="{FF2B5EF4-FFF2-40B4-BE49-F238E27FC236}">
                <a16:creationId xmlns:a16="http://schemas.microsoft.com/office/drawing/2014/main" id="{E71AF5FD-79F8-45D3-90F7-0463A8C3D629}"/>
              </a:ext>
            </a:extLst>
          </p:cNvPr>
          <p:cNvSpPr txBox="1">
            <a:spLocks/>
          </p:cNvSpPr>
          <p:nvPr/>
        </p:nvSpPr>
        <p:spPr>
          <a:xfrm>
            <a:off x="1928813" y="3774927"/>
            <a:ext cx="7119937" cy="1106488"/>
          </a:xfrm>
          <a:prstGeom prst="rect">
            <a:avLst/>
          </a:prstGeom>
        </p:spPr>
        <p:txBody>
          <a:bodyPr vert="horz" lIns="91440" tIns="45720" rIns="91440" bIns="45720" rtlCol="0">
            <a:noAutofit/>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dirty="0"/>
              <a:t>Time from “index” score until follow-up</a:t>
            </a:r>
          </a:p>
        </p:txBody>
      </p:sp>
      <p:pic>
        <p:nvPicPr>
          <p:cNvPr id="8" name="Picture 2">
            <a:extLst>
              <a:ext uri="{FF2B5EF4-FFF2-40B4-BE49-F238E27FC236}">
                <a16:creationId xmlns:a16="http://schemas.microsoft.com/office/drawing/2014/main" id="{B35CE001-FBCF-4F34-BDDA-5876C2662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554" y="4881415"/>
            <a:ext cx="8238953" cy="514934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95F7042D-7290-49AF-836C-CAE9B1EEB0EA}"/>
              </a:ext>
            </a:extLst>
          </p:cNvPr>
          <p:cNvSpPr txBox="1">
            <a:spLocks/>
          </p:cNvSpPr>
          <p:nvPr/>
        </p:nvSpPr>
        <p:spPr>
          <a:xfrm>
            <a:off x="11989292" y="3756067"/>
            <a:ext cx="8697912" cy="5268913"/>
          </a:xfrm>
          <a:prstGeom prst="rect">
            <a:avLst/>
          </a:prstGeom>
        </p:spPr>
        <p:txBody>
          <a:bodyPr vert="horz" lIns="91440" tIns="45720" rIns="91440" bIns="45720" rtlCol="0">
            <a:noAutofit/>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dirty="0"/>
              <a:t>Irregularly spaced measures</a:t>
            </a:r>
          </a:p>
        </p:txBody>
      </p:sp>
      <p:pic>
        <p:nvPicPr>
          <p:cNvPr id="10" name="Picture 2">
            <a:extLst>
              <a:ext uri="{FF2B5EF4-FFF2-40B4-BE49-F238E27FC236}">
                <a16:creationId xmlns:a16="http://schemas.microsoft.com/office/drawing/2014/main" id="{A55E5F59-43C1-469D-A4F2-E818BA2464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3630" y="4457700"/>
            <a:ext cx="13230225" cy="88201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09E3F2-9679-4B08-97E0-A39EE65FBBFC}"/>
              </a:ext>
            </a:extLst>
          </p:cNvPr>
          <p:cNvSpPr txBox="1"/>
          <p:nvPr/>
        </p:nvSpPr>
        <p:spPr>
          <a:xfrm>
            <a:off x="2339051" y="10314043"/>
            <a:ext cx="7508936" cy="2492990"/>
          </a:xfrm>
          <a:prstGeom prst="rect">
            <a:avLst/>
          </a:prstGeom>
          <a:noFill/>
        </p:spPr>
        <p:txBody>
          <a:bodyPr wrap="square" rtlCol="0">
            <a:spAutoFit/>
          </a:bodyPr>
          <a:lstStyle/>
          <a:p>
            <a:r>
              <a:rPr lang="en-US" b="1" dirty="0"/>
              <a:t>Repeated measures: </a:t>
            </a:r>
            <a:r>
              <a:rPr lang="en-US" dirty="0"/>
              <a:t>among those with ≥1 measure</a:t>
            </a:r>
          </a:p>
          <a:p>
            <a:endParaRPr lang="en-US" sz="1200" dirty="0"/>
          </a:p>
          <a:p>
            <a:pPr marL="571500" indent="-571500">
              <a:buFont typeface="Arial" panose="020B0604020202020204" pitchFamily="34" charset="0"/>
              <a:buChar char="•"/>
            </a:pPr>
            <a:r>
              <a:rPr lang="en-US" dirty="0"/>
              <a:t>35% with single measure,</a:t>
            </a:r>
          </a:p>
          <a:p>
            <a:pPr marL="571500" indent="-571500">
              <a:buFont typeface="Arial" panose="020B0604020202020204" pitchFamily="34" charset="0"/>
              <a:buChar char="•"/>
            </a:pPr>
            <a:r>
              <a:rPr lang="en-US" dirty="0"/>
              <a:t>25% with ≥5 measures</a:t>
            </a:r>
          </a:p>
        </p:txBody>
      </p:sp>
    </p:spTree>
    <p:extLst>
      <p:ext uri="{BB962C8B-B14F-4D97-AF65-F5344CB8AC3E}">
        <p14:creationId xmlns:p14="http://schemas.microsoft.com/office/powerpoint/2010/main" val="40139639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AA7271-52A2-4DC3-83C8-7E5CDCBF7B20}"/>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2AF9D298-D1F8-4260-983F-7C3610EE0759}"/>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A13CC578-418B-4A06-B3FA-F087F566C269}"/>
              </a:ext>
            </a:extLst>
          </p:cNvPr>
          <p:cNvSpPr>
            <a:spLocks noGrp="1"/>
          </p:cNvSpPr>
          <p:nvPr>
            <p:ph type="title"/>
          </p:nvPr>
        </p:nvSpPr>
        <p:spPr/>
        <p:txBody>
          <a:bodyPr/>
          <a:lstStyle/>
          <a:p>
            <a:r>
              <a:rPr lang="en-US" altLang="en-US" dirty="0"/>
              <a:t>Challenges of the MICARE study</a:t>
            </a:r>
            <a:br>
              <a:rPr lang="en-US" altLang="en-US" dirty="0"/>
            </a:br>
            <a:r>
              <a:rPr lang="en-US" sz="3600" dirty="0"/>
              <a:t>Differential administration of measures across arms</a:t>
            </a:r>
          </a:p>
        </p:txBody>
      </p:sp>
      <p:sp>
        <p:nvSpPr>
          <p:cNvPr id="5" name="Content Placeholder 4">
            <a:extLst>
              <a:ext uri="{FF2B5EF4-FFF2-40B4-BE49-F238E27FC236}">
                <a16:creationId xmlns:a16="http://schemas.microsoft.com/office/drawing/2014/main" id="{B2C5B447-B8EE-44AB-B5E2-4EBF1BC7725B}"/>
              </a:ext>
            </a:extLst>
          </p:cNvPr>
          <p:cNvSpPr>
            <a:spLocks noGrp="1"/>
          </p:cNvSpPr>
          <p:nvPr>
            <p:ph sz="quarter" idx="19"/>
          </p:nvPr>
        </p:nvSpPr>
        <p:spPr/>
        <p:txBody>
          <a:bodyPr/>
          <a:lstStyle/>
          <a:p>
            <a:pPr>
              <a:buFont typeface="Arial" panose="020B0604020202020204" pitchFamily="34" charset="0"/>
              <a:buChar char="•"/>
            </a:pPr>
            <a:r>
              <a:rPr lang="en-US" dirty="0"/>
              <a:t>Intervention may alter the frequency and timing of the outcome measure</a:t>
            </a:r>
          </a:p>
          <a:p>
            <a:pPr>
              <a:buFont typeface="Arial" panose="020B0604020202020204" pitchFamily="34" charset="0"/>
              <a:buChar char="•"/>
            </a:pPr>
            <a:r>
              <a:rPr lang="en-US" dirty="0"/>
              <a:t>In MI-CARE, intervention expected to increase follow up</a:t>
            </a:r>
          </a:p>
          <a:p>
            <a:pPr lvl="1">
              <a:buFont typeface="Wingdings" panose="05000000000000000000" pitchFamily="2" charset="2"/>
              <a:buChar char="§"/>
            </a:pPr>
            <a:r>
              <a:rPr lang="en-US" dirty="0"/>
              <a:t>Nurse care manager follows up ~weekly and decreases to monthly once patients are stable (though in reality, follow up is also driven by the patient)</a:t>
            </a:r>
          </a:p>
          <a:p>
            <a:pPr>
              <a:buFont typeface="Arial" panose="020B0604020202020204" pitchFamily="34" charset="0"/>
              <a:buChar char="•"/>
            </a:pPr>
            <a:r>
              <a:rPr lang="en-US" dirty="0"/>
              <a:t>In contrast, follow up in usual care less regular for many patients</a:t>
            </a:r>
          </a:p>
          <a:p>
            <a:pPr>
              <a:buFont typeface="Arial" panose="020B0604020202020204" pitchFamily="34" charset="0"/>
              <a:buChar char="•"/>
            </a:pPr>
            <a:r>
              <a:rPr lang="en-US" dirty="0"/>
              <a:t>We refer to this problem as “intervention-dependent observation process”</a:t>
            </a:r>
          </a:p>
          <a:p>
            <a:endParaRPr lang="en-US" dirty="0"/>
          </a:p>
        </p:txBody>
      </p:sp>
      <p:sp>
        <p:nvSpPr>
          <p:cNvPr id="6" name="Slide Number Placeholder 5">
            <a:extLst>
              <a:ext uri="{FF2B5EF4-FFF2-40B4-BE49-F238E27FC236}">
                <a16:creationId xmlns:a16="http://schemas.microsoft.com/office/drawing/2014/main" id="{7FBB2CC6-93BB-41F6-A2D6-A6B69072EFDB}"/>
              </a:ext>
            </a:extLst>
          </p:cNvPr>
          <p:cNvSpPr>
            <a:spLocks noGrp="1"/>
          </p:cNvSpPr>
          <p:nvPr>
            <p:ph type="sldNum" sz="quarter" idx="4"/>
          </p:nvPr>
        </p:nvSpPr>
        <p:spPr/>
        <p:txBody>
          <a:bodyPr/>
          <a:lstStyle/>
          <a:p>
            <a:fld id="{8C8B385D-DF67-E241-B0BF-76B80A8E743B}" type="slidenum">
              <a:rPr lang="en-US" smtClean="0"/>
              <a:pPr/>
              <a:t>105</a:t>
            </a:fld>
            <a:endParaRPr lang="en-US" dirty="0"/>
          </a:p>
        </p:txBody>
      </p:sp>
    </p:spTree>
    <p:extLst>
      <p:ext uri="{BB962C8B-B14F-4D97-AF65-F5344CB8AC3E}">
        <p14:creationId xmlns:p14="http://schemas.microsoft.com/office/powerpoint/2010/main" val="3902317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9CA504-5B7F-4D75-9827-4AC3A5FFFA26}"/>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145C4AA2-1323-4871-AA2B-2BACA1EBE086}"/>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96B9CCF0-A71D-4956-9E30-802E4683EBEB}"/>
              </a:ext>
            </a:extLst>
          </p:cNvPr>
          <p:cNvSpPr>
            <a:spLocks noGrp="1"/>
          </p:cNvSpPr>
          <p:nvPr>
            <p:ph type="title"/>
          </p:nvPr>
        </p:nvSpPr>
        <p:spPr/>
        <p:txBody>
          <a:bodyPr/>
          <a:lstStyle/>
          <a:p>
            <a:r>
              <a:rPr lang="en-US" dirty="0"/>
              <a:t>Informing statistical study design using baseline data</a:t>
            </a:r>
            <a:endParaRPr lang="en-US" sz="3600" dirty="0"/>
          </a:p>
        </p:txBody>
      </p:sp>
      <p:sp>
        <p:nvSpPr>
          <p:cNvPr id="5" name="Content Placeholder 4">
            <a:extLst>
              <a:ext uri="{FF2B5EF4-FFF2-40B4-BE49-F238E27FC236}">
                <a16:creationId xmlns:a16="http://schemas.microsoft.com/office/drawing/2014/main" id="{F20B38A7-1FCE-4A14-809D-4C89AECC5CEC}"/>
              </a:ext>
            </a:extLst>
          </p:cNvPr>
          <p:cNvSpPr>
            <a:spLocks noGrp="1"/>
          </p:cNvSpPr>
          <p:nvPr>
            <p:ph sz="quarter" idx="19"/>
          </p:nvPr>
        </p:nvSpPr>
        <p:spPr/>
        <p:txBody>
          <a:bodyPr/>
          <a:lstStyle/>
          <a:p>
            <a:pPr marL="0" indent="0">
              <a:buNone/>
            </a:pPr>
            <a:r>
              <a:rPr lang="en-US" b="1" dirty="0"/>
              <a:t>Design decision:</a:t>
            </a:r>
            <a:r>
              <a:rPr lang="en-US" dirty="0"/>
              <a:t> s</a:t>
            </a:r>
            <a:r>
              <a:rPr lang="en-US" sz="3600" dirty="0"/>
              <a:t>electing a time window for outcome ascertainment</a:t>
            </a:r>
          </a:p>
          <a:p>
            <a:pPr lvl="1">
              <a:buFont typeface="Arial" panose="020B0604020202020204" pitchFamily="34" charset="0"/>
              <a:buChar char="•"/>
            </a:pPr>
            <a:r>
              <a:rPr lang="en-US" dirty="0"/>
              <a:t>Given irregular distribution of follow-up measures over time</a:t>
            </a:r>
          </a:p>
          <a:p>
            <a:pPr marL="0" indent="0">
              <a:buNone/>
            </a:pPr>
            <a:endParaRPr lang="en-US" sz="1200" b="1" dirty="0"/>
          </a:p>
          <a:p>
            <a:pPr marL="0" indent="0">
              <a:buNone/>
            </a:pPr>
            <a:r>
              <a:rPr lang="en-US" b="1" dirty="0"/>
              <a:t>Original plan:</a:t>
            </a:r>
            <a:r>
              <a:rPr lang="en-US" dirty="0"/>
              <a:t> use follow-up PHQ-9 score during 4-12 months after randomization</a:t>
            </a:r>
          </a:p>
          <a:p>
            <a:pPr lvl="1">
              <a:buFont typeface="Arial" panose="020B0604020202020204" pitchFamily="34" charset="0"/>
              <a:buChar char="•"/>
            </a:pPr>
            <a:r>
              <a:rPr lang="en-US" dirty="0"/>
              <a:t>assumed 60% of patients would have a follow-up score</a:t>
            </a:r>
          </a:p>
          <a:p>
            <a:endParaRPr lang="en-US" sz="300" dirty="0"/>
          </a:p>
          <a:p>
            <a:pPr marL="0" indent="0">
              <a:buNone/>
            </a:pPr>
            <a:endParaRPr lang="en-US" sz="1200" b="1" dirty="0"/>
          </a:p>
          <a:p>
            <a:pPr marL="0" indent="0">
              <a:buNone/>
            </a:pPr>
            <a:r>
              <a:rPr lang="en-US" b="1" dirty="0"/>
              <a:t>Exploration to examine assumption: </a:t>
            </a:r>
            <a:r>
              <a:rPr lang="en-US" dirty="0"/>
              <a:t>constructed retrospective cohort using baseline data</a:t>
            </a:r>
          </a:p>
          <a:p>
            <a:pPr lvl="1">
              <a:buFont typeface="Arial" panose="020B0604020202020204" pitchFamily="34" charset="0"/>
              <a:buChar char="•"/>
            </a:pPr>
            <a:r>
              <a:rPr lang="en-US" dirty="0"/>
              <a:t>“follow-up” rates were 57.7% and 50.6% in the two sites, at 4-12 months</a:t>
            </a:r>
          </a:p>
          <a:p>
            <a:pPr lvl="1">
              <a:buFont typeface="Arial" panose="020B0604020202020204" pitchFamily="34" charset="0"/>
              <a:buChar char="•"/>
            </a:pPr>
            <a:r>
              <a:rPr lang="en-US" dirty="0"/>
              <a:t>Examined how alternate time windows affected follow up</a:t>
            </a:r>
          </a:p>
          <a:p>
            <a:pPr lvl="2"/>
            <a:r>
              <a:rPr lang="en-US" dirty="0"/>
              <a:t>Extending window increases follow up; tradeoff with decreasing time for data cleaning and trial analyses</a:t>
            </a:r>
          </a:p>
          <a:p>
            <a:pPr lvl="1">
              <a:buFont typeface="Arial" panose="020B0604020202020204" pitchFamily="34" charset="0"/>
              <a:buChar char="•"/>
            </a:pPr>
            <a:r>
              <a:rPr lang="en-US" dirty="0"/>
              <a:t>Also need to consider whether time windows are clinically meaningful</a:t>
            </a:r>
          </a:p>
          <a:p>
            <a:endParaRPr lang="en-US" sz="1200" dirty="0"/>
          </a:p>
          <a:p>
            <a:pPr marL="0" indent="0">
              <a:buNone/>
            </a:pPr>
            <a:r>
              <a:rPr lang="en-US" b="1" dirty="0"/>
              <a:t>Final plan:</a:t>
            </a:r>
            <a:r>
              <a:rPr lang="en-US" dirty="0"/>
              <a:t> use 3-13 month window: rates 71.1% and 57.8%</a:t>
            </a:r>
          </a:p>
          <a:p>
            <a:endParaRPr lang="en-US" dirty="0"/>
          </a:p>
        </p:txBody>
      </p:sp>
      <p:sp>
        <p:nvSpPr>
          <p:cNvPr id="6" name="Slide Number Placeholder 5">
            <a:extLst>
              <a:ext uri="{FF2B5EF4-FFF2-40B4-BE49-F238E27FC236}">
                <a16:creationId xmlns:a16="http://schemas.microsoft.com/office/drawing/2014/main" id="{F0FCC199-2BC9-4A05-994B-DACA3ABDECAA}"/>
              </a:ext>
            </a:extLst>
          </p:cNvPr>
          <p:cNvSpPr>
            <a:spLocks noGrp="1"/>
          </p:cNvSpPr>
          <p:nvPr>
            <p:ph type="sldNum" sz="quarter" idx="4"/>
          </p:nvPr>
        </p:nvSpPr>
        <p:spPr/>
        <p:txBody>
          <a:bodyPr/>
          <a:lstStyle/>
          <a:p>
            <a:fld id="{8C8B385D-DF67-E241-B0BF-76B80A8E743B}" type="slidenum">
              <a:rPr lang="en-US" smtClean="0"/>
              <a:pPr/>
              <a:t>106</a:t>
            </a:fld>
            <a:endParaRPr lang="en-US" dirty="0"/>
          </a:p>
        </p:txBody>
      </p:sp>
    </p:spTree>
    <p:extLst>
      <p:ext uri="{BB962C8B-B14F-4D97-AF65-F5344CB8AC3E}">
        <p14:creationId xmlns:p14="http://schemas.microsoft.com/office/powerpoint/2010/main" val="10400956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7663-63CB-4EFF-B5DA-DF34BED0D905}"/>
              </a:ext>
            </a:extLst>
          </p:cNvPr>
          <p:cNvSpPr>
            <a:spLocks noGrp="1"/>
          </p:cNvSpPr>
          <p:nvPr>
            <p:ph type="title"/>
          </p:nvPr>
        </p:nvSpPr>
        <p:spPr/>
        <p:txBody>
          <a:bodyPr/>
          <a:lstStyle/>
          <a:p>
            <a:r>
              <a:rPr lang="en-US" dirty="0"/>
              <a:t>Informing statistical study design using baseline data</a:t>
            </a:r>
            <a:br>
              <a:rPr lang="en-US" dirty="0"/>
            </a:br>
            <a:r>
              <a:rPr lang="en-US" sz="3600" dirty="0"/>
              <a:t>Selecting which follow-up measure(s) to use in setting of intervention-depending observations</a:t>
            </a:r>
            <a:endParaRPr lang="en-US" dirty="0"/>
          </a:p>
        </p:txBody>
      </p:sp>
      <p:sp>
        <p:nvSpPr>
          <p:cNvPr id="3" name="Content Placeholder 2">
            <a:extLst>
              <a:ext uri="{FF2B5EF4-FFF2-40B4-BE49-F238E27FC236}">
                <a16:creationId xmlns:a16="http://schemas.microsoft.com/office/drawing/2014/main" id="{00DFBD3E-D533-4914-9F6D-4BFD9989C24B}"/>
              </a:ext>
            </a:extLst>
          </p:cNvPr>
          <p:cNvSpPr>
            <a:spLocks noGrp="1"/>
          </p:cNvSpPr>
          <p:nvPr>
            <p:ph idx="1"/>
          </p:nvPr>
        </p:nvSpPr>
        <p:spPr/>
        <p:txBody>
          <a:bodyPr/>
          <a:lstStyle/>
          <a:p>
            <a:pPr marL="0" indent="0">
              <a:buNone/>
            </a:pPr>
            <a:r>
              <a:rPr lang="en-US" b="1" dirty="0"/>
              <a:t>Design decision:</a:t>
            </a:r>
            <a:r>
              <a:rPr lang="en-US" dirty="0"/>
              <a:t> selecting which follow-up measure(s) to use</a:t>
            </a:r>
          </a:p>
          <a:p>
            <a:pPr lvl="1">
              <a:buFont typeface="Arial" panose="020B0604020202020204" pitchFamily="34" charset="0"/>
              <a:buChar char="•"/>
            </a:pPr>
            <a:r>
              <a:rPr lang="en-US" dirty="0"/>
              <a:t>Given that many patients have repeated measures during the window</a:t>
            </a:r>
          </a:p>
          <a:p>
            <a:pPr lvl="1">
              <a:buFont typeface="Arial" panose="020B0604020202020204" pitchFamily="34" charset="0"/>
              <a:buChar char="•"/>
            </a:pPr>
            <a:r>
              <a:rPr lang="en-US" dirty="0"/>
              <a:t>Goal: maximize power while avoiding bias due to intervention-dependent observation process</a:t>
            </a:r>
          </a:p>
          <a:p>
            <a:pPr marL="0" indent="0">
              <a:buNone/>
            </a:pPr>
            <a:endParaRPr lang="en-US" sz="1200" b="1" dirty="0"/>
          </a:p>
          <a:p>
            <a:pPr marL="0" indent="0">
              <a:buNone/>
            </a:pPr>
            <a:r>
              <a:rPr lang="en-US" b="1" dirty="0"/>
              <a:t>Considerations:</a:t>
            </a:r>
            <a:r>
              <a:rPr lang="en-US" dirty="0"/>
              <a:t> </a:t>
            </a:r>
          </a:p>
          <a:p>
            <a:r>
              <a:rPr lang="en-US" dirty="0"/>
              <a:t>Using “best score” over follow-up could lead to high levels of bias</a:t>
            </a:r>
          </a:p>
          <a:p>
            <a:r>
              <a:rPr lang="en-US" dirty="0"/>
              <a:t>Investigators hypothesized that the intervention impact would increase over the course of the 12-month intervention period as more patients engage with the NCM</a:t>
            </a:r>
          </a:p>
          <a:p>
            <a:pPr marL="0" indent="0">
              <a:buNone/>
            </a:pPr>
            <a:endParaRPr lang="en-US" sz="1000" dirty="0"/>
          </a:p>
          <a:p>
            <a:pPr marL="0" indent="0">
              <a:buNone/>
            </a:pPr>
            <a:r>
              <a:rPr lang="en-US" b="1" dirty="0"/>
              <a:t>Initial proposal for analytic approach: </a:t>
            </a:r>
            <a:r>
              <a:rPr lang="en-US" dirty="0"/>
              <a:t>linear regression using follow-up score closest to 12 months (end of intervention period), adjusted for time since baseline</a:t>
            </a:r>
          </a:p>
          <a:p>
            <a:pPr marL="0" indent="0">
              <a:buNone/>
            </a:pPr>
            <a:endParaRPr lang="en-US" sz="1000" b="1" dirty="0"/>
          </a:p>
          <a:p>
            <a:pPr marL="0" indent="0">
              <a:buNone/>
            </a:pPr>
            <a:r>
              <a:rPr lang="en-US" b="1" dirty="0"/>
              <a:t>Exploration to examine approach:</a:t>
            </a:r>
            <a:r>
              <a:rPr lang="en-US" dirty="0"/>
              <a:t> Using a simulation study, evaluated whether proposed approach is unbiased or whether there may be more powerful analytic approaches</a:t>
            </a:r>
          </a:p>
          <a:p>
            <a:r>
              <a:rPr lang="en-US" dirty="0"/>
              <a:t>Final approach specified in the standalone statistical analysis plan (SAP) for the trial</a:t>
            </a:r>
            <a:endParaRPr lang="en-US" sz="1200" dirty="0"/>
          </a:p>
        </p:txBody>
      </p:sp>
      <p:sp>
        <p:nvSpPr>
          <p:cNvPr id="4" name="Slide Number Placeholder 3">
            <a:extLst>
              <a:ext uri="{FF2B5EF4-FFF2-40B4-BE49-F238E27FC236}">
                <a16:creationId xmlns:a16="http://schemas.microsoft.com/office/drawing/2014/main" id="{1250EBAD-822B-4289-849F-EE5051B3B087}"/>
              </a:ext>
            </a:extLst>
          </p:cNvPr>
          <p:cNvSpPr>
            <a:spLocks noGrp="1"/>
          </p:cNvSpPr>
          <p:nvPr>
            <p:ph type="sldNum" sz="quarter" idx="10"/>
          </p:nvPr>
        </p:nvSpPr>
        <p:spPr/>
        <p:txBody>
          <a:bodyPr/>
          <a:lstStyle/>
          <a:p>
            <a:pPr>
              <a:defRPr/>
            </a:pPr>
            <a:endParaRPr lang="en-US" altLang="en-US" dirty="0"/>
          </a:p>
        </p:txBody>
      </p:sp>
    </p:spTree>
    <p:extLst>
      <p:ext uri="{BB962C8B-B14F-4D97-AF65-F5344CB8AC3E}">
        <p14:creationId xmlns:p14="http://schemas.microsoft.com/office/powerpoint/2010/main" val="35903755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7663-63CB-4EFF-B5DA-DF34BED0D905}"/>
              </a:ext>
            </a:extLst>
          </p:cNvPr>
          <p:cNvSpPr>
            <a:spLocks noGrp="1"/>
          </p:cNvSpPr>
          <p:nvPr>
            <p:ph type="title"/>
          </p:nvPr>
        </p:nvSpPr>
        <p:spPr/>
        <p:txBody>
          <a:bodyPr/>
          <a:lstStyle/>
          <a:p>
            <a:r>
              <a:rPr lang="en-US" dirty="0"/>
              <a:t>Informing statistical study design using baseline data</a:t>
            </a:r>
            <a:br>
              <a:rPr lang="en-US" dirty="0"/>
            </a:br>
            <a:r>
              <a:rPr lang="en-US" sz="3600" dirty="0"/>
              <a:t>Selecting which follow-up measure(s) to use in setting of intervention-depending observations</a:t>
            </a:r>
            <a:endParaRPr lang="en-US" dirty="0"/>
          </a:p>
        </p:txBody>
      </p:sp>
      <p:sp>
        <p:nvSpPr>
          <p:cNvPr id="3" name="Content Placeholder 2">
            <a:extLst>
              <a:ext uri="{FF2B5EF4-FFF2-40B4-BE49-F238E27FC236}">
                <a16:creationId xmlns:a16="http://schemas.microsoft.com/office/drawing/2014/main" id="{00DFBD3E-D533-4914-9F6D-4BFD9989C24B}"/>
              </a:ext>
            </a:extLst>
          </p:cNvPr>
          <p:cNvSpPr>
            <a:spLocks noGrp="1"/>
          </p:cNvSpPr>
          <p:nvPr>
            <p:ph idx="1"/>
          </p:nvPr>
        </p:nvSpPr>
        <p:spPr>
          <a:xfrm>
            <a:off x="1676619" y="3535325"/>
            <a:ext cx="19845648" cy="8702676"/>
          </a:xfrm>
        </p:spPr>
        <p:txBody>
          <a:bodyPr/>
          <a:lstStyle/>
          <a:p>
            <a:pPr marL="0" lvl="0" indent="0">
              <a:buNone/>
            </a:pPr>
            <a:r>
              <a:rPr lang="en-US" b="1" dirty="0">
                <a:solidFill>
                  <a:prstClr val="black"/>
                </a:solidFill>
              </a:rPr>
              <a:t>Findings: </a:t>
            </a:r>
            <a:r>
              <a:rPr lang="en-US" dirty="0">
                <a:solidFill>
                  <a:prstClr val="black"/>
                </a:solidFill>
              </a:rPr>
              <a:t>initial approach using score closest to 12 months unbiased, provided adjustment for time since baseline sufficiently flexible </a:t>
            </a:r>
          </a:p>
          <a:p>
            <a:r>
              <a:rPr lang="en-US" dirty="0">
                <a:solidFill>
                  <a:prstClr val="black"/>
                </a:solidFill>
              </a:rPr>
              <a:t>However, in presence of time-varying intervention effect, </a:t>
            </a:r>
            <a:r>
              <a:rPr lang="en-US" i="1" dirty="0">
                <a:solidFill>
                  <a:prstClr val="black"/>
                </a:solidFill>
              </a:rPr>
              <a:t>estimand</a:t>
            </a:r>
            <a:r>
              <a:rPr lang="en-US" dirty="0">
                <a:solidFill>
                  <a:prstClr val="black"/>
                </a:solidFill>
              </a:rPr>
              <a:t> is a weighted treatment effect, not effect at 12 months</a:t>
            </a:r>
          </a:p>
          <a:p>
            <a:pPr lvl="1"/>
            <a:r>
              <a:rPr lang="en-US" sz="3200" dirty="0">
                <a:solidFill>
                  <a:prstClr val="black"/>
                </a:solidFill>
              </a:rPr>
              <a:t>Weights somewhat hard to interpret (related to overlap in observation times between arms)</a:t>
            </a:r>
          </a:p>
          <a:p>
            <a:r>
              <a:rPr lang="en-US" dirty="0">
                <a:solidFill>
                  <a:prstClr val="black"/>
                </a:solidFill>
              </a:rPr>
              <a:t>Models allowing for a time-varying effect and adjust for baseline </a:t>
            </a:r>
            <a:r>
              <a:rPr lang="en-US" i="1" dirty="0">
                <a:solidFill>
                  <a:prstClr val="black"/>
                </a:solidFill>
              </a:rPr>
              <a:t>do</a:t>
            </a:r>
            <a:r>
              <a:rPr lang="en-US" dirty="0">
                <a:solidFill>
                  <a:prstClr val="black"/>
                </a:solidFill>
              </a:rPr>
              <a:t> estimate the effect at 12 months</a:t>
            </a:r>
          </a:p>
          <a:p>
            <a:pPr lvl="1"/>
            <a:r>
              <a:rPr lang="en-US" sz="3200" dirty="0">
                <a:solidFill>
                  <a:prstClr val="black"/>
                </a:solidFill>
              </a:rPr>
              <a:t>Using a linear mixed model (LMM) using all follow-up scores within the 3-13 month window and allowing for a flexible correlation structure, given irregularly space follow-up times, achieved highest power across the scenarios considered</a:t>
            </a:r>
          </a:p>
          <a:p>
            <a:pPr marL="0" lvl="0" indent="0">
              <a:buNone/>
            </a:pPr>
            <a:endParaRPr lang="en-US" sz="1000" b="1" dirty="0">
              <a:solidFill>
                <a:prstClr val="black"/>
              </a:solidFill>
            </a:endParaRPr>
          </a:p>
          <a:p>
            <a:pPr marL="0" lvl="0" indent="0">
              <a:buNone/>
            </a:pPr>
            <a:r>
              <a:rPr lang="en-US" b="1" dirty="0">
                <a:solidFill>
                  <a:prstClr val="black"/>
                </a:solidFill>
              </a:rPr>
              <a:t>Updated approach: </a:t>
            </a:r>
            <a:r>
              <a:rPr lang="en-US" dirty="0">
                <a:solidFill>
                  <a:prstClr val="black"/>
                </a:solidFill>
              </a:rPr>
              <a:t>use LMM including all follow-up scores, adjusting for time since baseline and allowing for a time-varying intervention effect (flexibly via splines)</a:t>
            </a:r>
          </a:p>
          <a:p>
            <a:pPr lvl="1"/>
            <a:r>
              <a:rPr lang="en-US" dirty="0">
                <a:solidFill>
                  <a:prstClr val="black"/>
                </a:solidFill>
              </a:rPr>
              <a:t>From model, estimate effect at 12 months</a:t>
            </a:r>
          </a:p>
        </p:txBody>
      </p:sp>
      <p:sp>
        <p:nvSpPr>
          <p:cNvPr id="4" name="Slide Number Placeholder 3">
            <a:extLst>
              <a:ext uri="{FF2B5EF4-FFF2-40B4-BE49-F238E27FC236}">
                <a16:creationId xmlns:a16="http://schemas.microsoft.com/office/drawing/2014/main" id="{1250EBAD-822B-4289-849F-EE5051B3B087}"/>
              </a:ext>
            </a:extLst>
          </p:cNvPr>
          <p:cNvSpPr>
            <a:spLocks noGrp="1"/>
          </p:cNvSpPr>
          <p:nvPr>
            <p:ph type="sldNum" sz="quarter" idx="10"/>
          </p:nvPr>
        </p:nvSpPr>
        <p:spPr/>
        <p:txBody>
          <a:bodyPr/>
          <a:lstStyle/>
          <a:p>
            <a:pPr>
              <a:defRPr/>
            </a:pPr>
            <a:endParaRPr lang="en-US" altLang="en-US" dirty="0"/>
          </a:p>
        </p:txBody>
      </p:sp>
    </p:spTree>
    <p:extLst>
      <p:ext uri="{BB962C8B-B14F-4D97-AF65-F5344CB8AC3E}">
        <p14:creationId xmlns:p14="http://schemas.microsoft.com/office/powerpoint/2010/main" val="30623887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9FA3FA-01CC-400E-9CCD-BF028C52B35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39856697-B54C-41D7-B76C-847C67149BE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C5FEE70A-0A7B-492D-ADED-CDC486A5A02E}"/>
              </a:ext>
            </a:extLst>
          </p:cNvPr>
          <p:cNvSpPr>
            <a:spLocks noGrp="1"/>
          </p:cNvSpPr>
          <p:nvPr>
            <p:ph type="title"/>
          </p:nvPr>
        </p:nvSpPr>
        <p:spPr/>
        <p:txBody>
          <a:bodyPr/>
          <a:lstStyle/>
          <a:p>
            <a:r>
              <a:rPr lang="en-US" dirty="0"/>
              <a:t>Case study conclusions</a:t>
            </a:r>
          </a:p>
        </p:txBody>
      </p:sp>
      <p:sp>
        <p:nvSpPr>
          <p:cNvPr id="5" name="Content Placeholder 4">
            <a:extLst>
              <a:ext uri="{FF2B5EF4-FFF2-40B4-BE49-F238E27FC236}">
                <a16:creationId xmlns:a16="http://schemas.microsoft.com/office/drawing/2014/main" id="{A9F28E6A-8A2A-466A-8021-934C2C7C254B}"/>
              </a:ext>
            </a:extLst>
          </p:cNvPr>
          <p:cNvSpPr>
            <a:spLocks noGrp="1"/>
          </p:cNvSpPr>
          <p:nvPr>
            <p:ph sz="quarter" idx="19"/>
          </p:nvPr>
        </p:nvSpPr>
        <p:spPr/>
        <p:txBody>
          <a:bodyPr/>
          <a:lstStyle/>
          <a:p>
            <a:r>
              <a:rPr lang="en-US" dirty="0"/>
              <a:t>Many challenges of studies using real-world data (like EHRs) can be addressed with thoughtful study design</a:t>
            </a:r>
          </a:p>
          <a:p>
            <a:pPr lvl="1"/>
            <a:r>
              <a:rPr lang="en-US" dirty="0"/>
              <a:t>Stratified randomization, sample definition, outcome identification</a:t>
            </a:r>
          </a:p>
          <a:p>
            <a:r>
              <a:rPr lang="en-US" dirty="0"/>
              <a:t>Defining the eligibility criteria for the sample to be analyzed requires careful thought</a:t>
            </a:r>
          </a:p>
          <a:p>
            <a:r>
              <a:rPr lang="en-US" dirty="0"/>
              <a:t>Clinical measures from EHR have several challenges when used as trial outcomes</a:t>
            </a:r>
          </a:p>
          <a:p>
            <a:pPr lvl="1"/>
            <a:r>
              <a:rPr lang="en-US" dirty="0"/>
              <a:t>Without careful consideration, differential ascertainment of outcomes across study arms could lead to biased estimates of intervention effects</a:t>
            </a:r>
          </a:p>
          <a:p>
            <a:r>
              <a:rPr lang="en-US" dirty="0"/>
              <a:t>Preliminary data (prior to randomization) can be used to examine assumptions and inform the study design</a:t>
            </a:r>
          </a:p>
          <a:p>
            <a:pPr lvl="1"/>
            <a:r>
              <a:rPr lang="en-US" dirty="0"/>
              <a:t>Allow ample time for protocol refinement prior to study launch</a:t>
            </a:r>
          </a:p>
          <a:p>
            <a:pPr lvl="1"/>
            <a:r>
              <a:rPr lang="en-US" dirty="0"/>
              <a:t>Some aspects of the analysis can be further refined as the statistical analysis plan (SAP) is developed</a:t>
            </a:r>
          </a:p>
          <a:p>
            <a:pPr lvl="1"/>
            <a:endParaRPr lang="en-US" dirty="0"/>
          </a:p>
          <a:p>
            <a:pPr lvl="1"/>
            <a:endParaRPr lang="en-US" dirty="0"/>
          </a:p>
          <a:p>
            <a:endParaRPr lang="en-US" dirty="0"/>
          </a:p>
        </p:txBody>
      </p:sp>
      <p:sp>
        <p:nvSpPr>
          <p:cNvPr id="6" name="Slide Number Placeholder 5">
            <a:extLst>
              <a:ext uri="{FF2B5EF4-FFF2-40B4-BE49-F238E27FC236}">
                <a16:creationId xmlns:a16="http://schemas.microsoft.com/office/drawing/2014/main" id="{E865ED70-D4F7-49C9-94CA-EB726C4E2CB6}"/>
              </a:ext>
            </a:extLst>
          </p:cNvPr>
          <p:cNvSpPr>
            <a:spLocks noGrp="1"/>
          </p:cNvSpPr>
          <p:nvPr>
            <p:ph type="sldNum" sz="quarter" idx="4"/>
          </p:nvPr>
        </p:nvSpPr>
        <p:spPr/>
        <p:txBody>
          <a:bodyPr/>
          <a:lstStyle/>
          <a:p>
            <a:fld id="{8C8B385D-DF67-E241-B0BF-76B80A8E743B}" type="slidenum">
              <a:rPr lang="en-US" smtClean="0"/>
              <a:pPr/>
              <a:t>109</a:t>
            </a:fld>
            <a:endParaRPr lang="en-US" dirty="0"/>
          </a:p>
        </p:txBody>
      </p:sp>
    </p:spTree>
    <p:extLst>
      <p:ext uri="{BB962C8B-B14F-4D97-AF65-F5344CB8AC3E}">
        <p14:creationId xmlns:p14="http://schemas.microsoft.com/office/powerpoint/2010/main" val="200640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Why do research with EHR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Sample: Larger, more representative sample that one could easily (or affordably) obtain in a traditional study</a:t>
            </a:r>
          </a:p>
          <a:p>
            <a:pPr lvl="1"/>
            <a:r>
              <a:rPr lang="en-US" dirty="0"/>
              <a:t>Individual patient consent typically not required, but human subjects review still is!</a:t>
            </a:r>
          </a:p>
          <a:p>
            <a:pPr lvl="1"/>
            <a:r>
              <a:rPr lang="en-US" dirty="0"/>
              <a:t>More likely to include people of color, people who are not fluent in English, lower income patients</a:t>
            </a:r>
          </a:p>
          <a:p>
            <a:r>
              <a:rPr lang="en-US" dirty="0"/>
              <a:t>More detailed comprehensive information on a patient’s healthcare than you could easily (or affordably) obtain in a study</a:t>
            </a:r>
          </a:p>
          <a:p>
            <a:pPr lvl="1"/>
            <a:r>
              <a:rPr lang="en-US" dirty="0"/>
              <a:t>With large health systems or claims data, information across specialties and providers</a:t>
            </a:r>
          </a:p>
          <a:p>
            <a:pPr lvl="1"/>
            <a:r>
              <a:rPr lang="en-US" dirty="0"/>
              <a:t>Patient history not susceptible to recall bias</a:t>
            </a:r>
          </a:p>
          <a:p>
            <a:r>
              <a:rPr lang="en-US" dirty="0"/>
              <a:t>More complete, longer term capture of outcomes of interest (vs. relying on study visits)</a:t>
            </a:r>
          </a:p>
          <a:p>
            <a:r>
              <a:rPr lang="en-US" dirty="0"/>
              <a:t>Structured data elements easily translated into quantitative inputs for analysis (e.g., presence of absence of exposure or event of interest)</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9767742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12006-D16B-4C4E-9123-B60A8A1B19F4}"/>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5CB13402-F707-4441-889B-F7BDEAAE51B9}"/>
              </a:ext>
            </a:extLst>
          </p:cNvPr>
          <p:cNvSpPr>
            <a:spLocks noGrp="1"/>
          </p:cNvSpPr>
          <p:nvPr>
            <p:ph type="body" sz="quarter" idx="15"/>
          </p:nvPr>
        </p:nvSpPr>
        <p:spPr/>
        <p:txBody>
          <a:bodyPr/>
          <a:lstStyle/>
          <a:p>
            <a:r>
              <a:rPr lang="en-US" dirty="0"/>
              <a:t> </a:t>
            </a:r>
          </a:p>
        </p:txBody>
      </p:sp>
      <p:sp>
        <p:nvSpPr>
          <p:cNvPr id="4" name="Title 3">
            <a:extLst>
              <a:ext uri="{FF2B5EF4-FFF2-40B4-BE49-F238E27FC236}">
                <a16:creationId xmlns:a16="http://schemas.microsoft.com/office/drawing/2014/main" id="{4956FEF6-457E-4B25-A5D5-C986312117E6}"/>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3397517D-A857-4A58-9292-6DEC6C94DC08}"/>
              </a:ext>
            </a:extLst>
          </p:cNvPr>
          <p:cNvSpPr>
            <a:spLocks noGrp="1"/>
          </p:cNvSpPr>
          <p:nvPr>
            <p:ph sz="quarter" idx="19"/>
          </p:nvPr>
        </p:nvSpPr>
        <p:spPr>
          <a:xfrm>
            <a:off x="1279751" y="3523992"/>
            <a:ext cx="18152837" cy="8305800"/>
          </a:xfrm>
        </p:spPr>
        <p:txBody>
          <a:bodyPr/>
          <a:lstStyle/>
          <a:p>
            <a:r>
              <a:rPr lang="en-US" dirty="0"/>
              <a:t>PCTs enable studying interventions in real world clinical settings and inform learning health systems</a:t>
            </a:r>
          </a:p>
          <a:p>
            <a:r>
              <a:rPr lang="en-US" dirty="0"/>
              <a:t>PCTs add complication</a:t>
            </a:r>
          </a:p>
          <a:p>
            <a:pPr lvl="1"/>
            <a:r>
              <a:rPr lang="en-US" dirty="0"/>
              <a:t>First question: can this question be answered using a pragmatic trial approach?</a:t>
            </a:r>
          </a:p>
          <a:p>
            <a:pPr lvl="1"/>
            <a:r>
              <a:rPr lang="en-US" dirty="0"/>
              <a:t>Using EHR data is valuable, but understanding the performance of all measures is important</a:t>
            </a:r>
          </a:p>
          <a:p>
            <a:r>
              <a:rPr lang="en-US" dirty="0"/>
              <a:t>Appropriate analysis considering design, randomization, and outcome ascertainment is key</a:t>
            </a:r>
          </a:p>
          <a:p>
            <a:r>
              <a:rPr lang="en-US" dirty="0"/>
              <a:t>Health equity: consider who is in your sample and whether the intervention effect may differ across populations</a:t>
            </a:r>
          </a:p>
          <a:p>
            <a:r>
              <a:rPr lang="en-US" dirty="0"/>
              <a:t>Ongoing area of active research: many open design and statistical questions</a:t>
            </a:r>
          </a:p>
          <a:p>
            <a:endParaRPr lang="en-US" dirty="0"/>
          </a:p>
        </p:txBody>
      </p:sp>
      <p:sp>
        <p:nvSpPr>
          <p:cNvPr id="6" name="Slide Number Placeholder 5">
            <a:extLst>
              <a:ext uri="{FF2B5EF4-FFF2-40B4-BE49-F238E27FC236}">
                <a16:creationId xmlns:a16="http://schemas.microsoft.com/office/drawing/2014/main" id="{ADA57E1F-4D88-4E09-A417-587FD37F7A3C}"/>
              </a:ext>
            </a:extLst>
          </p:cNvPr>
          <p:cNvSpPr>
            <a:spLocks noGrp="1"/>
          </p:cNvSpPr>
          <p:nvPr>
            <p:ph type="sldNum" sz="quarter" idx="4"/>
          </p:nvPr>
        </p:nvSpPr>
        <p:spPr/>
        <p:txBody>
          <a:bodyPr/>
          <a:lstStyle/>
          <a:p>
            <a:fld id="{8C8B385D-DF67-E241-B0BF-76B80A8E743B}" type="slidenum">
              <a:rPr lang="en-US" smtClean="0"/>
              <a:pPr/>
              <a:t>110</a:t>
            </a:fld>
            <a:endParaRPr lang="en-US" dirty="0"/>
          </a:p>
        </p:txBody>
      </p:sp>
    </p:spTree>
    <p:extLst>
      <p:ext uri="{BB962C8B-B14F-4D97-AF65-F5344CB8AC3E}">
        <p14:creationId xmlns:p14="http://schemas.microsoft.com/office/powerpoint/2010/main" val="25811042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7383AB-5963-467E-96C2-18FE3785F86B}"/>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E5183DB6-F1C6-428A-91D5-42859BF1CD87}"/>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7A792BC0-4046-4A40-89CF-CAB04CF492B0}"/>
              </a:ext>
            </a:extLst>
          </p:cNvPr>
          <p:cNvSpPr>
            <a:spLocks noGrp="1"/>
          </p:cNvSpPr>
          <p:nvPr>
            <p:ph type="title"/>
          </p:nvPr>
        </p:nvSpPr>
        <p:spPr/>
        <p:txBody>
          <a:bodyPr/>
          <a:lstStyle/>
          <a:p>
            <a:r>
              <a:rPr lang="en-US" dirty="0"/>
              <a:t>Thank you! Questions?</a:t>
            </a:r>
          </a:p>
        </p:txBody>
      </p:sp>
      <p:sp>
        <p:nvSpPr>
          <p:cNvPr id="5" name="Content Placeholder 4">
            <a:extLst>
              <a:ext uri="{FF2B5EF4-FFF2-40B4-BE49-F238E27FC236}">
                <a16:creationId xmlns:a16="http://schemas.microsoft.com/office/drawing/2014/main" id="{1F87F3BE-0BD9-4D9E-927D-A35FCA6207DC}"/>
              </a:ext>
            </a:extLst>
          </p:cNvPr>
          <p:cNvSpPr>
            <a:spLocks noGrp="1"/>
          </p:cNvSpPr>
          <p:nvPr>
            <p:ph sz="quarter" idx="19"/>
          </p:nvPr>
        </p:nvSpPr>
        <p:spPr>
          <a:xfrm>
            <a:off x="2587308" y="4053077"/>
            <a:ext cx="18496427" cy="8305800"/>
          </a:xfrm>
        </p:spPr>
        <p:txBody>
          <a:bodyPr/>
          <a:lstStyle/>
          <a:p>
            <a:pPr marL="0" indent="0">
              <a:buNone/>
            </a:pPr>
            <a:r>
              <a:rPr lang="en-US" b="1" dirty="0"/>
              <a:t>Acknowledgments</a:t>
            </a:r>
          </a:p>
          <a:p>
            <a:r>
              <a:rPr lang="en-US" dirty="0"/>
              <a:t>General slides on pragmatic trials adapted from Andrea Cook and the NIH Collaboratory</a:t>
            </a:r>
          </a:p>
          <a:p>
            <a:r>
              <a:rPr lang="en-US" dirty="0"/>
              <a:t>Examples used in slides come from studies funded by</a:t>
            </a:r>
          </a:p>
          <a:p>
            <a:pPr lvl="1"/>
            <a:r>
              <a:rPr lang="en-US" dirty="0"/>
              <a:t>National Institutes of Health</a:t>
            </a:r>
          </a:p>
          <a:p>
            <a:pPr lvl="2"/>
            <a:r>
              <a:rPr lang="en-US" dirty="0"/>
              <a:t>NIDA Clinical Trials Network and NIMH</a:t>
            </a:r>
          </a:p>
          <a:p>
            <a:pPr lvl="1"/>
            <a:r>
              <a:rPr lang="en-US" dirty="0"/>
              <a:t>Agency for Healthcare Research and Quality (AHRQ)</a:t>
            </a:r>
          </a:p>
          <a:p>
            <a:r>
              <a:rPr lang="en-US" dirty="0"/>
              <a:t>A special thank you to the principal investigators, scientists, and statisticians on these studies, including:</a:t>
            </a:r>
          </a:p>
          <a:p>
            <a:pPr lvl="1"/>
            <a:r>
              <a:rPr lang="en-US" dirty="0"/>
              <a:t>Katharine Bradley, Lynn </a:t>
            </a:r>
            <a:r>
              <a:rPr lang="en-US" dirty="0" err="1"/>
              <a:t>DeBar</a:t>
            </a:r>
            <a:r>
              <a:rPr lang="en-US" dirty="0"/>
              <a:t>, Melissa Anderson, Hongxiang Qiu, Onchee Yu, Abisola Idu, Jennifer McCormack, Abigail Matthews </a:t>
            </a:r>
          </a:p>
        </p:txBody>
      </p:sp>
      <p:sp>
        <p:nvSpPr>
          <p:cNvPr id="6" name="Slide Number Placeholder 5">
            <a:extLst>
              <a:ext uri="{FF2B5EF4-FFF2-40B4-BE49-F238E27FC236}">
                <a16:creationId xmlns:a16="http://schemas.microsoft.com/office/drawing/2014/main" id="{6EBA8929-3CB8-4281-8195-190CD371DA88}"/>
              </a:ext>
            </a:extLst>
          </p:cNvPr>
          <p:cNvSpPr>
            <a:spLocks noGrp="1"/>
          </p:cNvSpPr>
          <p:nvPr>
            <p:ph type="sldNum" sz="quarter" idx="4"/>
          </p:nvPr>
        </p:nvSpPr>
        <p:spPr/>
        <p:txBody>
          <a:bodyPr/>
          <a:lstStyle/>
          <a:p>
            <a:fld id="{8C8B385D-DF67-E241-B0BF-76B80A8E743B}" type="slidenum">
              <a:rPr lang="en-US" smtClean="0"/>
              <a:pPr/>
              <a:t>111</a:t>
            </a:fld>
            <a:endParaRPr lang="en-US" dirty="0"/>
          </a:p>
        </p:txBody>
      </p:sp>
    </p:spTree>
    <p:extLst>
      <p:ext uri="{BB962C8B-B14F-4D97-AF65-F5344CB8AC3E}">
        <p14:creationId xmlns:p14="http://schemas.microsoft.com/office/powerpoint/2010/main" val="23130011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Statistical methods for electronic health record data</a:t>
            </a:r>
            <a:br>
              <a:rPr lang="en-US" b="1" dirty="0">
                <a:solidFill>
                  <a:schemeClr val="bg1"/>
                </a:solidFill>
              </a:rPr>
            </a:br>
            <a:r>
              <a:rPr lang="en-US" b="1" dirty="0">
                <a:solidFill>
                  <a:schemeClr val="bg1"/>
                </a:solidFill>
              </a:rPr>
              <a:t>    American Causal Inference Conference</a:t>
            </a:r>
            <a:endParaRPr lang="en-US" dirty="0">
              <a:solidFill>
                <a:schemeClr val="bg1"/>
              </a:solidFill>
            </a:endParaRPr>
          </a:p>
        </p:txBody>
      </p:sp>
      <p:sp>
        <p:nvSpPr>
          <p:cNvPr id="3" name="Text Placeholder 2"/>
          <p:cNvSpPr>
            <a:spLocks noGrp="1"/>
          </p:cNvSpPr>
          <p:nvPr>
            <p:ph type="body" sz="quarter" idx="10"/>
          </p:nvPr>
        </p:nvSpPr>
        <p:spPr>
          <a:xfrm>
            <a:off x="1676400" y="9368287"/>
            <a:ext cx="19720560" cy="2311880"/>
          </a:xfrm>
        </p:spPr>
        <p:txBody>
          <a:bodyPr/>
          <a:lstStyle/>
          <a:p>
            <a:r>
              <a:rPr lang="en-US" sz="3600" dirty="0"/>
              <a:t>Jennifer F Bobb, R Yates Coley, Susan M Shortreed</a:t>
            </a:r>
          </a:p>
          <a:p>
            <a:r>
              <a:rPr lang="en-US" sz="3600" dirty="0"/>
              <a:t>Biostatistics Unit, Kaiser Permanente Washington Health Research Institute (KPWHRI)</a:t>
            </a:r>
          </a:p>
          <a:p>
            <a:r>
              <a:rPr lang="en-US" sz="3600" dirty="0"/>
              <a:t>	jennifer.f.bobb@kp.org, rebecca.y.coley@kp.org, susan.m.shortreed@kp.org</a:t>
            </a:r>
          </a:p>
          <a:p>
            <a:r>
              <a:rPr lang="en-US" sz="3600" dirty="0"/>
              <a:t>Acknowledgements to entire Biostatistics Unit at KPWHRI, funders, and collaborators</a:t>
            </a:r>
          </a:p>
          <a:p>
            <a:endParaRPr lang="en-US" sz="3600" dirty="0"/>
          </a:p>
        </p:txBody>
      </p:sp>
      <p:sp>
        <p:nvSpPr>
          <p:cNvPr id="4" name="TextBox 3">
            <a:extLst>
              <a:ext uri="{FF2B5EF4-FFF2-40B4-BE49-F238E27FC236}">
                <a16:creationId xmlns:a16="http://schemas.microsoft.com/office/drawing/2014/main" id="{BFCE25B0-CCC4-386C-0710-028CC548D1F6}"/>
              </a:ext>
            </a:extLst>
          </p:cNvPr>
          <p:cNvSpPr txBox="1"/>
          <p:nvPr/>
        </p:nvSpPr>
        <p:spPr>
          <a:xfrm>
            <a:off x="1676400" y="1280160"/>
            <a:ext cx="15392400" cy="2246769"/>
          </a:xfrm>
          <a:prstGeom prst="rect">
            <a:avLst/>
          </a:prstGeom>
          <a:noFill/>
        </p:spPr>
        <p:txBody>
          <a:bodyPr wrap="square" rtlCol="0">
            <a:spAutoFit/>
          </a:bodyPr>
          <a:lstStyle/>
          <a:p>
            <a:r>
              <a:rPr lang="en-US" sz="14000" dirty="0">
                <a:solidFill>
                  <a:schemeClr val="bg1"/>
                </a:solidFill>
              </a:rPr>
              <a:t>Discussion</a:t>
            </a:r>
          </a:p>
        </p:txBody>
      </p:sp>
    </p:spTree>
    <p:extLst>
      <p:ext uri="{BB962C8B-B14F-4D97-AF65-F5344CB8AC3E}">
        <p14:creationId xmlns:p14="http://schemas.microsoft.com/office/powerpoint/2010/main" val="19814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20092558" cy="2009774"/>
          </a:xfrm>
        </p:spPr>
        <p:txBody>
          <a:bodyPr/>
          <a:lstStyle/>
          <a:p>
            <a:r>
              <a:rPr lang="en-US" dirty="0"/>
              <a:t>Why do research with EHR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EHR data can be used to supplement traditional research studies</a:t>
            </a:r>
          </a:p>
          <a:p>
            <a:r>
              <a:rPr lang="en-US" dirty="0"/>
              <a:t>Example: NIA-funded longitudinal Adult Changes in Thought (ACT) cohort</a:t>
            </a:r>
          </a:p>
          <a:p>
            <a:pPr lvl="1"/>
            <a:r>
              <a:rPr lang="en-US" dirty="0"/>
              <a:t>In depth data collected biennially in cohort at in-person examinations and surveys</a:t>
            </a:r>
          </a:p>
          <a:p>
            <a:pPr lvl="1"/>
            <a:r>
              <a:rPr lang="en-US" dirty="0"/>
              <a:t>Linked to administrative data for rich studies on aging</a:t>
            </a:r>
          </a:p>
          <a:p>
            <a:pPr lvl="1"/>
            <a:r>
              <a:rPr lang="en-US" dirty="0"/>
              <a:t>For example, gold standard dementia assessment in 2022 can be associated with medication fills over prior decades</a:t>
            </a:r>
          </a:p>
          <a:p>
            <a:r>
              <a:rPr lang="en-US" dirty="0"/>
              <a:t>EHR data can be used to assess generalizability of research findings</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12</a:t>
            </a:fld>
            <a:endParaRPr lang="en-US" dirty="0"/>
          </a:p>
        </p:txBody>
      </p:sp>
    </p:spTree>
    <p:extLst>
      <p:ext uri="{BB962C8B-B14F-4D97-AF65-F5344CB8AC3E}">
        <p14:creationId xmlns:p14="http://schemas.microsoft.com/office/powerpoint/2010/main" val="400279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Challenges of research with EHR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Selection bias</a:t>
            </a:r>
          </a:p>
          <a:p>
            <a:r>
              <a:rPr lang="en-US" dirty="0"/>
              <a:t>Measurement error, misclassification, and missing data</a:t>
            </a:r>
          </a:p>
          <a:p>
            <a:r>
              <a:rPr lang="en-US" dirty="0"/>
              <a:t>Multilevel data</a:t>
            </a:r>
          </a:p>
          <a:p>
            <a:r>
              <a:rPr lang="en-US" dirty="0"/>
              <a:t>Multi-site studies, Interoperability</a:t>
            </a:r>
          </a:p>
          <a:p>
            <a:r>
              <a:rPr lang="en-US" dirty="0"/>
              <a:t>Unstructured, free text data</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13</a:t>
            </a:fld>
            <a:endParaRPr lang="en-US" dirty="0"/>
          </a:p>
        </p:txBody>
      </p:sp>
    </p:spTree>
    <p:extLst>
      <p:ext uri="{BB962C8B-B14F-4D97-AF65-F5344CB8AC3E}">
        <p14:creationId xmlns:p14="http://schemas.microsoft.com/office/powerpoint/2010/main" val="181409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Selection bias in defining study sample</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Insurance claims data limited to those covered by a particular insurance plan to define a population of patients for whom health utilization is completely observed</a:t>
            </a:r>
          </a:p>
          <a:p>
            <a:pPr lvl="1"/>
            <a:r>
              <a:rPr lang="en-US" dirty="0"/>
              <a:t>Eligibility criteria likely includes some minimum length of prior enrollment </a:t>
            </a:r>
          </a:p>
          <a:p>
            <a:pPr lvl="1"/>
            <a:r>
              <a:rPr lang="en-US" dirty="0"/>
              <a:t>Must balance selection bias with measurement error </a:t>
            </a:r>
          </a:p>
          <a:p>
            <a:r>
              <a:rPr lang="en-US" dirty="0"/>
              <a:t>Clinical data studies in a health system must define population of patients for whom we expect to see most relevant care</a:t>
            </a:r>
          </a:p>
          <a:p>
            <a:pPr lvl="1"/>
            <a:r>
              <a:rPr lang="en-US" dirty="0"/>
              <a:t>Eligibility criteria typically based on prior utilization</a:t>
            </a:r>
          </a:p>
          <a:p>
            <a:r>
              <a:rPr lang="en-US" dirty="0"/>
              <a:t>Health equity- patients who have the most barriers to care are less likely to have continuous insurance coverage, consistent care with the same providers; studies with EHR data will exclude these patients</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14</a:t>
            </a:fld>
            <a:endParaRPr lang="en-US" dirty="0"/>
          </a:p>
        </p:txBody>
      </p:sp>
    </p:spTree>
    <p:extLst>
      <p:ext uri="{BB962C8B-B14F-4D97-AF65-F5344CB8AC3E}">
        <p14:creationId xmlns:p14="http://schemas.microsoft.com/office/powerpoint/2010/main" val="203443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Measurement error, misclassification, and missing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Will affect both covariates and outcomes </a:t>
            </a:r>
          </a:p>
          <a:p>
            <a:r>
              <a:rPr lang="en-US" dirty="0"/>
              <a:t>Sources of measurement error/misclassification</a:t>
            </a:r>
          </a:p>
          <a:p>
            <a:pPr lvl="1"/>
            <a:r>
              <a:rPr lang="en-US" dirty="0"/>
              <a:t>Manually entered data may be incorrectly/imprecisely entered </a:t>
            </a:r>
          </a:p>
          <a:p>
            <a:pPr lvl="2"/>
            <a:r>
              <a:rPr lang="en-US" dirty="0"/>
              <a:t>Exacerbated by smart/predictive text or listing order for diagnosis codes </a:t>
            </a:r>
          </a:p>
          <a:p>
            <a:pPr lvl="1"/>
            <a:r>
              <a:rPr lang="en-US" dirty="0"/>
              <a:t>Lab values may have the wrong units indicated</a:t>
            </a:r>
          </a:p>
          <a:p>
            <a:pPr lvl="1"/>
            <a:r>
              <a:rPr lang="en-US" dirty="0"/>
              <a:t>Misdiagnosis</a:t>
            </a:r>
          </a:p>
          <a:p>
            <a:r>
              <a:rPr lang="en-US" dirty="0"/>
              <a:t>Overlap between measurement error/misclassification and missing data:</a:t>
            </a:r>
          </a:p>
          <a:p>
            <a:pPr lvl="1"/>
            <a:r>
              <a:rPr lang="en-US" dirty="0"/>
              <a:t>If a “true” diagnosis doesn’t appear in the chart- provider may have incorrectly ruled it out or not assessed the patient for it</a:t>
            </a:r>
          </a:p>
          <a:p>
            <a:pPr lvl="1"/>
            <a:r>
              <a:rPr lang="en-US" dirty="0"/>
              <a:t>Lack of prior enrollment or seeking care externally may cause missing, mismeasured data</a:t>
            </a:r>
          </a:p>
          <a:p>
            <a:r>
              <a:rPr lang="en-US" dirty="0"/>
              <a:t>More straightforward to think of predictors from the EHR as, e.g., “diagnosis of X indicated in the medical record” instead of “patient has X condition”</a:t>
            </a:r>
          </a:p>
          <a:p>
            <a:r>
              <a:rPr lang="en-US" dirty="0"/>
              <a:t>Health equity: EHR data reflects care </a:t>
            </a:r>
            <a:r>
              <a:rPr lang="en-US" b="1" dirty="0"/>
              <a:t>received</a:t>
            </a:r>
            <a:r>
              <a:rPr lang="en-US" dirty="0"/>
              <a:t>, not care </a:t>
            </a:r>
            <a:r>
              <a:rPr lang="en-US" b="1" dirty="0"/>
              <a:t>needed</a:t>
            </a:r>
            <a:r>
              <a:rPr lang="en-US" dirty="0"/>
              <a:t>. Populations with barriers to health care are less likely to have clinical needs accurately reflected in EHR data</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15</a:t>
            </a:fld>
            <a:endParaRPr lang="en-US" dirty="0"/>
          </a:p>
        </p:txBody>
      </p:sp>
    </p:spTree>
    <p:extLst>
      <p:ext uri="{BB962C8B-B14F-4D97-AF65-F5344CB8AC3E}">
        <p14:creationId xmlns:p14="http://schemas.microsoft.com/office/powerpoint/2010/main" val="50506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Multilevel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Data are clustered within health system, clinic, provider, and patient</a:t>
            </a:r>
          </a:p>
          <a:p>
            <a:pPr lvl="1"/>
            <a:r>
              <a:rPr lang="en-US" dirty="0"/>
              <a:t>Clustering may be non-nested, e.g., if a patient sees multiple providers</a:t>
            </a:r>
          </a:p>
          <a:p>
            <a:r>
              <a:rPr lang="en-US" dirty="0"/>
              <a:t>Cluster size may be informative</a:t>
            </a:r>
          </a:p>
          <a:p>
            <a:pPr lvl="1"/>
            <a:r>
              <a:rPr lang="en-US" dirty="0"/>
              <a:t>People who are more sick have more encounters with health system (exacerbated in EHR data vs. studies with scheduled visits)</a:t>
            </a:r>
          </a:p>
          <a:p>
            <a:pPr lvl="1"/>
            <a:r>
              <a:rPr lang="en-US" dirty="0"/>
              <a:t>Health equity: cluster size may also be associated with access to affordable, effective, and culturally competent care. </a:t>
            </a:r>
          </a:p>
          <a:p>
            <a:pPr lvl="1"/>
            <a:r>
              <a:rPr lang="en-US" dirty="0"/>
              <a:t>Marginal models for longitudinal data (including GEE) assume cluster size is non-informative, estimates average effect for average observation (not average effect for average observation in average cluster)</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16</a:t>
            </a:fld>
            <a:endParaRPr lang="en-US" dirty="0"/>
          </a:p>
        </p:txBody>
      </p:sp>
    </p:spTree>
    <p:extLst>
      <p:ext uri="{BB962C8B-B14F-4D97-AF65-F5344CB8AC3E}">
        <p14:creationId xmlns:p14="http://schemas.microsoft.com/office/powerpoint/2010/main" val="373796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Multi-site studies, Interoperability</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Multi-site studies with EHR data can increase sample size, generalizability but pose many administrative, programming, and statistical challenges</a:t>
            </a:r>
          </a:p>
          <a:p>
            <a:r>
              <a:rPr lang="en-US" dirty="0"/>
              <a:t>Administrative- Data use agreements, secure data transfer</a:t>
            </a:r>
          </a:p>
          <a:p>
            <a:r>
              <a:rPr lang="en-US" dirty="0"/>
              <a:t>Programming- Interoperability</a:t>
            </a:r>
          </a:p>
          <a:p>
            <a:pPr lvl="1"/>
            <a:r>
              <a:rPr lang="en-US" dirty="0"/>
              <a:t>“If you’ve seen one EHR, you’ve seen one EHR”</a:t>
            </a:r>
          </a:p>
          <a:p>
            <a:pPr lvl="1"/>
            <a:r>
              <a:rPr lang="en-US" dirty="0"/>
              <a:t>Research networks with shared data models (e.g., </a:t>
            </a:r>
            <a:r>
              <a:rPr lang="en-US" dirty="0" err="1"/>
              <a:t>PCORnet</a:t>
            </a:r>
            <a:r>
              <a:rPr lang="en-US" dirty="0"/>
              <a:t>) facilitate data sharing</a:t>
            </a:r>
          </a:p>
          <a:p>
            <a:pPr lvl="1"/>
            <a:r>
              <a:rPr lang="en-US" dirty="0"/>
              <a:t>Health equity: Well-resourced health systems are more likely to have data infrastructure to support EHR studies, less likely to include safety net clinics (exception, OCHIN)</a:t>
            </a:r>
          </a:p>
          <a:p>
            <a:r>
              <a:rPr lang="en-US" dirty="0"/>
              <a:t>Statistical- Comparability</a:t>
            </a:r>
          </a:p>
          <a:p>
            <a:pPr lvl="1"/>
            <a:r>
              <a:rPr lang="en-US" dirty="0"/>
              <a:t>Clinical documentation practices vary across site </a:t>
            </a:r>
          </a:p>
          <a:p>
            <a:pPr lvl="1"/>
            <a:r>
              <a:rPr lang="en-US" dirty="0"/>
              <a:t>Measurement error and missing data patterns may also vary</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17</a:t>
            </a:fld>
            <a:endParaRPr lang="en-US" dirty="0"/>
          </a:p>
        </p:txBody>
      </p:sp>
    </p:spTree>
    <p:extLst>
      <p:ext uri="{BB962C8B-B14F-4D97-AF65-F5344CB8AC3E}">
        <p14:creationId xmlns:p14="http://schemas.microsoft.com/office/powerpoint/2010/main" val="3920654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a:p>
            <a:endParaRPr lang="en-US" dirty="0"/>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7" y="1411358"/>
            <a:ext cx="20432045" cy="2009774"/>
          </a:xfrm>
        </p:spPr>
        <p:txBody>
          <a:bodyPr/>
          <a:lstStyle/>
          <a:p>
            <a:r>
              <a:rPr lang="en-US" sz="5400" b="1" dirty="0"/>
              <a:t>Health system variability in recording depression symptoms</a:t>
            </a:r>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18</a:t>
            </a:fld>
            <a:endParaRPr lang="en-US" dirty="0"/>
          </a:p>
        </p:txBody>
      </p:sp>
      <p:pic>
        <p:nvPicPr>
          <p:cNvPr id="7" name="Picture 6">
            <a:extLst>
              <a:ext uri="{FF2B5EF4-FFF2-40B4-BE49-F238E27FC236}">
                <a16:creationId xmlns:a16="http://schemas.microsoft.com/office/drawing/2014/main" id="{FD346465-0385-46F2-B145-E962774AB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363" y="3987310"/>
            <a:ext cx="10355238" cy="757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4708956E-49B8-47FF-81F2-78EB5A72A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5435" y="3987309"/>
            <a:ext cx="10524565" cy="7578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13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 in data capture of injury intent across time</a:t>
            </a:r>
          </a:p>
        </p:txBody>
      </p:sp>
      <p:graphicFrame>
        <p:nvGraphicFramePr>
          <p:cNvPr id="6" name="Chart 5"/>
          <p:cNvGraphicFramePr>
            <a:graphicFrameLocks/>
          </p:cNvGraphicFramePr>
          <p:nvPr/>
        </p:nvGraphicFramePr>
        <p:xfrm>
          <a:off x="1676618" y="3640077"/>
          <a:ext cx="8750750" cy="77498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926077" y="11978153"/>
            <a:ext cx="18815182" cy="461665"/>
          </a:xfrm>
          <a:prstGeom prst="rect">
            <a:avLst/>
          </a:prstGeom>
          <a:noFill/>
        </p:spPr>
        <p:txBody>
          <a:bodyPr wrap="square" rtlCol="0">
            <a:spAutoFit/>
          </a:bodyPr>
          <a:lstStyle/>
          <a:p>
            <a:r>
              <a:rPr lang="en-US" sz="2400" dirty="0"/>
              <a:t>Lu CY et al. (2014) How complete are E-codes in commercial plan claims databases? </a:t>
            </a:r>
            <a:r>
              <a:rPr lang="en-US" sz="2400" dirty="0" err="1"/>
              <a:t>Pharmacoepidemiology</a:t>
            </a:r>
            <a:r>
              <a:rPr lang="en-US" sz="2400" dirty="0"/>
              <a:t> and Drug Safety. 23:218-20</a:t>
            </a:r>
          </a:p>
        </p:txBody>
      </p:sp>
      <p:sp>
        <p:nvSpPr>
          <p:cNvPr id="3" name="Slide Number Placeholder 2"/>
          <p:cNvSpPr>
            <a:spLocks noGrp="1"/>
          </p:cNvSpPr>
          <p:nvPr>
            <p:ph type="sldNum" sz="quarter" idx="12"/>
          </p:nvPr>
        </p:nvSpPr>
        <p:spPr/>
        <p:txBody>
          <a:bodyPr/>
          <a:lstStyle/>
          <a:p>
            <a:fld id="{59688B50-F209-5A45-8DA6-A40598A1B2D3}" type="slidenum">
              <a:rPr lang="en-US" smtClean="0"/>
              <a:pPr/>
              <a:t>19</a:t>
            </a:fld>
            <a:endParaRPr lang="en-US"/>
          </a:p>
        </p:txBody>
      </p:sp>
      <p:sp>
        <p:nvSpPr>
          <p:cNvPr id="4" name="Footer Placeholder 3"/>
          <p:cNvSpPr>
            <a:spLocks noGrp="1"/>
          </p:cNvSpPr>
          <p:nvPr>
            <p:ph type="ftr" sz="quarter" idx="13"/>
          </p:nvPr>
        </p:nvSpPr>
        <p:spPr/>
        <p:txBody>
          <a:bodyPr/>
          <a:lstStyle/>
          <a:p>
            <a:r>
              <a:rPr lang="en-US" dirty="0"/>
              <a:t>     </a:t>
            </a:r>
          </a:p>
        </p:txBody>
      </p:sp>
      <p:graphicFrame>
        <p:nvGraphicFramePr>
          <p:cNvPr id="8" name="Chart 7">
            <a:extLst>
              <a:ext uri="{FF2B5EF4-FFF2-40B4-BE49-F238E27FC236}">
                <a16:creationId xmlns:a16="http://schemas.microsoft.com/office/drawing/2014/main" id="{E20A2581-724E-46EA-9E49-2D808BFEF057}"/>
              </a:ext>
            </a:extLst>
          </p:cNvPr>
          <p:cNvGraphicFramePr>
            <a:graphicFrameLocks/>
          </p:cNvGraphicFramePr>
          <p:nvPr/>
        </p:nvGraphicFramePr>
        <p:xfrm>
          <a:off x="10215990" y="3638596"/>
          <a:ext cx="12221850" cy="760166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Placeholder 1">
            <a:extLst>
              <a:ext uri="{FF2B5EF4-FFF2-40B4-BE49-F238E27FC236}">
                <a16:creationId xmlns:a16="http://schemas.microsoft.com/office/drawing/2014/main" id="{0ECED0C8-DF2D-4965-AB15-949331BE8E75}"/>
              </a:ext>
            </a:extLst>
          </p:cNvPr>
          <p:cNvSpPr txBox="1">
            <a:spLocks/>
          </p:cNvSpPr>
          <p:nvPr/>
        </p:nvSpPr>
        <p:spPr>
          <a:xfrm>
            <a:off x="894178" y="533243"/>
            <a:ext cx="7614701" cy="389301"/>
          </a:xfrm>
          <a:prstGeom prst="rect">
            <a:avLst/>
          </a:prstGeom>
        </p:spPr>
        <p:txBody>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sz="2200" dirty="0"/>
              <a:t>EHR data curation</a:t>
            </a:r>
          </a:p>
          <a:p>
            <a:endParaRPr lang="en-US" dirty="0"/>
          </a:p>
        </p:txBody>
      </p:sp>
    </p:spTree>
    <p:extLst>
      <p:ext uri="{BB962C8B-B14F-4D97-AF65-F5344CB8AC3E}">
        <p14:creationId xmlns:p14="http://schemas.microsoft.com/office/powerpoint/2010/main" val="295857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Welcome! </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682066" cy="8305800"/>
          </a:xfrm>
        </p:spPr>
        <p:txBody>
          <a:bodyPr/>
          <a:lstStyle/>
          <a:p>
            <a:r>
              <a:rPr lang="en-US" b="1" dirty="0"/>
              <a:t>Statistical methods for electronic health record data </a:t>
            </a:r>
          </a:p>
          <a:p>
            <a:pPr lvl="1"/>
            <a:r>
              <a:rPr lang="en-US" dirty="0"/>
              <a:t>Focus on design and analysis of studies using EHR data</a:t>
            </a:r>
          </a:p>
          <a:p>
            <a:r>
              <a:rPr lang="en-US" dirty="0"/>
              <a:t>Yates Coley (they/them/theirs)</a:t>
            </a:r>
          </a:p>
          <a:p>
            <a:pPr lvl="1"/>
            <a:r>
              <a:rPr lang="en-US" dirty="0"/>
              <a:t>PhD in Biostatistics from University of Washington, 2014</a:t>
            </a:r>
          </a:p>
          <a:p>
            <a:pPr lvl="1"/>
            <a:r>
              <a:rPr lang="en-US" dirty="0"/>
              <a:t>Methods expertise in prediction modeling and learning health systems science </a:t>
            </a:r>
          </a:p>
          <a:p>
            <a:pPr lvl="1"/>
            <a:r>
              <a:rPr lang="en-US" dirty="0"/>
              <a:t>Collaborations in aging, mental health, cancer, and health services research</a:t>
            </a:r>
          </a:p>
          <a:p>
            <a:r>
              <a:rPr lang="en-US" dirty="0"/>
              <a:t>Susan (she/her/hers)</a:t>
            </a:r>
          </a:p>
          <a:p>
            <a:r>
              <a:rPr lang="en-US" dirty="0"/>
              <a:t>Jennifer (she/her/hers)</a:t>
            </a:r>
          </a:p>
          <a:p>
            <a:pPr lvl="1"/>
            <a:r>
              <a:rPr lang="en-US" dirty="0"/>
              <a:t>PhD in Biostatistics from Johns Hopkins (2012) followed by postdoc at Harvard Biostat</a:t>
            </a:r>
          </a:p>
          <a:p>
            <a:pPr lvl="1"/>
            <a:r>
              <a:rPr lang="en-US" dirty="0"/>
              <a:t>Previous focus </a:t>
            </a:r>
            <a:r>
              <a:rPr lang="en-US"/>
              <a:t>environmental health; </a:t>
            </a:r>
            <a:r>
              <a:rPr lang="en-US" dirty="0"/>
              <a:t>current work with addiction research group at KPWHRI</a:t>
            </a:r>
          </a:p>
          <a:p>
            <a:pPr lvl="1"/>
            <a:r>
              <a:rPr lang="en-US" dirty="0"/>
              <a:t>How can health care systems best implement interventions addressing alcohol and other substance use disorders, particularly in primary care; methods to improve design/inference</a:t>
            </a:r>
          </a:p>
          <a:p>
            <a:pPr lvl="1"/>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fld id="{8C8B385D-DF67-E241-B0BF-76B80A8E743B}" type="slidenum">
              <a:rPr kumimoji="0" lang="en-US" sz="2000" b="0" i="0" u="none" strike="noStrike" kern="1200" cap="none" spc="0" normalizeH="0" baseline="0" noProof="0" smtClean="0">
                <a:ln>
                  <a:noFill/>
                </a:ln>
                <a:solidFill>
                  <a:srgbClr val="000000">
                    <a:tint val="75000"/>
                  </a:srgbClr>
                </a:solidFill>
                <a:effectLst/>
                <a:uLnTx/>
                <a:uFillTx/>
                <a:latin typeface="Arial" panose="020B0604020202020204"/>
                <a:ea typeface="+mn-ea"/>
                <a:cs typeface="+mn-cs"/>
              </a:rPr>
              <a:pPr marL="0" marR="0" lvl="0" indent="0" algn="l" defTabSz="1828891"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523921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Unstructured, free text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Many important factors are recorded in unstructured, clinical text data</a:t>
            </a:r>
          </a:p>
          <a:p>
            <a:pPr lvl="1"/>
            <a:r>
              <a:rPr lang="en-US" dirty="0"/>
              <a:t>Symptoms, family and patient history, diagnoses ruled out,</a:t>
            </a:r>
          </a:p>
          <a:p>
            <a:r>
              <a:rPr lang="en-US" dirty="0"/>
              <a:t>Chart review and Natural Language Processing (NLP) can be used to derive structured variables from EHR</a:t>
            </a:r>
          </a:p>
          <a:p>
            <a:r>
              <a:rPr lang="en-US" dirty="0"/>
              <a:t>Chart review</a:t>
            </a:r>
          </a:p>
          <a:p>
            <a:pPr lvl="1"/>
            <a:r>
              <a:rPr lang="en-US" dirty="0"/>
              <a:t>Structured EHR variables can inform selection for chart review sample</a:t>
            </a:r>
          </a:p>
          <a:p>
            <a:pPr lvl="1"/>
            <a:r>
              <a:rPr lang="en-US" dirty="0"/>
              <a:t>Two-phase sampling can be used to supplement structured data</a:t>
            </a:r>
          </a:p>
          <a:p>
            <a:pPr lvl="1"/>
            <a:r>
              <a:rPr lang="en-US" dirty="0"/>
              <a:t>Chart review can be used to elicit misclassification rates for structured variables</a:t>
            </a:r>
          </a:p>
          <a:p>
            <a:r>
              <a:rPr lang="en-US" dirty="0"/>
              <a:t>NLP can identify patterns in free text and map to structured variables</a:t>
            </a:r>
          </a:p>
          <a:p>
            <a:pPr lvl="1"/>
            <a:r>
              <a:rPr lang="en-US" dirty="0"/>
              <a:t>E.g., “Patient’s mother had breast cancer” indicates family history </a:t>
            </a:r>
          </a:p>
          <a:p>
            <a:r>
              <a:rPr lang="en-US" dirty="0"/>
              <a:t>NLP and chart review can be used together</a:t>
            </a:r>
          </a:p>
          <a:p>
            <a:pPr lvl="2"/>
            <a:r>
              <a:rPr lang="en-US" dirty="0"/>
              <a:t>NLP identifies charts for chart review (e.g., any note that includes a particular word stem)</a:t>
            </a:r>
          </a:p>
          <a:p>
            <a:pPr lvl="2"/>
            <a:r>
              <a:rPr lang="en-US" dirty="0"/>
              <a:t>Chart review can validate accuracy of NLP model</a:t>
            </a:r>
          </a:p>
          <a:p>
            <a:pPr lvl="1"/>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20</a:t>
            </a:fld>
            <a:endParaRPr lang="en-US" dirty="0"/>
          </a:p>
        </p:txBody>
      </p:sp>
    </p:spTree>
    <p:extLst>
      <p:ext uri="{BB962C8B-B14F-4D97-AF65-F5344CB8AC3E}">
        <p14:creationId xmlns:p14="http://schemas.microsoft.com/office/powerpoint/2010/main" val="428058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a:p>
            <a:endParaRPr lang="en-US" dirty="0"/>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Operationalizing clinical data for research</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298988" cy="8305800"/>
          </a:xfrm>
        </p:spPr>
        <p:txBody>
          <a:bodyPr/>
          <a:lstStyle/>
          <a:p>
            <a:r>
              <a:rPr lang="en-US" dirty="0"/>
              <a:t>Having clinical research partners is essential</a:t>
            </a:r>
          </a:p>
          <a:p>
            <a:pPr lvl="1"/>
            <a:r>
              <a:rPr lang="en-US" dirty="0"/>
              <a:t>Important to understand how data are coded in a particular health system 	</a:t>
            </a:r>
          </a:p>
          <a:p>
            <a:r>
              <a:rPr lang="en-US" dirty="0"/>
              <a:t>Know underlying variables of interest before developing organizational definitions</a:t>
            </a:r>
          </a:p>
          <a:p>
            <a:pPr lvl="1"/>
            <a:r>
              <a:rPr lang="en-US" dirty="0"/>
              <a:t>Pharmacy data: EHR contains pharmacy orders and claims data contain pharmacy fills</a:t>
            </a:r>
          </a:p>
          <a:p>
            <a:pPr lvl="2"/>
            <a:r>
              <a:rPr lang="en-US" dirty="0"/>
              <a:t>Intervention to change physician behavior: use pharmacy orders</a:t>
            </a:r>
          </a:p>
          <a:p>
            <a:pPr lvl="2"/>
            <a:r>
              <a:rPr lang="en-US" dirty="0"/>
              <a:t>Identify individuals taking a particular medication: use pharmacy fills (picked up scripts)</a:t>
            </a:r>
          </a:p>
          <a:p>
            <a:r>
              <a:rPr lang="en-US" dirty="0"/>
              <a:t>Know limitations of different data sources, for example: mortality</a:t>
            </a:r>
          </a:p>
          <a:p>
            <a:pPr lvl="1"/>
            <a:r>
              <a:rPr lang="en-US" dirty="0"/>
              <a:t>EHR only contains death happening in health care setting </a:t>
            </a:r>
          </a:p>
          <a:p>
            <a:pPr lvl="2"/>
            <a:r>
              <a:rPr lang="en-US" dirty="0"/>
              <a:t>Most people do not die in a health care setting</a:t>
            </a:r>
          </a:p>
          <a:p>
            <a:pPr lvl="1"/>
            <a:r>
              <a:rPr lang="en-US" dirty="0"/>
              <a:t>Health insurance companies can often determine death date but not cause of death</a:t>
            </a:r>
          </a:p>
          <a:p>
            <a:pPr lvl="1"/>
            <a:r>
              <a:rPr lang="en-US" dirty="0"/>
              <a:t>National death index covers the whole country but is quite delayed</a:t>
            </a:r>
          </a:p>
          <a:p>
            <a:pPr lvl="2"/>
            <a:r>
              <a:rPr lang="en-US" dirty="0"/>
              <a:t>State death records are generally for people who die in the state</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21</a:t>
            </a:fld>
            <a:endParaRPr lang="en-US" dirty="0"/>
          </a:p>
        </p:txBody>
      </p:sp>
    </p:spTree>
    <p:extLst>
      <p:ext uri="{BB962C8B-B14F-4D97-AF65-F5344CB8AC3E}">
        <p14:creationId xmlns:p14="http://schemas.microsoft.com/office/powerpoint/2010/main" val="2771593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Using clinical data to conduct observational studies</a:t>
            </a:r>
          </a:p>
        </p:txBody>
      </p:sp>
      <p:sp>
        <p:nvSpPr>
          <p:cNvPr id="3" name="Text Placeholder 2"/>
          <p:cNvSpPr>
            <a:spLocks noGrp="1"/>
          </p:cNvSpPr>
          <p:nvPr>
            <p:ph type="body" sz="quarter" idx="10"/>
          </p:nvPr>
        </p:nvSpPr>
        <p:spPr/>
        <p:txBody>
          <a:bodyPr/>
          <a:lstStyle/>
          <a:p>
            <a:r>
              <a:rPr lang="en-US" dirty="0"/>
              <a:t>Susan M Shortreed, Biostatistics Unit KPWHRI</a:t>
            </a:r>
          </a:p>
        </p:txBody>
      </p:sp>
    </p:spTree>
    <p:extLst>
      <p:ext uri="{BB962C8B-B14F-4D97-AF65-F5344CB8AC3E}">
        <p14:creationId xmlns:p14="http://schemas.microsoft.com/office/powerpoint/2010/main" val="64726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Outline - observational studies using clinical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996955" cy="8305800"/>
          </a:xfrm>
        </p:spPr>
        <p:txBody>
          <a:bodyPr/>
          <a:lstStyle/>
          <a:p>
            <a:r>
              <a:rPr lang="en-US" dirty="0"/>
              <a:t>Retrospective cohort </a:t>
            </a:r>
          </a:p>
          <a:p>
            <a:r>
              <a:rPr lang="en-US" b="1" dirty="0"/>
              <a:t>Common “types” of bias and approaches to address bias in clinical data base studies</a:t>
            </a:r>
          </a:p>
          <a:p>
            <a:pPr lvl="1"/>
            <a:r>
              <a:rPr lang="en-US" b="1" dirty="0"/>
              <a:t>Treatment selection bias</a:t>
            </a:r>
            <a:r>
              <a:rPr lang="en-US" dirty="0"/>
              <a:t>: differences between those observed to receive treatments </a:t>
            </a:r>
          </a:p>
          <a:p>
            <a:pPr lvl="1"/>
            <a:r>
              <a:rPr lang="en-US" b="1" dirty="0"/>
              <a:t>Unmeasured confounding</a:t>
            </a:r>
            <a:r>
              <a:rPr lang="en-US" dirty="0"/>
              <a:t>: don’t have something you wish you had!</a:t>
            </a:r>
          </a:p>
          <a:p>
            <a:pPr lvl="1"/>
            <a:r>
              <a:rPr lang="en-US" b="1" dirty="0"/>
              <a:t>Indication bias</a:t>
            </a:r>
            <a:r>
              <a:rPr lang="en-US" dirty="0"/>
              <a:t>: certain people have really low (or zero) probability of treatment or outcome</a:t>
            </a:r>
          </a:p>
          <a:p>
            <a:pPr lvl="1"/>
            <a:r>
              <a:rPr lang="en-US" b="1" dirty="0"/>
              <a:t>Selection bias</a:t>
            </a:r>
            <a:r>
              <a:rPr lang="en-US" dirty="0"/>
              <a:t>: who is in your sample and who is not</a:t>
            </a:r>
          </a:p>
          <a:p>
            <a:pPr lvl="1"/>
            <a:r>
              <a:rPr lang="en-US" b="1" dirty="0"/>
              <a:t>Measurement error</a:t>
            </a:r>
            <a:r>
              <a:rPr lang="en-US" dirty="0"/>
              <a:t>: data you have may not accurately reflect the data you want</a:t>
            </a:r>
          </a:p>
          <a:p>
            <a:pPr lvl="1"/>
            <a:r>
              <a:rPr lang="en-US" b="1" dirty="0"/>
              <a:t>Informative observation times</a:t>
            </a:r>
            <a:r>
              <a:rPr lang="en-US" dirty="0"/>
              <a:t>: Missing data is the complement of observed data</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23</a:t>
            </a:fld>
            <a:endParaRPr lang="en-US" dirty="0"/>
          </a:p>
        </p:txBody>
      </p:sp>
      <p:sp>
        <p:nvSpPr>
          <p:cNvPr id="7" name="Text Placeholder 1">
            <a:extLst>
              <a:ext uri="{FF2B5EF4-FFF2-40B4-BE49-F238E27FC236}">
                <a16:creationId xmlns:a16="http://schemas.microsoft.com/office/drawing/2014/main" id="{D2645778-8361-455E-B03F-B2EB4ED9D2F0}"/>
              </a:ext>
            </a:extLst>
          </p:cNvPr>
          <p:cNvSpPr>
            <a:spLocks noGrp="1"/>
          </p:cNvSpPr>
          <p:nvPr>
            <p:ph type="body" sz="quarter" idx="14"/>
          </p:nvPr>
        </p:nvSpPr>
        <p:spPr>
          <a:xfrm>
            <a:off x="612775" y="404813"/>
            <a:ext cx="7615238" cy="388937"/>
          </a:xfrm>
        </p:spPr>
        <p:txBody>
          <a:bodyPr/>
          <a:lstStyle/>
          <a:p>
            <a:r>
              <a:rPr lang="en-US" dirty="0"/>
              <a:t>EHR data curation</a:t>
            </a:r>
          </a:p>
        </p:txBody>
      </p:sp>
    </p:spTree>
    <p:extLst>
      <p:ext uri="{BB962C8B-B14F-4D97-AF65-F5344CB8AC3E}">
        <p14:creationId xmlns:p14="http://schemas.microsoft.com/office/powerpoint/2010/main" val="245870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Retrospective cohort design</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1084041" cy="8305800"/>
          </a:xfrm>
        </p:spPr>
        <p:txBody>
          <a:bodyPr/>
          <a:lstStyle/>
          <a:p>
            <a:r>
              <a:rPr lang="en-US" dirty="0"/>
              <a:t>Use clinical data from visits days or years in the past</a:t>
            </a:r>
          </a:p>
          <a:p>
            <a:pPr lvl="1"/>
            <a:r>
              <a:rPr lang="en-US" dirty="0"/>
              <a:t>Retrospective because data already collected</a:t>
            </a:r>
          </a:p>
          <a:p>
            <a:r>
              <a:rPr lang="en-US" dirty="0"/>
              <a:t>Always several threats to validity in an observational study, can address these threats by</a:t>
            </a:r>
          </a:p>
          <a:p>
            <a:pPr lvl="1"/>
            <a:r>
              <a:rPr lang="en-US" b="1" dirty="0"/>
              <a:t>Design</a:t>
            </a:r>
            <a:r>
              <a:rPr lang="en-US" dirty="0"/>
              <a:t>: selecting the sample, control group, outcome and covariate definitions carefully</a:t>
            </a:r>
          </a:p>
          <a:p>
            <a:pPr lvl="1"/>
            <a:r>
              <a:rPr lang="en-US" b="1" dirty="0"/>
              <a:t>Analytic</a:t>
            </a:r>
            <a:r>
              <a:rPr lang="en-US" dirty="0"/>
              <a:t>: use math to address bias: e.g. weighted regression, outcome model adjustment </a:t>
            </a:r>
          </a:p>
          <a:p>
            <a:pPr lvl="1"/>
            <a:r>
              <a:rPr lang="en-US" b="1" dirty="0"/>
              <a:t>Sensitivity analyses</a:t>
            </a:r>
            <a:r>
              <a:rPr lang="en-US" dirty="0"/>
              <a:t>: assess robustness of results to design and analytic decisions</a:t>
            </a:r>
          </a:p>
          <a:p>
            <a:pPr lvl="2"/>
            <a:r>
              <a:rPr lang="en-US" dirty="0"/>
              <a:t>How do things change if different decision had been made?</a:t>
            </a:r>
          </a:p>
          <a:p>
            <a:pPr lvl="2"/>
            <a:r>
              <a:rPr lang="en-US" dirty="0"/>
              <a:t>If an assumption is not valid, how different would things be? </a:t>
            </a:r>
          </a:p>
          <a:p>
            <a:pPr lvl="1"/>
            <a:r>
              <a:rPr lang="en-US" b="1" dirty="0"/>
              <a:t>Use all three approaches!</a:t>
            </a:r>
          </a:p>
          <a:p>
            <a:r>
              <a:rPr lang="en-US" dirty="0"/>
              <a:t>There will always be limitations – be honest about what they are!</a:t>
            </a:r>
          </a:p>
          <a:p>
            <a:r>
              <a:rPr lang="en-US" dirty="0"/>
              <a:t>Just because data already collected doesn’t mean you should keep changing your study design  </a:t>
            </a:r>
          </a:p>
          <a:p>
            <a:pPr lvl="1"/>
            <a:r>
              <a:rPr lang="en-US" dirty="0"/>
              <a:t>Think just as carefully about study design as you would for a prospective study </a:t>
            </a:r>
          </a:p>
          <a:p>
            <a:pPr lvl="1"/>
            <a:endParaRPr lang="en-US" dirty="0"/>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24</a:t>
            </a:fld>
            <a:endParaRPr lang="en-US" dirty="0"/>
          </a:p>
        </p:txBody>
      </p:sp>
    </p:spTree>
    <p:extLst>
      <p:ext uri="{BB962C8B-B14F-4D97-AF65-F5344CB8AC3E}">
        <p14:creationId xmlns:p14="http://schemas.microsoft.com/office/powerpoint/2010/main" val="59152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Retrospective cohort design</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1084041" cy="8305800"/>
          </a:xfrm>
        </p:spPr>
        <p:txBody>
          <a:bodyPr/>
          <a:lstStyle/>
          <a:p>
            <a:r>
              <a:rPr lang="en-US" dirty="0"/>
              <a:t>Uses clinical data from visits days or years in the past</a:t>
            </a:r>
          </a:p>
          <a:p>
            <a:r>
              <a:rPr lang="en-US" dirty="0"/>
              <a:t>No matter study type or data source, always several threats to validity. </a:t>
            </a:r>
          </a:p>
          <a:p>
            <a:r>
              <a:rPr lang="en-US" dirty="0"/>
              <a:t>Can address (or minimize impact of) these threats by</a:t>
            </a:r>
          </a:p>
          <a:p>
            <a:pPr lvl="1"/>
            <a:r>
              <a:rPr lang="en-US" b="1" dirty="0"/>
              <a:t>Design</a:t>
            </a:r>
            <a:r>
              <a:rPr lang="en-US" dirty="0"/>
              <a:t>: carefully select – study sample, comparison group, outcome and covariate definitions, </a:t>
            </a:r>
          </a:p>
          <a:p>
            <a:pPr lvl="1"/>
            <a:r>
              <a:rPr lang="en-US" b="1" dirty="0"/>
              <a:t>Analytic</a:t>
            </a:r>
            <a:r>
              <a:rPr lang="en-US" dirty="0"/>
              <a:t>: use math to address bias - e.g. weighted regression, outcome model adjustment </a:t>
            </a:r>
          </a:p>
          <a:p>
            <a:pPr lvl="1"/>
            <a:r>
              <a:rPr lang="en-US" b="1" dirty="0"/>
              <a:t>Sensitivity analyses</a:t>
            </a:r>
            <a:r>
              <a:rPr lang="en-US" dirty="0"/>
              <a:t>: assess robustness of results to design and analytic decisions</a:t>
            </a:r>
          </a:p>
          <a:p>
            <a:pPr lvl="2"/>
            <a:r>
              <a:rPr lang="en-US" dirty="0"/>
              <a:t>How do things change if different decision had been made?</a:t>
            </a:r>
          </a:p>
          <a:p>
            <a:pPr lvl="2"/>
            <a:r>
              <a:rPr lang="en-US" dirty="0"/>
              <a:t>If an assumption is not valid, how different would things be? </a:t>
            </a:r>
          </a:p>
          <a:p>
            <a:pPr lvl="1"/>
            <a:r>
              <a:rPr lang="en-US" b="1" dirty="0"/>
              <a:t>Use all three approaches!</a:t>
            </a:r>
          </a:p>
          <a:p>
            <a:r>
              <a:rPr lang="en-US" dirty="0"/>
              <a:t>There will always be limitations – be honest about what they are!</a:t>
            </a:r>
          </a:p>
          <a:p>
            <a:r>
              <a:rPr lang="en-US" dirty="0"/>
              <a:t>Just because data already collected doesn’t mean you should keep changing your study design  </a:t>
            </a:r>
          </a:p>
          <a:p>
            <a:pPr lvl="1"/>
            <a:r>
              <a:rPr lang="en-US" dirty="0"/>
              <a:t>Think just as carefully about study design as you would for a prospective study </a:t>
            </a:r>
          </a:p>
          <a:p>
            <a:pPr lvl="1"/>
            <a:endParaRPr lang="en-US" dirty="0"/>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25</a:t>
            </a:fld>
            <a:endParaRPr lang="en-US" dirty="0"/>
          </a:p>
        </p:txBody>
      </p:sp>
    </p:spTree>
    <p:extLst>
      <p:ext uri="{BB962C8B-B14F-4D97-AF65-F5344CB8AC3E}">
        <p14:creationId xmlns:p14="http://schemas.microsoft.com/office/powerpoint/2010/main" val="924095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Designing a retrospective cohort</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1084041" cy="8305800"/>
          </a:xfrm>
        </p:spPr>
        <p:txBody>
          <a:bodyPr/>
          <a:lstStyle/>
          <a:p>
            <a:r>
              <a:rPr lang="en-US" dirty="0"/>
              <a:t>Important to </a:t>
            </a:r>
            <a:r>
              <a:rPr lang="en-US" b="1" dirty="0"/>
              <a:t>emulate a prospective study </a:t>
            </a:r>
            <a:r>
              <a:rPr lang="en-US" dirty="0"/>
              <a:t>when designing a retrospective cohort study</a:t>
            </a:r>
          </a:p>
          <a:p>
            <a:pPr lvl="1"/>
            <a:r>
              <a:rPr lang="en-US" dirty="0"/>
              <a:t>Define eligibility at one point in time</a:t>
            </a:r>
          </a:p>
          <a:p>
            <a:pPr lvl="2"/>
            <a:r>
              <a:rPr lang="en-US" dirty="0"/>
              <a:t>Baseline covariates defined before or at this point</a:t>
            </a:r>
          </a:p>
          <a:p>
            <a:pPr lvl="1"/>
            <a:r>
              <a:rPr lang="en-US" dirty="0"/>
              <a:t>Start assessing exposure at time of eligibility</a:t>
            </a:r>
          </a:p>
          <a:p>
            <a:pPr lvl="1"/>
            <a:r>
              <a:rPr lang="en-US" dirty="0"/>
              <a:t>Assess outcome information going “forward” in time</a:t>
            </a:r>
          </a:p>
          <a:p>
            <a:pPr lvl="2"/>
            <a:r>
              <a:rPr lang="en-US" dirty="0"/>
              <a:t>Do you have accurate (and equal) outcome ascertainment on entire cohort?</a:t>
            </a:r>
          </a:p>
          <a:p>
            <a:pPr lvl="1"/>
            <a:r>
              <a:rPr lang="en-US" dirty="0"/>
              <a:t>Treat missing covariate and outcome information as missing data not as cohort exclusion criteria</a:t>
            </a:r>
          </a:p>
          <a:p>
            <a:pPr lvl="2"/>
            <a:r>
              <a:rPr lang="en-US" dirty="0"/>
              <a:t>Whenever possible… (example exception on the next slide)</a:t>
            </a:r>
            <a:endParaRPr lang="en-US" b="1" dirty="0"/>
          </a:p>
          <a:p>
            <a:r>
              <a:rPr lang="en-US" dirty="0"/>
              <a:t>Approaches discussed in Hernan et al. valuable when designing retrospective cohort studies</a:t>
            </a:r>
          </a:p>
          <a:p>
            <a:pPr lvl="1"/>
            <a:r>
              <a:rPr lang="en-US" dirty="0" err="1"/>
              <a:t>Hernán</a:t>
            </a:r>
            <a:r>
              <a:rPr lang="en-US" dirty="0"/>
              <a:t> MA, Robins JM. Using Big Data to Emulate a Target Trial When a Randomized Trial Is Not Available. </a:t>
            </a:r>
            <a:r>
              <a:rPr lang="en-US" i="1" dirty="0"/>
              <a:t>Am J Epidemiol</a:t>
            </a:r>
            <a:r>
              <a:rPr lang="en-US" dirty="0"/>
              <a:t>. 2016;183(8):758-764. doi:10.1093/</a:t>
            </a:r>
            <a:r>
              <a:rPr lang="en-US" dirty="0" err="1"/>
              <a:t>aje</a:t>
            </a:r>
            <a:r>
              <a:rPr lang="en-US" dirty="0"/>
              <a:t>/kwv254</a:t>
            </a:r>
          </a:p>
          <a:p>
            <a:pPr lvl="1"/>
            <a:endParaRPr lang="en-US" dirty="0"/>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26</a:t>
            </a:fld>
            <a:endParaRPr lang="en-US" dirty="0"/>
          </a:p>
        </p:txBody>
      </p:sp>
    </p:spTree>
    <p:extLst>
      <p:ext uri="{BB962C8B-B14F-4D97-AF65-F5344CB8AC3E}">
        <p14:creationId xmlns:p14="http://schemas.microsoft.com/office/powerpoint/2010/main" val="1705642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21174392" cy="2009774"/>
          </a:xfrm>
        </p:spPr>
        <p:txBody>
          <a:bodyPr/>
          <a:lstStyle/>
          <a:p>
            <a:r>
              <a:rPr lang="en-US" dirty="0"/>
              <a:t>Compare mom and baby outcomes of antihypertensive medications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2129069" cy="8305800"/>
          </a:xfrm>
        </p:spPr>
        <p:txBody>
          <a:bodyPr/>
          <a:lstStyle/>
          <a:p>
            <a:r>
              <a:rPr lang="en-US" dirty="0"/>
              <a:t>Retrospective cohort study of pregnant people with hypertension</a:t>
            </a:r>
          </a:p>
          <a:p>
            <a:pPr lvl="1"/>
            <a:r>
              <a:rPr lang="en-US" dirty="0"/>
              <a:t>Northern California, Southern California, and Washington regions of Kaiser Permanente</a:t>
            </a:r>
          </a:p>
          <a:p>
            <a:r>
              <a:rPr lang="en-US" dirty="0"/>
              <a:t>Hypertension defined using diagnosis codes, medication fills, and blood pressures (BPs)</a:t>
            </a:r>
          </a:p>
          <a:p>
            <a:pPr lvl="1"/>
            <a:r>
              <a:rPr lang="en-US" dirty="0"/>
              <a:t>Prior studies used claims only; did not have BP values, pre-pregnancy weight, or expected due date</a:t>
            </a:r>
          </a:p>
          <a:p>
            <a:r>
              <a:rPr lang="en-US" dirty="0"/>
              <a:t>Pregnancy is difficult to identify using EHR or claims data</a:t>
            </a:r>
          </a:p>
          <a:p>
            <a:pPr lvl="1"/>
            <a:r>
              <a:rPr lang="en-US" dirty="0"/>
              <a:t>Identified people who gave birth (live or stillbirth) and people who had termination after 20 weeks</a:t>
            </a:r>
          </a:p>
          <a:p>
            <a:pPr lvl="2"/>
            <a:r>
              <a:rPr lang="en-US" dirty="0"/>
              <a:t>Did not capture miscarriages or early terminations</a:t>
            </a:r>
          </a:p>
          <a:p>
            <a:r>
              <a:rPr lang="en-US" dirty="0"/>
              <a:t>Compared labetalol (n=3017), methyldopa (1834), nifedipine (1105), and other beta-blockers (390)</a:t>
            </a:r>
          </a:p>
          <a:p>
            <a:pPr lvl="1"/>
            <a:r>
              <a:rPr lang="en-US" dirty="0"/>
              <a:t>Small for gestational age; preterm delivery; NICU admission; preeclampsia; stillbirth, maternal ICU</a:t>
            </a:r>
          </a:p>
          <a:p>
            <a:pPr lvl="1"/>
            <a:r>
              <a:rPr lang="en-US" dirty="0"/>
              <a:t>Inverse probability of treatment weights to account for confounding</a:t>
            </a:r>
          </a:p>
          <a:p>
            <a:r>
              <a:rPr lang="en-US" dirty="0"/>
              <a:t>Adjusted prevalence for many outcomes similar across medication groups</a:t>
            </a:r>
          </a:p>
          <a:p>
            <a:pPr lvl="1"/>
            <a:r>
              <a:rPr lang="en-US" dirty="0"/>
              <a:t>Methyldopa had a lower rate of babies who were small for gestational age</a:t>
            </a:r>
          </a:p>
          <a:p>
            <a:endParaRPr lang="en-US" dirty="0"/>
          </a:p>
          <a:p>
            <a:pPr lvl="1"/>
            <a:endParaRPr lang="en-US" dirty="0"/>
          </a:p>
          <a:p>
            <a:pPr marL="1828800" lvl="2" indent="0">
              <a:buNone/>
            </a:pPr>
            <a:r>
              <a:rPr lang="en-US" dirty="0"/>
              <a:t>	</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27</a:t>
            </a:fld>
            <a:endParaRPr lang="en-US" dirty="0"/>
          </a:p>
        </p:txBody>
      </p:sp>
    </p:spTree>
    <p:extLst>
      <p:ext uri="{BB962C8B-B14F-4D97-AF65-F5344CB8AC3E}">
        <p14:creationId xmlns:p14="http://schemas.microsoft.com/office/powerpoint/2010/main" val="2941913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Outline - observational studies using clinical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1388841" cy="8305800"/>
          </a:xfrm>
        </p:spPr>
        <p:txBody>
          <a:bodyPr/>
          <a:lstStyle/>
          <a:p>
            <a:r>
              <a:rPr lang="en-US" dirty="0"/>
              <a:t>Retrospective cohort </a:t>
            </a:r>
          </a:p>
          <a:p>
            <a:r>
              <a:rPr lang="en-US" b="1" dirty="0"/>
              <a:t>Common “types” of bias and approaches to address bias in clinical data base studies</a:t>
            </a:r>
          </a:p>
          <a:p>
            <a:pPr lvl="1"/>
            <a:r>
              <a:rPr lang="en-US" b="1" dirty="0"/>
              <a:t>Treatment selection bias</a:t>
            </a:r>
            <a:r>
              <a:rPr lang="en-US" dirty="0"/>
              <a:t>: differences between those observed to receive treatments </a:t>
            </a:r>
          </a:p>
          <a:p>
            <a:pPr lvl="1"/>
            <a:r>
              <a:rPr lang="en-US" b="1" dirty="0"/>
              <a:t>Unmeasured confounding</a:t>
            </a:r>
            <a:r>
              <a:rPr lang="en-US" dirty="0"/>
              <a:t>: don’t have something you wish you had!</a:t>
            </a:r>
          </a:p>
          <a:p>
            <a:pPr lvl="1"/>
            <a:r>
              <a:rPr lang="en-US" b="1" dirty="0"/>
              <a:t>Indication bias</a:t>
            </a:r>
            <a:r>
              <a:rPr lang="en-US" dirty="0"/>
              <a:t>: certain people have really low (or zero) probability of treatment or outcome</a:t>
            </a:r>
          </a:p>
          <a:p>
            <a:pPr lvl="1"/>
            <a:r>
              <a:rPr lang="en-US" b="1" dirty="0"/>
              <a:t>Selection bias</a:t>
            </a:r>
            <a:r>
              <a:rPr lang="en-US" dirty="0"/>
              <a:t>: who is in your sample and who is not</a:t>
            </a:r>
          </a:p>
          <a:p>
            <a:pPr lvl="1"/>
            <a:r>
              <a:rPr lang="en-US" b="1" dirty="0"/>
              <a:t>Measurement error</a:t>
            </a:r>
            <a:r>
              <a:rPr lang="en-US" dirty="0"/>
              <a:t>: data you have may not accurately reflect the data you want</a:t>
            </a:r>
          </a:p>
          <a:p>
            <a:pPr lvl="1"/>
            <a:r>
              <a:rPr lang="en-US" b="1" dirty="0"/>
              <a:t>Informative observation times</a:t>
            </a:r>
            <a:r>
              <a:rPr lang="en-US" dirty="0"/>
              <a:t>: Missing data is the complement of observed data</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28</a:t>
            </a:fld>
            <a:endParaRPr lang="en-US" dirty="0"/>
          </a:p>
        </p:txBody>
      </p:sp>
    </p:spTree>
    <p:extLst>
      <p:ext uri="{BB962C8B-B14F-4D97-AF65-F5344CB8AC3E}">
        <p14:creationId xmlns:p14="http://schemas.microsoft.com/office/powerpoint/2010/main" val="346069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7" y="1411358"/>
            <a:ext cx="21831525" cy="2009774"/>
          </a:xfrm>
        </p:spPr>
        <p:txBody>
          <a:bodyPr/>
          <a:lstStyle/>
          <a:p>
            <a:r>
              <a:rPr lang="en-US" dirty="0"/>
              <a:t>Addressing treatment selection bias (i.e. non-randomized treatment bias)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421132"/>
            <a:ext cx="21288692" cy="9238956"/>
          </a:xfrm>
        </p:spPr>
        <p:txBody>
          <a:bodyPr/>
          <a:lstStyle/>
          <a:p>
            <a:r>
              <a:rPr lang="en-US" dirty="0"/>
              <a:t>Treatment selection bias (confounding): bias in treatment effect because of who was exposed to  					          treatment compared to who was not	</a:t>
            </a:r>
          </a:p>
          <a:p>
            <a:r>
              <a:rPr lang="en-US" b="1" dirty="0"/>
              <a:t>Design</a:t>
            </a:r>
            <a:r>
              <a:rPr lang="en-US" dirty="0"/>
              <a:t>: select comparator group that is similar to intervention group (except the exposure)</a:t>
            </a:r>
          </a:p>
          <a:p>
            <a:pPr lvl="1"/>
            <a:r>
              <a:rPr lang="en-US" dirty="0"/>
              <a:t>Definition of comparator groups affected by is included in cohort</a:t>
            </a:r>
          </a:p>
          <a:p>
            <a:pPr lvl="2"/>
            <a:r>
              <a:rPr lang="en-US" dirty="0"/>
              <a:t>Collaborating with scientific partners essential</a:t>
            </a:r>
          </a:p>
          <a:p>
            <a:pPr lvl="1"/>
            <a:r>
              <a:rPr lang="en-US" dirty="0"/>
              <a:t>Two main types of comparator groups: concurrent and historical</a:t>
            </a:r>
          </a:p>
          <a:p>
            <a:pPr lvl="2"/>
            <a:r>
              <a:rPr lang="en-US" dirty="0"/>
              <a:t>Can use more than one comparator group!</a:t>
            </a:r>
          </a:p>
          <a:p>
            <a:r>
              <a:rPr lang="en-US" b="1" dirty="0"/>
              <a:t>Analytic</a:t>
            </a:r>
            <a:r>
              <a:rPr lang="en-US" dirty="0"/>
              <a:t>: Use analytic methods to account for bias due to differences in who was observed to have 	    the treatment and who was observed to be in the comparator group</a:t>
            </a:r>
          </a:p>
          <a:p>
            <a:r>
              <a:rPr lang="en-US" b="1" dirty="0"/>
              <a:t>Sensitivity analyses</a:t>
            </a:r>
            <a:r>
              <a:rPr lang="en-US" dirty="0"/>
              <a:t>: how far off could we have been?</a:t>
            </a:r>
          </a:p>
          <a:p>
            <a:pPr lvl="1"/>
            <a:r>
              <a:rPr lang="en-US" dirty="0"/>
              <a:t>Design: Pick a primary comparison, redo analysis under different decisions, are they different?</a:t>
            </a:r>
          </a:p>
          <a:p>
            <a:pPr lvl="2"/>
            <a:r>
              <a:rPr lang="en-US" dirty="0"/>
              <a:t>Focus on point estimates not confidence intervals</a:t>
            </a:r>
          </a:p>
          <a:p>
            <a:pPr lvl="1"/>
            <a:r>
              <a:rPr lang="en-US" dirty="0"/>
              <a:t>Analytic: A few different unmeasured confounding sensitivity analyses </a:t>
            </a:r>
          </a:p>
          <a:p>
            <a:r>
              <a:rPr lang="en-US" b="1" dirty="0"/>
              <a:t>Health equity: </a:t>
            </a:r>
            <a:r>
              <a:rPr lang="en-US" dirty="0"/>
              <a:t>given equal access to care, not everyone receives equal access to treatment</a:t>
            </a:r>
          </a:p>
          <a:p>
            <a:endParaRPr lang="en-US" dirty="0"/>
          </a:p>
          <a:p>
            <a:pPr lvl="2"/>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29</a:t>
            </a:fld>
            <a:endParaRPr lang="en-US" dirty="0"/>
          </a:p>
        </p:txBody>
      </p:sp>
    </p:spTree>
    <p:extLst>
      <p:ext uri="{BB962C8B-B14F-4D97-AF65-F5344CB8AC3E}">
        <p14:creationId xmlns:p14="http://schemas.microsoft.com/office/powerpoint/2010/main" val="246196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r>
              <a:rPr lang="en-US" dirty="0"/>
              <a:t>Kaiser Permanente Washington Health Research Institute</a:t>
            </a:r>
          </a:p>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Kaiser Permanente Washington Health Research Institute, Seattle, WA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682066" cy="8305800"/>
          </a:xfrm>
        </p:spPr>
        <p:txBody>
          <a:bodyPr/>
          <a:lstStyle/>
          <a:p>
            <a:r>
              <a:rPr lang="en-US" dirty="0"/>
              <a:t>Formerly Group Health Research Institute, Group health was acquired by KP more recently</a:t>
            </a:r>
          </a:p>
          <a:p>
            <a:pPr lvl="1"/>
            <a:r>
              <a:rPr lang="en-US" dirty="0"/>
              <a:t>Research Institute began in the 1980’s</a:t>
            </a:r>
          </a:p>
          <a:p>
            <a:pPr lvl="1"/>
            <a:r>
              <a:rPr lang="en-US" dirty="0"/>
              <a:t>Strong connection to our KPWA members, each KP region has a research institute</a:t>
            </a:r>
          </a:p>
          <a:p>
            <a:r>
              <a:rPr lang="en-US" dirty="0"/>
              <a:t>65 faculty members across a variety of scientific areas</a:t>
            </a:r>
          </a:p>
          <a:p>
            <a:pPr lvl="1"/>
            <a:r>
              <a:rPr lang="en-US" dirty="0"/>
              <a:t>Aging, behavior and mental health, cancer prevention, health equity, pharmacoepidemiology</a:t>
            </a:r>
          </a:p>
          <a:p>
            <a:pPr lvl="1"/>
            <a:r>
              <a:rPr lang="en-US" dirty="0"/>
              <a:t>Biostatistics Unit: 10 PhD Investigators; 11 PhD and MS collaborative biostatistician analysts</a:t>
            </a:r>
          </a:p>
          <a:p>
            <a:r>
              <a:rPr lang="en-US" dirty="0"/>
              <a:t>KPWHRI is a member of several national research networks</a:t>
            </a:r>
          </a:p>
          <a:p>
            <a:pPr lvl="1"/>
            <a:r>
              <a:rPr lang="en-US" dirty="0"/>
              <a:t>Vaccine Safety Data link, Cancer Research Network, Health Care Systems Research Network, Mental Health Research Network</a:t>
            </a:r>
          </a:p>
          <a:p>
            <a:pPr lvl="1"/>
            <a:r>
              <a:rPr lang="en-US" dirty="0"/>
              <a:t>Strong collaborative relationship with University of Washington, Fred Hutchinson Cancer Research Center, and Veterans Affairs</a:t>
            </a:r>
          </a:p>
          <a:p>
            <a:r>
              <a:rPr lang="en-US" dirty="0"/>
              <a:t>Majority of our funding comes from NIH, PCORI, FDA, CDC</a:t>
            </a:r>
          </a:p>
          <a:p>
            <a:pPr lvl="1"/>
            <a:r>
              <a:rPr lang="en-US" dirty="0"/>
              <a:t>Additionally, have a learning health care system portfolio where KPWHRI investigators partner with KPWA leadership to address health system questions</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pPr marL="0" marR="0" lvl="0" indent="0" algn="l" defTabSz="1828891" rtl="0" eaLnBrk="1" fontAlgn="auto" latinLnBrk="0" hangingPunct="1">
              <a:lnSpc>
                <a:spcPct val="100000"/>
              </a:lnSpc>
              <a:spcBef>
                <a:spcPts val="0"/>
              </a:spcBef>
              <a:spcAft>
                <a:spcPts val="0"/>
              </a:spcAft>
              <a:buClrTx/>
              <a:buSzTx/>
              <a:buFontTx/>
              <a:buNone/>
              <a:tabLst/>
              <a:defRPr/>
            </a:pPr>
            <a:fld id="{8C8B385D-DF67-E241-B0BF-76B80A8E743B}" type="slidenum">
              <a:rPr kumimoji="0" lang="en-US" sz="2000" b="0" i="0" u="none" strike="noStrike" kern="1200" cap="none" spc="0" normalizeH="0" baseline="0" noProof="0" smtClean="0">
                <a:ln>
                  <a:noFill/>
                </a:ln>
                <a:solidFill>
                  <a:srgbClr val="000000">
                    <a:tint val="75000"/>
                  </a:srgbClr>
                </a:solidFill>
                <a:effectLst/>
                <a:uLnTx/>
                <a:uFillTx/>
                <a:latin typeface="Arial" panose="020B0604020202020204"/>
                <a:ea typeface="+mn-ea"/>
                <a:cs typeface="+mn-cs"/>
              </a:rPr>
              <a:pPr marL="0" marR="0" lvl="0" indent="0" algn="l" defTabSz="1828891"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dirty="0">
              <a:ln>
                <a:noFill/>
              </a:ln>
              <a:solidFill>
                <a:srgbClr val="000000">
                  <a:tint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705058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Treatment selection bias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7" y="3572118"/>
            <a:ext cx="21587075" cy="8305800"/>
          </a:xfrm>
        </p:spPr>
        <p:txBody>
          <a:bodyPr/>
          <a:lstStyle/>
          <a:p>
            <a:r>
              <a:rPr lang="en-US" dirty="0"/>
              <a:t>Many methods advancement in recent years for addressing treatment selection bias</a:t>
            </a:r>
          </a:p>
          <a:p>
            <a:pPr lvl="1"/>
            <a:r>
              <a:rPr lang="en-US" b="1" dirty="0"/>
              <a:t>Propensity score methods </a:t>
            </a:r>
            <a:r>
              <a:rPr lang="en-US" dirty="0"/>
              <a:t>among the most popular, especially in EHR data</a:t>
            </a:r>
          </a:p>
          <a:p>
            <a:r>
              <a:rPr lang="en-US" dirty="0"/>
              <a:t>EHR data can provide many, many covariates to adjust for in analyses</a:t>
            </a:r>
          </a:p>
          <a:p>
            <a:pPr lvl="1"/>
            <a:r>
              <a:rPr lang="en-US" dirty="0"/>
              <a:t>Propensity score (PS) is a summary measure: P(treatment | </a:t>
            </a:r>
            <a:r>
              <a:rPr lang="en-US" b="1" dirty="0"/>
              <a:t>X</a:t>
            </a:r>
            <a:r>
              <a:rPr lang="en-US" dirty="0"/>
              <a:t>)</a:t>
            </a:r>
          </a:p>
          <a:p>
            <a:pPr lvl="2"/>
            <a:r>
              <a:rPr lang="en-US" dirty="0"/>
              <a:t>Can help protect patient privacy, by sharing propensity score rather than all covariates.</a:t>
            </a:r>
          </a:p>
          <a:p>
            <a:pPr lvl="2"/>
            <a:r>
              <a:rPr lang="en-US" dirty="0"/>
              <a:t>Popular ways to use propensity score to adjust for confounding: inverse probably weights, matching, outcome adjustment (must use flexible models), stratification</a:t>
            </a:r>
          </a:p>
          <a:p>
            <a:pPr lvl="3"/>
            <a:r>
              <a:rPr lang="en-US" dirty="0"/>
              <a:t>Everything but weighting, can be done directly with covariates (i.e. not propensity score)</a:t>
            </a:r>
          </a:p>
          <a:p>
            <a:pPr lvl="2"/>
            <a:r>
              <a:rPr lang="en-US" dirty="0"/>
              <a:t>Selecting which covariates to include in propensity score is important</a:t>
            </a:r>
          </a:p>
          <a:p>
            <a:pPr lvl="3"/>
            <a:r>
              <a:rPr lang="en-US" dirty="0"/>
              <a:t>Which variable included affects bias and statistical efficiency (i.e. big standard errors)</a:t>
            </a:r>
          </a:p>
          <a:p>
            <a:r>
              <a:rPr lang="en-US" b="1" dirty="0"/>
              <a:t>We use both propensity score methods and non-propensity score methods</a:t>
            </a:r>
          </a:p>
          <a:p>
            <a:pPr lvl="1"/>
            <a:r>
              <a:rPr lang="en-US" dirty="0"/>
              <a:t>In rare outcome settings may not have degrees of freedom for outcome adjustment</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30</a:t>
            </a:fld>
            <a:endParaRPr lang="en-US" dirty="0"/>
          </a:p>
        </p:txBody>
      </p:sp>
    </p:spTree>
    <p:extLst>
      <p:ext uri="{BB962C8B-B14F-4D97-AF65-F5344CB8AC3E}">
        <p14:creationId xmlns:p14="http://schemas.microsoft.com/office/powerpoint/2010/main" val="410528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21020752" cy="2009774"/>
          </a:xfrm>
        </p:spPr>
        <p:txBody>
          <a:bodyPr/>
          <a:lstStyle/>
          <a:p>
            <a:r>
              <a:rPr lang="en-US" dirty="0"/>
              <a:t>Early pregnancy exposure to opioids and neural tube defects (NTDs)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dirty="0"/>
              <a:t>Health plan administrative data linked to birth certificate data, as part of the Medication Exposure in Pregnancy Risk Evaluation Program (MEPREP)</a:t>
            </a:r>
          </a:p>
          <a:p>
            <a:r>
              <a:rPr lang="en-US" dirty="0"/>
              <a:t>Potential NTD outcomes identified via ICD codes and then validated by clinical experts</a:t>
            </a:r>
          </a:p>
          <a:p>
            <a:r>
              <a:rPr lang="en-US" dirty="0"/>
              <a:t>People who have been using opioids long term too different from those not taking opioids?</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31</a:t>
            </a:fld>
            <a:endParaRPr lang="en-US" dirty="0"/>
          </a:p>
        </p:txBody>
      </p:sp>
      <p:pic>
        <p:nvPicPr>
          <p:cNvPr id="7" name="Picture 6">
            <a:extLst>
              <a:ext uri="{FF2B5EF4-FFF2-40B4-BE49-F238E27FC236}">
                <a16:creationId xmlns:a16="http://schemas.microsoft.com/office/drawing/2014/main" id="{1D620B31-19B4-4A37-BFF9-ED9C8875C0F4}"/>
              </a:ext>
            </a:extLst>
          </p:cNvPr>
          <p:cNvPicPr>
            <a:picLocks noChangeAspect="1"/>
          </p:cNvPicPr>
          <p:nvPr/>
        </p:nvPicPr>
        <p:blipFill>
          <a:blip r:embed="rId3"/>
          <a:stretch>
            <a:fillRect/>
          </a:stretch>
        </p:blipFill>
        <p:spPr>
          <a:xfrm>
            <a:off x="11915735" y="6771502"/>
            <a:ext cx="11669978" cy="6679579"/>
          </a:xfrm>
          <a:prstGeom prst="rect">
            <a:avLst/>
          </a:prstGeom>
        </p:spPr>
      </p:pic>
      <p:sp>
        <p:nvSpPr>
          <p:cNvPr id="8" name="Content Placeholder 4">
            <a:extLst>
              <a:ext uri="{FF2B5EF4-FFF2-40B4-BE49-F238E27FC236}">
                <a16:creationId xmlns:a16="http://schemas.microsoft.com/office/drawing/2014/main" id="{5B6C81B1-A4F1-476A-B058-2E0F66269B85}"/>
              </a:ext>
            </a:extLst>
          </p:cNvPr>
          <p:cNvSpPr txBox="1">
            <a:spLocks/>
          </p:cNvSpPr>
          <p:nvPr/>
        </p:nvSpPr>
        <p:spPr>
          <a:xfrm>
            <a:off x="1906588" y="7125629"/>
            <a:ext cx="9565159" cy="8305800"/>
          </a:xfrm>
          <a:prstGeom prst="rect">
            <a:avLst/>
          </a:prstGeom>
        </p:spPr>
        <p:txBody>
          <a:bodyPr vert="horz" lIns="91440" tIns="45720" rIns="91440" bIns="45720" rtlCol="0">
            <a:noAutofit/>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None/>
            </a:pPr>
            <a:r>
              <a:rPr lang="en-US" b="1" dirty="0"/>
              <a:t>New user design:</a:t>
            </a:r>
          </a:p>
          <a:p>
            <a:pPr marL="0" indent="0">
              <a:buNone/>
            </a:pPr>
            <a:r>
              <a:rPr lang="en-US" dirty="0"/>
              <a:t>925,533 eligible mom/baby pairs </a:t>
            </a:r>
          </a:p>
          <a:p>
            <a:pPr marL="914400" lvl="1" indent="0">
              <a:buNone/>
            </a:pPr>
            <a:r>
              <a:rPr lang="en-US" dirty="0"/>
              <a:t>19,072 pregnancies with “new” dispensing for opioid during critical exposure period (2.1%)</a:t>
            </a:r>
          </a:p>
          <a:p>
            <a:pPr marL="1828800" lvl="2" indent="0">
              <a:buNone/>
            </a:pPr>
            <a:r>
              <a:rPr lang="en-US" dirty="0"/>
              <a:t>1:3 matched (maternal age, site)</a:t>
            </a:r>
          </a:p>
          <a:p>
            <a:pPr marL="914400" lvl="1" indent="0">
              <a:buNone/>
            </a:pPr>
            <a:r>
              <a:rPr lang="en-US" dirty="0"/>
              <a:t>57,219 unexposed pregnancies</a:t>
            </a:r>
          </a:p>
          <a:p>
            <a:pPr marL="0" indent="0">
              <a:buNone/>
            </a:pPr>
            <a:endParaRPr lang="en-US" dirty="0"/>
          </a:p>
        </p:txBody>
      </p:sp>
    </p:spTree>
    <p:extLst>
      <p:ext uri="{BB962C8B-B14F-4D97-AF65-F5344CB8AC3E}">
        <p14:creationId xmlns:p14="http://schemas.microsoft.com/office/powerpoint/2010/main" val="1691136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21148342" cy="2009774"/>
          </a:xfrm>
        </p:spPr>
        <p:txBody>
          <a:bodyPr/>
          <a:lstStyle/>
          <a:p>
            <a:r>
              <a:rPr lang="en-US" dirty="0"/>
              <a:t>Early pregnancy exposure to opioids and neural tube defects (NTDs)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2497071" cy="8305800"/>
          </a:xfrm>
        </p:spPr>
        <p:txBody>
          <a:bodyPr/>
          <a:lstStyle/>
          <a:p>
            <a:pPr marL="0" indent="0">
              <a:buNone/>
            </a:pPr>
            <a:r>
              <a:rPr lang="en-US" b="1" dirty="0"/>
              <a:t>Ultra rare</a:t>
            </a:r>
            <a:r>
              <a:rPr lang="en-US" dirty="0"/>
              <a:t> </a:t>
            </a:r>
            <a:r>
              <a:rPr lang="en-US" b="1" dirty="0"/>
              <a:t>outcome:</a:t>
            </a:r>
            <a:r>
              <a:rPr lang="en-US" dirty="0"/>
              <a:t> </a:t>
            </a:r>
          </a:p>
          <a:p>
            <a:pPr lvl="1"/>
            <a:r>
              <a:rPr lang="en-US" dirty="0"/>
              <a:t>Primary NTDs: just 11 cases in matched cohort</a:t>
            </a:r>
          </a:p>
          <a:p>
            <a:pPr lvl="1"/>
            <a:r>
              <a:rPr lang="en-US" dirty="0">
                <a:sym typeface="Wingdings" panose="05000000000000000000" pitchFamily="2" charset="2"/>
              </a:rPr>
              <a:t>Limited ability to adjust for potential confounders in outcome regression</a:t>
            </a:r>
          </a:p>
          <a:p>
            <a:pPr marL="0" indent="0">
              <a:buNone/>
            </a:pPr>
            <a:endParaRPr lang="en-US" sz="1400" b="1" dirty="0">
              <a:sym typeface="Wingdings" panose="05000000000000000000" pitchFamily="2" charset="2"/>
            </a:endParaRPr>
          </a:p>
          <a:p>
            <a:pPr marL="0" indent="0">
              <a:buNone/>
            </a:pPr>
            <a:r>
              <a:rPr lang="en-US" b="1" dirty="0">
                <a:sym typeface="Wingdings" panose="05000000000000000000" pitchFamily="2" charset="2"/>
              </a:rPr>
              <a:t>Approach to address treatment selection bias:</a:t>
            </a:r>
          </a:p>
          <a:p>
            <a:pPr lvl="1"/>
            <a:r>
              <a:rPr lang="en-US" dirty="0"/>
              <a:t>Estimated propensity score using logistic regression</a:t>
            </a:r>
          </a:p>
          <a:p>
            <a:pPr lvl="1"/>
            <a:r>
              <a:rPr lang="en-US" dirty="0"/>
              <a:t>Inverse probability of treatment weighting (IPTW)</a:t>
            </a:r>
          </a:p>
          <a:p>
            <a:pPr lvl="2"/>
            <a:r>
              <a:rPr lang="en-US" dirty="0"/>
              <a:t>Used weights for “average treatment effect among the treated” (ATT) </a:t>
            </a:r>
          </a:p>
          <a:p>
            <a:pPr lvl="1"/>
            <a:r>
              <a:rPr lang="en-US" dirty="0"/>
              <a:t>Weighted logistic regression to estimate odds ratios</a:t>
            </a:r>
            <a:endParaRPr lang="en-US" sz="1400" b="1" dirty="0">
              <a:sym typeface="Wingdings" panose="05000000000000000000" pitchFamily="2" charset="2"/>
            </a:endParaRPr>
          </a:p>
          <a:p>
            <a:pPr marL="0" indent="0">
              <a:buNone/>
            </a:pPr>
            <a:r>
              <a:rPr lang="en-US" b="1" dirty="0">
                <a:sym typeface="Wingdings" panose="05000000000000000000" pitchFamily="2" charset="2"/>
              </a:rPr>
              <a:t>Results of primary analysis </a:t>
            </a:r>
            <a:r>
              <a:rPr lang="en-US" dirty="0">
                <a:sym typeface="Wingdings" panose="05000000000000000000" pitchFamily="2" charset="2"/>
              </a:rPr>
              <a:t>non-statistically significant</a:t>
            </a:r>
          </a:p>
          <a:p>
            <a:pPr lvl="1"/>
            <a:r>
              <a:rPr lang="en-US" dirty="0">
                <a:sym typeface="Wingdings" panose="05000000000000000000" pitchFamily="2" charset="2"/>
              </a:rPr>
              <a:t>Odds ratio 3.0 (95% CI: 0.7, 12.7)  </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32</a:t>
            </a:fld>
            <a:endParaRPr lang="en-US" dirty="0"/>
          </a:p>
        </p:txBody>
      </p:sp>
      <p:graphicFrame>
        <p:nvGraphicFramePr>
          <p:cNvPr id="9" name="Table 9">
            <a:extLst>
              <a:ext uri="{FF2B5EF4-FFF2-40B4-BE49-F238E27FC236}">
                <a16:creationId xmlns:a16="http://schemas.microsoft.com/office/drawing/2014/main" id="{9B8DC0F0-91FB-4454-A57F-ADF4B1164635}"/>
              </a:ext>
            </a:extLst>
          </p:cNvPr>
          <p:cNvGraphicFramePr>
            <a:graphicFrameLocks/>
          </p:cNvGraphicFramePr>
          <p:nvPr/>
        </p:nvGraphicFramePr>
        <p:xfrm>
          <a:off x="14510229" y="3296376"/>
          <a:ext cx="9607348" cy="9543694"/>
        </p:xfrm>
        <a:graphic>
          <a:graphicData uri="http://schemas.openxmlformats.org/drawingml/2006/table">
            <a:tbl>
              <a:tblPr firstRow="1" bandRow="1">
                <a:tableStyleId>{5C22544A-7EE6-4342-B048-85BDC9FD1C3A}</a:tableStyleId>
              </a:tblPr>
              <a:tblGrid>
                <a:gridCol w="4803674">
                  <a:extLst>
                    <a:ext uri="{9D8B030D-6E8A-4147-A177-3AD203B41FA5}">
                      <a16:colId xmlns:a16="http://schemas.microsoft.com/office/drawing/2014/main" val="4211242576"/>
                    </a:ext>
                  </a:extLst>
                </a:gridCol>
                <a:gridCol w="4803674">
                  <a:extLst>
                    <a:ext uri="{9D8B030D-6E8A-4147-A177-3AD203B41FA5}">
                      <a16:colId xmlns:a16="http://schemas.microsoft.com/office/drawing/2014/main" val="2981568805"/>
                    </a:ext>
                  </a:extLst>
                </a:gridCol>
              </a:tblGrid>
              <a:tr h="1073433">
                <a:tc>
                  <a:txBody>
                    <a:bodyPr/>
                    <a:lstStyle/>
                    <a:p>
                      <a:r>
                        <a:rPr lang="en-US" sz="3000" dirty="0"/>
                        <a:t>Covariates included in the propensity score</a:t>
                      </a:r>
                    </a:p>
                  </a:txBody>
                  <a:tcPr marL="169489" marR="169489" marT="84745" marB="84745"/>
                </a:tc>
                <a:tc>
                  <a:txBody>
                    <a:bodyPr/>
                    <a:lstStyle/>
                    <a:p>
                      <a:r>
                        <a:rPr lang="en-US" sz="3000" dirty="0"/>
                        <a:t>Categories of covariate</a:t>
                      </a:r>
                    </a:p>
                  </a:txBody>
                  <a:tcPr marL="169489" marR="169489" marT="84745" marB="84745"/>
                </a:tc>
                <a:extLst>
                  <a:ext uri="{0D108BD9-81ED-4DB2-BD59-A6C34878D82A}">
                    <a16:rowId xmlns:a16="http://schemas.microsoft.com/office/drawing/2014/main" val="987287634"/>
                  </a:ext>
                </a:extLst>
              </a:tr>
              <a:tr h="687374">
                <a:tc>
                  <a:txBody>
                    <a:bodyPr/>
                    <a:lstStyle/>
                    <a:p>
                      <a:r>
                        <a:rPr lang="en-US" sz="3000" dirty="0"/>
                        <a:t>Site</a:t>
                      </a:r>
                    </a:p>
                  </a:txBody>
                  <a:tcPr marL="169489" marR="169489" marT="84745" marB="84745"/>
                </a:tc>
                <a:tc>
                  <a:txBody>
                    <a:bodyPr/>
                    <a:lstStyle/>
                    <a:p>
                      <a:r>
                        <a:rPr lang="en-US" sz="3000" dirty="0"/>
                        <a:t>each site (9 total)</a:t>
                      </a:r>
                    </a:p>
                  </a:txBody>
                  <a:tcPr marL="169489" marR="169489" marT="84745" marB="84745"/>
                </a:tc>
                <a:extLst>
                  <a:ext uri="{0D108BD9-81ED-4DB2-BD59-A6C34878D82A}">
                    <a16:rowId xmlns:a16="http://schemas.microsoft.com/office/drawing/2014/main" val="957933249"/>
                  </a:ext>
                </a:extLst>
              </a:tr>
              <a:tr h="1073433">
                <a:tc>
                  <a:txBody>
                    <a:bodyPr/>
                    <a:lstStyle/>
                    <a:p>
                      <a:r>
                        <a:rPr lang="en-US" sz="3000" dirty="0"/>
                        <a:t>Maternal age</a:t>
                      </a:r>
                    </a:p>
                  </a:txBody>
                  <a:tcPr marL="169489" marR="169489" marT="84745" marB="84745"/>
                </a:tc>
                <a:tc>
                  <a:txBody>
                    <a:bodyPr/>
                    <a:lstStyle/>
                    <a:p>
                      <a:r>
                        <a:rPr lang="en-US" sz="3000" kern="1200" dirty="0">
                          <a:solidFill>
                            <a:schemeClr val="dk1"/>
                          </a:solidFill>
                          <a:effectLst/>
                          <a:latin typeface="+mn-lt"/>
                          <a:ea typeface="+mn-ea"/>
                          <a:cs typeface="+mn-cs"/>
                        </a:rPr>
                        <a:t>15-19, 20-24, 25-29, 30-34, 35-39, 40-49</a:t>
                      </a:r>
                      <a:endParaRPr lang="en-US" sz="3000" dirty="0"/>
                    </a:p>
                  </a:txBody>
                  <a:tcPr marL="169489" marR="169489" marT="84745" marB="84745"/>
                </a:tc>
                <a:extLst>
                  <a:ext uri="{0D108BD9-81ED-4DB2-BD59-A6C34878D82A}">
                    <a16:rowId xmlns:a16="http://schemas.microsoft.com/office/drawing/2014/main" val="1333622477"/>
                  </a:ext>
                </a:extLst>
              </a:tr>
              <a:tr h="687374">
                <a:tc>
                  <a:txBody>
                    <a:bodyPr/>
                    <a:lstStyle/>
                    <a:p>
                      <a:r>
                        <a:rPr lang="en-US" sz="3000" dirty="0"/>
                        <a:t>Calendar year of delivery</a:t>
                      </a:r>
                    </a:p>
                  </a:txBody>
                  <a:tcPr marL="169489" marR="169489" marT="84745" marB="84745"/>
                </a:tc>
                <a:tc>
                  <a:txBody>
                    <a:bodyPr/>
                    <a:lstStyle/>
                    <a:p>
                      <a:r>
                        <a:rPr lang="en-US" sz="3000" dirty="0"/>
                        <a:t>each year of study (14 total)</a:t>
                      </a:r>
                    </a:p>
                  </a:txBody>
                  <a:tcPr marL="169489" marR="169489" marT="84745" marB="84745"/>
                </a:tc>
                <a:extLst>
                  <a:ext uri="{0D108BD9-81ED-4DB2-BD59-A6C34878D82A}">
                    <a16:rowId xmlns:a16="http://schemas.microsoft.com/office/drawing/2014/main" val="224791257"/>
                  </a:ext>
                </a:extLst>
              </a:tr>
              <a:tr h="1073433">
                <a:tc>
                  <a:txBody>
                    <a:bodyPr/>
                    <a:lstStyle/>
                    <a:p>
                      <a:r>
                        <a:rPr lang="en-US" sz="3000" dirty="0"/>
                        <a:t>Maternal race/ethnicity</a:t>
                      </a:r>
                    </a:p>
                  </a:txBody>
                  <a:tcPr marL="169489" marR="169489" marT="84745" marB="84745"/>
                </a:tc>
                <a:tc>
                  <a:txBody>
                    <a:bodyPr/>
                    <a:lstStyle/>
                    <a:p>
                      <a:r>
                        <a:rPr lang="en-US" sz="3000" dirty="0"/>
                        <a:t>Hispanic, White, Asian, Black, other</a:t>
                      </a:r>
                    </a:p>
                  </a:txBody>
                  <a:tcPr marL="169489" marR="169489" marT="84745" marB="84745"/>
                </a:tc>
                <a:extLst>
                  <a:ext uri="{0D108BD9-81ED-4DB2-BD59-A6C34878D82A}">
                    <a16:rowId xmlns:a16="http://schemas.microsoft.com/office/drawing/2014/main" val="509438546"/>
                  </a:ext>
                </a:extLst>
              </a:tr>
              <a:tr h="687374">
                <a:tc>
                  <a:txBody>
                    <a:bodyPr/>
                    <a:lstStyle/>
                    <a:p>
                      <a:r>
                        <a:rPr lang="en-US" sz="3000" dirty="0"/>
                        <a:t>Maternal education</a:t>
                      </a:r>
                    </a:p>
                  </a:txBody>
                  <a:tcPr marL="169489" marR="169489" marT="84745" marB="84745"/>
                </a:tc>
                <a:tc>
                  <a:txBody>
                    <a:bodyPr/>
                    <a:lstStyle/>
                    <a:p>
                      <a:r>
                        <a:rPr lang="en-US" sz="3000" dirty="0"/>
                        <a:t>≤ 12 years, &gt; 12 years</a:t>
                      </a:r>
                    </a:p>
                  </a:txBody>
                  <a:tcPr marL="169489" marR="169489" marT="84745" marB="84745"/>
                </a:tc>
                <a:extLst>
                  <a:ext uri="{0D108BD9-81ED-4DB2-BD59-A6C34878D82A}">
                    <a16:rowId xmlns:a16="http://schemas.microsoft.com/office/drawing/2014/main" val="649222589"/>
                  </a:ext>
                </a:extLst>
              </a:tr>
              <a:tr h="687374">
                <a:tc>
                  <a:txBody>
                    <a:bodyPr/>
                    <a:lstStyle/>
                    <a:p>
                      <a:r>
                        <a:rPr lang="en-US" sz="3000" dirty="0"/>
                        <a:t>Medicaid insurance</a:t>
                      </a:r>
                    </a:p>
                  </a:txBody>
                  <a:tcPr marL="169489" marR="169489" marT="84745" marB="84745"/>
                </a:tc>
                <a:tc>
                  <a:txBody>
                    <a:bodyPr/>
                    <a:lstStyle/>
                    <a:p>
                      <a:r>
                        <a:rPr lang="en-US" sz="3000" dirty="0"/>
                        <a:t>yes, no</a:t>
                      </a:r>
                    </a:p>
                  </a:txBody>
                  <a:tcPr marL="169489" marR="169489" marT="84745" marB="84745"/>
                </a:tc>
                <a:extLst>
                  <a:ext uri="{0D108BD9-81ED-4DB2-BD59-A6C34878D82A}">
                    <a16:rowId xmlns:a16="http://schemas.microsoft.com/office/drawing/2014/main" val="3057123420"/>
                  </a:ext>
                </a:extLst>
              </a:tr>
              <a:tr h="687374">
                <a:tc>
                  <a:txBody>
                    <a:bodyPr/>
                    <a:lstStyle/>
                    <a:p>
                      <a:r>
                        <a:rPr lang="en-US" sz="3000" dirty="0"/>
                        <a:t>Pre-gestational diabetes</a:t>
                      </a:r>
                    </a:p>
                  </a:txBody>
                  <a:tcPr marL="169489" marR="169489" marT="84745" marB="84745"/>
                </a:tc>
                <a:tc>
                  <a:txBody>
                    <a:bodyPr/>
                    <a:lstStyle/>
                    <a:p>
                      <a:r>
                        <a:rPr lang="en-US" sz="3000" dirty="0"/>
                        <a:t>yes, no</a:t>
                      </a:r>
                    </a:p>
                  </a:txBody>
                  <a:tcPr marL="169489" marR="169489" marT="84745" marB="84745"/>
                </a:tc>
                <a:extLst>
                  <a:ext uri="{0D108BD9-81ED-4DB2-BD59-A6C34878D82A}">
                    <a16:rowId xmlns:a16="http://schemas.microsoft.com/office/drawing/2014/main" val="637119670"/>
                  </a:ext>
                </a:extLst>
              </a:tr>
              <a:tr h="687374">
                <a:tc>
                  <a:txBody>
                    <a:bodyPr/>
                    <a:lstStyle/>
                    <a:p>
                      <a:r>
                        <a:rPr lang="en-US" sz="3000" dirty="0"/>
                        <a:t>Parity</a:t>
                      </a:r>
                    </a:p>
                  </a:txBody>
                  <a:tcPr marL="169489" marR="169489" marT="84745" marB="84745"/>
                </a:tc>
                <a:tc>
                  <a:txBody>
                    <a:bodyPr/>
                    <a:lstStyle/>
                    <a:p>
                      <a:r>
                        <a:rPr lang="en-US" sz="3000" dirty="0"/>
                        <a:t>nulliparous, parous</a:t>
                      </a:r>
                    </a:p>
                  </a:txBody>
                  <a:tcPr marL="169489" marR="169489" marT="84745" marB="84745"/>
                </a:tc>
                <a:extLst>
                  <a:ext uri="{0D108BD9-81ED-4DB2-BD59-A6C34878D82A}">
                    <a16:rowId xmlns:a16="http://schemas.microsoft.com/office/drawing/2014/main" val="1872269638"/>
                  </a:ext>
                </a:extLst>
              </a:tr>
              <a:tr h="1073433">
                <a:tc>
                  <a:txBody>
                    <a:bodyPr/>
                    <a:lstStyle/>
                    <a:p>
                      <a:r>
                        <a:rPr lang="en-US" sz="3000" dirty="0"/>
                        <a:t>Nitrosatable medication use during pregnancy</a:t>
                      </a:r>
                    </a:p>
                  </a:txBody>
                  <a:tcPr marL="169489" marR="169489" marT="84745" marB="84745"/>
                </a:tc>
                <a:tc>
                  <a:txBody>
                    <a:bodyPr/>
                    <a:lstStyle/>
                    <a:p>
                      <a:r>
                        <a:rPr lang="en-US" sz="3000" dirty="0"/>
                        <a:t>yes, no</a:t>
                      </a:r>
                    </a:p>
                  </a:txBody>
                  <a:tcPr marL="169489" marR="169489" marT="84745" marB="84745"/>
                </a:tc>
                <a:extLst>
                  <a:ext uri="{0D108BD9-81ED-4DB2-BD59-A6C34878D82A}">
                    <a16:rowId xmlns:a16="http://schemas.microsoft.com/office/drawing/2014/main" val="2239138757"/>
                  </a:ext>
                </a:extLst>
              </a:tr>
              <a:tr h="687374">
                <a:tc>
                  <a:txBody>
                    <a:bodyPr/>
                    <a:lstStyle/>
                    <a:p>
                      <a:r>
                        <a:rPr lang="en-US" sz="3000" dirty="0"/>
                        <a:t>Alcohol use disorder</a:t>
                      </a:r>
                    </a:p>
                  </a:txBody>
                  <a:tcPr marL="169489" marR="169489" marT="84745" marB="84745"/>
                </a:tc>
                <a:tc>
                  <a:txBody>
                    <a:bodyPr/>
                    <a:lstStyle/>
                    <a:p>
                      <a:r>
                        <a:rPr lang="en-US" sz="3000" dirty="0"/>
                        <a:t>yes, no</a:t>
                      </a:r>
                    </a:p>
                  </a:txBody>
                  <a:tcPr marL="169489" marR="169489" marT="84745" marB="84745"/>
                </a:tc>
                <a:extLst>
                  <a:ext uri="{0D108BD9-81ED-4DB2-BD59-A6C34878D82A}">
                    <a16:rowId xmlns:a16="http://schemas.microsoft.com/office/drawing/2014/main" val="2579990479"/>
                  </a:ext>
                </a:extLst>
              </a:tr>
            </a:tbl>
          </a:graphicData>
        </a:graphic>
      </p:graphicFrame>
    </p:spTree>
    <p:extLst>
      <p:ext uri="{BB962C8B-B14F-4D97-AF65-F5344CB8AC3E}">
        <p14:creationId xmlns:p14="http://schemas.microsoft.com/office/powerpoint/2010/main" val="3107650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7" y="1411358"/>
            <a:ext cx="19475796" cy="2009774"/>
          </a:xfrm>
        </p:spPr>
        <p:txBody>
          <a:bodyPr/>
          <a:lstStyle/>
          <a:p>
            <a:r>
              <a:rPr lang="en-US" dirty="0"/>
              <a:t>Bariatric surgery and macrovascular disease </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2124715" cy="8305800"/>
          </a:xfrm>
        </p:spPr>
        <p:txBody>
          <a:bodyPr/>
          <a:lstStyle/>
          <a:p>
            <a:r>
              <a:rPr lang="en-US" b="1" dirty="0"/>
              <a:t>Scientific question</a:t>
            </a:r>
            <a:r>
              <a:rPr lang="en-US" dirty="0"/>
              <a:t>: Does getting bariatric surgery reduce risk of macrovascular disease in patients with Type 2 diabetes and severe obesity compared to non-surgical treatment?</a:t>
            </a:r>
          </a:p>
          <a:p>
            <a:r>
              <a:rPr lang="en-US" b="1" dirty="0"/>
              <a:t>Challenge</a:t>
            </a:r>
            <a:r>
              <a:rPr lang="en-US" dirty="0"/>
              <a:t>: Only a very small proportion of patients eligible for bariatric surgery choose surgery and there is not a single decision point - patients’ </a:t>
            </a:r>
            <a:r>
              <a:rPr lang="en-US" i="1" dirty="0"/>
              <a:t>eligibility</a:t>
            </a:r>
            <a:r>
              <a:rPr lang="en-US" dirty="0"/>
              <a:t> is time varying</a:t>
            </a:r>
          </a:p>
          <a:p>
            <a:r>
              <a:rPr lang="en-US" dirty="0"/>
              <a:t>5,301 patients aged 19-79 years with BMI &gt;= 35, type 2 diabetes who had surgery between 2005 &amp; 2011 matched to &gt;320k non-surgical patients (aged 19-79 years with BMI &gt;= 35, type 2 diabetes)</a:t>
            </a:r>
          </a:p>
          <a:p>
            <a:pPr lvl="1"/>
            <a:r>
              <a:rPr lang="en-US" dirty="0"/>
              <a:t>Matched on: site; age (+/- 10 years), BMI (+/- 5), HbA1c (+/- 1.5%); insulin use status</a:t>
            </a:r>
          </a:p>
          <a:p>
            <a:pPr lvl="2"/>
            <a:r>
              <a:rPr lang="en-US" dirty="0"/>
              <a:t>Among eligible matched sets used </a:t>
            </a:r>
            <a:r>
              <a:rPr lang="en-US" dirty="0" err="1"/>
              <a:t>Mahalanobis</a:t>
            </a:r>
            <a:r>
              <a:rPr lang="en-US" dirty="0"/>
              <a:t> distance to match each surgical patient to up to 3 non-surgical patients (without replacement)</a:t>
            </a:r>
          </a:p>
          <a:p>
            <a:pPr lvl="3"/>
            <a:r>
              <a:rPr lang="en-US" dirty="0" err="1"/>
              <a:t>Mahalanobis</a:t>
            </a:r>
            <a:r>
              <a:rPr lang="en-US" dirty="0"/>
              <a:t> distance calculated using age, BMI, HbA1c, diabetes duration, and number of days of health care utilization in the 7 through 24 months prior to surgery</a:t>
            </a:r>
          </a:p>
          <a:p>
            <a:r>
              <a:rPr lang="en-US" dirty="0"/>
              <a:t>Lower risk of macrovascular disease for patients with bariatric surgery, HR=0.60 (95% CI: 0.42-0.86)</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33</a:t>
            </a:fld>
            <a:endParaRPr lang="en-US" dirty="0"/>
          </a:p>
        </p:txBody>
      </p:sp>
      <p:sp>
        <p:nvSpPr>
          <p:cNvPr id="7" name="TextBox 6">
            <a:extLst>
              <a:ext uri="{FF2B5EF4-FFF2-40B4-BE49-F238E27FC236}">
                <a16:creationId xmlns:a16="http://schemas.microsoft.com/office/drawing/2014/main" id="{2C9A94EF-B224-EB7B-4751-44E2F388AC81}"/>
              </a:ext>
            </a:extLst>
          </p:cNvPr>
          <p:cNvSpPr txBox="1"/>
          <p:nvPr/>
        </p:nvSpPr>
        <p:spPr>
          <a:xfrm>
            <a:off x="2530548" y="11332487"/>
            <a:ext cx="19326077" cy="1384995"/>
          </a:xfrm>
          <a:prstGeom prst="rect">
            <a:avLst/>
          </a:prstGeom>
          <a:noFill/>
        </p:spPr>
        <p:txBody>
          <a:bodyPr wrap="square" rtlCol="0">
            <a:spAutoFit/>
          </a:bodyPr>
          <a:lstStyle/>
          <a:p>
            <a:r>
              <a:rPr lang="en-US" sz="2800" b="0" i="0" dirty="0">
                <a:solidFill>
                  <a:srgbClr val="212121"/>
                </a:solidFill>
                <a:effectLst/>
              </a:rPr>
              <a:t>Fisher DP, Johnson E, Haneuse S, Arterburn D, Coleman KJ, O'Connor PJ, O'Brien R, Bogart A, Theis MK, Anau J, Schroeder EB, Sidney S. </a:t>
            </a:r>
            <a:r>
              <a:rPr lang="en-US" sz="2800" b="0" i="1" dirty="0">
                <a:solidFill>
                  <a:srgbClr val="212121"/>
                </a:solidFill>
                <a:effectLst/>
              </a:rPr>
              <a:t>Association Between Bariatric Surgery and Macrovascular Disease Outcomes in Patients With Type 2 Diabetes and Severe Obesity</a:t>
            </a:r>
            <a:r>
              <a:rPr lang="en-US" sz="2800" b="0" i="0" dirty="0">
                <a:solidFill>
                  <a:srgbClr val="212121"/>
                </a:solidFill>
                <a:effectLst/>
              </a:rPr>
              <a:t>. JAMA. 2018 Oct 16;320(15):1570-1582. </a:t>
            </a:r>
            <a:r>
              <a:rPr lang="en-US" sz="2800" b="0" i="0" dirty="0" err="1">
                <a:solidFill>
                  <a:srgbClr val="212121"/>
                </a:solidFill>
                <a:effectLst/>
              </a:rPr>
              <a:t>doi</a:t>
            </a:r>
            <a:r>
              <a:rPr lang="en-US" sz="2800" b="0" i="0" dirty="0">
                <a:solidFill>
                  <a:srgbClr val="212121"/>
                </a:solidFill>
                <a:effectLst/>
              </a:rPr>
              <a:t>: 10.1001/jama.2018.14619. </a:t>
            </a:r>
            <a:endParaRPr lang="en-US" sz="2800" dirty="0"/>
          </a:p>
        </p:txBody>
      </p:sp>
    </p:spTree>
    <p:extLst>
      <p:ext uri="{BB962C8B-B14F-4D97-AF65-F5344CB8AC3E}">
        <p14:creationId xmlns:p14="http://schemas.microsoft.com/office/powerpoint/2010/main" val="2416129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Interrupted time series – a type of historical control</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b="1" dirty="0"/>
              <a:t>Concurrent control </a:t>
            </a:r>
            <a:r>
              <a:rPr lang="en-US" dirty="0"/>
              <a:t>is most common comparison group</a:t>
            </a:r>
          </a:p>
          <a:p>
            <a:r>
              <a:rPr lang="en-US" b="1" dirty="0"/>
              <a:t>Historical controls </a:t>
            </a:r>
            <a:r>
              <a:rPr lang="en-US" dirty="0"/>
              <a:t>can be confounded by time</a:t>
            </a:r>
          </a:p>
          <a:p>
            <a:pPr lvl="1"/>
            <a:r>
              <a:rPr lang="en-US" dirty="0"/>
              <a:t>Can use both concurrent and historical control in same study!</a:t>
            </a:r>
          </a:p>
          <a:p>
            <a:pPr lvl="2"/>
            <a:r>
              <a:rPr lang="en-US" dirty="0"/>
              <a:t>Use concurrent control to account for changes over time unrelated to intervention</a:t>
            </a:r>
          </a:p>
          <a:p>
            <a:pPr lvl="3"/>
            <a:r>
              <a:rPr lang="en-US" dirty="0"/>
              <a:t>Think carefully in selecting concurrent control group </a:t>
            </a:r>
          </a:p>
          <a:p>
            <a:pPr lvl="3"/>
            <a:r>
              <a:rPr lang="en-US" dirty="0"/>
              <a:t>Adjust for potential confounders </a:t>
            </a:r>
          </a:p>
          <a:p>
            <a:r>
              <a:rPr lang="en-US" dirty="0"/>
              <a:t>Use regression “discontinuity” approaches to model changes over time</a:t>
            </a:r>
          </a:p>
          <a:p>
            <a:pPr lvl="1"/>
            <a:r>
              <a:rPr lang="en-US" dirty="0"/>
              <a:t>Potential inflection points when interventions begin (or expected effect of)</a:t>
            </a:r>
          </a:p>
          <a:p>
            <a:pPr lvl="1"/>
            <a:r>
              <a:rPr lang="en-US" dirty="0"/>
              <a:t>Smooth or non-smooth changes</a:t>
            </a:r>
          </a:p>
          <a:p>
            <a:pPr lvl="2"/>
            <a:r>
              <a:rPr lang="en-US" dirty="0"/>
              <a:t>Health systems are usually giant ships and tend not to change on a dime</a:t>
            </a:r>
          </a:p>
          <a:p>
            <a:pPr lvl="2"/>
            <a:r>
              <a:rPr lang="en-US" dirty="0"/>
              <a:t>But EHR based interventions can be turned on with flip of a switch!</a:t>
            </a:r>
          </a:p>
          <a:p>
            <a:pPr marL="0" indent="0">
              <a:buNone/>
            </a:pPr>
            <a:endParaRPr lang="en-US" dirty="0"/>
          </a:p>
          <a:p>
            <a:pPr lvl="1"/>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34</a:t>
            </a:fld>
            <a:endParaRPr lang="en-US" dirty="0"/>
          </a:p>
        </p:txBody>
      </p:sp>
    </p:spTree>
    <p:extLst>
      <p:ext uri="{BB962C8B-B14F-4D97-AF65-F5344CB8AC3E}">
        <p14:creationId xmlns:p14="http://schemas.microsoft.com/office/powerpoint/2010/main" val="536359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Did risk reduction initiative for patients on long-term opioid therapy reduce motor vehicle crashes?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1831525" cy="8305800"/>
          </a:xfrm>
        </p:spPr>
        <p:txBody>
          <a:bodyPr/>
          <a:lstStyle/>
          <a:p>
            <a:r>
              <a:rPr lang="en-US" dirty="0"/>
              <a:t>Used regression discontinuity to assess impact of interventions on motor vehicle crashes</a:t>
            </a:r>
          </a:p>
          <a:p>
            <a:pPr lvl="1"/>
            <a:r>
              <a:rPr lang="en-US" dirty="0"/>
              <a:t>Jan 1 2008: intervention to alter prescribing behavior</a:t>
            </a:r>
          </a:p>
          <a:p>
            <a:pPr lvl="1"/>
            <a:r>
              <a:rPr lang="en-US" dirty="0"/>
              <a:t>Sept 30 2010: multifaceted risk reduction intervention</a:t>
            </a:r>
          </a:p>
          <a:p>
            <a:r>
              <a:rPr lang="en-US" dirty="0"/>
              <a:t>Created rolling (quarterly) entry retrospective cohort study using EHR data 2006 thru 2014</a:t>
            </a:r>
          </a:p>
          <a:p>
            <a:pPr lvl="1"/>
            <a:r>
              <a:rPr lang="en-US" dirty="0"/>
              <a:t>Identified people on long-term opioid therapy (LTOT) in each quarter of study period</a:t>
            </a:r>
          </a:p>
          <a:p>
            <a:pPr lvl="2"/>
            <a:r>
              <a:rPr lang="en-US" dirty="0"/>
              <a:t>Jan 1, 2006, April 1 2006, July 1 2006, …, April 1 2014, July 1 2014 </a:t>
            </a:r>
          </a:p>
          <a:p>
            <a:pPr lvl="3"/>
            <a:r>
              <a:rPr lang="en-US" dirty="0"/>
              <a:t>Individuals classified as on long-term opioid therapy if in last 90 days patient had at least 70 days supply of opioids on hand </a:t>
            </a:r>
          </a:p>
          <a:p>
            <a:pPr lvl="2"/>
            <a:r>
              <a:rPr lang="en-US" dirty="0"/>
              <a:t>Some people in cohort entire study period, some only in for one quarter</a:t>
            </a:r>
          </a:p>
          <a:p>
            <a:pPr lvl="1"/>
            <a:r>
              <a:rPr lang="en-US" dirty="0"/>
              <a:t>Assessed if motor vehicle crash occurred in 90 days following beginning of quarter</a:t>
            </a:r>
          </a:p>
          <a:p>
            <a:pPr lvl="2"/>
            <a:r>
              <a:rPr lang="en-US" dirty="0"/>
              <a:t>Linked state motor vehicle crash registry to EHR data</a:t>
            </a:r>
          </a:p>
          <a:p>
            <a:r>
              <a:rPr lang="en-US" b="1" dirty="0"/>
              <a:t>Concurrent control group</a:t>
            </a:r>
            <a:r>
              <a:rPr lang="en-US" dirty="0"/>
              <a:t>: patients using LTOT seeing Group Health’s contracted providers</a:t>
            </a:r>
          </a:p>
          <a:p>
            <a:pPr lvl="1"/>
            <a:r>
              <a:rPr lang="en-US" dirty="0"/>
              <a:t>Intervention only provided to Group Health clinicians</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35</a:t>
            </a:fld>
            <a:endParaRPr lang="en-US" dirty="0"/>
          </a:p>
        </p:txBody>
      </p:sp>
    </p:spTree>
    <p:extLst>
      <p:ext uri="{BB962C8B-B14F-4D97-AF65-F5344CB8AC3E}">
        <p14:creationId xmlns:p14="http://schemas.microsoft.com/office/powerpoint/2010/main" val="3329711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20350438" cy="2009774"/>
          </a:xfrm>
        </p:spPr>
        <p:txBody>
          <a:bodyPr/>
          <a:lstStyle/>
          <a:p>
            <a:r>
              <a:rPr lang="en-US" dirty="0"/>
              <a:t>Motor vehicle crashes over time in long-term opioid therapy patients </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36</a:t>
            </a:fld>
            <a:endParaRPr lang="en-US" dirty="0"/>
          </a:p>
        </p:txBody>
      </p:sp>
      <p:pic>
        <p:nvPicPr>
          <p:cNvPr id="12" name="Picture 11">
            <a:extLst>
              <a:ext uri="{FF2B5EF4-FFF2-40B4-BE49-F238E27FC236}">
                <a16:creationId xmlns:a16="http://schemas.microsoft.com/office/drawing/2014/main" id="{7563A5B6-2847-47A1-814D-CBC70C8627D3}"/>
              </a:ext>
            </a:extLst>
          </p:cNvPr>
          <p:cNvPicPr>
            <a:picLocks noChangeAspect="1"/>
          </p:cNvPicPr>
          <p:nvPr/>
        </p:nvPicPr>
        <p:blipFill>
          <a:blip r:embed="rId3"/>
          <a:stretch>
            <a:fillRect/>
          </a:stretch>
        </p:blipFill>
        <p:spPr>
          <a:xfrm>
            <a:off x="1889273" y="3242355"/>
            <a:ext cx="13418820" cy="8603981"/>
          </a:xfrm>
          <a:prstGeom prst="rect">
            <a:avLst/>
          </a:prstGeom>
        </p:spPr>
      </p:pic>
      <p:sp>
        <p:nvSpPr>
          <p:cNvPr id="5" name="TextBox 4">
            <a:extLst>
              <a:ext uri="{FF2B5EF4-FFF2-40B4-BE49-F238E27FC236}">
                <a16:creationId xmlns:a16="http://schemas.microsoft.com/office/drawing/2014/main" id="{E71B31A0-5274-651C-6A59-8D2EC2672E07}"/>
              </a:ext>
            </a:extLst>
          </p:cNvPr>
          <p:cNvSpPr txBox="1"/>
          <p:nvPr/>
        </p:nvSpPr>
        <p:spPr>
          <a:xfrm>
            <a:off x="16059148" y="3157821"/>
            <a:ext cx="7614701" cy="3539430"/>
          </a:xfrm>
          <a:prstGeom prst="rect">
            <a:avLst/>
          </a:prstGeom>
          <a:noFill/>
        </p:spPr>
        <p:txBody>
          <a:bodyPr wrap="square" rtlCol="0">
            <a:spAutoFit/>
          </a:bodyPr>
          <a:lstStyle/>
          <a:p>
            <a:r>
              <a:rPr lang="en-US" sz="2800" b="0" i="0" dirty="0">
                <a:solidFill>
                  <a:srgbClr val="212121"/>
                </a:solidFill>
                <a:effectLst/>
              </a:rPr>
              <a:t>Hansen RN, Walker RL, Shortreed SM, Dublin S, Saunders K, Ludman EJ, Von Korff M. </a:t>
            </a:r>
            <a:r>
              <a:rPr lang="en-US" sz="2800" b="0" i="1" dirty="0">
                <a:solidFill>
                  <a:srgbClr val="212121"/>
                </a:solidFill>
                <a:effectLst/>
              </a:rPr>
              <a:t>Impact of an opioid risk reduction initiative on motor vehicle crash risk among chronic opioid therapy patients</a:t>
            </a:r>
            <a:r>
              <a:rPr lang="en-US" sz="2800" b="0" i="0" dirty="0">
                <a:solidFill>
                  <a:srgbClr val="212121"/>
                </a:solidFill>
                <a:effectLst/>
              </a:rPr>
              <a:t>. </a:t>
            </a:r>
            <a:r>
              <a:rPr lang="en-US" sz="2800" b="0" i="0" dirty="0" err="1">
                <a:solidFill>
                  <a:srgbClr val="212121"/>
                </a:solidFill>
                <a:effectLst/>
              </a:rPr>
              <a:t>Pharmacoepidemiol</a:t>
            </a:r>
            <a:r>
              <a:rPr lang="en-US" sz="2800" b="0" i="0" dirty="0">
                <a:solidFill>
                  <a:srgbClr val="212121"/>
                </a:solidFill>
                <a:effectLst/>
              </a:rPr>
              <a:t> Drug </a:t>
            </a:r>
            <a:r>
              <a:rPr lang="en-US" sz="2800" b="0" i="0" dirty="0" err="1">
                <a:solidFill>
                  <a:srgbClr val="212121"/>
                </a:solidFill>
                <a:effectLst/>
              </a:rPr>
              <a:t>Saf</a:t>
            </a:r>
            <a:r>
              <a:rPr lang="en-US" sz="2800" b="0" i="0" dirty="0">
                <a:solidFill>
                  <a:srgbClr val="212121"/>
                </a:solidFill>
                <a:effectLst/>
              </a:rPr>
              <a:t>. 2017 Jan;26(1):47-55. </a:t>
            </a:r>
            <a:r>
              <a:rPr lang="en-US" sz="2800" b="0" i="0" dirty="0" err="1">
                <a:solidFill>
                  <a:srgbClr val="212121"/>
                </a:solidFill>
                <a:effectLst/>
              </a:rPr>
              <a:t>doi</a:t>
            </a:r>
            <a:r>
              <a:rPr lang="en-US" sz="2800" b="0" i="0" dirty="0">
                <a:solidFill>
                  <a:srgbClr val="212121"/>
                </a:solidFill>
                <a:effectLst/>
              </a:rPr>
              <a:t>: 10.1002/pds.4130. </a:t>
            </a:r>
            <a:r>
              <a:rPr lang="en-US" sz="2800" b="0" i="0" dirty="0" err="1">
                <a:solidFill>
                  <a:srgbClr val="212121"/>
                </a:solidFill>
                <a:effectLst/>
              </a:rPr>
              <a:t>Epub</a:t>
            </a:r>
            <a:r>
              <a:rPr lang="en-US" sz="2800" b="0" i="0" dirty="0">
                <a:solidFill>
                  <a:srgbClr val="212121"/>
                </a:solidFill>
                <a:effectLst/>
              </a:rPr>
              <a:t> 2016 Nov 14. PMID: 27862597.</a:t>
            </a:r>
            <a:endParaRPr lang="en-US" sz="2800" dirty="0"/>
          </a:p>
        </p:txBody>
      </p:sp>
    </p:spTree>
    <p:extLst>
      <p:ext uri="{BB962C8B-B14F-4D97-AF65-F5344CB8AC3E}">
        <p14:creationId xmlns:p14="http://schemas.microsoft.com/office/powerpoint/2010/main" val="1273870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192698"/>
            <a:ext cx="17678400" cy="2009774"/>
          </a:xfrm>
        </p:spPr>
        <p:txBody>
          <a:bodyPr/>
          <a:lstStyle/>
          <a:p>
            <a:r>
              <a:rPr lang="en-US" dirty="0"/>
              <a:t>Unmeasured confounding</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9" y="3202472"/>
            <a:ext cx="20878798" cy="9380466"/>
          </a:xfrm>
        </p:spPr>
        <p:txBody>
          <a:bodyPr/>
          <a:lstStyle/>
          <a:p>
            <a:r>
              <a:rPr lang="en-US" b="1" dirty="0"/>
              <a:t>Design</a:t>
            </a:r>
            <a:r>
              <a:rPr lang="en-US" dirty="0"/>
              <a:t>: Select study sample and comparator to reduce unobserved confounding!</a:t>
            </a:r>
          </a:p>
          <a:p>
            <a:pPr lvl="1"/>
            <a:r>
              <a:rPr lang="en-US" dirty="0"/>
              <a:t>Two-phase sampling collects more data on subset of observations (usually covariates that are expensive to collect)</a:t>
            </a:r>
          </a:p>
          <a:p>
            <a:pPr lvl="2"/>
            <a:r>
              <a:rPr lang="en-US" dirty="0"/>
              <a:t>Can stratify sampling of subset for additional data collection (e.g., on exposure or outcome)</a:t>
            </a:r>
          </a:p>
          <a:p>
            <a:pPr lvl="2"/>
            <a:r>
              <a:rPr lang="en-US" dirty="0"/>
              <a:t>Can link to external data or conduct additional data collection to augment what is available in EHR</a:t>
            </a:r>
          </a:p>
          <a:p>
            <a:r>
              <a:rPr lang="en-US" b="1" dirty="0"/>
              <a:t>Analytic</a:t>
            </a:r>
            <a:r>
              <a:rPr lang="en-US" dirty="0"/>
              <a:t>: Use analytic methods that aim to adjust for unobserved confounding</a:t>
            </a:r>
          </a:p>
          <a:p>
            <a:pPr lvl="1"/>
            <a:r>
              <a:rPr lang="en-US" dirty="0"/>
              <a:t>Instrumental variable (IV) analysis: IV only associated with outcome through exposure (can be hard to assess!)</a:t>
            </a:r>
          </a:p>
          <a:p>
            <a:pPr lvl="2"/>
            <a:r>
              <a:rPr lang="en-US" dirty="0"/>
              <a:t>Randomized treatment arm is ideal instrumental variable</a:t>
            </a:r>
          </a:p>
          <a:p>
            <a:pPr lvl="2"/>
            <a:r>
              <a:rPr lang="en-US" dirty="0"/>
              <a:t>Geographic proximity or provider preference are common IVs in clinical research</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37</a:t>
            </a:fld>
            <a:endParaRPr lang="en-US" dirty="0"/>
          </a:p>
        </p:txBody>
      </p:sp>
    </p:spTree>
    <p:extLst>
      <p:ext uri="{BB962C8B-B14F-4D97-AF65-F5344CB8AC3E}">
        <p14:creationId xmlns:p14="http://schemas.microsoft.com/office/powerpoint/2010/main" val="3122826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192698"/>
            <a:ext cx="17678400" cy="2009774"/>
          </a:xfrm>
        </p:spPr>
        <p:txBody>
          <a:bodyPr/>
          <a:lstStyle/>
          <a:p>
            <a:r>
              <a:rPr lang="en-US" dirty="0"/>
              <a:t>Unmeasured confounding</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9" y="3202472"/>
            <a:ext cx="20878798" cy="9380466"/>
          </a:xfrm>
        </p:spPr>
        <p:txBody>
          <a:bodyPr/>
          <a:lstStyle/>
          <a:p>
            <a:r>
              <a:rPr lang="en-US" b="1" dirty="0"/>
              <a:t>Sensitivity analysis</a:t>
            </a:r>
            <a:r>
              <a:rPr lang="en-US" dirty="0"/>
              <a:t>: Evaluate how sensitive effect estimates are to unobserved confounding </a:t>
            </a:r>
          </a:p>
          <a:p>
            <a:pPr lvl="1"/>
            <a:r>
              <a:rPr lang="en-US" b="1" dirty="0"/>
              <a:t>E-value</a:t>
            </a:r>
            <a:r>
              <a:rPr lang="en-US" dirty="0"/>
              <a:t>: minimum association b/w unmeasured confounder and outcome needed to “explain away” estimated effect. </a:t>
            </a:r>
          </a:p>
          <a:p>
            <a:pPr lvl="2"/>
            <a:r>
              <a:rPr lang="en-US" dirty="0"/>
              <a:t>Larger E-value means effect estimate less likely due to unobserved confounding</a:t>
            </a:r>
            <a:endParaRPr lang="en-US" i="1" dirty="0"/>
          </a:p>
          <a:p>
            <a:pPr lvl="1"/>
            <a:r>
              <a:rPr lang="en-US" b="1" dirty="0"/>
              <a:t>Negative control</a:t>
            </a:r>
            <a:r>
              <a:rPr lang="en-US" dirty="0"/>
              <a:t>: evaluate whether exposure has estimated impact on unrelated outcome</a:t>
            </a:r>
          </a:p>
          <a:p>
            <a:pPr lvl="2"/>
            <a:r>
              <a:rPr lang="en-US" dirty="0"/>
              <a:t>Can be helpful to assess if treatment appears protective because those with treatment are healthier</a:t>
            </a:r>
          </a:p>
          <a:p>
            <a:pPr lvl="2"/>
            <a:r>
              <a:rPr lang="en-US" dirty="0"/>
              <a:t>Alternatively, can evaluate whether exposure at unrelated time impacts outcome</a:t>
            </a:r>
          </a:p>
          <a:p>
            <a:r>
              <a:rPr lang="en-US" b="1" dirty="0"/>
              <a:t>Health equity:</a:t>
            </a:r>
            <a:r>
              <a:rPr lang="en-US" dirty="0"/>
              <a:t> Clinical data rarely contains data on social determinants of health in a comprehensive way</a:t>
            </a:r>
          </a:p>
          <a:p>
            <a:pPr marL="0" indent="0">
              <a:buNone/>
            </a:pPr>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38</a:t>
            </a:fld>
            <a:endParaRPr lang="en-US" dirty="0"/>
          </a:p>
        </p:txBody>
      </p:sp>
    </p:spTree>
    <p:extLst>
      <p:ext uri="{BB962C8B-B14F-4D97-AF65-F5344CB8AC3E}">
        <p14:creationId xmlns:p14="http://schemas.microsoft.com/office/powerpoint/2010/main" val="1156852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19848512" cy="2009774"/>
          </a:xfrm>
        </p:spPr>
        <p:txBody>
          <a:bodyPr/>
          <a:lstStyle/>
          <a:p>
            <a:r>
              <a:rPr lang="en-US" dirty="0"/>
              <a:t>Unmeasured confounding sensitivity analyses: </a:t>
            </a:r>
            <a:br>
              <a:rPr lang="en-US" dirty="0"/>
            </a:br>
            <a:r>
              <a:rPr lang="en-US" dirty="0"/>
              <a:t>	bariatric surgery and macrovascular disease</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b="1" dirty="0"/>
              <a:t>Scientific question</a:t>
            </a:r>
            <a:r>
              <a:rPr lang="en-US" dirty="0"/>
              <a:t>: Does bariatric surgery reduce risk of macrovascular disease in patients with Type 2 diabetes and severe obesity compared to non-surgical treatment?</a:t>
            </a:r>
          </a:p>
          <a:p>
            <a:r>
              <a:rPr lang="en-US" b="1" dirty="0"/>
              <a:t>Challenge</a:t>
            </a:r>
            <a:r>
              <a:rPr lang="en-US" dirty="0"/>
              <a:t>: People who choose to have surgery are likely different than those who do not, and those differences may not be captured in the EHR</a:t>
            </a:r>
          </a:p>
          <a:p>
            <a:r>
              <a:rPr lang="en-US" dirty="0"/>
              <a:t>Primary analysis found lower risk of macrovascular disease for patients with bariatric surgery, hazard ratio=0.60 (95% CI: 0.42-0.86)</a:t>
            </a:r>
          </a:p>
          <a:p>
            <a:r>
              <a:rPr lang="en-US" dirty="0"/>
              <a:t>E-value analysis done as a sensitivity analysis</a:t>
            </a:r>
          </a:p>
          <a:p>
            <a:pPr lvl="1"/>
            <a:r>
              <a:rPr lang="en-US" dirty="0"/>
              <a:t>Unobserved confounder would need to have a relative risk of 2.72 to overcome observed association (hazard ratio=0.60) between surgery and macrovascular disease</a:t>
            </a:r>
          </a:p>
          <a:p>
            <a:pPr lvl="2"/>
            <a:r>
              <a:rPr lang="en-US" dirty="0"/>
              <a:t>Conducted E-value calculations for upper bound of confidence interval</a:t>
            </a:r>
          </a:p>
          <a:p>
            <a:pPr lvl="3"/>
            <a:r>
              <a:rPr lang="en-US" dirty="0"/>
              <a:t>A relative risk of 1.6 would be needed to overcome an association of HR=0.86</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39</a:t>
            </a:fld>
            <a:endParaRPr lang="en-US" dirty="0"/>
          </a:p>
        </p:txBody>
      </p:sp>
      <p:sp>
        <p:nvSpPr>
          <p:cNvPr id="7" name="TextBox 6">
            <a:extLst>
              <a:ext uri="{FF2B5EF4-FFF2-40B4-BE49-F238E27FC236}">
                <a16:creationId xmlns:a16="http://schemas.microsoft.com/office/drawing/2014/main" id="{19C38057-E728-01BF-5945-91BFE5E2ECB4}"/>
              </a:ext>
            </a:extLst>
          </p:cNvPr>
          <p:cNvSpPr txBox="1"/>
          <p:nvPr/>
        </p:nvSpPr>
        <p:spPr>
          <a:xfrm>
            <a:off x="2106172" y="11240154"/>
            <a:ext cx="19326077" cy="1384995"/>
          </a:xfrm>
          <a:prstGeom prst="rect">
            <a:avLst/>
          </a:prstGeom>
          <a:noFill/>
        </p:spPr>
        <p:txBody>
          <a:bodyPr wrap="square" rtlCol="0">
            <a:spAutoFit/>
          </a:bodyPr>
          <a:lstStyle/>
          <a:p>
            <a:r>
              <a:rPr lang="en-US" sz="2800" b="0" i="0" dirty="0">
                <a:solidFill>
                  <a:srgbClr val="212121"/>
                </a:solidFill>
                <a:effectLst/>
              </a:rPr>
              <a:t>Fisher DP, Johnson E, Haneuse S, Arterburn D, Coleman KJ, O'Connor PJ, O'Brien R, Bogart A, Theis MK, Anau J, Schroeder EB, Sidney S. </a:t>
            </a:r>
            <a:r>
              <a:rPr lang="en-US" sz="2800" b="0" i="1" dirty="0">
                <a:solidFill>
                  <a:srgbClr val="212121"/>
                </a:solidFill>
                <a:effectLst/>
              </a:rPr>
              <a:t>Association Between Bariatric Surgery and Macrovascular Disease Outcomes in Patients With Type 2 Diabetes and Severe Obesity</a:t>
            </a:r>
            <a:r>
              <a:rPr lang="en-US" sz="2800" b="0" i="0" dirty="0">
                <a:solidFill>
                  <a:srgbClr val="212121"/>
                </a:solidFill>
                <a:effectLst/>
              </a:rPr>
              <a:t>. JAMA. 2018 Oct 16;320(15):1570-1582. </a:t>
            </a:r>
            <a:r>
              <a:rPr lang="en-US" sz="2800" b="0" i="0" dirty="0" err="1">
                <a:solidFill>
                  <a:srgbClr val="212121"/>
                </a:solidFill>
                <a:effectLst/>
              </a:rPr>
              <a:t>doi</a:t>
            </a:r>
            <a:r>
              <a:rPr lang="en-US" sz="2800" b="0" i="0" dirty="0">
                <a:solidFill>
                  <a:srgbClr val="212121"/>
                </a:solidFill>
                <a:effectLst/>
              </a:rPr>
              <a:t>: 10.1001/jama.2018.14619. </a:t>
            </a:r>
            <a:endParaRPr lang="en-US" sz="2800" dirty="0"/>
          </a:p>
        </p:txBody>
      </p:sp>
    </p:spTree>
    <p:extLst>
      <p:ext uri="{BB962C8B-B14F-4D97-AF65-F5344CB8AC3E}">
        <p14:creationId xmlns:p14="http://schemas.microsoft.com/office/powerpoint/2010/main" val="354389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Course Outline</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886612" cy="8305800"/>
          </a:xfrm>
        </p:spPr>
        <p:txBody>
          <a:bodyPr/>
          <a:lstStyle/>
          <a:p>
            <a:r>
              <a:rPr lang="en-US" dirty="0"/>
              <a:t>Introduction to electronic health records (EHR) data for research purposes</a:t>
            </a:r>
          </a:p>
          <a:p>
            <a:r>
              <a:rPr lang="en-US" dirty="0"/>
              <a:t>Break</a:t>
            </a:r>
          </a:p>
          <a:p>
            <a:r>
              <a:rPr lang="en-US" dirty="0"/>
              <a:t>Observational studies</a:t>
            </a:r>
          </a:p>
          <a:p>
            <a:r>
              <a:rPr lang="en-US" dirty="0"/>
              <a:t>Break</a:t>
            </a:r>
          </a:p>
          <a:p>
            <a:r>
              <a:rPr lang="en-US" dirty="0"/>
              <a:t>Pragmatic clinical trials</a:t>
            </a:r>
          </a:p>
          <a:p>
            <a:r>
              <a:rPr lang="en-US" dirty="0"/>
              <a:t>Discussion</a:t>
            </a:r>
          </a:p>
          <a:p>
            <a:endParaRPr lang="en-US" dirty="0"/>
          </a:p>
          <a:p>
            <a:r>
              <a:rPr lang="en-US" dirty="0"/>
              <a:t>Questions encouraged throughout!</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3243009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17678400" cy="2009774"/>
          </a:xfrm>
        </p:spPr>
        <p:txBody>
          <a:bodyPr/>
          <a:lstStyle/>
          <a:p>
            <a:r>
              <a:rPr lang="en-US" dirty="0"/>
              <a:t>Estimating effect of flu vaccine on mortality</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1"/>
            <a:ext cx="20030047" cy="9019191"/>
          </a:xfrm>
        </p:spPr>
        <p:txBody>
          <a:bodyPr/>
          <a:lstStyle/>
          <a:p>
            <a:r>
              <a:rPr lang="en-US" dirty="0"/>
              <a:t>Studies have shown seniors who receive a flu vaccine are at greatly reduced risk of hospitalization for pneumonia and for all-cause mortality during flu season</a:t>
            </a:r>
          </a:p>
          <a:p>
            <a:pPr lvl="1"/>
            <a:r>
              <a:rPr lang="en-US" dirty="0"/>
              <a:t>But estimated effect is very large (relative risk ~50% of all-cause mortality)</a:t>
            </a:r>
          </a:p>
          <a:p>
            <a:pPr lvl="1"/>
            <a:r>
              <a:rPr lang="en-US" dirty="0"/>
              <a:t>Are true effects of vaccination more modest?</a:t>
            </a:r>
          </a:p>
          <a:p>
            <a:pPr lvl="2"/>
            <a:r>
              <a:rPr lang="en-US" dirty="0"/>
              <a:t>Were previous studies affected by unobserved confounding?</a:t>
            </a:r>
          </a:p>
          <a:p>
            <a:r>
              <a:rPr lang="en-US" b="1" dirty="0"/>
              <a:t>Negative control</a:t>
            </a:r>
            <a:r>
              <a:rPr lang="en-US" dirty="0"/>
              <a:t>: most people get flu vaccine in fall, but flu doesn’t circulate until winter!</a:t>
            </a:r>
          </a:p>
          <a:p>
            <a:pPr lvl="1"/>
            <a:r>
              <a:rPr lang="en-US" dirty="0"/>
              <a:t>Association with spurious outcomes, means lower estimated risk likely due to unobserved confounding, i.e. those who receive flu vaccine are healthier in ways that weren’t measured</a:t>
            </a:r>
          </a:p>
          <a:p>
            <a:pPr lvl="1"/>
            <a:r>
              <a:rPr lang="en-US" dirty="0"/>
              <a:t>Those who receive flu vaccine had decreased risk of death </a:t>
            </a:r>
          </a:p>
          <a:p>
            <a:pPr lvl="2"/>
            <a:r>
              <a:rPr lang="en-US" i="1" dirty="0"/>
              <a:t>before</a:t>
            </a:r>
            <a:r>
              <a:rPr lang="en-US" dirty="0"/>
              <a:t> flu season relative risk = 0.36 and </a:t>
            </a:r>
            <a:r>
              <a:rPr lang="en-US" i="1" dirty="0"/>
              <a:t>after</a:t>
            </a:r>
            <a:r>
              <a:rPr lang="en-US" dirty="0"/>
              <a:t> flu season relative risk = 0.76 compared  to relative risk = 0.56 during flu season</a:t>
            </a:r>
          </a:p>
          <a:p>
            <a:r>
              <a:rPr lang="en-US" dirty="0"/>
              <a:t>Recent methods advancements to formally integrate negative control into effect estimate</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40</a:t>
            </a:fld>
            <a:endParaRPr lang="en-US" dirty="0"/>
          </a:p>
        </p:txBody>
      </p:sp>
      <p:sp>
        <p:nvSpPr>
          <p:cNvPr id="10" name="TextBox 9">
            <a:extLst>
              <a:ext uri="{FF2B5EF4-FFF2-40B4-BE49-F238E27FC236}">
                <a16:creationId xmlns:a16="http://schemas.microsoft.com/office/drawing/2014/main" id="{A9694E9C-444F-77A4-B26E-12895E764B17}"/>
              </a:ext>
            </a:extLst>
          </p:cNvPr>
          <p:cNvSpPr txBox="1"/>
          <p:nvPr/>
        </p:nvSpPr>
        <p:spPr>
          <a:xfrm>
            <a:off x="2007134" y="11612144"/>
            <a:ext cx="20372906" cy="1384995"/>
          </a:xfrm>
          <a:prstGeom prst="rect">
            <a:avLst/>
          </a:prstGeom>
          <a:noFill/>
        </p:spPr>
        <p:txBody>
          <a:bodyPr wrap="square">
            <a:spAutoFit/>
          </a:bodyPr>
          <a:lstStyle/>
          <a:p>
            <a:r>
              <a:rPr lang="en-US" sz="2800" b="0" i="0" dirty="0">
                <a:solidFill>
                  <a:srgbClr val="212121"/>
                </a:solidFill>
                <a:effectLst/>
              </a:rPr>
              <a:t>Jackson ML, Yu O, Nelson JC, </a:t>
            </a:r>
            <a:r>
              <a:rPr lang="en-US" sz="2800" b="0" i="0" dirty="0" err="1">
                <a:solidFill>
                  <a:srgbClr val="212121"/>
                </a:solidFill>
                <a:effectLst/>
              </a:rPr>
              <a:t>Naleway</a:t>
            </a:r>
            <a:r>
              <a:rPr lang="en-US" sz="2800" b="0" i="0" dirty="0">
                <a:solidFill>
                  <a:srgbClr val="212121"/>
                </a:solidFill>
                <a:effectLst/>
              </a:rPr>
              <a:t> A, </a:t>
            </a:r>
            <a:r>
              <a:rPr lang="en-US" sz="2800" b="0" i="0" dirty="0" err="1">
                <a:solidFill>
                  <a:srgbClr val="212121"/>
                </a:solidFill>
                <a:effectLst/>
              </a:rPr>
              <a:t>Belongia</a:t>
            </a:r>
            <a:r>
              <a:rPr lang="en-US" sz="2800" b="0" i="0" dirty="0">
                <a:solidFill>
                  <a:srgbClr val="212121"/>
                </a:solidFill>
                <a:effectLst/>
              </a:rPr>
              <a:t> EA, Baxter R, Narwaney K, Jacobsen SJ, Shay DK, Jackson LA. </a:t>
            </a:r>
            <a:r>
              <a:rPr lang="en-US" sz="2800" b="0" i="1" dirty="0">
                <a:solidFill>
                  <a:srgbClr val="212121"/>
                </a:solidFill>
                <a:effectLst/>
              </a:rPr>
              <a:t>Further evidence for bias in observational studies of influenza vaccine effectiveness: the 2009 influenza A(H1N1) pandemic</a:t>
            </a:r>
            <a:r>
              <a:rPr lang="en-US" sz="2800" b="0" i="0" dirty="0">
                <a:solidFill>
                  <a:srgbClr val="212121"/>
                </a:solidFill>
                <a:effectLst/>
              </a:rPr>
              <a:t>. Am J Epidemiol. 2013 Oct 15;178(8):1327-36. </a:t>
            </a:r>
            <a:r>
              <a:rPr lang="en-US" sz="2800" b="0" i="0" dirty="0" err="1">
                <a:solidFill>
                  <a:srgbClr val="212121"/>
                </a:solidFill>
                <a:effectLst/>
              </a:rPr>
              <a:t>doi</a:t>
            </a:r>
            <a:r>
              <a:rPr lang="en-US" sz="2800" b="0" i="0" dirty="0">
                <a:solidFill>
                  <a:srgbClr val="212121"/>
                </a:solidFill>
                <a:effectLst/>
              </a:rPr>
              <a:t>: 10.1093/</a:t>
            </a:r>
            <a:r>
              <a:rPr lang="en-US" sz="2800" b="0" i="0" dirty="0" err="1">
                <a:solidFill>
                  <a:srgbClr val="212121"/>
                </a:solidFill>
                <a:effectLst/>
              </a:rPr>
              <a:t>aje</a:t>
            </a:r>
            <a:r>
              <a:rPr lang="en-US" sz="2800" b="0" i="0" dirty="0">
                <a:solidFill>
                  <a:srgbClr val="212121"/>
                </a:solidFill>
                <a:effectLst/>
              </a:rPr>
              <a:t>/kwt124. </a:t>
            </a:r>
            <a:r>
              <a:rPr lang="en-US" sz="2800" b="0" i="0" dirty="0" err="1">
                <a:solidFill>
                  <a:srgbClr val="212121"/>
                </a:solidFill>
                <a:effectLst/>
              </a:rPr>
              <a:t>Epub</a:t>
            </a:r>
            <a:r>
              <a:rPr lang="en-US" sz="2800" b="0" i="0" dirty="0">
                <a:solidFill>
                  <a:srgbClr val="212121"/>
                </a:solidFill>
                <a:effectLst/>
              </a:rPr>
              <a:t> 2013 Aug 26. PMID: 23978527; PMCID: PMC7314269.</a:t>
            </a:r>
            <a:endParaRPr lang="en-US" sz="2800" dirty="0"/>
          </a:p>
        </p:txBody>
      </p:sp>
    </p:spTree>
    <p:extLst>
      <p:ext uri="{BB962C8B-B14F-4D97-AF65-F5344CB8AC3E}">
        <p14:creationId xmlns:p14="http://schemas.microsoft.com/office/powerpoint/2010/main" val="4024360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Indication bias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319003" cy="9511524"/>
          </a:xfrm>
        </p:spPr>
        <p:txBody>
          <a:bodyPr/>
          <a:lstStyle/>
          <a:p>
            <a:r>
              <a:rPr lang="en-US" dirty="0"/>
              <a:t>An extreme case of treatment selection bias</a:t>
            </a:r>
          </a:p>
          <a:p>
            <a:pPr lvl="1"/>
            <a:r>
              <a:rPr lang="en-US" dirty="0"/>
              <a:t>Happens when most of control group may not be eligible for treatment</a:t>
            </a:r>
          </a:p>
          <a:p>
            <a:pPr lvl="2"/>
            <a:r>
              <a:rPr lang="en-US" dirty="0"/>
              <a:t>If control group has very different outcomes, then could lead to biased estimates of treatment effect</a:t>
            </a:r>
          </a:p>
          <a:p>
            <a:r>
              <a:rPr lang="en-US" dirty="0"/>
              <a:t>Some approaches to address indication bias (</a:t>
            </a:r>
            <a:r>
              <a:rPr lang="en-US" b="1" dirty="0"/>
              <a:t>design and sensitivity analyses</a:t>
            </a:r>
            <a:r>
              <a:rPr lang="en-US" dirty="0"/>
              <a:t>)</a:t>
            </a:r>
          </a:p>
          <a:p>
            <a:pPr lvl="1"/>
            <a:r>
              <a:rPr lang="en-US" dirty="0"/>
              <a:t>Smart comparator group definition</a:t>
            </a:r>
          </a:p>
          <a:p>
            <a:pPr lvl="2"/>
            <a:r>
              <a:rPr lang="en-US" dirty="0"/>
              <a:t>Always think carefully about the comparator group</a:t>
            </a:r>
          </a:p>
          <a:p>
            <a:pPr lvl="1"/>
            <a:r>
              <a:rPr lang="en-US" dirty="0"/>
              <a:t>Restrict to only those with the indication for the medication</a:t>
            </a:r>
          </a:p>
          <a:p>
            <a:pPr lvl="2"/>
            <a:r>
              <a:rPr lang="en-US" dirty="0"/>
              <a:t>Rarely can get clear indication from actual medication prescription, but can approximate in other ways</a:t>
            </a:r>
          </a:p>
          <a:p>
            <a:pPr lvl="1"/>
            <a:r>
              <a:rPr lang="en-US" dirty="0"/>
              <a:t>Self-control approach (historical comparison approach)</a:t>
            </a:r>
          </a:p>
          <a:p>
            <a:pPr lvl="2"/>
            <a:r>
              <a:rPr lang="en-US" dirty="0"/>
              <a:t>Need short follow-up time for this study design to work</a:t>
            </a:r>
          </a:p>
          <a:p>
            <a:r>
              <a:rPr lang="en-US" b="1" dirty="0"/>
              <a:t>Health equity</a:t>
            </a:r>
            <a:r>
              <a:rPr lang="en-US" dirty="0"/>
              <a:t>: given equal access to care and symptoms, not everyone receives same diagnosis</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41</a:t>
            </a:fld>
            <a:endParaRPr lang="en-US" dirty="0"/>
          </a:p>
        </p:txBody>
      </p:sp>
    </p:spTree>
    <p:extLst>
      <p:ext uri="{BB962C8B-B14F-4D97-AF65-F5344CB8AC3E}">
        <p14:creationId xmlns:p14="http://schemas.microsoft.com/office/powerpoint/2010/main" val="715429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ACEIs and ARBs do not increase risk of COVID19 infection</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065686"/>
            <a:ext cx="21402992" cy="8799743"/>
          </a:xfrm>
        </p:spPr>
        <p:txBody>
          <a:bodyPr/>
          <a:lstStyle/>
          <a:p>
            <a:r>
              <a:rPr lang="en-US" dirty="0"/>
              <a:t>Angiotensin-converting enzyme inhibitors (ACEIs) and angiotensin receptor blockers (ARBs) </a:t>
            </a:r>
          </a:p>
          <a:p>
            <a:pPr lvl="1"/>
            <a:r>
              <a:rPr lang="en-US" dirty="0"/>
              <a:t>Early on concern these drugs could increase risk of COVID infection</a:t>
            </a:r>
          </a:p>
          <a:p>
            <a:pPr lvl="2"/>
            <a:r>
              <a:rPr lang="en-US" dirty="0"/>
              <a:t>Some patients were discontinuing ACEI and ARB use</a:t>
            </a:r>
          </a:p>
          <a:p>
            <a:pPr lvl="1"/>
            <a:r>
              <a:rPr lang="en-US" dirty="0"/>
              <a:t>Indications for use: hypertension, diabetes, congestive heart failure, history of heart attack</a:t>
            </a:r>
          </a:p>
          <a:p>
            <a:r>
              <a:rPr lang="en-US" b="1" dirty="0"/>
              <a:t>Cohort</a:t>
            </a:r>
            <a:r>
              <a:rPr lang="en-US" dirty="0"/>
              <a:t>: Kaiser Permanente Washington members 18 years of age or older on Feb 29, 2020</a:t>
            </a:r>
          </a:p>
          <a:p>
            <a:pPr lvl="1"/>
            <a:r>
              <a:rPr lang="en-US" dirty="0"/>
              <a:t>Compared patients who filled ACEI or ARB prescription in prior 4 months to those with no fills</a:t>
            </a:r>
          </a:p>
          <a:p>
            <a:pPr lvl="1"/>
            <a:r>
              <a:rPr lang="en-US" dirty="0"/>
              <a:t>56,105 ACEI/ARB users and 265,939 non-users: adjusted odds ratio (</a:t>
            </a:r>
            <a:r>
              <a:rPr lang="en-US" dirty="0" err="1"/>
              <a:t>aOR</a:t>
            </a:r>
            <a:r>
              <a:rPr lang="en-US" dirty="0"/>
              <a:t>) 0.91 (0.74, 1.12)</a:t>
            </a:r>
          </a:p>
          <a:p>
            <a:r>
              <a:rPr lang="en-US" b="1" dirty="0"/>
              <a:t>Analytically controlled for</a:t>
            </a:r>
            <a:r>
              <a:rPr lang="en-US" dirty="0"/>
              <a:t>: age, sex, race and ethnicity, diabetes, hypertension, congestive heart failure, history of heart attack, </a:t>
            </a:r>
            <a:r>
              <a:rPr lang="en-US" dirty="0" err="1"/>
              <a:t>Charlson</a:t>
            </a:r>
            <a:r>
              <a:rPr lang="en-US" dirty="0"/>
              <a:t> co-morbidity index, asthma, chronic obstructive pulmonary disease, body mass index, smoking, renal disease, insulin, prednisone, malignant cancer</a:t>
            </a:r>
          </a:p>
          <a:p>
            <a:pPr lvl="1"/>
            <a:r>
              <a:rPr lang="en-US" dirty="0"/>
              <a:t>May still be differences between ACEI/ARB users and non-users</a:t>
            </a:r>
          </a:p>
          <a:p>
            <a:r>
              <a:rPr lang="en-US" b="1" dirty="0"/>
              <a:t>Sensitivity analyses </a:t>
            </a:r>
            <a:r>
              <a:rPr lang="en-US" dirty="0"/>
              <a:t>limited to patients who had an indication for ACEI/</a:t>
            </a:r>
            <a:r>
              <a:rPr lang="en-US" dirty="0" err="1"/>
              <a:t>ARb</a:t>
            </a:r>
            <a:r>
              <a:rPr lang="en-US" dirty="0"/>
              <a:t> use</a:t>
            </a:r>
          </a:p>
          <a:p>
            <a:pPr lvl="1"/>
            <a:r>
              <a:rPr lang="en-US" dirty="0"/>
              <a:t>46,907 ACEI/ARB users and 33,359 non-users: </a:t>
            </a:r>
            <a:r>
              <a:rPr lang="en-US" dirty="0" err="1"/>
              <a:t>aOR</a:t>
            </a:r>
            <a:r>
              <a:rPr lang="en-US" dirty="0"/>
              <a:t> 0.83 (0.66, 1.05)</a:t>
            </a:r>
          </a:p>
          <a:p>
            <a:pPr lvl="1"/>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42</a:t>
            </a:fld>
            <a:endParaRPr lang="en-US" dirty="0"/>
          </a:p>
        </p:txBody>
      </p:sp>
      <p:sp>
        <p:nvSpPr>
          <p:cNvPr id="8" name="TextBox 7">
            <a:extLst>
              <a:ext uri="{FF2B5EF4-FFF2-40B4-BE49-F238E27FC236}">
                <a16:creationId xmlns:a16="http://schemas.microsoft.com/office/drawing/2014/main" id="{F5CA4B6A-839C-060B-4FC9-23BC6C6DAAB6}"/>
              </a:ext>
            </a:extLst>
          </p:cNvPr>
          <p:cNvSpPr txBox="1"/>
          <p:nvPr/>
        </p:nvSpPr>
        <p:spPr>
          <a:xfrm>
            <a:off x="7905869" y="12070450"/>
            <a:ext cx="16481306" cy="1384995"/>
          </a:xfrm>
          <a:prstGeom prst="rect">
            <a:avLst/>
          </a:prstGeom>
          <a:noFill/>
        </p:spPr>
        <p:txBody>
          <a:bodyPr wrap="square">
            <a:spAutoFit/>
          </a:bodyPr>
          <a:lstStyle/>
          <a:p>
            <a:pPr marL="0" marR="0" lvl="0" indent="0" algn="l" defTabSz="1828891" rtl="0" eaLnBrk="1" fontAlgn="auto" latinLnBrk="0" hangingPunct="1">
              <a:lnSpc>
                <a:spcPct val="100000"/>
              </a:lnSpc>
              <a:spcBef>
                <a:spcPts val="0"/>
              </a:spcBef>
              <a:spcAft>
                <a:spcPts val="0"/>
              </a:spcAft>
              <a:buClrTx/>
              <a:buSzTx/>
              <a:buFontTx/>
              <a:buNone/>
              <a:tabLst/>
              <a:defRPr/>
            </a:pPr>
            <a:r>
              <a:rPr lang="en-US" sz="2800" b="0" i="0" dirty="0">
                <a:solidFill>
                  <a:srgbClr val="212121"/>
                </a:solidFill>
                <a:effectLst/>
              </a:rPr>
              <a:t>Dublin S, Walker RL, Floyd JS, Shortreed SM, Fuller S, Albertson-Junkans L, Harrington LB, Greenwood-Hickman MA, Green BB, Psaty BM. </a:t>
            </a:r>
            <a:r>
              <a:rPr lang="en-US" sz="2800" b="0" i="1" dirty="0">
                <a:solidFill>
                  <a:srgbClr val="212121"/>
                </a:solidFill>
                <a:effectLst/>
              </a:rPr>
              <a:t>Renin-Angiotensin-Aldosterone System Inhibitors and COVID-19 Infection or Hospitalization: A Cohort Study</a:t>
            </a:r>
            <a:r>
              <a:rPr lang="en-US" sz="2800" b="0" i="0" dirty="0">
                <a:solidFill>
                  <a:srgbClr val="212121"/>
                </a:solidFill>
                <a:effectLst/>
              </a:rPr>
              <a:t>. Am J </a:t>
            </a:r>
            <a:r>
              <a:rPr lang="en-US" sz="2800" b="0" i="0" dirty="0" err="1">
                <a:solidFill>
                  <a:srgbClr val="212121"/>
                </a:solidFill>
                <a:effectLst/>
              </a:rPr>
              <a:t>Hypertens</a:t>
            </a:r>
            <a:r>
              <a:rPr lang="en-US" sz="2800" b="0" i="0" dirty="0">
                <a:solidFill>
                  <a:srgbClr val="212121"/>
                </a:solidFill>
                <a:effectLst/>
              </a:rPr>
              <a:t>. 2021 Apr 20;34(4):339-347. </a:t>
            </a:r>
            <a:endParaRPr lang="en-US" sz="2800" kern="1200" dirty="0">
              <a:solidFill>
                <a:schemeClr val="tx1"/>
              </a:solidFill>
              <a:effectLst/>
              <a:ea typeface="+mn-ea"/>
              <a:cs typeface="+mn-cs"/>
            </a:endParaRPr>
          </a:p>
        </p:txBody>
      </p:sp>
    </p:spTree>
    <p:extLst>
      <p:ext uri="{BB962C8B-B14F-4D97-AF65-F5344CB8AC3E}">
        <p14:creationId xmlns:p14="http://schemas.microsoft.com/office/powerpoint/2010/main" val="1651073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7" y="1411358"/>
            <a:ext cx="19515551" cy="2009774"/>
          </a:xfrm>
        </p:spPr>
        <p:txBody>
          <a:bodyPr/>
          <a:lstStyle/>
          <a:p>
            <a:r>
              <a:rPr lang="en-US" dirty="0"/>
              <a:t>Antidepressant use in pregnancy and risk of gestational diabetes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8" cy="8001701"/>
          </a:xfrm>
        </p:spPr>
        <p:txBody>
          <a:bodyPr/>
          <a:lstStyle/>
          <a:p>
            <a:r>
              <a:rPr lang="en-US" dirty="0"/>
              <a:t>Prior studies show an increased risk, but may be affected by confounding by indication</a:t>
            </a:r>
          </a:p>
          <a:p>
            <a:pPr lvl="1"/>
            <a:r>
              <a:rPr lang="en-US" dirty="0"/>
              <a:t>Depression is associated with adverse health outcomes</a:t>
            </a:r>
          </a:p>
          <a:p>
            <a:pPr lvl="1"/>
            <a:r>
              <a:rPr lang="en-US" dirty="0"/>
              <a:t>Women taking antidepressants may be at higher risk than those not taking antidepressants </a:t>
            </a:r>
          </a:p>
          <a:p>
            <a:r>
              <a:rPr lang="en-US" b="1" dirty="0"/>
              <a:t>Cohort</a:t>
            </a:r>
            <a:r>
              <a:rPr lang="en-US" dirty="0"/>
              <a:t>: Kaiser Permanente Washington women with singleton birth between 2001 and 2004</a:t>
            </a:r>
          </a:p>
          <a:p>
            <a:pPr lvl="1"/>
            <a:r>
              <a:rPr lang="en-US" dirty="0"/>
              <a:t>Pregnancies associated with more than one baby at higher risk for gestational diabetes </a:t>
            </a:r>
          </a:p>
          <a:p>
            <a:r>
              <a:rPr lang="en-US" b="1" dirty="0"/>
              <a:t>Restricted cohort </a:t>
            </a:r>
            <a:r>
              <a:rPr lang="en-US" dirty="0"/>
              <a:t>to women taking antidepressant prior to pregnancy</a:t>
            </a:r>
          </a:p>
          <a:p>
            <a:pPr lvl="1"/>
            <a:r>
              <a:rPr lang="en-US" dirty="0"/>
              <a:t>More than one antidepressant fill at least 6 months prior to pregnancy</a:t>
            </a:r>
          </a:p>
          <a:p>
            <a:r>
              <a:rPr lang="en-US" dirty="0"/>
              <a:t>Women with antidepressant fill during pregnancy referred to as continuers (n=1634)</a:t>
            </a:r>
          </a:p>
          <a:p>
            <a:pPr lvl="1"/>
            <a:r>
              <a:rPr lang="en-US" b="1" dirty="0"/>
              <a:t>Comparison group</a:t>
            </a:r>
            <a:r>
              <a:rPr lang="en-US" dirty="0"/>
              <a:t>: those with no fills during pregnancy (n=1211, discontinuers)</a:t>
            </a:r>
          </a:p>
          <a:p>
            <a:pPr lvl="1"/>
            <a:r>
              <a:rPr lang="en-US" dirty="0"/>
              <a:t>Used inverse probability of treatment weights to control for confounding</a:t>
            </a:r>
          </a:p>
          <a:p>
            <a:r>
              <a:rPr lang="en-US" dirty="0"/>
              <a:t>Relative risk comparing continuers to discontinuers: 1.10 95% CI: (0.84,1.44)</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43</a:t>
            </a:fld>
            <a:endParaRPr lang="en-US" dirty="0"/>
          </a:p>
        </p:txBody>
      </p:sp>
      <p:sp>
        <p:nvSpPr>
          <p:cNvPr id="7" name="TextBox 6">
            <a:extLst>
              <a:ext uri="{FF2B5EF4-FFF2-40B4-BE49-F238E27FC236}">
                <a16:creationId xmlns:a16="http://schemas.microsoft.com/office/drawing/2014/main" id="{24D1CDF1-AA10-F5D1-EB5E-FE1D492CFEFC}"/>
              </a:ext>
            </a:extLst>
          </p:cNvPr>
          <p:cNvSpPr txBox="1"/>
          <p:nvPr/>
        </p:nvSpPr>
        <p:spPr>
          <a:xfrm>
            <a:off x="3707158" y="11408332"/>
            <a:ext cx="18309266" cy="1384995"/>
          </a:xfrm>
          <a:prstGeom prst="rect">
            <a:avLst/>
          </a:prstGeom>
          <a:noFill/>
        </p:spPr>
        <p:txBody>
          <a:bodyPr wrap="square" rtlCol="0">
            <a:spAutoFit/>
          </a:bodyPr>
          <a:lstStyle/>
          <a:p>
            <a:r>
              <a:rPr lang="en-US" sz="2800" b="0" i="0" dirty="0">
                <a:solidFill>
                  <a:srgbClr val="212121"/>
                </a:solidFill>
                <a:effectLst/>
              </a:rPr>
              <a:t>Wartko PD, Weiss NS, </a:t>
            </a:r>
            <a:r>
              <a:rPr lang="en-US" sz="2800" b="0" i="0" dirty="0" err="1">
                <a:solidFill>
                  <a:srgbClr val="212121"/>
                </a:solidFill>
                <a:effectLst/>
              </a:rPr>
              <a:t>Enquobahrie</a:t>
            </a:r>
            <a:r>
              <a:rPr lang="en-US" sz="2800" b="0" i="0" dirty="0">
                <a:solidFill>
                  <a:srgbClr val="212121"/>
                </a:solidFill>
                <a:effectLst/>
              </a:rPr>
              <a:t> DA, Chan KCG, Stephenson-</a:t>
            </a:r>
            <a:r>
              <a:rPr lang="en-US" sz="2800" b="0" i="0" dirty="0" err="1">
                <a:solidFill>
                  <a:srgbClr val="212121"/>
                </a:solidFill>
                <a:effectLst/>
              </a:rPr>
              <a:t>Famy</a:t>
            </a:r>
            <a:r>
              <a:rPr lang="en-US" sz="2800" b="0" i="0" dirty="0">
                <a:solidFill>
                  <a:srgbClr val="212121"/>
                </a:solidFill>
                <a:effectLst/>
              </a:rPr>
              <a:t> A, Mueller BA, Dublin S. </a:t>
            </a:r>
            <a:r>
              <a:rPr lang="en-US" sz="2800" b="0" i="1" dirty="0">
                <a:solidFill>
                  <a:srgbClr val="212121"/>
                </a:solidFill>
                <a:effectLst/>
              </a:rPr>
              <a:t>Antidepressant continuation in pregnancy and risk of gestational diabetes</a:t>
            </a:r>
            <a:r>
              <a:rPr lang="en-US" sz="2800" b="0" i="0" dirty="0">
                <a:solidFill>
                  <a:srgbClr val="212121"/>
                </a:solidFill>
                <a:effectLst/>
              </a:rPr>
              <a:t>. </a:t>
            </a:r>
            <a:r>
              <a:rPr lang="en-US" sz="2800" b="0" i="0" dirty="0" err="1">
                <a:solidFill>
                  <a:srgbClr val="212121"/>
                </a:solidFill>
                <a:effectLst/>
              </a:rPr>
              <a:t>Pharmacoepidemiol</a:t>
            </a:r>
            <a:r>
              <a:rPr lang="en-US" sz="2800" b="0" i="0" dirty="0">
                <a:solidFill>
                  <a:srgbClr val="212121"/>
                </a:solidFill>
                <a:effectLst/>
              </a:rPr>
              <a:t> Drug </a:t>
            </a:r>
            <a:r>
              <a:rPr lang="en-US" sz="2800" b="0" i="0" dirty="0" err="1">
                <a:solidFill>
                  <a:srgbClr val="212121"/>
                </a:solidFill>
                <a:effectLst/>
              </a:rPr>
              <a:t>Saf</a:t>
            </a:r>
            <a:r>
              <a:rPr lang="en-US" sz="2800" b="0" i="0" dirty="0">
                <a:solidFill>
                  <a:srgbClr val="212121"/>
                </a:solidFill>
                <a:effectLst/>
              </a:rPr>
              <a:t>. 2019 Sep;28(9):1194-1203. </a:t>
            </a:r>
            <a:r>
              <a:rPr lang="en-US" sz="2800" b="0" i="0" dirty="0" err="1">
                <a:solidFill>
                  <a:srgbClr val="212121"/>
                </a:solidFill>
                <a:effectLst/>
              </a:rPr>
              <a:t>doi</a:t>
            </a:r>
            <a:r>
              <a:rPr lang="en-US" sz="2800" b="0" i="0" dirty="0">
                <a:solidFill>
                  <a:srgbClr val="212121"/>
                </a:solidFill>
                <a:effectLst/>
              </a:rPr>
              <a:t>: 10.1002/pds.4799. </a:t>
            </a:r>
            <a:r>
              <a:rPr lang="en-US" sz="2800" b="0" i="0" dirty="0" err="1">
                <a:solidFill>
                  <a:srgbClr val="212121"/>
                </a:solidFill>
                <a:effectLst/>
              </a:rPr>
              <a:t>Epub</a:t>
            </a:r>
            <a:r>
              <a:rPr lang="en-US" sz="2800" b="0" i="0" dirty="0">
                <a:solidFill>
                  <a:srgbClr val="212121"/>
                </a:solidFill>
                <a:effectLst/>
              </a:rPr>
              <a:t> 2019 Jul 12. PMID: 31298445; PMCID: PMC6728166.</a:t>
            </a:r>
            <a:endParaRPr lang="en-US" sz="2800" dirty="0"/>
          </a:p>
        </p:txBody>
      </p:sp>
    </p:spTree>
    <p:extLst>
      <p:ext uri="{BB962C8B-B14F-4D97-AF65-F5344CB8AC3E}">
        <p14:creationId xmlns:p14="http://schemas.microsoft.com/office/powerpoint/2010/main" val="3285545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7" y="1411358"/>
            <a:ext cx="19515551" cy="2009774"/>
          </a:xfrm>
        </p:spPr>
        <p:txBody>
          <a:bodyPr/>
          <a:lstStyle/>
          <a:p>
            <a:r>
              <a:rPr lang="en-US" dirty="0"/>
              <a:t>Safety of sulfonamide </a:t>
            </a:r>
            <a:r>
              <a:rPr lang="en-US" dirty="0" err="1"/>
              <a:t>antibacterials</a:t>
            </a:r>
            <a:r>
              <a:rPr lang="en-US" dirty="0"/>
              <a:t> in pregnancy</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75959" y="3523992"/>
            <a:ext cx="21236441" cy="8305800"/>
          </a:xfrm>
        </p:spPr>
        <p:txBody>
          <a:bodyPr/>
          <a:lstStyle/>
          <a:p>
            <a:r>
              <a:rPr lang="en-US" dirty="0">
                <a:solidFill>
                  <a:schemeClr val="tx1"/>
                </a:solidFill>
              </a:rPr>
              <a:t>Medication Exposure in Pregnancy Risk Evaluation Program (MEPREP)</a:t>
            </a:r>
          </a:p>
          <a:p>
            <a:pPr lvl="1"/>
            <a:r>
              <a:rPr lang="en-US" b="1" dirty="0">
                <a:solidFill>
                  <a:schemeClr val="tx1"/>
                </a:solidFill>
              </a:rPr>
              <a:t>Cohort</a:t>
            </a:r>
            <a:r>
              <a:rPr lang="en-US" dirty="0">
                <a:solidFill>
                  <a:schemeClr val="tx1"/>
                </a:solidFill>
              </a:rPr>
              <a:t>: 1.2 million live-born births from 2001-2008 at 11 US health plans</a:t>
            </a:r>
          </a:p>
          <a:p>
            <a:pPr lvl="1"/>
            <a:r>
              <a:rPr lang="en-US" dirty="0">
                <a:solidFill>
                  <a:schemeClr val="tx1"/>
                </a:solidFill>
              </a:rPr>
              <a:t>Excluded mothers with exposure to meds known to cause birth defects</a:t>
            </a:r>
          </a:p>
          <a:p>
            <a:r>
              <a:rPr lang="en-US" dirty="0"/>
              <a:t>Mothers with first-trimester trimethoprim-sulfonamide (TMP-SUL) exposures matched 1 to 1 to</a:t>
            </a:r>
          </a:p>
          <a:p>
            <a:pPr lvl="1"/>
            <a:r>
              <a:rPr lang="en-US" b="1" dirty="0"/>
              <a:t>Primary comparison</a:t>
            </a:r>
            <a:r>
              <a:rPr lang="en-US" dirty="0"/>
              <a:t>: mothers exposed to penicillin and/or cephalosporins</a:t>
            </a:r>
          </a:p>
          <a:p>
            <a:pPr lvl="1"/>
            <a:r>
              <a:rPr lang="en-US" b="1" dirty="0"/>
              <a:t>Secondary</a:t>
            </a:r>
            <a:r>
              <a:rPr lang="en-US" dirty="0"/>
              <a:t>: mothers with no fills of an antibacterial, antiprotozoal or antimalarial medication</a:t>
            </a:r>
          </a:p>
          <a:p>
            <a:pPr lvl="2"/>
            <a:r>
              <a:rPr lang="en-US" dirty="0"/>
              <a:t>Matched on age (± 5 years) and health plan</a:t>
            </a:r>
          </a:p>
          <a:p>
            <a:r>
              <a:rPr lang="en-US" dirty="0"/>
              <a:t>Outcomes: cardiovascular abnormalities, cleft palate/lip, clubfoot, urinary tract abnormalities</a:t>
            </a:r>
          </a:p>
          <a:p>
            <a:r>
              <a:rPr lang="en-US" dirty="0"/>
              <a:t>6688 infants in each of the exposure groups (TMP-SUL, primary comparison, secondary comparison)</a:t>
            </a:r>
          </a:p>
          <a:p>
            <a:pPr lvl="1"/>
            <a:r>
              <a:rPr lang="en-US" b="1" dirty="0"/>
              <a:t>Primary comparison</a:t>
            </a:r>
            <a:r>
              <a:rPr lang="en-US" dirty="0"/>
              <a:t>: TMP-SUL not associated with increase risk of any outcomes</a:t>
            </a:r>
          </a:p>
          <a:p>
            <a:pPr lvl="1"/>
            <a:r>
              <a:rPr lang="en-US" b="1" dirty="0"/>
              <a:t>Secondary comparison</a:t>
            </a:r>
            <a:r>
              <a:rPr lang="en-US" dirty="0"/>
              <a:t>: all 95% confidence intervals include 1</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44</a:t>
            </a:fld>
            <a:endParaRPr lang="en-US" dirty="0"/>
          </a:p>
        </p:txBody>
      </p:sp>
      <p:sp>
        <p:nvSpPr>
          <p:cNvPr id="7" name="TextBox 6">
            <a:extLst>
              <a:ext uri="{FF2B5EF4-FFF2-40B4-BE49-F238E27FC236}">
                <a16:creationId xmlns:a16="http://schemas.microsoft.com/office/drawing/2014/main" id="{06A70FA6-244E-B6C3-F001-87D5EFA4887D}"/>
              </a:ext>
            </a:extLst>
          </p:cNvPr>
          <p:cNvSpPr txBox="1"/>
          <p:nvPr/>
        </p:nvSpPr>
        <p:spPr>
          <a:xfrm>
            <a:off x="4182138" y="11176505"/>
            <a:ext cx="20006254" cy="1815882"/>
          </a:xfrm>
          <a:prstGeom prst="rect">
            <a:avLst/>
          </a:prstGeom>
          <a:noFill/>
        </p:spPr>
        <p:txBody>
          <a:bodyPr wrap="square" rtlCol="0">
            <a:spAutoFit/>
          </a:bodyPr>
          <a:lstStyle/>
          <a:p>
            <a:r>
              <a:rPr lang="en-US" sz="2800" b="0" i="0" dirty="0">
                <a:solidFill>
                  <a:srgbClr val="212121"/>
                </a:solidFill>
                <a:effectLst/>
              </a:rPr>
              <a:t>Hansen C, Andrade SE, </a:t>
            </a:r>
            <a:r>
              <a:rPr lang="en-US" sz="2800" b="0" i="0" dirty="0" err="1">
                <a:solidFill>
                  <a:srgbClr val="212121"/>
                </a:solidFill>
                <a:effectLst/>
              </a:rPr>
              <a:t>Freiman</a:t>
            </a:r>
            <a:r>
              <a:rPr lang="en-US" sz="2800" b="0" i="0" dirty="0">
                <a:solidFill>
                  <a:srgbClr val="212121"/>
                </a:solidFill>
                <a:effectLst/>
              </a:rPr>
              <a:t> H, Dublin S, </a:t>
            </a:r>
            <a:r>
              <a:rPr lang="en-US" sz="2800" b="0" i="0" dirty="0" err="1">
                <a:solidFill>
                  <a:srgbClr val="212121"/>
                </a:solidFill>
                <a:effectLst/>
              </a:rPr>
              <a:t>Haffenreffer</a:t>
            </a:r>
            <a:r>
              <a:rPr lang="en-US" sz="2800" b="0" i="0" dirty="0">
                <a:solidFill>
                  <a:srgbClr val="212121"/>
                </a:solidFill>
                <a:effectLst/>
              </a:rPr>
              <a:t> K, Cooper WO, Cheetham TC, Toh S, Li DK, </a:t>
            </a:r>
            <a:r>
              <a:rPr lang="en-US" sz="2800" b="0" i="0" dirty="0" err="1">
                <a:solidFill>
                  <a:srgbClr val="212121"/>
                </a:solidFill>
                <a:effectLst/>
              </a:rPr>
              <a:t>Raebel</a:t>
            </a:r>
            <a:r>
              <a:rPr lang="en-US" sz="2800" b="0" i="0" dirty="0">
                <a:solidFill>
                  <a:srgbClr val="212121"/>
                </a:solidFill>
                <a:effectLst/>
              </a:rPr>
              <a:t> MA, Kuntz JL, Perrin N, Rosales AG, Carter S, </a:t>
            </a:r>
            <a:r>
              <a:rPr lang="en-US" sz="2800" b="0" i="0" dirty="0" err="1">
                <a:solidFill>
                  <a:srgbClr val="212121"/>
                </a:solidFill>
                <a:effectLst/>
              </a:rPr>
              <a:t>Pawloski</a:t>
            </a:r>
            <a:r>
              <a:rPr lang="en-US" sz="2800" b="0" i="0" dirty="0">
                <a:solidFill>
                  <a:srgbClr val="212121"/>
                </a:solidFill>
                <a:effectLst/>
              </a:rPr>
              <a:t> PA, Maloney EM, Graham DJ, </a:t>
            </a:r>
            <a:r>
              <a:rPr lang="en-US" sz="2800" b="0" i="0" dirty="0" err="1">
                <a:solidFill>
                  <a:srgbClr val="212121"/>
                </a:solidFill>
                <a:effectLst/>
              </a:rPr>
              <a:t>Sahin</a:t>
            </a:r>
            <a:r>
              <a:rPr lang="en-US" sz="2800" b="0" i="0" dirty="0">
                <a:solidFill>
                  <a:srgbClr val="212121"/>
                </a:solidFill>
                <a:effectLst/>
              </a:rPr>
              <a:t> L, Scott PE, Yap J, Davis R. </a:t>
            </a:r>
            <a:r>
              <a:rPr lang="en-US" sz="2800" b="0" i="1" dirty="0">
                <a:solidFill>
                  <a:srgbClr val="212121"/>
                </a:solidFill>
                <a:effectLst/>
              </a:rPr>
              <a:t>Trimethoprim-sulfonamide use during the first trimester of pregnancy and the risk of congenital anomalies</a:t>
            </a:r>
            <a:r>
              <a:rPr lang="en-US" sz="2800" b="0" i="0" dirty="0">
                <a:solidFill>
                  <a:srgbClr val="212121"/>
                </a:solidFill>
                <a:effectLst/>
              </a:rPr>
              <a:t>. </a:t>
            </a:r>
            <a:r>
              <a:rPr lang="en-US" sz="2800" b="0" i="0" dirty="0" err="1">
                <a:solidFill>
                  <a:srgbClr val="212121"/>
                </a:solidFill>
                <a:effectLst/>
              </a:rPr>
              <a:t>Pharmacoepidemiol</a:t>
            </a:r>
            <a:r>
              <a:rPr lang="en-US" sz="2800" b="0" i="0" dirty="0">
                <a:solidFill>
                  <a:srgbClr val="212121"/>
                </a:solidFill>
                <a:effectLst/>
              </a:rPr>
              <a:t> Drug </a:t>
            </a:r>
            <a:r>
              <a:rPr lang="en-US" sz="2800" b="0" i="0" dirty="0" err="1">
                <a:solidFill>
                  <a:srgbClr val="212121"/>
                </a:solidFill>
                <a:effectLst/>
              </a:rPr>
              <a:t>Saf</a:t>
            </a:r>
            <a:r>
              <a:rPr lang="en-US" sz="2800" b="0" i="0" dirty="0">
                <a:solidFill>
                  <a:srgbClr val="212121"/>
                </a:solidFill>
                <a:effectLst/>
              </a:rPr>
              <a:t>. 2016 Feb;25(2):170-8. </a:t>
            </a:r>
            <a:r>
              <a:rPr lang="en-US" sz="2800" b="0" i="0" dirty="0" err="1">
                <a:solidFill>
                  <a:srgbClr val="212121"/>
                </a:solidFill>
                <a:effectLst/>
              </a:rPr>
              <a:t>doi</a:t>
            </a:r>
            <a:r>
              <a:rPr lang="en-US" sz="2800" b="0" i="0" dirty="0">
                <a:solidFill>
                  <a:srgbClr val="212121"/>
                </a:solidFill>
                <a:effectLst/>
              </a:rPr>
              <a:t>: 10.1002/pds.3919. </a:t>
            </a:r>
            <a:r>
              <a:rPr lang="en-US" sz="2800" b="0" i="0" dirty="0" err="1">
                <a:solidFill>
                  <a:srgbClr val="212121"/>
                </a:solidFill>
                <a:effectLst/>
              </a:rPr>
              <a:t>Epub</a:t>
            </a:r>
            <a:r>
              <a:rPr lang="en-US" sz="2800" b="0" i="0" dirty="0">
                <a:solidFill>
                  <a:srgbClr val="212121"/>
                </a:solidFill>
                <a:effectLst/>
              </a:rPr>
              <a:t> 2015 Nov 24. PMID: 26599424; PMCID: PMC4772767.</a:t>
            </a:r>
            <a:endParaRPr lang="en-US" sz="2800" dirty="0"/>
          </a:p>
        </p:txBody>
      </p:sp>
    </p:spTree>
    <p:extLst>
      <p:ext uri="{BB962C8B-B14F-4D97-AF65-F5344CB8AC3E}">
        <p14:creationId xmlns:p14="http://schemas.microsoft.com/office/powerpoint/2010/main" val="2666479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Selection bias – when using clinical data in general (recall)</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dirty="0"/>
              <a:t>Clinical data limits who is in your sample, must think carefully about generalizability of results</a:t>
            </a:r>
          </a:p>
          <a:p>
            <a:pPr lvl="1"/>
            <a:r>
              <a:rPr lang="en-US" dirty="0"/>
              <a:t>If using EHR data, only those seeking care in those clinics</a:t>
            </a:r>
          </a:p>
          <a:p>
            <a:pPr lvl="1"/>
            <a:r>
              <a:rPr lang="en-US" dirty="0"/>
              <a:t>If using claims data, only those seeking care and who have that insurance</a:t>
            </a:r>
          </a:p>
          <a:p>
            <a:r>
              <a:rPr lang="en-US" b="1" dirty="0"/>
              <a:t>There are many decisions along the way that impact who is in the study</a:t>
            </a:r>
          </a:p>
          <a:p>
            <a:pPr lvl="1"/>
            <a:r>
              <a:rPr lang="en-US" dirty="0"/>
              <a:t>Think about them carefully!</a:t>
            </a:r>
          </a:p>
          <a:p>
            <a:pPr lvl="1"/>
            <a:r>
              <a:rPr lang="en-US" dirty="0"/>
              <a:t>Being very restrictive can result in a “clean” population, but it also restricts power and limits generalizability</a:t>
            </a:r>
          </a:p>
          <a:p>
            <a:pPr lvl="2"/>
            <a:r>
              <a:rPr lang="en-US" dirty="0"/>
              <a:t>Think carefully about required specific diagnoses or exclusion criteria</a:t>
            </a:r>
          </a:p>
          <a:p>
            <a:pPr marL="1828800" lvl="2" indent="0">
              <a:buNone/>
            </a:pPr>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45</a:t>
            </a:fld>
            <a:endParaRPr lang="en-US" dirty="0"/>
          </a:p>
        </p:txBody>
      </p:sp>
    </p:spTree>
    <p:extLst>
      <p:ext uri="{BB962C8B-B14F-4D97-AF65-F5344CB8AC3E}">
        <p14:creationId xmlns:p14="http://schemas.microsoft.com/office/powerpoint/2010/main" val="4020629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Selection bias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877212" cy="8305800"/>
          </a:xfrm>
        </p:spPr>
        <p:txBody>
          <a:bodyPr/>
          <a:lstStyle/>
          <a:p>
            <a:r>
              <a:rPr lang="en-US" b="1" dirty="0"/>
              <a:t>Designing the cohort</a:t>
            </a:r>
            <a:r>
              <a:rPr lang="en-US" dirty="0"/>
              <a:t>: who gets into your sample and how they get in is important</a:t>
            </a:r>
          </a:p>
          <a:p>
            <a:pPr lvl="1"/>
            <a:r>
              <a:rPr lang="en-US" dirty="0"/>
              <a:t>Retrospective studies can access (minimal) information on people who are not in main cohort</a:t>
            </a:r>
          </a:p>
          <a:p>
            <a:pPr lvl="2"/>
            <a:r>
              <a:rPr lang="en-US" dirty="0"/>
              <a:t>Can often assess who was excluded</a:t>
            </a:r>
          </a:p>
          <a:p>
            <a:pPr lvl="2"/>
            <a:r>
              <a:rPr lang="en-US" dirty="0"/>
              <a:t>Can do sensitivity analyses with different samples to assess robustness of results</a:t>
            </a:r>
          </a:p>
          <a:p>
            <a:pPr lvl="1"/>
            <a:r>
              <a:rPr lang="en-US" dirty="0"/>
              <a:t>Keep in mind scientific question and power when defining the sample</a:t>
            </a:r>
          </a:p>
          <a:p>
            <a:pPr lvl="2"/>
            <a:r>
              <a:rPr lang="en-US" dirty="0"/>
              <a:t>A factor in defining sample for observational studies come from requiring prior enrollment</a:t>
            </a:r>
          </a:p>
          <a:p>
            <a:pPr lvl="3"/>
            <a:r>
              <a:rPr lang="en-US" dirty="0"/>
              <a:t>Measurement error versus selection bias </a:t>
            </a:r>
          </a:p>
          <a:p>
            <a:pPr lvl="3"/>
            <a:r>
              <a:rPr lang="en-US" dirty="0"/>
              <a:t>No obvious choice in all scenarios, must remain focused on the scientific question </a:t>
            </a:r>
          </a:p>
          <a:p>
            <a:r>
              <a:rPr lang="en-US" b="1" dirty="0"/>
              <a:t>Analytic strategies </a:t>
            </a:r>
            <a:r>
              <a:rPr lang="en-US" dirty="0"/>
              <a:t>can be used to assess and account for selection bias (by measured variables)</a:t>
            </a:r>
          </a:p>
          <a:p>
            <a:pPr lvl="1"/>
            <a:r>
              <a:rPr lang="en-US" dirty="0"/>
              <a:t>Selection bias always exists in research studies, can use EHR data to assess selection bias in traditional studies too.</a:t>
            </a:r>
          </a:p>
          <a:p>
            <a:r>
              <a:rPr lang="en-US" dirty="0"/>
              <a:t>One can do </a:t>
            </a:r>
            <a:r>
              <a:rPr lang="en-US" b="1" dirty="0"/>
              <a:t>sensitivity analyses </a:t>
            </a:r>
            <a:r>
              <a:rPr lang="en-US" dirty="0"/>
              <a:t>on defining population, but it can get thorny quickly. </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46</a:t>
            </a:fld>
            <a:endParaRPr lang="en-US" dirty="0"/>
          </a:p>
        </p:txBody>
      </p:sp>
    </p:spTree>
    <p:extLst>
      <p:ext uri="{BB962C8B-B14F-4D97-AF65-F5344CB8AC3E}">
        <p14:creationId xmlns:p14="http://schemas.microsoft.com/office/powerpoint/2010/main" val="997673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Assessing impact of colorectal cancer screening</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953412" cy="7874110"/>
          </a:xfrm>
        </p:spPr>
        <p:txBody>
          <a:bodyPr/>
          <a:lstStyle/>
          <a:p>
            <a:r>
              <a:rPr lang="en-US" dirty="0"/>
              <a:t>Screening colonoscopy is done infrequently, usually every 10 years</a:t>
            </a:r>
          </a:p>
          <a:p>
            <a:pPr lvl="1"/>
            <a:r>
              <a:rPr lang="en-US" dirty="0"/>
              <a:t>Want to have long histories of prior enrollment to assess if patients had colonoscopy in past</a:t>
            </a:r>
          </a:p>
          <a:p>
            <a:r>
              <a:rPr lang="en-US" dirty="0"/>
              <a:t>Length of </a:t>
            </a:r>
            <a:r>
              <a:rPr lang="en-US" b="1" dirty="0"/>
              <a:t>prior enrollment may be associated with cancer risk and mortality</a:t>
            </a:r>
          </a:p>
          <a:p>
            <a:pPr lvl="1"/>
            <a:r>
              <a:rPr lang="en-US" dirty="0"/>
              <a:t>Group Health members aged 40 years and older as of Jan 1 2008</a:t>
            </a:r>
          </a:p>
          <a:p>
            <a:pPr lvl="2"/>
            <a:r>
              <a:rPr lang="en-US" dirty="0"/>
              <a:t>Exclude members with known cancer diagnosis on or before Dec 31 2007</a:t>
            </a:r>
          </a:p>
          <a:p>
            <a:r>
              <a:rPr lang="en-US" dirty="0"/>
              <a:t>Explored association between prior enrollment and 5-year risk of cancer &amp; all-cause mortality.</a:t>
            </a:r>
          </a:p>
          <a:p>
            <a:pPr lvl="1"/>
            <a:r>
              <a:rPr lang="en-US" dirty="0"/>
              <a:t>Follow-up time censored at disenrollment from health system or on Dec 31, 2012</a:t>
            </a:r>
          </a:p>
          <a:p>
            <a:r>
              <a:rPr lang="en-US" b="1" dirty="0"/>
              <a:t>Three groups</a:t>
            </a:r>
            <a:r>
              <a:rPr lang="en-US" dirty="0"/>
              <a:t>: Less than 5 years prior enrollment; 5 to 10 years; more than 10 years</a:t>
            </a:r>
          </a:p>
          <a:p>
            <a:pPr lvl="1"/>
            <a:r>
              <a:rPr lang="en-US" dirty="0"/>
              <a:t>Collected age, sex, race, tobacco use, </a:t>
            </a:r>
            <a:r>
              <a:rPr lang="en-US" dirty="0" err="1"/>
              <a:t>Charlson</a:t>
            </a:r>
            <a:r>
              <a:rPr lang="en-US" dirty="0"/>
              <a:t> </a:t>
            </a:r>
            <a:r>
              <a:rPr lang="en-US" dirty="0" err="1"/>
              <a:t>comorbitiy</a:t>
            </a:r>
            <a:r>
              <a:rPr lang="en-US" dirty="0"/>
              <a:t>, and body mass index</a:t>
            </a:r>
          </a:p>
          <a:p>
            <a:r>
              <a:rPr lang="en-US" dirty="0"/>
              <a:t>Individuals with longer prior enrollment tended to be older</a:t>
            </a:r>
          </a:p>
          <a:p>
            <a:pPr lvl="1"/>
            <a:r>
              <a:rPr lang="en-US" dirty="0"/>
              <a:t>Used weighted Kaplan Meier curves to account for age (and sex) in comparison</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47</a:t>
            </a:fld>
            <a:endParaRPr lang="en-US" dirty="0"/>
          </a:p>
        </p:txBody>
      </p:sp>
      <p:sp>
        <p:nvSpPr>
          <p:cNvPr id="9" name="TextBox 8">
            <a:extLst>
              <a:ext uri="{FF2B5EF4-FFF2-40B4-BE49-F238E27FC236}">
                <a16:creationId xmlns:a16="http://schemas.microsoft.com/office/drawing/2014/main" id="{F1900EAE-2C3F-DB6D-8D76-8848685D1B37}"/>
              </a:ext>
            </a:extLst>
          </p:cNvPr>
          <p:cNvSpPr txBox="1"/>
          <p:nvPr/>
        </p:nvSpPr>
        <p:spPr>
          <a:xfrm>
            <a:off x="2377643" y="11609108"/>
            <a:ext cx="20171550" cy="954107"/>
          </a:xfrm>
          <a:prstGeom prst="rect">
            <a:avLst/>
          </a:prstGeom>
          <a:noFill/>
        </p:spPr>
        <p:txBody>
          <a:bodyPr wrap="square">
            <a:spAutoFit/>
          </a:bodyPr>
          <a:lstStyle/>
          <a:p>
            <a:r>
              <a:rPr lang="en-US" sz="2800" b="0" i="0" dirty="0">
                <a:effectLst/>
              </a:rPr>
              <a:t>Shortreed SM, Johnson E, Rutter CM, </a:t>
            </a:r>
            <a:r>
              <a:rPr lang="en-US" sz="2800" b="0" i="0" dirty="0" err="1">
                <a:effectLst/>
              </a:rPr>
              <a:t>Kaminei</a:t>
            </a:r>
            <a:r>
              <a:rPr lang="en-US" sz="2800" b="0" i="0" dirty="0">
                <a:effectLst/>
              </a:rPr>
              <a:t> A, Wernli KJ, Chubak J. (2016) </a:t>
            </a:r>
            <a:r>
              <a:rPr lang="en-US" sz="2800" b="0" i="1" dirty="0">
                <a:effectLst/>
              </a:rPr>
              <a:t>Cohort restriction based on prior enrollment: examining potential biases in estimating cancer and mortality risk. </a:t>
            </a:r>
            <a:r>
              <a:rPr lang="en-US" sz="2800" b="0" i="0" dirty="0">
                <a:effectLst/>
              </a:rPr>
              <a:t>Observational Studies, 2:51-64</a:t>
            </a:r>
            <a:endParaRPr lang="en-US" sz="2800" dirty="0"/>
          </a:p>
        </p:txBody>
      </p:sp>
    </p:spTree>
    <p:extLst>
      <p:ext uri="{BB962C8B-B14F-4D97-AF65-F5344CB8AC3E}">
        <p14:creationId xmlns:p14="http://schemas.microsoft.com/office/powerpoint/2010/main" val="3443511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Accounting for non-response in the Middle-Aged/Seniors Chronic Opioid Therapy (MASCOT) survey. </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dirty="0"/>
              <a:t>Alternatively, </a:t>
            </a:r>
            <a:r>
              <a:rPr lang="en-US" b="1" dirty="0"/>
              <a:t>can use EHR data to assess and account for non-response in surveys</a:t>
            </a:r>
          </a:p>
          <a:p>
            <a:r>
              <a:rPr lang="en-US" dirty="0"/>
              <a:t>Of 2489 people eligible and contacted, 1289 (51.8%) completed baseline interview</a:t>
            </a:r>
          </a:p>
          <a:p>
            <a:pPr lvl="1"/>
            <a:r>
              <a:rPr lang="en-US" dirty="0"/>
              <a:t>Assessed predictors of survey response </a:t>
            </a:r>
          </a:p>
          <a:p>
            <a:pPr lvl="2"/>
            <a:r>
              <a:rPr lang="en-US" b="1" dirty="0"/>
              <a:t>General patient characteristics</a:t>
            </a:r>
            <a:r>
              <a:rPr lang="en-US" dirty="0"/>
              <a:t>: age, sex, race, ethnicity, </a:t>
            </a:r>
            <a:r>
              <a:rPr lang="en-US" dirty="0" err="1"/>
              <a:t>Charlson</a:t>
            </a:r>
            <a:endParaRPr lang="en-US" dirty="0"/>
          </a:p>
          <a:p>
            <a:pPr lvl="2"/>
            <a:r>
              <a:rPr lang="en-US" b="1" dirty="0"/>
              <a:t>Opioid misuse risk factors</a:t>
            </a:r>
            <a:r>
              <a:rPr lang="en-US" dirty="0"/>
              <a:t>: tobacco use, substance use disorders, mood/anxiety disorders, having excess opioids on hand due to early refills, receiving opioids from more than 3 prescribers, high opioid dose, co-prescribed sedative</a:t>
            </a:r>
          </a:p>
          <a:p>
            <a:pPr lvl="1"/>
            <a:r>
              <a:rPr lang="en-US" b="1" dirty="0"/>
              <a:t>Older people were more likely to respond</a:t>
            </a:r>
            <a:r>
              <a:rPr lang="en-US" dirty="0"/>
              <a:t>: 51.7 % response rate for patients between 45 and 55 years old and 59.9% response rate for patients 75 years and older</a:t>
            </a:r>
          </a:p>
          <a:p>
            <a:pPr lvl="2"/>
            <a:r>
              <a:rPr lang="en-US" dirty="0"/>
              <a:t>Other than age </a:t>
            </a:r>
            <a:r>
              <a:rPr lang="en-US" b="1" dirty="0"/>
              <a:t>very few things related to survey non-response</a:t>
            </a:r>
            <a:r>
              <a:rPr lang="en-US" dirty="0"/>
              <a:t>!	</a:t>
            </a:r>
          </a:p>
          <a:p>
            <a:r>
              <a:rPr lang="en-US" dirty="0"/>
              <a:t>Increased confidence in study results</a:t>
            </a:r>
          </a:p>
          <a:p>
            <a:r>
              <a:rPr lang="en-US" dirty="0"/>
              <a:t>(Similar analyses can also be used to assess generalizability of trial results)</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48</a:t>
            </a:fld>
            <a:endParaRPr lang="en-US" dirty="0"/>
          </a:p>
        </p:txBody>
      </p:sp>
      <p:sp>
        <p:nvSpPr>
          <p:cNvPr id="9" name="TextBox 8">
            <a:extLst>
              <a:ext uri="{FF2B5EF4-FFF2-40B4-BE49-F238E27FC236}">
                <a16:creationId xmlns:a16="http://schemas.microsoft.com/office/drawing/2014/main" id="{AF6167FD-32D0-7E64-63C1-F8051A724770}"/>
              </a:ext>
            </a:extLst>
          </p:cNvPr>
          <p:cNvSpPr txBox="1"/>
          <p:nvPr/>
        </p:nvSpPr>
        <p:spPr>
          <a:xfrm>
            <a:off x="2387710" y="11621974"/>
            <a:ext cx="20526153" cy="954107"/>
          </a:xfrm>
          <a:prstGeom prst="rect">
            <a:avLst/>
          </a:prstGeom>
          <a:noFill/>
        </p:spPr>
        <p:txBody>
          <a:bodyPr wrap="square">
            <a:spAutoFit/>
          </a:bodyPr>
          <a:lstStyle/>
          <a:p>
            <a:r>
              <a:rPr lang="en-US" sz="2800" b="0" i="0" dirty="0">
                <a:effectLst/>
              </a:rPr>
              <a:t>Shortreed SM, Von Korff M, </a:t>
            </a:r>
            <a:r>
              <a:rPr lang="en-US" sz="2800" b="0" i="0" dirty="0" err="1">
                <a:effectLst/>
              </a:rPr>
              <a:t>Thielke</a:t>
            </a:r>
            <a:r>
              <a:rPr lang="en-US" sz="2800" b="0" i="0" dirty="0">
                <a:effectLst/>
              </a:rPr>
              <a:t> S, LeResche LA, Saunders KW, Rosenberg D, Turner JA. (2016) Electronic health records to evaluate and account for non-response bias: A survey of patients using chronic opioid therapy Observational Studies, 2:24-3</a:t>
            </a:r>
            <a:endParaRPr lang="en-US" sz="2800" dirty="0"/>
          </a:p>
        </p:txBody>
      </p:sp>
    </p:spTree>
    <p:extLst>
      <p:ext uri="{BB962C8B-B14F-4D97-AF65-F5344CB8AC3E}">
        <p14:creationId xmlns:p14="http://schemas.microsoft.com/office/powerpoint/2010/main" val="2763601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Some thoughts on measurement error in clinical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b="1" dirty="0"/>
              <a:t>Always need to think carefully about how data collected and potential for error</a:t>
            </a:r>
          </a:p>
          <a:p>
            <a:r>
              <a:rPr lang="en-US" dirty="0"/>
              <a:t>Absence of a diagnosis code does not mean the patient doesn’t have the disease</a:t>
            </a:r>
          </a:p>
          <a:p>
            <a:pPr lvl="1"/>
            <a:r>
              <a:rPr lang="en-US" dirty="0"/>
              <a:t>Stigmatized conditions (e.g., substance use disorders) are not always documented</a:t>
            </a:r>
          </a:p>
          <a:p>
            <a:r>
              <a:rPr lang="en-US" dirty="0"/>
              <a:t>Diagnosis and procedure codes can also have error (i.e., misclassification)</a:t>
            </a:r>
          </a:p>
          <a:p>
            <a:pPr lvl="1"/>
            <a:r>
              <a:rPr lang="en-US" dirty="0"/>
              <a:t>“Rule-out” diagnoses common in some conditions</a:t>
            </a:r>
          </a:p>
          <a:p>
            <a:r>
              <a:rPr lang="en-US" dirty="0"/>
              <a:t>Measuring medication exposure is tricky!</a:t>
            </a:r>
          </a:p>
          <a:p>
            <a:pPr lvl="1"/>
            <a:r>
              <a:rPr lang="en-US" dirty="0"/>
              <a:t>Medication orders: do not capture whether patient actually picked up prescription</a:t>
            </a:r>
          </a:p>
          <a:p>
            <a:pPr lvl="1"/>
            <a:r>
              <a:rPr lang="en-US" dirty="0"/>
              <a:t>Medication </a:t>
            </a:r>
            <a:r>
              <a:rPr lang="en-US" dirty="0" err="1"/>
              <a:t>dispensings</a:t>
            </a:r>
            <a:r>
              <a:rPr lang="en-US" dirty="0"/>
              <a:t>: do not capture whether patient actually took medicine</a:t>
            </a:r>
          </a:p>
          <a:p>
            <a:pPr lvl="1"/>
            <a:r>
              <a:rPr lang="en-US" dirty="0"/>
              <a:t>(Self-report also has its own difficulties: e.g. recall concerns, non-response)</a:t>
            </a:r>
          </a:p>
          <a:p>
            <a:r>
              <a:rPr lang="en-US" b="1" dirty="0"/>
              <a:t>Measurement error can occur anywhere</a:t>
            </a:r>
            <a:r>
              <a:rPr lang="en-US" dirty="0"/>
              <a:t>: exposure, covariates and outcomes</a:t>
            </a:r>
          </a:p>
          <a:p>
            <a:pPr lvl="1"/>
            <a:r>
              <a:rPr lang="en-US" b="1" dirty="0"/>
              <a:t>Often all three!</a:t>
            </a:r>
          </a:p>
          <a:p>
            <a:pPr marL="0" indent="0">
              <a:buNone/>
            </a:pPr>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49</a:t>
            </a:fld>
            <a:endParaRPr lang="en-US" dirty="0"/>
          </a:p>
        </p:txBody>
      </p:sp>
    </p:spTree>
    <p:extLst>
      <p:ext uri="{BB962C8B-B14F-4D97-AF65-F5344CB8AC3E}">
        <p14:creationId xmlns:p14="http://schemas.microsoft.com/office/powerpoint/2010/main" val="296520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Introduction to electronic health records for research purpose</a:t>
            </a:r>
          </a:p>
        </p:txBody>
      </p:sp>
    </p:spTree>
    <p:extLst>
      <p:ext uri="{BB962C8B-B14F-4D97-AF65-F5344CB8AC3E}">
        <p14:creationId xmlns:p14="http://schemas.microsoft.com/office/powerpoint/2010/main" val="1699053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Measurement error</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122318"/>
            <a:ext cx="20690176" cy="9640630"/>
          </a:xfrm>
        </p:spPr>
        <p:txBody>
          <a:bodyPr/>
          <a:lstStyle/>
          <a:p>
            <a:r>
              <a:rPr lang="en-US" b="1" dirty="0"/>
              <a:t>Design</a:t>
            </a:r>
          </a:p>
          <a:p>
            <a:pPr lvl="1"/>
            <a:r>
              <a:rPr lang="en-US" dirty="0"/>
              <a:t>No study will be perfect</a:t>
            </a:r>
          </a:p>
          <a:p>
            <a:pPr lvl="2"/>
            <a:r>
              <a:rPr lang="en-US" dirty="0"/>
              <a:t>Design best you can; know when the question cannot be answered with data available</a:t>
            </a:r>
          </a:p>
          <a:p>
            <a:pPr lvl="2"/>
            <a:r>
              <a:rPr lang="en-US" dirty="0"/>
              <a:t>E.g., EHR data not a good source for over-the-counter medications</a:t>
            </a:r>
          </a:p>
          <a:p>
            <a:pPr lvl="1"/>
            <a:r>
              <a:rPr lang="en-US" dirty="0"/>
              <a:t>Validation studies to assess properties of measures (e.g., sensitivity, specificity) are key</a:t>
            </a:r>
          </a:p>
          <a:p>
            <a:pPr lvl="1"/>
            <a:r>
              <a:rPr lang="en-US" dirty="0"/>
              <a:t>Two-phase study designs can be used to efficiently combine error-prone data on full cohort, with more precise “gold standard” data on a subset</a:t>
            </a:r>
          </a:p>
          <a:p>
            <a:r>
              <a:rPr lang="en-US" b="1" dirty="0"/>
              <a:t>Analytic</a:t>
            </a:r>
          </a:p>
          <a:p>
            <a:pPr lvl="1"/>
            <a:r>
              <a:rPr lang="en-US" dirty="0"/>
              <a:t>Regression calibration approaches can be used to account for measurement error</a:t>
            </a:r>
          </a:p>
          <a:p>
            <a:pPr lvl="1"/>
            <a:r>
              <a:rPr lang="en-US" dirty="0"/>
              <a:t>Can use multiple imputation or complex algorithms to address measurement error</a:t>
            </a:r>
          </a:p>
          <a:p>
            <a:r>
              <a:rPr lang="en-US" b="1" dirty="0"/>
              <a:t>Sensitivity analyses</a:t>
            </a:r>
          </a:p>
          <a:p>
            <a:pPr lvl="1"/>
            <a:r>
              <a:rPr lang="en-US" dirty="0"/>
              <a:t>Exposure misclassification example: require two or more fills of medication to be exposed</a:t>
            </a:r>
          </a:p>
          <a:p>
            <a:pPr lvl="2"/>
            <a:r>
              <a:rPr lang="en-US" dirty="0"/>
              <a:t>Addresses folks picking up meds but not taking them </a:t>
            </a:r>
          </a:p>
          <a:p>
            <a:r>
              <a:rPr lang="en-US" b="1" dirty="0"/>
              <a:t>Health equity:</a:t>
            </a:r>
            <a:r>
              <a:rPr lang="en-US" dirty="0"/>
              <a:t> less likely to have accurate information on people with short enrollment histories</a:t>
            </a:r>
          </a:p>
          <a:p>
            <a:pPr marL="0" indent="0">
              <a:buNone/>
            </a:pPr>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50</a:t>
            </a:fld>
            <a:endParaRPr lang="en-US" dirty="0"/>
          </a:p>
        </p:txBody>
      </p:sp>
    </p:spTree>
    <p:extLst>
      <p:ext uri="{BB962C8B-B14F-4D97-AF65-F5344CB8AC3E}">
        <p14:creationId xmlns:p14="http://schemas.microsoft.com/office/powerpoint/2010/main" val="1698329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7" y="1411358"/>
            <a:ext cx="19541707" cy="2009774"/>
          </a:xfrm>
        </p:spPr>
        <p:txBody>
          <a:bodyPr/>
          <a:lstStyle/>
          <a:p>
            <a:r>
              <a:rPr lang="en-US" dirty="0"/>
              <a:t>Does statin use increase risk of community-acquired pneumonia?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dirty="0"/>
              <a:t>Case-control study of community dwelling Group Health members 65 to 94 years old</a:t>
            </a:r>
          </a:p>
          <a:p>
            <a:r>
              <a:rPr lang="en-US" dirty="0"/>
              <a:t>Pneumonia cases confirmed through chart review</a:t>
            </a:r>
          </a:p>
          <a:p>
            <a:pPr lvl="1"/>
            <a:r>
              <a:rPr lang="en-US" dirty="0"/>
              <a:t>Two controls matched on age (±1 year), sex, calendar year, pneumonia free follow-up time</a:t>
            </a:r>
          </a:p>
          <a:p>
            <a:pPr lvl="1"/>
            <a:r>
              <a:rPr lang="en-US" dirty="0"/>
              <a:t>Index date defined as data of pneumonia for case and their matched controls</a:t>
            </a:r>
          </a:p>
          <a:p>
            <a:r>
              <a:rPr lang="en-US" b="1" dirty="0"/>
              <a:t>Exposure group</a:t>
            </a:r>
            <a:r>
              <a:rPr lang="en-US" dirty="0"/>
              <a:t>: long-term statin use </a:t>
            </a:r>
          </a:p>
          <a:p>
            <a:pPr lvl="1"/>
            <a:r>
              <a:rPr lang="en-US" dirty="0"/>
              <a:t>Defined as at least two filled statin prescriptions in the 180 days prior to index date</a:t>
            </a:r>
          </a:p>
          <a:p>
            <a:r>
              <a:rPr lang="en-US" dirty="0"/>
              <a:t>181 pneumonia cases with statin exposure and 327 without statin exposure</a:t>
            </a:r>
          </a:p>
          <a:p>
            <a:pPr lvl="1"/>
            <a:r>
              <a:rPr lang="en-US" dirty="0"/>
              <a:t>944 pneumonia cases without statin exposure and 1908 without statin exposure</a:t>
            </a:r>
          </a:p>
          <a:p>
            <a:r>
              <a:rPr lang="en-US" b="1" dirty="0"/>
              <a:t>Minimally adjusted </a:t>
            </a:r>
            <a:r>
              <a:rPr lang="en-US" dirty="0"/>
              <a:t>(i.e. just for matching variables) odds ratio 1.13, 95 CI: (0.95, 1.34)</a:t>
            </a:r>
          </a:p>
          <a:p>
            <a:pPr lvl="1"/>
            <a:r>
              <a:rPr lang="en-US" b="1" dirty="0"/>
              <a:t>Adjusting for comorbidities </a:t>
            </a:r>
            <a:r>
              <a:rPr lang="en-US" dirty="0"/>
              <a:t>odds ratio 1.26 (1.01, 1.56)</a:t>
            </a:r>
          </a:p>
          <a:p>
            <a:pPr lvl="1"/>
            <a:r>
              <a:rPr lang="en-US" dirty="0"/>
              <a:t>Conducted </a:t>
            </a:r>
            <a:r>
              <a:rPr lang="en-US" b="1" dirty="0"/>
              <a:t>many sensitivity analyses</a:t>
            </a:r>
            <a:r>
              <a:rPr lang="en-US" dirty="0"/>
              <a:t>, all estimates hovered around 1 or a bit larger</a:t>
            </a:r>
          </a:p>
          <a:p>
            <a:r>
              <a:rPr lang="en-US" b="1" dirty="0"/>
              <a:t>Conclusion</a:t>
            </a:r>
            <a:r>
              <a:rPr lang="en-US" dirty="0"/>
              <a:t>: no evidence that statin use protective against community acquired pneumonia</a:t>
            </a:r>
          </a:p>
          <a:p>
            <a:pPr marL="0" indent="0">
              <a:buNone/>
            </a:pPr>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51</a:t>
            </a:fld>
            <a:endParaRPr lang="en-US" dirty="0"/>
          </a:p>
        </p:txBody>
      </p:sp>
      <p:sp>
        <p:nvSpPr>
          <p:cNvPr id="7" name="TextBox 6">
            <a:extLst>
              <a:ext uri="{FF2B5EF4-FFF2-40B4-BE49-F238E27FC236}">
                <a16:creationId xmlns:a16="http://schemas.microsoft.com/office/drawing/2014/main" id="{2DB05E74-AEE1-132E-6E69-2A4172B52310}"/>
              </a:ext>
            </a:extLst>
          </p:cNvPr>
          <p:cNvSpPr txBox="1"/>
          <p:nvPr/>
        </p:nvSpPr>
        <p:spPr>
          <a:xfrm>
            <a:off x="8227525" y="11932652"/>
            <a:ext cx="15688628" cy="1384995"/>
          </a:xfrm>
          <a:prstGeom prst="rect">
            <a:avLst/>
          </a:prstGeom>
          <a:noFill/>
        </p:spPr>
        <p:txBody>
          <a:bodyPr wrap="square" rtlCol="0">
            <a:spAutoFit/>
          </a:bodyPr>
          <a:lstStyle/>
          <a:p>
            <a:r>
              <a:rPr lang="en-US" sz="2800" b="0" i="0" dirty="0">
                <a:solidFill>
                  <a:srgbClr val="212121"/>
                </a:solidFill>
                <a:effectLst/>
              </a:rPr>
              <a:t>Dublin S, Jackson ML, Nelson JC, Weiss NS, Larson EB, Jackson LA. </a:t>
            </a:r>
            <a:r>
              <a:rPr lang="en-US" sz="2800" b="0" i="1" dirty="0">
                <a:solidFill>
                  <a:srgbClr val="212121"/>
                </a:solidFill>
                <a:effectLst/>
              </a:rPr>
              <a:t>Statin use and risk of community acquired pneumonia in older people: population based case-control study</a:t>
            </a:r>
            <a:r>
              <a:rPr lang="en-US" sz="2800" b="0" i="0" dirty="0">
                <a:solidFill>
                  <a:srgbClr val="212121"/>
                </a:solidFill>
                <a:effectLst/>
              </a:rPr>
              <a:t>. BMJ. 2009 Jun 16;338:b2137. </a:t>
            </a:r>
            <a:r>
              <a:rPr lang="en-US" sz="2800" b="0" i="0" dirty="0" err="1">
                <a:solidFill>
                  <a:srgbClr val="212121"/>
                </a:solidFill>
                <a:effectLst/>
              </a:rPr>
              <a:t>doi</a:t>
            </a:r>
            <a:r>
              <a:rPr lang="en-US" sz="2800" b="0" i="0" dirty="0">
                <a:solidFill>
                  <a:srgbClr val="212121"/>
                </a:solidFill>
                <a:effectLst/>
              </a:rPr>
              <a:t>: 10.1136/bmj.b2137. PMID: 19531550; PMCID: PMC2697311.</a:t>
            </a:r>
            <a:endParaRPr lang="en-US" sz="2800" dirty="0"/>
          </a:p>
        </p:txBody>
      </p:sp>
    </p:spTree>
    <p:extLst>
      <p:ext uri="{BB962C8B-B14F-4D97-AF65-F5344CB8AC3E}">
        <p14:creationId xmlns:p14="http://schemas.microsoft.com/office/powerpoint/2010/main" val="3473822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Two-phase study examining association between elective induction of labor and pregnancy outcomes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b="1" dirty="0"/>
              <a:t>Exposure groups:</a:t>
            </a:r>
            <a:r>
              <a:rPr lang="en-US" dirty="0"/>
              <a:t> Among women who were pregnant and had no indication of labor through week X of pregnancy (X = 38, 39, 40),</a:t>
            </a:r>
          </a:p>
          <a:p>
            <a:pPr lvl="1"/>
            <a:r>
              <a:rPr lang="en-US" dirty="0"/>
              <a:t>Electively induction (EI) of labor vs. “Expectant management” (i.e., pregnancy continues)</a:t>
            </a:r>
          </a:p>
          <a:p>
            <a:r>
              <a:rPr lang="en-US" b="1" dirty="0"/>
              <a:t>Measurement error: </a:t>
            </a:r>
            <a:r>
              <a:rPr lang="en-US" dirty="0"/>
              <a:t>Challenging to define a “phenotype” of EI using automated data – requires </a:t>
            </a:r>
            <a:r>
              <a:rPr lang="en-US" i="1" dirty="0"/>
              <a:t>absence</a:t>
            </a:r>
            <a:r>
              <a:rPr lang="en-US" dirty="0"/>
              <a:t> of indications; pregnancy outcomes also error-prone</a:t>
            </a:r>
          </a:p>
          <a:p>
            <a:r>
              <a:rPr lang="en-US" b="1" dirty="0"/>
              <a:t>Two phase study design: </a:t>
            </a:r>
            <a:endParaRPr lang="en-US" dirty="0"/>
          </a:p>
          <a:p>
            <a:pPr marL="914400" lvl="1" indent="0">
              <a:buNone/>
            </a:pPr>
            <a:r>
              <a:rPr lang="en-US" b="1" dirty="0"/>
              <a:t>Phase 1</a:t>
            </a:r>
            <a:r>
              <a:rPr lang="en-US" dirty="0"/>
              <a:t>: cohort of eligible pregnancies identified via electronic/automated data</a:t>
            </a:r>
          </a:p>
          <a:p>
            <a:pPr marL="914400" lvl="1" indent="0">
              <a:buNone/>
            </a:pPr>
            <a:r>
              <a:rPr lang="en-US" b="1" dirty="0"/>
              <a:t>Phase 2</a:t>
            </a:r>
            <a:r>
              <a:rPr lang="en-US" dirty="0"/>
              <a:t>: stratified sample selected (oversampling those with apparent EI and outcomes)</a:t>
            </a:r>
          </a:p>
          <a:p>
            <a:pPr lvl="2"/>
            <a:r>
              <a:rPr lang="en-US" dirty="0"/>
              <a:t>Obtained “gold standard” measures of EI, mom and baby outcomes, and some confounders (e.g., smoking status)</a:t>
            </a:r>
          </a:p>
          <a:p>
            <a:r>
              <a:rPr lang="en-US" b="1" dirty="0"/>
              <a:t>Statistical analysis:</a:t>
            </a:r>
            <a:r>
              <a:rPr lang="en-US" dirty="0"/>
              <a:t> semiparametric maximum likelihood to efficiently use all data while accounting for outcome-dependent sampling</a:t>
            </a:r>
          </a:p>
          <a:p>
            <a:r>
              <a:rPr lang="en-US" b="1" dirty="0"/>
              <a:t>Outcomes differed by gestational age</a:t>
            </a:r>
            <a:r>
              <a:rPr lang="en-US" dirty="0"/>
              <a:t>: EI at 39 weeks was associated with cesarean delivery (prevalence 41% vs. 28%; OR 1.77 [1.14–2.81]).  </a:t>
            </a:r>
          </a:p>
          <a:p>
            <a:pPr lvl="1"/>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52</a:t>
            </a:fld>
            <a:endParaRPr lang="en-US" dirty="0"/>
          </a:p>
        </p:txBody>
      </p:sp>
    </p:spTree>
    <p:extLst>
      <p:ext uri="{BB962C8B-B14F-4D97-AF65-F5344CB8AC3E}">
        <p14:creationId xmlns:p14="http://schemas.microsoft.com/office/powerpoint/2010/main" val="3686474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Informative observation times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630424"/>
            <a:ext cx="21831525" cy="8305800"/>
          </a:xfrm>
        </p:spPr>
        <p:txBody>
          <a:bodyPr/>
          <a:lstStyle/>
          <a:p>
            <a:r>
              <a:rPr lang="en-US" dirty="0"/>
              <a:t>How often someone accesses health care is tied to many things</a:t>
            </a:r>
          </a:p>
          <a:p>
            <a:pPr lvl="1"/>
            <a:r>
              <a:rPr lang="en-US" dirty="0"/>
              <a:t>Health care coverage complicated (e.g. co-pays, deductibles, visit limits, referrals, </a:t>
            </a:r>
            <a:r>
              <a:rPr lang="en-US" dirty="0" err="1"/>
              <a:t>etc</a:t>
            </a:r>
            <a:r>
              <a:rPr lang="en-US" dirty="0"/>
              <a:t>)</a:t>
            </a:r>
          </a:p>
          <a:p>
            <a:pPr lvl="2"/>
            <a:r>
              <a:rPr lang="en-US" dirty="0"/>
              <a:t>Barriers to health care beyond financial (e.g., geographical location, cultural competency, </a:t>
            </a:r>
            <a:r>
              <a:rPr lang="en-US" dirty="0" err="1"/>
              <a:t>etc</a:t>
            </a:r>
            <a:r>
              <a:rPr lang="en-US" dirty="0"/>
              <a:t>)</a:t>
            </a:r>
          </a:p>
          <a:p>
            <a:pPr lvl="1"/>
            <a:r>
              <a:rPr lang="en-US" b="1" dirty="0"/>
              <a:t>“Sicker” patients tend to receive more care</a:t>
            </a:r>
          </a:p>
          <a:p>
            <a:pPr lvl="2"/>
            <a:r>
              <a:rPr lang="en-US" dirty="0"/>
              <a:t>Have more visits and more chances for other diagnoses and information recorded</a:t>
            </a:r>
          </a:p>
          <a:p>
            <a:pPr lvl="1"/>
            <a:r>
              <a:rPr lang="en-US" b="1" dirty="0"/>
              <a:t>Informative cluster size </a:t>
            </a:r>
            <a:r>
              <a:rPr lang="en-US" dirty="0"/>
              <a:t>may have an impact on study results</a:t>
            </a:r>
          </a:p>
          <a:p>
            <a:pPr lvl="2"/>
            <a:r>
              <a:rPr lang="en-US" dirty="0"/>
              <a:t>Must think about this in addition to accounting for correlation</a:t>
            </a:r>
          </a:p>
          <a:p>
            <a:r>
              <a:rPr lang="en-US" dirty="0"/>
              <a:t>Informative observation times may impact studies addressing some scientific questions but not all</a:t>
            </a:r>
          </a:p>
          <a:p>
            <a:pPr lvl="1"/>
            <a:r>
              <a:rPr lang="en-US" dirty="0"/>
              <a:t>If modelling longitudinal trajectories, think carefully about when measurements occur</a:t>
            </a:r>
          </a:p>
          <a:p>
            <a:pPr lvl="2"/>
            <a:r>
              <a:rPr lang="en-US" dirty="0"/>
              <a:t>Especially if there are </a:t>
            </a:r>
            <a:r>
              <a:rPr lang="en-US" b="1" dirty="0"/>
              <a:t>differences in visit patterns between comparison groups</a:t>
            </a:r>
          </a:p>
          <a:p>
            <a:r>
              <a:rPr lang="en-US" b="1" dirty="0"/>
              <a:t>Health equity</a:t>
            </a:r>
            <a:r>
              <a:rPr lang="en-US" dirty="0"/>
              <a:t>: health systems and culturally sensitive care can impact follow-up care</a:t>
            </a:r>
          </a:p>
          <a:p>
            <a:pPr marL="0" indent="0">
              <a:buNone/>
            </a:pPr>
            <a:endParaRPr lang="en-US" b="1"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53</a:t>
            </a:fld>
            <a:endParaRPr lang="en-US" dirty="0"/>
          </a:p>
        </p:txBody>
      </p:sp>
      <p:sp>
        <p:nvSpPr>
          <p:cNvPr id="8" name="TextBox 7">
            <a:extLst>
              <a:ext uri="{FF2B5EF4-FFF2-40B4-BE49-F238E27FC236}">
                <a16:creationId xmlns:a16="http://schemas.microsoft.com/office/drawing/2014/main" id="{FA83BA6F-F174-E545-3AF9-95D755776D2F}"/>
              </a:ext>
            </a:extLst>
          </p:cNvPr>
          <p:cNvSpPr txBox="1"/>
          <p:nvPr/>
        </p:nvSpPr>
        <p:spPr>
          <a:xfrm>
            <a:off x="9876744" y="11453018"/>
            <a:ext cx="12188536" cy="1384995"/>
          </a:xfrm>
          <a:prstGeom prst="rect">
            <a:avLst/>
          </a:prstGeom>
          <a:noFill/>
        </p:spPr>
        <p:txBody>
          <a:bodyPr wrap="square">
            <a:spAutoFit/>
          </a:bodyPr>
          <a:lstStyle/>
          <a:p>
            <a:r>
              <a:rPr lang="en-US" sz="2800" kern="1200" dirty="0">
                <a:solidFill>
                  <a:schemeClr val="tx1"/>
                </a:solidFill>
                <a:ea typeface="+mn-ea"/>
                <a:cs typeface="+mn-cs"/>
              </a:rPr>
              <a:t>Neuhaus, J. M., et al. (2018). </a:t>
            </a:r>
            <a:r>
              <a:rPr lang="en-US" sz="2800" i="1" kern="1200" dirty="0">
                <a:solidFill>
                  <a:schemeClr val="tx1"/>
                </a:solidFill>
                <a:ea typeface="+mn-ea"/>
                <a:cs typeface="+mn-cs"/>
              </a:rPr>
              <a:t>Analysis of longitudinal data from outcome-dependent visit processes: Failure of proposed methods in realistic settings and potential improvements.</a:t>
            </a:r>
            <a:r>
              <a:rPr lang="en-US" sz="2800" kern="1200" dirty="0">
                <a:solidFill>
                  <a:schemeClr val="tx1"/>
                </a:solidFill>
                <a:ea typeface="+mn-ea"/>
                <a:cs typeface="+mn-cs"/>
              </a:rPr>
              <a:t> Statistics in Medicine 37</a:t>
            </a:r>
            <a:r>
              <a:rPr lang="en-US" sz="2800" b="0" kern="1200" dirty="0">
                <a:solidFill>
                  <a:schemeClr val="tx1"/>
                </a:solidFill>
                <a:ea typeface="+mn-ea"/>
                <a:cs typeface="+mn-cs"/>
              </a:rPr>
              <a:t>(29): 4457-4471.</a:t>
            </a:r>
            <a:endParaRPr lang="en-US" sz="2800" dirty="0"/>
          </a:p>
        </p:txBody>
      </p:sp>
    </p:spTree>
    <p:extLst>
      <p:ext uri="{BB962C8B-B14F-4D97-AF65-F5344CB8AC3E}">
        <p14:creationId xmlns:p14="http://schemas.microsoft.com/office/powerpoint/2010/main" val="2082268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7" y="1411358"/>
            <a:ext cx="18950441" cy="2009774"/>
          </a:xfrm>
        </p:spPr>
        <p:txBody>
          <a:bodyPr/>
          <a:lstStyle/>
          <a:p>
            <a:r>
              <a:rPr lang="en-US" dirty="0"/>
              <a:t>Does receipt of alcohol-related care differ for patients with HIV?</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553362" cy="8305800"/>
          </a:xfrm>
        </p:spPr>
        <p:txBody>
          <a:bodyPr/>
          <a:lstStyle/>
          <a:p>
            <a:r>
              <a:rPr lang="en-US" dirty="0"/>
              <a:t>Veterans Health Administration (VA) implemented annual alcohol screening in 2004</a:t>
            </a:r>
          </a:p>
          <a:p>
            <a:pPr lvl="1"/>
            <a:r>
              <a:rPr lang="en-US" dirty="0"/>
              <a:t>Evidence-based brief interventions for unhealthy alcohol in 2007</a:t>
            </a:r>
          </a:p>
          <a:p>
            <a:pPr lvl="1"/>
            <a:r>
              <a:rPr lang="en-US" dirty="0"/>
              <a:t>Alcohol use disorders identification test consumption (AUDIT-C)</a:t>
            </a:r>
          </a:p>
          <a:p>
            <a:pPr lvl="2"/>
            <a:r>
              <a:rPr lang="en-US" dirty="0"/>
              <a:t>Validated measure of alcohol use, can be used to identify unhealthy alcohol use.</a:t>
            </a:r>
          </a:p>
          <a:p>
            <a:r>
              <a:rPr lang="en-US" b="1" dirty="0"/>
              <a:t>Goal</a:t>
            </a:r>
            <a:r>
              <a:rPr lang="en-US" dirty="0"/>
              <a:t>: compare rates of brief intervention in 12 months following AUDIT-C for patients living with HIV and patients not living with HIV</a:t>
            </a:r>
          </a:p>
          <a:p>
            <a:r>
              <a:rPr lang="en-US" dirty="0"/>
              <a:t>Used data extracted from VA research data warehouse from 10/1/2009 through 5/30/2013</a:t>
            </a:r>
          </a:p>
          <a:p>
            <a:pPr lvl="1"/>
            <a:r>
              <a:rPr lang="en-US" dirty="0"/>
              <a:t>Identified all AUDIT-C with responses that indicated unhealthy alcohol use</a:t>
            </a:r>
          </a:p>
          <a:p>
            <a:pPr lvl="2"/>
            <a:r>
              <a:rPr lang="en-US" dirty="0"/>
              <a:t>Some individuals had one AUDIT-C a year; some had many AUDIT-C’s in a year</a:t>
            </a:r>
          </a:p>
          <a:p>
            <a:pPr lvl="1"/>
            <a:r>
              <a:rPr lang="en-US" b="1" dirty="0"/>
              <a:t>Primary analysis </a:t>
            </a:r>
            <a:r>
              <a:rPr lang="en-US" dirty="0"/>
              <a:t>used multiple AUDIT-Cs per person (at least 9 months between AUDIT-C)</a:t>
            </a:r>
          </a:p>
          <a:p>
            <a:pPr lvl="2"/>
            <a:r>
              <a:rPr lang="en-US" dirty="0"/>
              <a:t>Adjusted relative risk=0.83 (0.80, 0.85)</a:t>
            </a:r>
          </a:p>
          <a:p>
            <a:pPr lvl="1"/>
            <a:r>
              <a:rPr lang="en-US" b="1" dirty="0"/>
              <a:t>Sensitivity analyses </a:t>
            </a:r>
            <a:r>
              <a:rPr lang="en-US" dirty="0"/>
              <a:t>selected one AUDIT-C at random</a:t>
            </a:r>
          </a:p>
          <a:p>
            <a:pPr lvl="2"/>
            <a:r>
              <a:rPr lang="en-US" dirty="0"/>
              <a:t>Adjusted relative risk =0.86 (0.85, 0.88)</a:t>
            </a:r>
          </a:p>
          <a:p>
            <a:pPr lvl="2"/>
            <a:endParaRPr lang="en-US" dirty="0"/>
          </a:p>
          <a:p>
            <a:pPr lvl="2"/>
            <a:endParaRPr lang="en-US" dirty="0"/>
          </a:p>
          <a:p>
            <a:pPr lvl="2"/>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54</a:t>
            </a:fld>
            <a:endParaRPr lang="en-US" dirty="0"/>
          </a:p>
        </p:txBody>
      </p:sp>
      <p:sp>
        <p:nvSpPr>
          <p:cNvPr id="8" name="TextBox 7">
            <a:extLst>
              <a:ext uri="{FF2B5EF4-FFF2-40B4-BE49-F238E27FC236}">
                <a16:creationId xmlns:a16="http://schemas.microsoft.com/office/drawing/2014/main" id="{7FFAF4BC-F2A3-E61A-00A4-7B5D50218F61}"/>
              </a:ext>
            </a:extLst>
          </p:cNvPr>
          <p:cNvSpPr txBox="1"/>
          <p:nvPr/>
        </p:nvSpPr>
        <p:spPr>
          <a:xfrm>
            <a:off x="15129164" y="10623900"/>
            <a:ext cx="9096580" cy="2246769"/>
          </a:xfrm>
          <a:prstGeom prst="rect">
            <a:avLst/>
          </a:prstGeom>
          <a:noFill/>
        </p:spPr>
        <p:txBody>
          <a:bodyPr wrap="square">
            <a:spAutoFit/>
          </a:bodyPr>
          <a:lstStyle/>
          <a:p>
            <a:r>
              <a:rPr lang="en-US" sz="2800" kern="1200" dirty="0">
                <a:solidFill>
                  <a:schemeClr val="tx1"/>
                </a:solidFill>
                <a:latin typeface="+mn-lt"/>
                <a:ea typeface="+mn-ea"/>
                <a:cs typeface="+mn-cs"/>
              </a:rPr>
              <a:t>Williams, E. C., et al. (2017). </a:t>
            </a:r>
            <a:r>
              <a:rPr lang="en-US" sz="2800" i="1" kern="1200" dirty="0">
                <a:solidFill>
                  <a:schemeClr val="tx1"/>
                </a:solidFill>
                <a:latin typeface="+mn-lt"/>
                <a:ea typeface="+mn-ea"/>
                <a:cs typeface="+mn-cs"/>
              </a:rPr>
              <a:t>Among patients with unhealthy alcohol use, those with HIV are less likely than those without to receive evidence-based alcohol-related care: A national VA study</a:t>
            </a:r>
            <a:r>
              <a:rPr lang="en-US" sz="2800" kern="1200" dirty="0">
                <a:solidFill>
                  <a:schemeClr val="tx1"/>
                </a:solidFill>
                <a:latin typeface="+mn-lt"/>
                <a:ea typeface="+mn-ea"/>
                <a:cs typeface="+mn-cs"/>
              </a:rPr>
              <a:t>. Drug Alcohol Depend 174</a:t>
            </a:r>
            <a:r>
              <a:rPr lang="en-US" sz="2800" b="0" kern="1200" dirty="0">
                <a:solidFill>
                  <a:schemeClr val="tx1"/>
                </a:solidFill>
                <a:latin typeface="+mn-lt"/>
                <a:ea typeface="+mn-ea"/>
                <a:cs typeface="+mn-cs"/>
              </a:rPr>
              <a:t>: 113-120.</a:t>
            </a:r>
            <a:endParaRPr lang="en-US" sz="2800" dirty="0"/>
          </a:p>
        </p:txBody>
      </p:sp>
    </p:spTree>
    <p:extLst>
      <p:ext uri="{BB962C8B-B14F-4D97-AF65-F5344CB8AC3E}">
        <p14:creationId xmlns:p14="http://schemas.microsoft.com/office/powerpoint/2010/main" val="3281188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a:xfrm>
            <a:off x="1754188" y="1411358"/>
            <a:ext cx="19638962" cy="2009774"/>
          </a:xfrm>
        </p:spPr>
        <p:txBody>
          <a:bodyPr/>
          <a:lstStyle/>
          <a:p>
            <a:r>
              <a:rPr lang="en-US" dirty="0"/>
              <a:t>Estimating risk of suicide attempt following PHQ item 9 response</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1148342" cy="8305800"/>
          </a:xfrm>
        </p:spPr>
        <p:txBody>
          <a:bodyPr/>
          <a:lstStyle/>
          <a:p>
            <a:r>
              <a:rPr lang="en-US" dirty="0"/>
              <a:t>Patient health questionnaire item 9 asks about thoughts of death and harming yourself </a:t>
            </a:r>
          </a:p>
          <a:p>
            <a:pPr lvl="1"/>
            <a:r>
              <a:rPr lang="en-US" dirty="0"/>
              <a:t>Never (0); some of the time (1); More than half the days (2); most of the days (3)</a:t>
            </a:r>
          </a:p>
          <a:p>
            <a:r>
              <a:rPr lang="en-US" b="1" dirty="0"/>
              <a:t>PHQ used </a:t>
            </a:r>
            <a:r>
              <a:rPr lang="en-US" dirty="0"/>
              <a:t>in Mental Health Research Network health systems </a:t>
            </a:r>
            <a:r>
              <a:rPr lang="en-US" b="1" dirty="0"/>
              <a:t>to diagnosis &amp; monitor depression</a:t>
            </a:r>
          </a:p>
          <a:p>
            <a:pPr lvl="1"/>
            <a:r>
              <a:rPr lang="en-US" dirty="0"/>
              <a:t>Behavioral health specialty all patients get PHQ when they walk in the door</a:t>
            </a:r>
          </a:p>
          <a:p>
            <a:r>
              <a:rPr lang="en-US" b="1" dirty="0"/>
              <a:t>People with more PHQ responses recorded in EHR seeking more mental health care</a:t>
            </a:r>
          </a:p>
          <a:p>
            <a:pPr lvl="1"/>
            <a:r>
              <a:rPr lang="en-US" dirty="0"/>
              <a:t>People who seek more mental health care at higher risk for suicide attempt.  </a:t>
            </a:r>
          </a:p>
          <a:p>
            <a:r>
              <a:rPr lang="en-US" b="1" dirty="0"/>
              <a:t>Model:</a:t>
            </a:r>
            <a:r>
              <a:rPr lang="en-US" dirty="0"/>
              <a:t> time to suicide attempt, fatal and non-fatal, from each PHQ item 9 response</a:t>
            </a:r>
          </a:p>
          <a:p>
            <a:pPr lvl="1"/>
            <a:r>
              <a:rPr lang="en-US" dirty="0"/>
              <a:t>Compare rates after visits with a response of 0 recorded</a:t>
            </a:r>
          </a:p>
          <a:p>
            <a:r>
              <a:rPr lang="en-US" dirty="0"/>
              <a:t>Traditional time-varying Cox model would censor follow-up time at new PHQ response</a:t>
            </a:r>
          </a:p>
          <a:p>
            <a:pPr lvl="1"/>
            <a:r>
              <a:rPr lang="en-US" b="1" dirty="0"/>
              <a:t>Informative censoring</a:t>
            </a:r>
            <a:r>
              <a:rPr lang="en-US" dirty="0"/>
              <a:t>: Those who seek more mental health care censored more often</a:t>
            </a:r>
          </a:p>
          <a:p>
            <a:pPr lvl="1"/>
            <a:r>
              <a:rPr lang="en-US" dirty="0"/>
              <a:t>Partly conditional Cox model does not censor after data updates</a:t>
            </a:r>
          </a:p>
          <a:p>
            <a:pPr lvl="2"/>
            <a:r>
              <a:rPr lang="en-US" dirty="0"/>
              <a:t>Averages over what is observed to happen in the future in the data</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55</a:t>
            </a:fld>
            <a:endParaRPr lang="en-US" dirty="0"/>
          </a:p>
        </p:txBody>
      </p:sp>
    </p:spTree>
    <p:extLst>
      <p:ext uri="{BB962C8B-B14F-4D97-AF65-F5344CB8AC3E}">
        <p14:creationId xmlns:p14="http://schemas.microsoft.com/office/powerpoint/2010/main" val="3500703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375A59AB-3414-4618-9D72-DCAEE947BE22}"/>
              </a:ext>
            </a:extLst>
          </p:cNvPr>
          <p:cNvSpPr>
            <a:spLocks noGrp="1"/>
          </p:cNvSpPr>
          <p:nvPr>
            <p:ph type="sldNum" sz="quarter" idx="10"/>
          </p:nvPr>
        </p:nvSpPr>
        <p:spPr>
          <a:noFill/>
        </p:spPr>
        <p:txBody>
          <a:bodyPr/>
          <a:lstStyle>
            <a:lvl1pPr>
              <a:lnSpc>
                <a:spcPct val="95000"/>
              </a:lnSpc>
              <a:spcBef>
                <a:spcPct val="35000"/>
              </a:spcBef>
              <a:buClr>
                <a:srgbClr val="275F50"/>
              </a:buClr>
              <a:buFont typeface="Wingdings" panose="05000000000000000000" pitchFamily="2" charset="2"/>
              <a:buChar char="§"/>
              <a:defRPr sz="4800">
                <a:solidFill>
                  <a:schemeClr val="tx1"/>
                </a:solidFill>
                <a:latin typeface="Arial Narrow" panose="020B0606020202030204" pitchFamily="34" charset="0"/>
                <a:cs typeface="Arial" panose="020B0604020202020204" pitchFamily="34" charset="0"/>
              </a:defRPr>
            </a:lvl1pPr>
            <a:lvl2pPr marL="1485900" indent="-571500">
              <a:lnSpc>
                <a:spcPct val="95000"/>
              </a:lnSpc>
              <a:spcBef>
                <a:spcPct val="35000"/>
              </a:spcBef>
              <a:buClr>
                <a:srgbClr val="275F50"/>
              </a:buClr>
              <a:buFont typeface="Arial" panose="020B0604020202020204" pitchFamily="34" charset="0"/>
              <a:buChar char="–"/>
              <a:defRPr sz="4000">
                <a:solidFill>
                  <a:schemeClr val="tx1"/>
                </a:solidFill>
                <a:latin typeface="Arial Narrow" panose="020B0606020202030204" pitchFamily="34" charset="0"/>
                <a:cs typeface="Arial" panose="020B0604020202020204" pitchFamily="34" charset="0"/>
              </a:defRPr>
            </a:lvl2pPr>
            <a:lvl3pPr marL="2286000" indent="-457200">
              <a:lnSpc>
                <a:spcPct val="95000"/>
              </a:lnSpc>
              <a:spcBef>
                <a:spcPct val="35000"/>
              </a:spcBef>
              <a:buClr>
                <a:srgbClr val="275F50"/>
              </a:buClr>
              <a:buFont typeface="Wingdings" panose="05000000000000000000" pitchFamily="2" charset="2"/>
              <a:buChar char="§"/>
              <a:defRPr>
                <a:solidFill>
                  <a:schemeClr val="tx1"/>
                </a:solidFill>
                <a:latin typeface="Arial Narrow" panose="020B0606020202030204" pitchFamily="34" charset="0"/>
                <a:cs typeface="Arial" panose="020B0604020202020204" pitchFamily="34" charset="0"/>
              </a:defRPr>
            </a:lvl3pPr>
            <a:lvl4pPr marL="3200400" indent="-457200">
              <a:lnSpc>
                <a:spcPct val="95000"/>
              </a:lnSpc>
              <a:spcBef>
                <a:spcPct val="35000"/>
              </a:spcBef>
              <a:buClr>
                <a:srgbClr val="275F50"/>
              </a:buClr>
              <a:buChar char="–"/>
              <a:defRPr sz="3200">
                <a:solidFill>
                  <a:schemeClr val="tx1"/>
                </a:solidFill>
                <a:latin typeface="Arial Narrow" panose="020B0606020202030204" pitchFamily="34" charset="0"/>
                <a:cs typeface="Arial" panose="020B0604020202020204" pitchFamily="34" charset="0"/>
              </a:defRPr>
            </a:lvl4pPr>
            <a:lvl5pPr marL="4114800" indent="-457200">
              <a:lnSpc>
                <a:spcPct val="95000"/>
              </a:lnSpc>
              <a:spcBef>
                <a:spcPct val="35000"/>
              </a:spcBef>
              <a:buClr>
                <a:srgbClr val="275F50"/>
              </a:buClr>
              <a:buChar char="»"/>
              <a:defRPr sz="3200">
                <a:solidFill>
                  <a:schemeClr val="tx1"/>
                </a:solidFill>
                <a:latin typeface="Arial Narrow" panose="020B060602020203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9pPr>
          </a:lstStyle>
          <a:p>
            <a:pPr>
              <a:lnSpc>
                <a:spcPct val="100000"/>
              </a:lnSpc>
              <a:spcBef>
                <a:spcPct val="0"/>
              </a:spcBef>
              <a:buClrTx/>
              <a:buFontTx/>
              <a:buNone/>
            </a:pPr>
            <a:fld id="{D1CE34DF-2FFB-48F0-91FB-EF432DB5DF2A}" type="slidenum">
              <a:rPr lang="en-US" altLang="en-US" sz="1800">
                <a:solidFill>
                  <a:srgbClr val="414636"/>
                </a:solidFill>
              </a:rPr>
              <a:pPr>
                <a:lnSpc>
                  <a:spcPct val="100000"/>
                </a:lnSpc>
                <a:spcBef>
                  <a:spcPct val="0"/>
                </a:spcBef>
                <a:buClrTx/>
                <a:buFontTx/>
                <a:buNone/>
              </a:pPr>
              <a:t>56</a:t>
            </a:fld>
            <a:endParaRPr lang="en-US" altLang="en-US" sz="1800">
              <a:solidFill>
                <a:srgbClr val="414636"/>
              </a:solidFill>
            </a:endParaRPr>
          </a:p>
        </p:txBody>
      </p:sp>
      <p:sp>
        <p:nvSpPr>
          <p:cNvPr id="19459" name="Footer Placeholder 3">
            <a:extLst>
              <a:ext uri="{FF2B5EF4-FFF2-40B4-BE49-F238E27FC236}">
                <a16:creationId xmlns:a16="http://schemas.microsoft.com/office/drawing/2014/main" id="{08797B9F-5E7E-47EB-8855-3D3B57038EB9}"/>
              </a:ext>
            </a:extLst>
          </p:cNvPr>
          <p:cNvSpPr>
            <a:spLocks noGrp="1"/>
          </p:cNvSpPr>
          <p:nvPr>
            <p:ph type="ftr" sz="quarter" idx="11"/>
          </p:nvPr>
        </p:nvSpPr>
        <p:spPr>
          <a:noFill/>
        </p:spPr>
        <p:txBody>
          <a:bodyPr/>
          <a:lstStyle>
            <a:lvl1pPr>
              <a:lnSpc>
                <a:spcPct val="95000"/>
              </a:lnSpc>
              <a:spcBef>
                <a:spcPct val="35000"/>
              </a:spcBef>
              <a:buClr>
                <a:srgbClr val="275F50"/>
              </a:buClr>
              <a:buFont typeface="Wingdings" panose="05000000000000000000" pitchFamily="2" charset="2"/>
              <a:buChar char="§"/>
              <a:defRPr sz="4800">
                <a:solidFill>
                  <a:schemeClr val="tx1"/>
                </a:solidFill>
                <a:latin typeface="Arial Narrow" panose="020B0606020202030204" pitchFamily="34" charset="0"/>
                <a:cs typeface="Arial" panose="020B0604020202020204" pitchFamily="34" charset="0"/>
              </a:defRPr>
            </a:lvl1pPr>
            <a:lvl2pPr marL="1485900" indent="-571500">
              <a:lnSpc>
                <a:spcPct val="95000"/>
              </a:lnSpc>
              <a:spcBef>
                <a:spcPct val="35000"/>
              </a:spcBef>
              <a:buClr>
                <a:srgbClr val="275F50"/>
              </a:buClr>
              <a:buFont typeface="Arial" panose="020B0604020202020204" pitchFamily="34" charset="0"/>
              <a:buChar char="–"/>
              <a:defRPr sz="4000">
                <a:solidFill>
                  <a:schemeClr val="tx1"/>
                </a:solidFill>
                <a:latin typeface="Arial Narrow" panose="020B0606020202030204" pitchFamily="34" charset="0"/>
                <a:cs typeface="Arial" panose="020B0604020202020204" pitchFamily="34" charset="0"/>
              </a:defRPr>
            </a:lvl2pPr>
            <a:lvl3pPr marL="2286000" indent="-457200">
              <a:lnSpc>
                <a:spcPct val="95000"/>
              </a:lnSpc>
              <a:spcBef>
                <a:spcPct val="35000"/>
              </a:spcBef>
              <a:buClr>
                <a:srgbClr val="275F50"/>
              </a:buClr>
              <a:buFont typeface="Wingdings" panose="05000000000000000000" pitchFamily="2" charset="2"/>
              <a:buChar char="§"/>
              <a:defRPr>
                <a:solidFill>
                  <a:schemeClr val="tx1"/>
                </a:solidFill>
                <a:latin typeface="Arial Narrow" panose="020B0606020202030204" pitchFamily="34" charset="0"/>
                <a:cs typeface="Arial" panose="020B0604020202020204" pitchFamily="34" charset="0"/>
              </a:defRPr>
            </a:lvl3pPr>
            <a:lvl4pPr marL="3200400" indent="-457200">
              <a:lnSpc>
                <a:spcPct val="95000"/>
              </a:lnSpc>
              <a:spcBef>
                <a:spcPct val="35000"/>
              </a:spcBef>
              <a:buClr>
                <a:srgbClr val="275F50"/>
              </a:buClr>
              <a:buChar char="–"/>
              <a:defRPr sz="3200">
                <a:solidFill>
                  <a:schemeClr val="tx1"/>
                </a:solidFill>
                <a:latin typeface="Arial Narrow" panose="020B0606020202030204" pitchFamily="34" charset="0"/>
                <a:cs typeface="Arial" panose="020B0604020202020204" pitchFamily="34" charset="0"/>
              </a:defRPr>
            </a:lvl4pPr>
            <a:lvl5pPr marL="4114800" indent="-457200">
              <a:lnSpc>
                <a:spcPct val="95000"/>
              </a:lnSpc>
              <a:spcBef>
                <a:spcPct val="35000"/>
              </a:spcBef>
              <a:buClr>
                <a:srgbClr val="275F50"/>
              </a:buClr>
              <a:buChar char="»"/>
              <a:defRPr sz="3200">
                <a:solidFill>
                  <a:schemeClr val="tx1"/>
                </a:solidFill>
                <a:latin typeface="Arial Narrow" panose="020B060602020203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9pPr>
          </a:lstStyle>
          <a:p>
            <a:pPr>
              <a:lnSpc>
                <a:spcPct val="100000"/>
              </a:lnSpc>
              <a:spcBef>
                <a:spcPct val="0"/>
              </a:spcBef>
              <a:buClrTx/>
              <a:buFontTx/>
              <a:buNone/>
            </a:pPr>
            <a:r>
              <a:rPr lang="en-US" altLang="en-US" sz="1800">
                <a:solidFill>
                  <a:schemeClr val="bg2"/>
                </a:solidFill>
              </a:rPr>
              <a:t>|     © 2011 Kaiser Foundation Health Plan, Inc. </a:t>
            </a:r>
          </a:p>
        </p:txBody>
      </p:sp>
      <p:sp>
        <p:nvSpPr>
          <p:cNvPr id="19460" name="Date Placeholder 4">
            <a:extLst>
              <a:ext uri="{FF2B5EF4-FFF2-40B4-BE49-F238E27FC236}">
                <a16:creationId xmlns:a16="http://schemas.microsoft.com/office/drawing/2014/main" id="{F85FBA6E-01B8-4E1F-9C71-8B4BAA819464}"/>
              </a:ext>
            </a:extLst>
          </p:cNvPr>
          <p:cNvSpPr>
            <a:spLocks noGrp="1"/>
          </p:cNvSpPr>
          <p:nvPr>
            <p:ph type="dt" sz="quarter" idx="12"/>
          </p:nvPr>
        </p:nvSpPr>
        <p:spPr>
          <a:noFill/>
        </p:spPr>
        <p:txBody>
          <a:bodyPr/>
          <a:lstStyle>
            <a:lvl1pPr>
              <a:lnSpc>
                <a:spcPct val="95000"/>
              </a:lnSpc>
              <a:spcBef>
                <a:spcPct val="35000"/>
              </a:spcBef>
              <a:buClr>
                <a:srgbClr val="275F50"/>
              </a:buClr>
              <a:buFont typeface="Wingdings" panose="05000000000000000000" pitchFamily="2" charset="2"/>
              <a:buChar char="§"/>
              <a:defRPr sz="4800">
                <a:solidFill>
                  <a:schemeClr val="tx1"/>
                </a:solidFill>
                <a:latin typeface="Arial Narrow" panose="020B0606020202030204" pitchFamily="34" charset="0"/>
                <a:cs typeface="Arial" panose="020B0604020202020204" pitchFamily="34" charset="0"/>
              </a:defRPr>
            </a:lvl1pPr>
            <a:lvl2pPr marL="1485900" indent="-571500">
              <a:lnSpc>
                <a:spcPct val="95000"/>
              </a:lnSpc>
              <a:spcBef>
                <a:spcPct val="35000"/>
              </a:spcBef>
              <a:buClr>
                <a:srgbClr val="275F50"/>
              </a:buClr>
              <a:buFont typeface="Arial" panose="020B0604020202020204" pitchFamily="34" charset="0"/>
              <a:buChar char="–"/>
              <a:defRPr sz="4000">
                <a:solidFill>
                  <a:schemeClr val="tx1"/>
                </a:solidFill>
                <a:latin typeface="Arial Narrow" panose="020B0606020202030204" pitchFamily="34" charset="0"/>
                <a:cs typeface="Arial" panose="020B0604020202020204" pitchFamily="34" charset="0"/>
              </a:defRPr>
            </a:lvl2pPr>
            <a:lvl3pPr marL="2286000" indent="-457200">
              <a:lnSpc>
                <a:spcPct val="95000"/>
              </a:lnSpc>
              <a:spcBef>
                <a:spcPct val="35000"/>
              </a:spcBef>
              <a:buClr>
                <a:srgbClr val="275F50"/>
              </a:buClr>
              <a:buFont typeface="Wingdings" panose="05000000000000000000" pitchFamily="2" charset="2"/>
              <a:buChar char="§"/>
              <a:defRPr>
                <a:solidFill>
                  <a:schemeClr val="tx1"/>
                </a:solidFill>
                <a:latin typeface="Arial Narrow" panose="020B0606020202030204" pitchFamily="34" charset="0"/>
                <a:cs typeface="Arial" panose="020B0604020202020204" pitchFamily="34" charset="0"/>
              </a:defRPr>
            </a:lvl3pPr>
            <a:lvl4pPr marL="3200400" indent="-457200">
              <a:lnSpc>
                <a:spcPct val="95000"/>
              </a:lnSpc>
              <a:spcBef>
                <a:spcPct val="35000"/>
              </a:spcBef>
              <a:buClr>
                <a:srgbClr val="275F50"/>
              </a:buClr>
              <a:buChar char="–"/>
              <a:defRPr sz="3200">
                <a:solidFill>
                  <a:schemeClr val="tx1"/>
                </a:solidFill>
                <a:latin typeface="Arial Narrow" panose="020B0606020202030204" pitchFamily="34" charset="0"/>
                <a:cs typeface="Arial" panose="020B0604020202020204" pitchFamily="34" charset="0"/>
              </a:defRPr>
            </a:lvl4pPr>
            <a:lvl5pPr marL="4114800" indent="-457200">
              <a:lnSpc>
                <a:spcPct val="95000"/>
              </a:lnSpc>
              <a:spcBef>
                <a:spcPct val="35000"/>
              </a:spcBef>
              <a:buClr>
                <a:srgbClr val="275F50"/>
              </a:buClr>
              <a:buChar char="»"/>
              <a:defRPr sz="3200">
                <a:solidFill>
                  <a:schemeClr val="tx1"/>
                </a:solidFill>
                <a:latin typeface="Arial Narrow" panose="020B060602020203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rgbClr val="275F50"/>
              </a:buClr>
              <a:buChar char="»"/>
              <a:defRPr sz="3200">
                <a:solidFill>
                  <a:schemeClr val="tx1"/>
                </a:solidFill>
                <a:latin typeface="Arial Narrow" panose="020B0606020202030204" pitchFamily="34" charset="0"/>
                <a:cs typeface="Arial" panose="020B0604020202020204" pitchFamily="34" charset="0"/>
              </a:defRPr>
            </a:lvl9pPr>
          </a:lstStyle>
          <a:p>
            <a:pPr>
              <a:lnSpc>
                <a:spcPct val="100000"/>
              </a:lnSpc>
              <a:spcBef>
                <a:spcPct val="0"/>
              </a:spcBef>
              <a:buClrTx/>
              <a:buFontTx/>
              <a:buNone/>
            </a:pPr>
            <a:fld id="{CF7D4401-C44B-41C3-B4CE-57634A4EA091}" type="datetime4">
              <a:rPr lang="en-US" altLang="en-US" sz="1800">
                <a:solidFill>
                  <a:schemeClr val="bg2"/>
                </a:solidFill>
              </a:rPr>
              <a:pPr>
                <a:lnSpc>
                  <a:spcPct val="100000"/>
                </a:lnSpc>
                <a:spcBef>
                  <a:spcPct val="0"/>
                </a:spcBef>
                <a:buClrTx/>
                <a:buFontTx/>
                <a:buNone/>
              </a:pPr>
              <a:t>May 14, 2024</a:t>
            </a:fld>
            <a:endParaRPr lang="en-US" altLang="en-US" sz="1800">
              <a:solidFill>
                <a:schemeClr val="bg2"/>
              </a:solidFill>
            </a:endParaRPr>
          </a:p>
        </p:txBody>
      </p:sp>
      <p:sp>
        <p:nvSpPr>
          <p:cNvPr id="19461" name="Rectangle 3">
            <a:extLst>
              <a:ext uri="{FF2B5EF4-FFF2-40B4-BE49-F238E27FC236}">
                <a16:creationId xmlns:a16="http://schemas.microsoft.com/office/drawing/2014/main" id="{3DADC19D-7787-4F80-BE4B-956B98E9A8B1}"/>
              </a:ext>
            </a:extLst>
          </p:cNvPr>
          <p:cNvSpPr>
            <a:spLocks noGrp="1" noChangeArrowheads="1"/>
          </p:cNvSpPr>
          <p:nvPr>
            <p:ph type="title"/>
          </p:nvPr>
        </p:nvSpPr>
        <p:spPr>
          <a:xfrm>
            <a:off x="4205286" y="628650"/>
            <a:ext cx="18026063" cy="1184276"/>
          </a:xfrm>
        </p:spPr>
        <p:txBody>
          <a:bodyPr/>
          <a:lstStyle/>
          <a:p>
            <a:pPr eaLnBrk="1" hangingPunct="1"/>
            <a:r>
              <a:rPr lang="en-US" altLang="en-US" sz="7200" dirty="0"/>
              <a:t>Risk of suicidal behavior following PHQ9</a:t>
            </a:r>
            <a:endParaRPr lang="en-US" altLang="en-US" dirty="0"/>
          </a:p>
        </p:txBody>
      </p:sp>
      <p:pic>
        <p:nvPicPr>
          <p:cNvPr id="19462" name="Picture 5">
            <a:extLst>
              <a:ext uri="{FF2B5EF4-FFF2-40B4-BE49-F238E27FC236}">
                <a16:creationId xmlns:a16="http://schemas.microsoft.com/office/drawing/2014/main" id="{1EED8296-F976-4C78-910F-FE51C8F7C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300" r="24615"/>
          <a:stretch>
            <a:fillRect/>
          </a:stretch>
        </p:blipFill>
        <p:spPr bwMode="auto">
          <a:xfrm>
            <a:off x="3830638" y="3848100"/>
            <a:ext cx="7778750" cy="774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6">
            <a:extLst>
              <a:ext uri="{FF2B5EF4-FFF2-40B4-BE49-F238E27FC236}">
                <a16:creationId xmlns:a16="http://schemas.microsoft.com/office/drawing/2014/main" id="{3E72936E-4321-4F51-B135-3D719ADFC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328" t="6215" r="24487"/>
          <a:stretch>
            <a:fillRect/>
          </a:stretch>
        </p:blipFill>
        <p:spPr bwMode="auto">
          <a:xfrm>
            <a:off x="12434887" y="3857627"/>
            <a:ext cx="7531100" cy="781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4" name="Picture 10">
            <a:extLst>
              <a:ext uri="{FF2B5EF4-FFF2-40B4-BE49-F238E27FC236}">
                <a16:creationId xmlns:a16="http://schemas.microsoft.com/office/drawing/2014/main" id="{DEB2BD7F-E98E-486C-A530-234A1723BA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311" t="6976" r="6367" b="75581"/>
          <a:stretch>
            <a:fillRect/>
          </a:stretch>
        </p:blipFill>
        <p:spPr bwMode="auto">
          <a:xfrm>
            <a:off x="10990264" y="1701800"/>
            <a:ext cx="342265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1">
            <a:extLst>
              <a:ext uri="{FF2B5EF4-FFF2-40B4-BE49-F238E27FC236}">
                <a16:creationId xmlns:a16="http://schemas.microsoft.com/office/drawing/2014/main" id="{D7B05E59-2949-49ED-A379-5FD81F75884A}"/>
              </a:ext>
            </a:extLst>
          </p:cNvPr>
          <p:cNvSpPr txBox="1">
            <a:spLocks noChangeArrowheads="1"/>
          </p:cNvSpPr>
          <p:nvPr/>
        </p:nvSpPr>
        <p:spPr bwMode="auto">
          <a:xfrm>
            <a:off x="6135687" y="2638426"/>
            <a:ext cx="44481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35000"/>
              </a:spcBef>
              <a:buClr>
                <a:srgbClr val="275F50"/>
              </a:buClr>
              <a:buFont typeface="Wingdings" panose="05000000000000000000" pitchFamily="2" charset="2"/>
              <a:buChar char="§"/>
              <a:defRPr sz="24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rgbClr val="275F50"/>
              </a:buClr>
              <a:buFont typeface="Arial" panose="020B0604020202020204" pitchFamily="34" charset="0"/>
              <a:buChar char="–"/>
              <a:defRPr sz="2000">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rgbClr val="275F50"/>
              </a:buClr>
              <a:buFont typeface="Wingdings" panose="05000000000000000000" pitchFamily="2" charset="2"/>
              <a:buChar char="§"/>
              <a:defRPr>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9pPr>
          </a:lstStyle>
          <a:p>
            <a:pPr eaLnBrk="1" hangingPunct="1">
              <a:lnSpc>
                <a:spcPct val="100000"/>
              </a:lnSpc>
              <a:spcBef>
                <a:spcPct val="0"/>
              </a:spcBef>
              <a:buClrTx/>
              <a:buFontTx/>
              <a:buNone/>
            </a:pPr>
            <a:r>
              <a:rPr lang="en-US" altLang="en-US" sz="4800" b="1"/>
              <a:t>Suicide attempt</a:t>
            </a:r>
          </a:p>
        </p:txBody>
      </p:sp>
      <p:sp>
        <p:nvSpPr>
          <p:cNvPr id="19466" name="TextBox 2">
            <a:extLst>
              <a:ext uri="{FF2B5EF4-FFF2-40B4-BE49-F238E27FC236}">
                <a16:creationId xmlns:a16="http://schemas.microsoft.com/office/drawing/2014/main" id="{9953BDE6-A86A-4D25-831D-2BBDC3D44D86}"/>
              </a:ext>
            </a:extLst>
          </p:cNvPr>
          <p:cNvSpPr txBox="1">
            <a:spLocks noChangeArrowheads="1"/>
          </p:cNvSpPr>
          <p:nvPr/>
        </p:nvSpPr>
        <p:spPr bwMode="auto">
          <a:xfrm>
            <a:off x="14762164" y="2676526"/>
            <a:ext cx="4476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ct val="35000"/>
              </a:spcBef>
              <a:buClr>
                <a:srgbClr val="275F50"/>
              </a:buClr>
              <a:buFont typeface="Wingdings" panose="05000000000000000000" pitchFamily="2" charset="2"/>
              <a:buChar char="§"/>
              <a:defRPr sz="24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rgbClr val="275F50"/>
              </a:buClr>
              <a:buFont typeface="Arial" panose="020B0604020202020204" pitchFamily="34" charset="0"/>
              <a:buChar char="–"/>
              <a:defRPr sz="2000">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rgbClr val="275F50"/>
              </a:buClr>
              <a:buFont typeface="Wingdings" panose="05000000000000000000" pitchFamily="2" charset="2"/>
              <a:buChar char="§"/>
              <a:defRPr>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9pPr>
          </a:lstStyle>
          <a:p>
            <a:pPr eaLnBrk="1" hangingPunct="1">
              <a:lnSpc>
                <a:spcPct val="100000"/>
              </a:lnSpc>
              <a:spcBef>
                <a:spcPct val="0"/>
              </a:spcBef>
              <a:buClrTx/>
              <a:buFontTx/>
              <a:buNone/>
            </a:pPr>
            <a:r>
              <a:rPr lang="en-US" altLang="en-US" sz="4800" b="1"/>
              <a:t>Suicide death</a:t>
            </a:r>
          </a:p>
        </p:txBody>
      </p:sp>
      <p:sp>
        <p:nvSpPr>
          <p:cNvPr id="19467" name="TextBox 3">
            <a:extLst>
              <a:ext uri="{FF2B5EF4-FFF2-40B4-BE49-F238E27FC236}">
                <a16:creationId xmlns:a16="http://schemas.microsoft.com/office/drawing/2014/main" id="{F0D6CFE6-3D66-4D37-89C5-B6E3268590E7}"/>
              </a:ext>
            </a:extLst>
          </p:cNvPr>
          <p:cNvSpPr txBox="1">
            <a:spLocks noChangeArrowheads="1"/>
          </p:cNvSpPr>
          <p:nvPr/>
        </p:nvSpPr>
        <p:spPr bwMode="auto">
          <a:xfrm>
            <a:off x="4827588" y="12071351"/>
            <a:ext cx="7136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5000"/>
              </a:lnSpc>
              <a:spcBef>
                <a:spcPct val="35000"/>
              </a:spcBef>
              <a:buClr>
                <a:srgbClr val="275F50"/>
              </a:buClr>
              <a:buFont typeface="Wingdings" panose="05000000000000000000" pitchFamily="2" charset="2"/>
              <a:buChar char="§"/>
              <a:defRPr sz="24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rgbClr val="275F50"/>
              </a:buClr>
              <a:buFont typeface="Arial" panose="020B0604020202020204" pitchFamily="34" charset="0"/>
              <a:buChar char="–"/>
              <a:defRPr sz="2000">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rgbClr val="275F50"/>
              </a:buClr>
              <a:buFont typeface="Wingdings" panose="05000000000000000000" pitchFamily="2" charset="2"/>
              <a:buChar char="§"/>
              <a:defRPr>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9pPr>
          </a:lstStyle>
          <a:p>
            <a:pPr>
              <a:lnSpc>
                <a:spcPct val="100000"/>
              </a:lnSpc>
              <a:spcBef>
                <a:spcPct val="0"/>
              </a:spcBef>
              <a:buClrTx/>
              <a:buFontTx/>
              <a:buNone/>
            </a:pPr>
            <a:r>
              <a:rPr lang="en-US" altLang="en-US" sz="3600"/>
              <a:t>     </a:t>
            </a:r>
          </a:p>
        </p:txBody>
      </p:sp>
      <p:sp>
        <p:nvSpPr>
          <p:cNvPr id="19468" name="TextBox 5">
            <a:extLst>
              <a:ext uri="{FF2B5EF4-FFF2-40B4-BE49-F238E27FC236}">
                <a16:creationId xmlns:a16="http://schemas.microsoft.com/office/drawing/2014/main" id="{EEC6F6B3-BF09-43F9-8A6B-04D830241D27}"/>
              </a:ext>
            </a:extLst>
          </p:cNvPr>
          <p:cNvSpPr txBox="1">
            <a:spLocks noChangeArrowheads="1"/>
          </p:cNvSpPr>
          <p:nvPr/>
        </p:nvSpPr>
        <p:spPr bwMode="auto">
          <a:xfrm>
            <a:off x="3654425" y="11702355"/>
            <a:ext cx="167948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5000"/>
              </a:lnSpc>
              <a:spcBef>
                <a:spcPct val="35000"/>
              </a:spcBef>
              <a:buClr>
                <a:srgbClr val="275F50"/>
              </a:buClr>
              <a:buFont typeface="Wingdings" panose="05000000000000000000" pitchFamily="2" charset="2"/>
              <a:buChar char="§"/>
              <a:defRPr sz="2400">
                <a:solidFill>
                  <a:schemeClr val="tx1"/>
                </a:solidFill>
                <a:latin typeface="Arial Narrow" panose="020B0606020202030204" pitchFamily="34" charset="0"/>
                <a:cs typeface="Arial" panose="020B0604020202020204" pitchFamily="34" charset="0"/>
              </a:defRPr>
            </a:lvl1pPr>
            <a:lvl2pPr marL="742950" indent="-285750">
              <a:lnSpc>
                <a:spcPct val="95000"/>
              </a:lnSpc>
              <a:spcBef>
                <a:spcPct val="35000"/>
              </a:spcBef>
              <a:buClr>
                <a:srgbClr val="275F50"/>
              </a:buClr>
              <a:buFont typeface="Arial" panose="020B0604020202020204" pitchFamily="34" charset="0"/>
              <a:buChar char="–"/>
              <a:defRPr sz="2000">
                <a:solidFill>
                  <a:schemeClr val="tx1"/>
                </a:solidFill>
                <a:latin typeface="Arial Narrow" panose="020B0606020202030204" pitchFamily="34" charset="0"/>
                <a:cs typeface="Arial" panose="020B0604020202020204" pitchFamily="34" charset="0"/>
              </a:defRPr>
            </a:lvl2pPr>
            <a:lvl3pPr marL="1143000" indent="-228600">
              <a:lnSpc>
                <a:spcPct val="95000"/>
              </a:lnSpc>
              <a:spcBef>
                <a:spcPct val="35000"/>
              </a:spcBef>
              <a:buClr>
                <a:srgbClr val="275F50"/>
              </a:buClr>
              <a:buFont typeface="Wingdings" panose="05000000000000000000" pitchFamily="2" charset="2"/>
              <a:buChar char="§"/>
              <a:defRPr>
                <a:solidFill>
                  <a:schemeClr val="tx1"/>
                </a:solidFill>
                <a:latin typeface="Arial Narrow" panose="020B0606020202030204" pitchFamily="34" charset="0"/>
                <a:cs typeface="Arial" panose="020B0604020202020204" pitchFamily="34" charset="0"/>
              </a:defRPr>
            </a:lvl3pPr>
            <a:lvl4pPr marL="16002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4pPr>
            <a:lvl5pPr marL="2057400" indent="-228600">
              <a:lnSpc>
                <a:spcPct val="95000"/>
              </a:lnSpc>
              <a:spcBef>
                <a:spcPct val="35000"/>
              </a:spcBef>
              <a:buClr>
                <a:srgbClr val="275F50"/>
              </a:buClr>
              <a:buChar char="»"/>
              <a:defRPr sz="1600">
                <a:solidFill>
                  <a:schemeClr val="tx1"/>
                </a:solidFill>
                <a:latin typeface="Arial Narrow" panose="020B0606020202030204" pitchFamily="34" charset="0"/>
                <a:cs typeface="Arial" panose="020B0604020202020204" pitchFamily="34" charset="0"/>
              </a:defRPr>
            </a:lvl5pPr>
            <a:lvl6pPr marL="25146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6pPr>
            <a:lvl7pPr marL="29718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7pPr>
            <a:lvl8pPr marL="34290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8pPr>
            <a:lvl9pPr marL="3886200" indent="-228600" eaLnBrk="0" fontAlgn="base" hangingPunct="0">
              <a:lnSpc>
                <a:spcPct val="95000"/>
              </a:lnSpc>
              <a:spcBef>
                <a:spcPct val="35000"/>
              </a:spcBef>
              <a:spcAft>
                <a:spcPct val="0"/>
              </a:spcAft>
              <a:buClr>
                <a:srgbClr val="275F50"/>
              </a:buClr>
              <a:buChar char="»"/>
              <a:defRPr sz="1600">
                <a:solidFill>
                  <a:schemeClr val="tx1"/>
                </a:solidFill>
                <a:latin typeface="Arial Narrow" panose="020B0606020202030204" pitchFamily="34" charset="0"/>
                <a:cs typeface="Arial" panose="020B0604020202020204" pitchFamily="34" charset="0"/>
              </a:defRPr>
            </a:lvl9pPr>
          </a:lstStyle>
          <a:p>
            <a:pPr>
              <a:lnSpc>
                <a:spcPct val="100000"/>
              </a:lnSpc>
              <a:spcBef>
                <a:spcPct val="0"/>
              </a:spcBef>
              <a:buClrTx/>
              <a:buFontTx/>
              <a:buNone/>
            </a:pPr>
            <a:r>
              <a:rPr lang="en-US" altLang="en-US" sz="2800" dirty="0">
                <a:latin typeface="+mn-lt"/>
              </a:rPr>
              <a:t>Simon, G. E., et al. (2016). </a:t>
            </a:r>
            <a:r>
              <a:rPr lang="en-US" altLang="en-US" sz="2800" i="1" dirty="0">
                <a:latin typeface="+mn-lt"/>
              </a:rPr>
              <a:t>Risk of suicide attempt and suicide death following completion of the patient health questionnaire depression module in community practice</a:t>
            </a:r>
            <a:r>
              <a:rPr lang="en-US" altLang="en-US" sz="2800" dirty="0">
                <a:latin typeface="+mn-lt"/>
              </a:rPr>
              <a:t>. J Clin Psychiatry </a:t>
            </a:r>
            <a:r>
              <a:rPr lang="en-US" altLang="en-US" sz="2800" b="1" dirty="0">
                <a:latin typeface="+mn-lt"/>
              </a:rPr>
              <a:t>77</a:t>
            </a:r>
            <a:r>
              <a:rPr lang="en-US" altLang="en-US" sz="2800" dirty="0">
                <a:latin typeface="+mn-lt"/>
              </a:rPr>
              <a:t>(2): 221-227.</a:t>
            </a: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Summary and conclusions</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20030047" cy="8305800"/>
          </a:xfrm>
        </p:spPr>
        <p:txBody>
          <a:bodyPr/>
          <a:lstStyle/>
          <a:p>
            <a:r>
              <a:rPr lang="en-US" b="1" dirty="0"/>
              <a:t>Retrospective cohort studies must be constructed with care just like prospective studies</a:t>
            </a:r>
          </a:p>
          <a:p>
            <a:pPr lvl="1"/>
            <a:r>
              <a:rPr lang="en-US" dirty="0"/>
              <a:t>Having access to lots of data can make it easy to say: let’s just to a sensitivity analyses</a:t>
            </a:r>
          </a:p>
          <a:p>
            <a:pPr lvl="2"/>
            <a:r>
              <a:rPr lang="en-US" dirty="0"/>
              <a:t>Keep track and check back before you finalize analyses</a:t>
            </a:r>
          </a:p>
          <a:p>
            <a:pPr lvl="3"/>
            <a:r>
              <a:rPr lang="en-US" dirty="0"/>
              <a:t> </a:t>
            </a:r>
            <a:r>
              <a:rPr lang="en-US"/>
              <a:t>When conduct a </a:t>
            </a:r>
            <a:r>
              <a:rPr lang="en-US" dirty="0"/>
              <a:t>lot of analyses, interpreting results can be troublesome</a:t>
            </a:r>
          </a:p>
          <a:p>
            <a:r>
              <a:rPr lang="en-US" dirty="0"/>
              <a:t>Threats to validity in all studies </a:t>
            </a:r>
          </a:p>
          <a:p>
            <a:pPr lvl="1"/>
            <a:r>
              <a:rPr lang="en-US" dirty="0"/>
              <a:t>Rigorous studies use both design and analytic strategies to address bias</a:t>
            </a:r>
          </a:p>
          <a:p>
            <a:pPr lvl="1"/>
            <a:r>
              <a:rPr lang="en-US" dirty="0"/>
              <a:t>Targeted sensitivity analyses can strengthen study results and address concerns</a:t>
            </a:r>
          </a:p>
          <a:p>
            <a:pPr lvl="2"/>
            <a:r>
              <a:rPr lang="en-US" dirty="0"/>
              <a:t>Sometimes no right answer exists </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57</a:t>
            </a:fld>
            <a:endParaRPr lang="en-US" dirty="0"/>
          </a:p>
        </p:txBody>
      </p:sp>
    </p:spTree>
    <p:extLst>
      <p:ext uri="{BB962C8B-B14F-4D97-AF65-F5344CB8AC3E}">
        <p14:creationId xmlns:p14="http://schemas.microsoft.com/office/powerpoint/2010/main" val="846349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Statistical methods for pragmatic trials</a:t>
            </a:r>
            <a:br>
              <a:rPr lang="en-US" dirty="0">
                <a:solidFill>
                  <a:schemeClr val="bg1"/>
                </a:solidFill>
              </a:rPr>
            </a:br>
            <a:r>
              <a:rPr lang="en-US" sz="4000" dirty="0">
                <a:solidFill>
                  <a:schemeClr val="bg1"/>
                </a:solidFill>
              </a:rPr>
              <a:t>Using real-world data to improve clinical care </a:t>
            </a:r>
          </a:p>
        </p:txBody>
      </p:sp>
      <p:sp>
        <p:nvSpPr>
          <p:cNvPr id="3" name="Text Placeholder 2"/>
          <p:cNvSpPr>
            <a:spLocks noGrp="1"/>
          </p:cNvSpPr>
          <p:nvPr>
            <p:ph type="body" sz="quarter" idx="10"/>
          </p:nvPr>
        </p:nvSpPr>
        <p:spPr>
          <a:xfrm>
            <a:off x="1676400" y="9327509"/>
            <a:ext cx="14851811" cy="2311880"/>
          </a:xfrm>
        </p:spPr>
        <p:txBody>
          <a:bodyPr/>
          <a:lstStyle/>
          <a:p>
            <a:r>
              <a:rPr lang="en-US" dirty="0"/>
              <a:t>Jennifer F. Bobb  |   May 14, 2024</a:t>
            </a:r>
          </a:p>
        </p:txBody>
      </p:sp>
    </p:spTree>
    <p:extLst>
      <p:ext uri="{BB962C8B-B14F-4D97-AF65-F5344CB8AC3E}">
        <p14:creationId xmlns:p14="http://schemas.microsoft.com/office/powerpoint/2010/main" val="2546841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Pragmatic Clinical Trials</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r>
              <a:rPr lang="en-US" dirty="0"/>
              <a:t>Kaiser Permanente Washington Health Research Institute</a:t>
            </a:r>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p:txBody>
          <a:bodyPr/>
          <a:lstStyle/>
          <a:p>
            <a:r>
              <a:rPr lang="en-US" dirty="0"/>
              <a:t>Why pragmatic clinical trials (PCTs)?</a:t>
            </a:r>
          </a:p>
          <a:p>
            <a:pPr lvl="1"/>
            <a:r>
              <a:rPr lang="en-US" dirty="0"/>
              <a:t>Challenges in translating evidence from conventional trials to real world practice</a:t>
            </a:r>
          </a:p>
          <a:p>
            <a:r>
              <a:rPr lang="en-US" dirty="0"/>
              <a:t>What are pragmatic trials?</a:t>
            </a:r>
          </a:p>
          <a:p>
            <a:r>
              <a:rPr lang="en-US" dirty="0"/>
              <a:t>Design and analytic considerations</a:t>
            </a:r>
          </a:p>
          <a:p>
            <a:pPr lvl="1"/>
            <a:r>
              <a:rPr lang="en-US" dirty="0"/>
              <a:t>Common trial designs: cluster randomized, stepped wedge, </a:t>
            </a:r>
            <a:r>
              <a:rPr lang="en-US" dirty="0" err="1"/>
              <a:t>Zelen</a:t>
            </a:r>
            <a:endParaRPr lang="en-US" dirty="0"/>
          </a:p>
          <a:p>
            <a:pPr lvl="1"/>
            <a:r>
              <a:rPr lang="en-US" dirty="0"/>
              <a:t>Using electronic health record (EHR) data to define eligibility criteria and for outcome ascertainment</a:t>
            </a:r>
          </a:p>
          <a:p>
            <a:pPr lvl="1"/>
            <a:r>
              <a:rPr lang="en-US" dirty="0"/>
              <a:t>Health equity</a:t>
            </a:r>
          </a:p>
          <a:p>
            <a:r>
              <a:rPr lang="en-US" dirty="0"/>
              <a:t>Case studies</a:t>
            </a:r>
          </a:p>
          <a:p>
            <a:pPr lvl="1"/>
            <a:r>
              <a:rPr lang="en-US" dirty="0"/>
              <a:t>PROUD Trial: parallel group cluster randomized pragmatic trial</a:t>
            </a:r>
          </a:p>
          <a:p>
            <a:pPr lvl="1"/>
            <a:r>
              <a:rPr lang="en-US" dirty="0"/>
              <a:t>SPARC Trial: stepped wedge pragmatic trial</a:t>
            </a:r>
          </a:p>
          <a:p>
            <a:pPr lvl="1"/>
            <a:r>
              <a:rPr lang="en-US" dirty="0"/>
              <a:t>MICARE Trial: </a:t>
            </a:r>
            <a:r>
              <a:rPr lang="en-US" dirty="0" err="1"/>
              <a:t>Zelen</a:t>
            </a:r>
            <a:r>
              <a:rPr lang="en-US" dirty="0"/>
              <a:t> trial</a:t>
            </a:r>
          </a:p>
        </p:txBody>
      </p:sp>
    </p:spTree>
    <p:extLst>
      <p:ext uri="{BB962C8B-B14F-4D97-AF65-F5344CB8AC3E}">
        <p14:creationId xmlns:p14="http://schemas.microsoft.com/office/powerpoint/2010/main" val="67840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What is EHR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Electronic health record (EHR) data is data generated in the process of health care delivery</a:t>
            </a:r>
          </a:p>
          <a:p>
            <a:r>
              <a:rPr lang="en-US" dirty="0"/>
              <a:t>EHRs initially developed for health care providers and insurers to manage healthcare billing (not to improve patient care)</a:t>
            </a:r>
          </a:p>
          <a:p>
            <a:r>
              <a:rPr lang="en-US" dirty="0"/>
              <a:t>EHR adoption incentivized by 2009 HITECH Act for health care providers</a:t>
            </a:r>
          </a:p>
          <a:p>
            <a:r>
              <a:rPr lang="en-US" dirty="0"/>
              <a:t>Two main sources of EHR data</a:t>
            </a:r>
          </a:p>
          <a:p>
            <a:pPr lvl="1"/>
            <a:r>
              <a:rPr lang="en-US" dirty="0"/>
              <a:t>Clinical records, also known as electronic medical record (EMR)</a:t>
            </a:r>
          </a:p>
          <a:p>
            <a:pPr lvl="1"/>
            <a:r>
              <a:rPr lang="en-US" dirty="0"/>
              <a:t>Health insurance claims data, also known as administrative claims</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217665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4421832" y="9145169"/>
            <a:ext cx="14019610" cy="21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180976" tIns="88900" rIns="180976" bIns="88900"/>
          <a:lstStyle>
            <a:lvl1pPr marL="342900" indent="-342900" algn="l" rtl="0" eaLnBrk="0" fontAlgn="base" hangingPunct="0">
              <a:spcBef>
                <a:spcPct val="20000"/>
              </a:spcBef>
              <a:spcAft>
                <a:spcPct val="0"/>
              </a:spcAft>
              <a:buSzPct val="100000"/>
              <a:buChar char="•"/>
              <a:defRPr sz="4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SzPct val="100000"/>
              <a:buChar char="–"/>
              <a:defRPr sz="3600">
                <a:solidFill>
                  <a:schemeClr val="bg1"/>
                </a:solidFill>
                <a:latin typeface="+mn-lt"/>
                <a:ea typeface="ＭＳ Ｐゴシック" pitchFamily="-106" charset="-128"/>
              </a:defRPr>
            </a:lvl2pPr>
            <a:lvl3pPr marL="1143000" indent="-228600" algn="l" rtl="0" eaLnBrk="0" fontAlgn="base" hangingPunct="0">
              <a:spcBef>
                <a:spcPct val="20000"/>
              </a:spcBef>
              <a:spcAft>
                <a:spcPct val="0"/>
              </a:spcAft>
              <a:buSzPct val="100000"/>
              <a:buChar char="•"/>
              <a:defRPr sz="3200">
                <a:solidFill>
                  <a:schemeClr val="bg1"/>
                </a:solidFill>
                <a:latin typeface="+mn-lt"/>
                <a:ea typeface="ＭＳ Ｐゴシック" pitchFamily="-106" charset="-128"/>
              </a:defRPr>
            </a:lvl3pPr>
            <a:lvl4pPr marL="1600200" indent="-228600" algn="l" rtl="0" eaLnBrk="0" fontAlgn="base" hangingPunct="0">
              <a:spcBef>
                <a:spcPct val="20000"/>
              </a:spcBef>
              <a:spcAft>
                <a:spcPct val="0"/>
              </a:spcAft>
              <a:buSzPct val="100000"/>
              <a:buChar char="–"/>
              <a:defRPr sz="2800">
                <a:solidFill>
                  <a:schemeClr val="bg1"/>
                </a:solidFill>
                <a:latin typeface="+mn-lt"/>
                <a:ea typeface="ＭＳ Ｐゴシック" pitchFamily="-106" charset="-128"/>
              </a:defRPr>
            </a:lvl4pPr>
            <a:lvl5pPr marL="20574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5pPr>
            <a:lvl6pPr marL="25146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6pPr>
            <a:lvl7pPr marL="29718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7pPr>
            <a:lvl8pPr marL="34290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8pPr>
            <a:lvl9pPr marL="38862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9pPr>
          </a:lstStyle>
          <a:p>
            <a:pPr eaLnBrk="1" fontAlgn="auto" hangingPunct="1">
              <a:spcAft>
                <a:spcPts val="0"/>
              </a:spcAft>
              <a:buNone/>
              <a:defRPr/>
            </a:pPr>
            <a:r>
              <a:rPr lang="en-US" sz="8000" dirty="0">
                <a:solidFill>
                  <a:srgbClr val="FFFFFF"/>
                </a:solidFill>
              </a:rPr>
              <a:t>How pragmatic clinical trials can improve practice &amp; policy</a:t>
            </a:r>
          </a:p>
        </p:txBody>
      </p:sp>
      <p:sp>
        <p:nvSpPr>
          <p:cNvPr id="10" name="Title 1"/>
          <p:cNvSpPr>
            <a:spLocks noGrp="1"/>
          </p:cNvSpPr>
          <p:nvPr>
            <p:ph type="title"/>
          </p:nvPr>
        </p:nvSpPr>
        <p:spPr>
          <a:xfrm>
            <a:off x="3963987" y="1160707"/>
            <a:ext cx="16764000" cy="1126462"/>
          </a:xfrm>
        </p:spPr>
        <p:txBody>
          <a:bodyPr/>
          <a:lstStyle/>
          <a:p>
            <a:pPr eaLnBrk="1" hangingPunct="1">
              <a:defRPr/>
            </a:pPr>
            <a:r>
              <a:rPr lang="en-US" dirty="0">
                <a:solidFill>
                  <a:srgbClr val="00A47F"/>
                </a:solidFill>
              </a:rPr>
              <a:t>Clinical research is slow</a:t>
            </a:r>
          </a:p>
        </p:txBody>
      </p:sp>
      <p:sp>
        <p:nvSpPr>
          <p:cNvPr id="9222" name="Content Placeholder 2"/>
          <p:cNvSpPr txBox="1">
            <a:spLocks/>
          </p:cNvSpPr>
          <p:nvPr/>
        </p:nvSpPr>
        <p:spPr bwMode="auto">
          <a:xfrm>
            <a:off x="4478338" y="3583047"/>
            <a:ext cx="9087446" cy="7846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976" tIns="88900" rIns="180976" bIns="88900"/>
          <a:lstStyle>
            <a:lvl1pPr marL="342900" indent="-342900">
              <a:defRPr sz="4400">
                <a:solidFill>
                  <a:schemeClr val="bg1"/>
                </a:solidFill>
                <a:latin typeface="Arial" pitchFamily="34" charset="0"/>
                <a:ea typeface="ＭＳ Ｐゴシック" pitchFamily="34" charset="-128"/>
              </a:defRPr>
            </a:lvl1pPr>
            <a:lvl2pPr marL="742950" indent="-285750">
              <a:defRPr sz="4400">
                <a:solidFill>
                  <a:schemeClr val="bg1"/>
                </a:solidFill>
                <a:latin typeface="Arial" pitchFamily="34" charset="0"/>
                <a:ea typeface="ＭＳ Ｐゴシック" pitchFamily="34" charset="-128"/>
              </a:defRPr>
            </a:lvl2pPr>
            <a:lvl3pPr marL="1143000" indent="-228600">
              <a:defRPr sz="4400">
                <a:solidFill>
                  <a:schemeClr val="bg1"/>
                </a:solidFill>
                <a:latin typeface="Arial" pitchFamily="34" charset="0"/>
                <a:ea typeface="ＭＳ Ｐゴシック" pitchFamily="34" charset="-128"/>
              </a:defRPr>
            </a:lvl3pPr>
            <a:lvl4pPr marL="1600200" indent="-228600">
              <a:defRPr sz="4400">
                <a:solidFill>
                  <a:schemeClr val="bg1"/>
                </a:solidFill>
                <a:latin typeface="Arial" pitchFamily="34" charset="0"/>
                <a:ea typeface="ＭＳ Ｐゴシック" pitchFamily="34" charset="-128"/>
              </a:defRPr>
            </a:lvl4pPr>
            <a:lvl5pPr marL="2057400" indent="-228600">
              <a:defRPr sz="4400">
                <a:solidFill>
                  <a:schemeClr val="bg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9pPr>
          </a:lstStyle>
          <a:p>
            <a:pPr marL="571500" indent="-571500">
              <a:lnSpc>
                <a:spcPct val="95000"/>
              </a:lnSpc>
              <a:spcBef>
                <a:spcPct val="35000"/>
              </a:spcBef>
              <a:buClr>
                <a:srgbClr val="9AC96F"/>
              </a:buClr>
              <a:buSzPct val="100000"/>
              <a:buFont typeface="Wingdings" panose="05000000000000000000" pitchFamily="2" charset="2"/>
              <a:buChar char="§"/>
            </a:pPr>
            <a:r>
              <a:rPr lang="en-US" altLang="en-US" sz="4800" dirty="0">
                <a:solidFill>
                  <a:schemeClr val="tx1"/>
                </a:solidFill>
                <a:latin typeface="+mn-lt"/>
                <a:ea typeface="MS PGothic" pitchFamily="34" charset="-128"/>
              </a:rPr>
              <a:t>Traditional randomized controlled trials are slow and expensive—and don’t always produce findings that are easily put into practice </a:t>
            </a:r>
          </a:p>
          <a:p>
            <a:pPr marL="571500" indent="-571500">
              <a:lnSpc>
                <a:spcPct val="95000"/>
              </a:lnSpc>
              <a:spcBef>
                <a:spcPct val="35000"/>
              </a:spcBef>
              <a:buClr>
                <a:srgbClr val="9AC96F"/>
              </a:buClr>
              <a:buSzPct val="100000"/>
              <a:buFont typeface="Wingdings" panose="05000000000000000000" pitchFamily="2" charset="2"/>
              <a:buChar char="§"/>
            </a:pPr>
            <a:endParaRPr lang="en-US" altLang="en-US" sz="4800" dirty="0">
              <a:solidFill>
                <a:schemeClr val="tx1"/>
              </a:solidFill>
              <a:latin typeface="+mn-lt"/>
              <a:ea typeface="MS PGothic" pitchFamily="34" charset="-128"/>
            </a:endParaRPr>
          </a:p>
          <a:p>
            <a:pPr marL="571500" indent="-571500">
              <a:lnSpc>
                <a:spcPct val="95000"/>
              </a:lnSpc>
              <a:spcBef>
                <a:spcPct val="35000"/>
              </a:spcBef>
              <a:buClr>
                <a:srgbClr val="9AC96F"/>
              </a:buClr>
              <a:buSzPct val="100000"/>
              <a:buFont typeface="Wingdings" panose="05000000000000000000" pitchFamily="2" charset="2"/>
              <a:buChar char="§"/>
            </a:pPr>
            <a:r>
              <a:rPr lang="en-US" altLang="en-US" sz="4800" dirty="0">
                <a:solidFill>
                  <a:schemeClr val="tx1"/>
                </a:solidFill>
                <a:latin typeface="+mn-lt"/>
                <a:ea typeface="MS PGothic" pitchFamily="34" charset="-128"/>
              </a:rPr>
              <a:t>In fact, it takes an average of 17 years before research findings lead to widespread changes in care</a:t>
            </a:r>
          </a:p>
          <a:p>
            <a:pPr eaLnBrk="1" hangingPunct="1">
              <a:spcBef>
                <a:spcPct val="20000"/>
              </a:spcBef>
              <a:buSzPct val="100000"/>
              <a:buFontTx/>
              <a:buChar char="•"/>
            </a:pPr>
            <a:endParaRPr lang="en-US" altLang="en-US" sz="3200" dirty="0">
              <a:solidFill>
                <a:srgbClr val="000000"/>
              </a:solidFill>
              <a:latin typeface="Calibri" pitchFamily="34" charset="0"/>
            </a:endParaRPr>
          </a:p>
        </p:txBody>
      </p:sp>
      <p:pic>
        <p:nvPicPr>
          <p:cNvPr id="92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51985" y="3583049"/>
            <a:ext cx="8126016" cy="532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7F5A02B-49DA-441E-988C-DC2C111F0799}"/>
              </a:ext>
            </a:extLst>
          </p:cNvPr>
          <p:cNvSpPr>
            <a:spLocks noGrp="1"/>
          </p:cNvSpPr>
          <p:nvPr>
            <p:ph type="sldNum" sz="quarter" idx="10"/>
          </p:nvPr>
        </p:nvSpPr>
        <p:spPr/>
        <p:txBody>
          <a:bodyPr/>
          <a:lstStyle/>
          <a:p>
            <a:pPr>
              <a:defRPr/>
            </a:pPr>
            <a:r>
              <a:rPr lang="en-US" altLang="en-US" dirty="0"/>
              <a:t> </a:t>
            </a:r>
          </a:p>
        </p:txBody>
      </p:sp>
      <p:sp>
        <p:nvSpPr>
          <p:cNvPr id="3" name="TextBox 2">
            <a:extLst>
              <a:ext uri="{FF2B5EF4-FFF2-40B4-BE49-F238E27FC236}">
                <a16:creationId xmlns:a16="http://schemas.microsoft.com/office/drawing/2014/main" id="{3B9A68CC-CA0F-42E5-B7CC-71DC6F42E284}"/>
              </a:ext>
            </a:extLst>
          </p:cNvPr>
          <p:cNvSpPr txBox="1"/>
          <p:nvPr/>
        </p:nvSpPr>
        <p:spPr>
          <a:xfrm>
            <a:off x="18846304" y="13120257"/>
            <a:ext cx="10306050" cy="461665"/>
          </a:xfrm>
          <a:prstGeom prst="rect">
            <a:avLst/>
          </a:prstGeom>
          <a:noFill/>
        </p:spPr>
        <p:txBody>
          <a:bodyPr wrap="square" rtlCol="0">
            <a:spAutoFit/>
          </a:bodyPr>
          <a:lstStyle/>
          <a:p>
            <a:r>
              <a:rPr lang="en-US" sz="2400" dirty="0"/>
              <a:t>Slides adapted from NIH Collaboratory</a:t>
            </a:r>
          </a:p>
        </p:txBody>
      </p:sp>
      <p:pic>
        <p:nvPicPr>
          <p:cNvPr id="11" name="Picture 6" descr="FINALcollaboratorylogo_19feb2013_outlines.eps">
            <a:extLst>
              <a:ext uri="{FF2B5EF4-FFF2-40B4-BE49-F238E27FC236}">
                <a16:creationId xmlns:a16="http://schemas.microsoft.com/office/drawing/2014/main" id="{F606C789-3FB5-444D-BBCE-D4E215A466A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34421" y="12053457"/>
            <a:ext cx="4631532" cy="106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889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4421832" y="9145169"/>
            <a:ext cx="14019610" cy="21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180976" tIns="88900" rIns="180976" bIns="88900"/>
          <a:lstStyle>
            <a:lvl1pPr marL="342900" indent="-342900" algn="l" rtl="0" eaLnBrk="0" fontAlgn="base" hangingPunct="0">
              <a:spcBef>
                <a:spcPct val="20000"/>
              </a:spcBef>
              <a:spcAft>
                <a:spcPct val="0"/>
              </a:spcAft>
              <a:buSzPct val="100000"/>
              <a:buChar char="•"/>
              <a:defRPr sz="4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SzPct val="100000"/>
              <a:buChar char="–"/>
              <a:defRPr sz="3600">
                <a:solidFill>
                  <a:schemeClr val="bg1"/>
                </a:solidFill>
                <a:latin typeface="+mn-lt"/>
                <a:ea typeface="ＭＳ Ｐゴシック" pitchFamily="-106" charset="-128"/>
              </a:defRPr>
            </a:lvl2pPr>
            <a:lvl3pPr marL="1143000" indent="-228600" algn="l" rtl="0" eaLnBrk="0" fontAlgn="base" hangingPunct="0">
              <a:spcBef>
                <a:spcPct val="20000"/>
              </a:spcBef>
              <a:spcAft>
                <a:spcPct val="0"/>
              </a:spcAft>
              <a:buSzPct val="100000"/>
              <a:buChar char="•"/>
              <a:defRPr sz="3200">
                <a:solidFill>
                  <a:schemeClr val="bg1"/>
                </a:solidFill>
                <a:latin typeface="+mn-lt"/>
                <a:ea typeface="ＭＳ Ｐゴシック" pitchFamily="-106" charset="-128"/>
              </a:defRPr>
            </a:lvl3pPr>
            <a:lvl4pPr marL="1600200" indent="-228600" algn="l" rtl="0" eaLnBrk="0" fontAlgn="base" hangingPunct="0">
              <a:spcBef>
                <a:spcPct val="20000"/>
              </a:spcBef>
              <a:spcAft>
                <a:spcPct val="0"/>
              </a:spcAft>
              <a:buSzPct val="100000"/>
              <a:buChar char="–"/>
              <a:defRPr sz="2800">
                <a:solidFill>
                  <a:schemeClr val="bg1"/>
                </a:solidFill>
                <a:latin typeface="+mn-lt"/>
                <a:ea typeface="ＭＳ Ｐゴシック" pitchFamily="-106" charset="-128"/>
              </a:defRPr>
            </a:lvl4pPr>
            <a:lvl5pPr marL="20574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5pPr>
            <a:lvl6pPr marL="25146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6pPr>
            <a:lvl7pPr marL="29718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7pPr>
            <a:lvl8pPr marL="34290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8pPr>
            <a:lvl9pPr marL="38862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9pPr>
          </a:lstStyle>
          <a:p>
            <a:pPr eaLnBrk="1" fontAlgn="auto" hangingPunct="1">
              <a:spcAft>
                <a:spcPts val="0"/>
              </a:spcAft>
              <a:buNone/>
              <a:defRPr/>
            </a:pPr>
            <a:r>
              <a:rPr lang="en-US" sz="8000" dirty="0">
                <a:solidFill>
                  <a:srgbClr val="FFFFFF"/>
                </a:solidFill>
              </a:rPr>
              <a:t>How pragmatic clinical trials can improve practice &amp; policy</a:t>
            </a:r>
          </a:p>
        </p:txBody>
      </p:sp>
      <p:sp>
        <p:nvSpPr>
          <p:cNvPr id="10" name="Title 1"/>
          <p:cNvSpPr>
            <a:spLocks noGrp="1"/>
          </p:cNvSpPr>
          <p:nvPr>
            <p:ph type="title"/>
          </p:nvPr>
        </p:nvSpPr>
        <p:spPr>
          <a:xfrm>
            <a:off x="3963987" y="608483"/>
            <a:ext cx="16764000" cy="2287118"/>
          </a:xfrm>
        </p:spPr>
        <p:txBody>
          <a:bodyPr>
            <a:normAutofit/>
          </a:bodyPr>
          <a:lstStyle/>
          <a:p>
            <a:pPr>
              <a:defRPr/>
            </a:pPr>
            <a:r>
              <a:rPr lang="en-US" dirty="0">
                <a:solidFill>
                  <a:srgbClr val="00A47F"/>
                </a:solidFill>
              </a:rPr>
              <a:t>Clinical research is not always directly relevant to practice</a:t>
            </a:r>
          </a:p>
        </p:txBody>
      </p:sp>
      <p:sp>
        <p:nvSpPr>
          <p:cNvPr id="10246" name="Content Placeholder 2"/>
          <p:cNvSpPr txBox="1">
            <a:spLocks/>
          </p:cNvSpPr>
          <p:nvPr/>
        </p:nvSpPr>
        <p:spPr bwMode="auto">
          <a:xfrm>
            <a:off x="3372501" y="3506593"/>
            <a:ext cx="11772304" cy="96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0976" tIns="88900" rIns="180976" bIns="88900"/>
          <a:lstStyle>
            <a:lvl1pPr marL="342900" indent="-342900">
              <a:defRPr sz="4400">
                <a:solidFill>
                  <a:schemeClr val="bg1"/>
                </a:solidFill>
                <a:latin typeface="Arial" pitchFamily="34" charset="0"/>
                <a:ea typeface="ＭＳ Ｐゴシック" pitchFamily="34" charset="-128"/>
              </a:defRPr>
            </a:lvl1pPr>
            <a:lvl2pPr marL="742950" indent="-285750">
              <a:defRPr sz="4400">
                <a:solidFill>
                  <a:schemeClr val="bg1"/>
                </a:solidFill>
                <a:latin typeface="Arial" pitchFamily="34" charset="0"/>
                <a:ea typeface="ＭＳ Ｐゴシック" pitchFamily="34" charset="-128"/>
              </a:defRPr>
            </a:lvl2pPr>
            <a:lvl3pPr marL="1143000" indent="-228600">
              <a:defRPr sz="4400">
                <a:solidFill>
                  <a:schemeClr val="bg1"/>
                </a:solidFill>
                <a:latin typeface="Arial" pitchFamily="34" charset="0"/>
                <a:ea typeface="ＭＳ Ｐゴシック" pitchFamily="34" charset="-128"/>
              </a:defRPr>
            </a:lvl3pPr>
            <a:lvl4pPr marL="1600200" indent="-228600">
              <a:defRPr sz="4400">
                <a:solidFill>
                  <a:schemeClr val="bg1"/>
                </a:solidFill>
                <a:latin typeface="Arial" pitchFamily="34" charset="0"/>
                <a:ea typeface="ＭＳ Ｐゴシック" pitchFamily="34" charset="-128"/>
              </a:defRPr>
            </a:lvl4pPr>
            <a:lvl5pPr marL="2057400" indent="-228600">
              <a:defRPr sz="4400">
                <a:solidFill>
                  <a:schemeClr val="bg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9pPr>
          </a:lstStyle>
          <a:p>
            <a:pPr marL="571500" indent="-571500">
              <a:lnSpc>
                <a:spcPct val="95000"/>
              </a:lnSpc>
              <a:spcBef>
                <a:spcPct val="35000"/>
              </a:spcBef>
              <a:buClr>
                <a:srgbClr val="9AC96F"/>
              </a:buClr>
              <a:buSzPct val="100000"/>
              <a:buFont typeface="Wingdings" panose="05000000000000000000" pitchFamily="2" charset="2"/>
              <a:buChar char="§"/>
            </a:pPr>
            <a:r>
              <a:rPr lang="en-US" altLang="en-US" sz="3600" dirty="0">
                <a:solidFill>
                  <a:schemeClr val="tx1"/>
                </a:solidFill>
                <a:latin typeface="+mn-lt"/>
                <a:ea typeface="MS PGothic" pitchFamily="34" charset="-128"/>
              </a:rPr>
              <a:t>Traditional randomized trials study efficacy of treatments for carefully selected populations under ideal conditions</a:t>
            </a:r>
          </a:p>
          <a:p>
            <a:pPr marL="571500" indent="-571500">
              <a:lnSpc>
                <a:spcPct val="95000"/>
              </a:lnSpc>
              <a:spcBef>
                <a:spcPct val="35000"/>
              </a:spcBef>
              <a:buClr>
                <a:srgbClr val="9AC96F"/>
              </a:buClr>
              <a:buSzPct val="100000"/>
              <a:buFont typeface="Wingdings" panose="05000000000000000000" pitchFamily="2" charset="2"/>
              <a:buChar char="§"/>
            </a:pPr>
            <a:endParaRPr lang="en-US" altLang="en-US" sz="3600" dirty="0">
              <a:solidFill>
                <a:schemeClr val="tx1"/>
              </a:solidFill>
              <a:latin typeface="+mn-lt"/>
              <a:ea typeface="MS PGothic" pitchFamily="34" charset="-128"/>
            </a:endParaRPr>
          </a:p>
          <a:p>
            <a:pPr marL="571500" indent="-571500">
              <a:lnSpc>
                <a:spcPct val="95000"/>
              </a:lnSpc>
              <a:spcBef>
                <a:spcPct val="35000"/>
              </a:spcBef>
              <a:buClr>
                <a:srgbClr val="9AC96F"/>
              </a:buClr>
              <a:buSzPct val="100000"/>
              <a:buFont typeface="Wingdings" panose="05000000000000000000" pitchFamily="2" charset="2"/>
              <a:buChar char="§"/>
            </a:pPr>
            <a:r>
              <a:rPr lang="en-US" altLang="en-US" sz="3600" dirty="0">
                <a:solidFill>
                  <a:schemeClr val="tx1"/>
                </a:solidFill>
                <a:latin typeface="+mn-lt"/>
                <a:ea typeface="MS PGothic" pitchFamily="34" charset="-128"/>
              </a:rPr>
              <a:t>Difficult to translate to real world</a:t>
            </a:r>
          </a:p>
          <a:p>
            <a:pPr marL="971550" lvl="1" indent="-571500">
              <a:lnSpc>
                <a:spcPct val="95000"/>
              </a:lnSpc>
              <a:spcBef>
                <a:spcPct val="35000"/>
              </a:spcBef>
              <a:buClr>
                <a:srgbClr val="9AC96F"/>
              </a:buClr>
              <a:buSzPct val="100000"/>
              <a:buFont typeface="Wingdings" panose="05000000000000000000" pitchFamily="2" charset="2"/>
              <a:buChar char="§"/>
            </a:pPr>
            <a:r>
              <a:rPr lang="en-US" altLang="en-US" sz="3600" dirty="0">
                <a:solidFill>
                  <a:schemeClr val="tx1"/>
                </a:solidFill>
                <a:latin typeface="+mn-lt"/>
                <a:ea typeface="MS PGothic" pitchFamily="34" charset="-128"/>
              </a:rPr>
              <a:t>Patients rarely meet the exact (often strict) inclusion criteria</a:t>
            </a:r>
          </a:p>
          <a:p>
            <a:pPr marL="971550" lvl="1" indent="-571500">
              <a:lnSpc>
                <a:spcPct val="95000"/>
              </a:lnSpc>
              <a:spcBef>
                <a:spcPct val="35000"/>
              </a:spcBef>
              <a:buClr>
                <a:srgbClr val="9AC96F"/>
              </a:buClr>
              <a:buSzPct val="100000"/>
              <a:buFont typeface="Wingdings" panose="05000000000000000000" pitchFamily="2" charset="2"/>
              <a:buChar char="§"/>
            </a:pPr>
            <a:r>
              <a:rPr lang="en-US" altLang="en-US" sz="3600" dirty="0">
                <a:solidFill>
                  <a:schemeClr val="tx1"/>
                </a:solidFill>
                <a:latin typeface="+mn-lt"/>
                <a:ea typeface="MS PGothic" pitchFamily="34" charset="-128"/>
              </a:rPr>
              <a:t>Certain populations have often been excluded</a:t>
            </a:r>
          </a:p>
          <a:p>
            <a:pPr marL="971550" lvl="1" indent="-571500">
              <a:lnSpc>
                <a:spcPct val="95000"/>
              </a:lnSpc>
              <a:spcBef>
                <a:spcPct val="35000"/>
              </a:spcBef>
              <a:buClr>
                <a:srgbClr val="9AC96F"/>
              </a:buClr>
              <a:buSzPct val="100000"/>
              <a:buFont typeface="Wingdings" panose="05000000000000000000" pitchFamily="2" charset="2"/>
              <a:buChar char="§"/>
            </a:pPr>
            <a:r>
              <a:rPr lang="en-US" altLang="en-US" sz="3600" dirty="0">
                <a:solidFill>
                  <a:schemeClr val="tx1"/>
                </a:solidFill>
                <a:latin typeface="+mn-lt"/>
                <a:ea typeface="MS PGothic" pitchFamily="34" charset="-128"/>
              </a:rPr>
              <a:t>Real-life adherence is rarely the same as treatment protocols in trials</a:t>
            </a:r>
          </a:p>
          <a:p>
            <a:pPr marL="571500" indent="-571500">
              <a:lnSpc>
                <a:spcPct val="95000"/>
              </a:lnSpc>
              <a:spcBef>
                <a:spcPct val="35000"/>
              </a:spcBef>
              <a:buClr>
                <a:srgbClr val="9AC96F"/>
              </a:buClr>
              <a:buSzPct val="100000"/>
              <a:buFont typeface="Wingdings" panose="05000000000000000000" pitchFamily="2" charset="2"/>
              <a:buChar char="§"/>
            </a:pPr>
            <a:endParaRPr lang="en-US" altLang="en-US" sz="3600" dirty="0">
              <a:solidFill>
                <a:schemeClr val="tx1"/>
              </a:solidFill>
              <a:latin typeface="+mn-lt"/>
              <a:ea typeface="MS PGothic" pitchFamily="34" charset="-128"/>
            </a:endParaRPr>
          </a:p>
          <a:p>
            <a:pPr marL="571500" indent="-571500">
              <a:lnSpc>
                <a:spcPct val="95000"/>
              </a:lnSpc>
              <a:spcBef>
                <a:spcPct val="35000"/>
              </a:spcBef>
              <a:buClr>
                <a:srgbClr val="9AC96F"/>
              </a:buClr>
              <a:buSzPct val="100000"/>
              <a:buFont typeface="Wingdings" panose="05000000000000000000" pitchFamily="2" charset="2"/>
              <a:buChar char="§"/>
            </a:pPr>
            <a:r>
              <a:rPr lang="en-US" altLang="en-US" sz="3600" dirty="0">
                <a:solidFill>
                  <a:schemeClr val="tx1"/>
                </a:solidFill>
                <a:latin typeface="+mn-lt"/>
                <a:ea typeface="MS PGothic" pitchFamily="34" charset="-128"/>
              </a:rPr>
              <a:t>When implemented into everyday clinical practice, often see a </a:t>
            </a:r>
            <a:r>
              <a:rPr lang="ja-JP" altLang="en-US" sz="3600" dirty="0">
                <a:solidFill>
                  <a:schemeClr val="tx1"/>
                </a:solidFill>
                <a:latin typeface="+mn-lt"/>
                <a:ea typeface="MS PGothic" pitchFamily="34" charset="-128"/>
              </a:rPr>
              <a:t>“</a:t>
            </a:r>
            <a:r>
              <a:rPr lang="en-US" altLang="ja-JP" sz="3600" dirty="0">
                <a:solidFill>
                  <a:schemeClr val="tx1"/>
                </a:solidFill>
                <a:latin typeface="+mn-lt"/>
                <a:ea typeface="MS PGothic" pitchFamily="34" charset="-128"/>
              </a:rPr>
              <a:t>voltage drop</a:t>
            </a:r>
            <a:r>
              <a:rPr lang="ja-JP" altLang="en-US" sz="3600" dirty="0">
                <a:solidFill>
                  <a:schemeClr val="tx1"/>
                </a:solidFill>
                <a:latin typeface="+mn-lt"/>
                <a:ea typeface="MS PGothic" pitchFamily="34" charset="-128"/>
              </a:rPr>
              <a:t>”</a:t>
            </a:r>
            <a:r>
              <a:rPr lang="en-US" altLang="ja-JP" sz="3600" dirty="0">
                <a:solidFill>
                  <a:schemeClr val="tx1"/>
                </a:solidFill>
                <a:latin typeface="+mn-lt"/>
                <a:ea typeface="MS PGothic" pitchFamily="34" charset="-128"/>
              </a:rPr>
              <a:t>— dramatic decrease in effectiveness</a:t>
            </a:r>
            <a:endParaRPr lang="en-US" altLang="en-US" sz="3600" dirty="0">
              <a:solidFill>
                <a:schemeClr val="tx1"/>
              </a:solidFill>
              <a:latin typeface="+mn-lt"/>
              <a:ea typeface="MS PGothic" pitchFamily="34" charset="-128"/>
            </a:endParaRPr>
          </a:p>
        </p:txBody>
      </p:sp>
      <p:sp>
        <p:nvSpPr>
          <p:cNvPr id="27655" name="TextBox 12"/>
          <p:cNvSpPr txBox="1">
            <a:spLocks noChangeArrowheads="1"/>
          </p:cNvSpPr>
          <p:nvPr/>
        </p:nvSpPr>
        <p:spPr bwMode="auto">
          <a:xfrm>
            <a:off x="16763284" y="3546153"/>
            <a:ext cx="5485806" cy="5539978"/>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pitchFamily="34" charset="0"/>
                <a:ea typeface="ＭＳ Ｐゴシック" pitchFamily="34" charset="-128"/>
              </a:defRPr>
            </a:lvl1pPr>
            <a:lvl2pPr marL="742950" indent="-285750">
              <a:defRPr sz="4400">
                <a:solidFill>
                  <a:schemeClr val="bg1"/>
                </a:solidFill>
                <a:latin typeface="Arial" pitchFamily="34" charset="0"/>
                <a:ea typeface="ＭＳ Ｐゴシック" pitchFamily="34" charset="-128"/>
              </a:defRPr>
            </a:lvl2pPr>
            <a:lvl3pPr marL="1143000" indent="-228600">
              <a:defRPr sz="4400">
                <a:solidFill>
                  <a:schemeClr val="bg1"/>
                </a:solidFill>
                <a:latin typeface="Arial" pitchFamily="34" charset="0"/>
                <a:ea typeface="ＭＳ Ｐゴシック" pitchFamily="34" charset="-128"/>
              </a:defRPr>
            </a:lvl3pPr>
            <a:lvl4pPr marL="1600200" indent="-228600">
              <a:defRPr sz="4400">
                <a:solidFill>
                  <a:schemeClr val="bg1"/>
                </a:solidFill>
                <a:latin typeface="Arial" pitchFamily="34" charset="0"/>
                <a:ea typeface="ＭＳ Ｐゴシック" pitchFamily="34" charset="-128"/>
              </a:defRPr>
            </a:lvl4pPr>
            <a:lvl5pPr marL="2057400" indent="-228600">
              <a:defRPr sz="4400">
                <a:solidFill>
                  <a:schemeClr val="bg1"/>
                </a:solidFill>
                <a:latin typeface="Arial" pitchFamily="34" charset="0"/>
                <a:ea typeface="ＭＳ Ｐゴシック" pitchFamily="34" charset="-128"/>
              </a:defRPr>
            </a:lvl5pPr>
            <a:lvl6pPr marL="25146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6pPr>
            <a:lvl7pPr marL="29718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7pPr>
            <a:lvl8pPr marL="34290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8pPr>
            <a:lvl9pPr marL="3886200" indent="-228600" algn="ctr" eaLnBrk="0" fontAlgn="base" hangingPunct="0">
              <a:spcBef>
                <a:spcPct val="50000"/>
              </a:spcBef>
              <a:spcAft>
                <a:spcPct val="0"/>
              </a:spcAft>
              <a:defRPr sz="4400">
                <a:solidFill>
                  <a:schemeClr val="bg1"/>
                </a:solidFill>
                <a:latin typeface="Arial" pitchFamily="34" charset="0"/>
                <a:ea typeface="ＭＳ Ｐゴシック" pitchFamily="34" charset="-128"/>
              </a:defRPr>
            </a:lvl9pPr>
          </a:lstStyle>
          <a:p>
            <a:pPr algn="ctr" eaLnBrk="1" hangingPunct="1">
              <a:spcBef>
                <a:spcPct val="50000"/>
              </a:spcBef>
            </a:pPr>
            <a:r>
              <a:rPr lang="ja-JP" altLang="en-US" sz="5600" dirty="0">
                <a:solidFill>
                  <a:srgbClr val="FFFFFF"/>
                </a:solidFill>
                <a:latin typeface="Cambria" pitchFamily="18" charset="0"/>
                <a:cs typeface="Arial" pitchFamily="34" charset="0"/>
              </a:rPr>
              <a:t>“</a:t>
            </a:r>
            <a:r>
              <a:rPr lang="en-US" altLang="ja-JP" sz="5600" dirty="0">
                <a:solidFill>
                  <a:srgbClr val="FFFFFF"/>
                </a:solidFill>
                <a:latin typeface="Cambria" pitchFamily="18" charset="0"/>
                <a:cs typeface="Arial" pitchFamily="34" charset="0"/>
              </a:rPr>
              <a:t>If we want more evidence-based practice, we need more practice-based evidence.</a:t>
            </a:r>
            <a:r>
              <a:rPr lang="ja-JP" altLang="en-US" sz="5600" dirty="0">
                <a:solidFill>
                  <a:srgbClr val="FFFFFF"/>
                </a:solidFill>
                <a:latin typeface="Cambria" pitchFamily="18" charset="0"/>
                <a:cs typeface="Arial" pitchFamily="34" charset="0"/>
              </a:rPr>
              <a:t>”</a:t>
            </a:r>
            <a:endParaRPr lang="en-US" altLang="ja-JP" sz="5600" dirty="0">
              <a:solidFill>
                <a:srgbClr val="FFFFFF"/>
              </a:solidFill>
              <a:latin typeface="Cambria" pitchFamily="18" charset="0"/>
              <a:cs typeface="Arial" pitchFamily="34" charset="0"/>
            </a:endParaRPr>
          </a:p>
          <a:p>
            <a:pPr algn="r">
              <a:spcBef>
                <a:spcPts val="1200"/>
              </a:spcBef>
            </a:pPr>
            <a:r>
              <a:rPr lang="en-US" altLang="en-US" sz="3200" dirty="0">
                <a:solidFill>
                  <a:srgbClr val="FFFFFF"/>
                </a:solidFill>
                <a:latin typeface="Cambria" pitchFamily="18" charset="0"/>
                <a:cs typeface="Arial" pitchFamily="34" charset="0"/>
              </a:rPr>
              <a:t>Green, LW. </a:t>
            </a:r>
            <a:r>
              <a:rPr lang="en-US" altLang="en-US" sz="3200" i="1" dirty="0">
                <a:solidFill>
                  <a:srgbClr val="FFFFFF"/>
                </a:solidFill>
                <a:latin typeface="Cambria" pitchFamily="18" charset="0"/>
                <a:cs typeface="Arial" pitchFamily="34" charset="0"/>
              </a:rPr>
              <a:t>American Journal of Public Health</a:t>
            </a:r>
            <a:r>
              <a:rPr lang="en-US" altLang="en-US" sz="3200" dirty="0">
                <a:solidFill>
                  <a:srgbClr val="FFFFFF"/>
                </a:solidFill>
                <a:latin typeface="Cambria" pitchFamily="18" charset="0"/>
                <a:cs typeface="Arial" pitchFamily="34" charset="0"/>
              </a:rPr>
              <a:t>, 2006.</a:t>
            </a:r>
          </a:p>
        </p:txBody>
      </p:sp>
      <p:sp>
        <p:nvSpPr>
          <p:cNvPr id="2" name="Slide Number Placeholder 1">
            <a:extLst>
              <a:ext uri="{FF2B5EF4-FFF2-40B4-BE49-F238E27FC236}">
                <a16:creationId xmlns:a16="http://schemas.microsoft.com/office/drawing/2014/main" id="{6D77A56C-9417-4EA5-839C-8CAB4E3FBDC2}"/>
              </a:ext>
            </a:extLst>
          </p:cNvPr>
          <p:cNvSpPr>
            <a:spLocks noGrp="1"/>
          </p:cNvSpPr>
          <p:nvPr>
            <p:ph type="sldNum" sz="quarter" idx="10"/>
          </p:nvPr>
        </p:nvSpPr>
        <p:spPr/>
        <p:txBody>
          <a:bodyPr/>
          <a:lstStyle/>
          <a:p>
            <a:pPr>
              <a:defRPr/>
            </a:pPr>
            <a:r>
              <a:rPr lang="en-US" altLang="en-US" dirty="0"/>
              <a:t> </a:t>
            </a:r>
          </a:p>
        </p:txBody>
      </p:sp>
      <p:sp>
        <p:nvSpPr>
          <p:cNvPr id="12" name="TextBox 11">
            <a:extLst>
              <a:ext uri="{FF2B5EF4-FFF2-40B4-BE49-F238E27FC236}">
                <a16:creationId xmlns:a16="http://schemas.microsoft.com/office/drawing/2014/main" id="{91FB0F05-0A38-487D-B262-51306BA9ACE4}"/>
              </a:ext>
            </a:extLst>
          </p:cNvPr>
          <p:cNvSpPr txBox="1"/>
          <p:nvPr/>
        </p:nvSpPr>
        <p:spPr>
          <a:xfrm>
            <a:off x="18846304" y="13120257"/>
            <a:ext cx="10306050" cy="461665"/>
          </a:xfrm>
          <a:prstGeom prst="rect">
            <a:avLst/>
          </a:prstGeom>
          <a:noFill/>
        </p:spPr>
        <p:txBody>
          <a:bodyPr wrap="square" rtlCol="0">
            <a:spAutoFit/>
          </a:bodyPr>
          <a:lstStyle/>
          <a:p>
            <a:r>
              <a:rPr lang="en-US" sz="2400" dirty="0"/>
              <a:t>Slides adapted from NIH Collaboratory</a:t>
            </a:r>
          </a:p>
        </p:txBody>
      </p:sp>
      <p:pic>
        <p:nvPicPr>
          <p:cNvPr id="13" name="Picture 6" descr="FINALcollaboratorylogo_19feb2013_outlines.eps">
            <a:extLst>
              <a:ext uri="{FF2B5EF4-FFF2-40B4-BE49-F238E27FC236}">
                <a16:creationId xmlns:a16="http://schemas.microsoft.com/office/drawing/2014/main" id="{BFA1AC8A-EBC1-40AC-92B9-DC1327F035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4421" y="12053457"/>
            <a:ext cx="4631532" cy="106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6468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77B67D9-D34F-45E2-B8D2-86A5CB4C4EC9}"/>
              </a:ext>
            </a:extLst>
          </p:cNvPr>
          <p:cNvSpPr>
            <a:spLocks noGrp="1"/>
          </p:cNvSpPr>
          <p:nvPr>
            <p:ph type="title"/>
          </p:nvPr>
        </p:nvSpPr>
        <p:spPr/>
        <p:txBody>
          <a:bodyPr/>
          <a:lstStyle/>
          <a:p>
            <a:pPr eaLnBrk="1" hangingPunct="1"/>
            <a:r>
              <a:rPr lang="en-US" altLang="en-US" dirty="0"/>
              <a:t>What are pragmatic clinical trials (PCTs)?</a:t>
            </a:r>
          </a:p>
        </p:txBody>
      </p:sp>
      <p:sp>
        <p:nvSpPr>
          <p:cNvPr id="30723" name="Slide Number Placeholder 4">
            <a:extLst>
              <a:ext uri="{FF2B5EF4-FFF2-40B4-BE49-F238E27FC236}">
                <a16:creationId xmlns:a16="http://schemas.microsoft.com/office/drawing/2014/main" id="{92EECE0A-3D20-48B5-B28B-3996C788ABC5}"/>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50"/>
              </a:spcBef>
              <a:spcAft>
                <a:spcPts val="1126"/>
              </a:spcAft>
              <a:buClr>
                <a:srgbClr val="78BE20"/>
              </a:buClr>
              <a:buSzPct val="90000"/>
              <a:buFont typeface="Wingdings" panose="05000000000000000000" pitchFamily="2" charset="2"/>
              <a:defRPr sz="4800">
                <a:solidFill>
                  <a:schemeClr val="tx1"/>
                </a:solidFill>
                <a:latin typeface="Calibri" panose="020F0502020204030204" pitchFamily="34" charset="0"/>
                <a:ea typeface="MS PGothic" panose="020B0600070205080204" pitchFamily="34" charset="-128"/>
              </a:defRPr>
            </a:lvl1pPr>
            <a:lvl2pPr marL="1485900" indent="-571500">
              <a:spcBef>
                <a:spcPts val="750"/>
              </a:spcBef>
              <a:spcAft>
                <a:spcPts val="1126"/>
              </a:spcAft>
              <a:buClr>
                <a:srgbClr val="85CFCD"/>
              </a:buClr>
              <a:buSzPct val="80000"/>
              <a:buFont typeface="Wingdings" panose="05000000000000000000"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a:spcBef>
                <a:spcPts val="750"/>
              </a:spcBef>
              <a:spcAft>
                <a:spcPts val="1126"/>
              </a:spcAft>
              <a:buClr>
                <a:srgbClr val="85CFCD"/>
              </a:buClr>
              <a:buSzPct val="80000"/>
              <a:buFont typeface="Wingdings" panose="05000000000000000000"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a:spcBef>
                <a:spcPts val="750"/>
              </a:spcBef>
              <a:spcAft>
                <a:spcPts val="1126"/>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9pPr>
          </a:lstStyle>
          <a:p>
            <a:pPr>
              <a:spcBef>
                <a:spcPct val="0"/>
              </a:spcBef>
              <a:spcAft>
                <a:spcPct val="0"/>
              </a:spcAft>
              <a:buClrTx/>
              <a:buSzTx/>
              <a:buFontTx/>
              <a:buNone/>
            </a:pPr>
            <a:fld id="{B46169D6-B02F-43C7-81CB-BC2B740C8CAD}" type="slidenum">
              <a:rPr lang="en-US" altLang="en-US" sz="1800">
                <a:solidFill>
                  <a:srgbClr val="7F7F7F"/>
                </a:solidFill>
              </a:rPr>
              <a:pPr>
                <a:spcBef>
                  <a:spcPct val="0"/>
                </a:spcBef>
                <a:spcAft>
                  <a:spcPct val="0"/>
                </a:spcAft>
                <a:buClrTx/>
                <a:buSzTx/>
                <a:buFontTx/>
                <a:buNone/>
              </a:pPr>
              <a:t>62</a:t>
            </a:fld>
            <a:endParaRPr lang="en-US" altLang="en-US" sz="1800">
              <a:solidFill>
                <a:srgbClr val="7F7F7F"/>
              </a:solidFill>
            </a:endParaRPr>
          </a:p>
        </p:txBody>
      </p:sp>
      <p:sp>
        <p:nvSpPr>
          <p:cNvPr id="30724" name="Text Placeholder 5">
            <a:extLst>
              <a:ext uri="{FF2B5EF4-FFF2-40B4-BE49-F238E27FC236}">
                <a16:creationId xmlns:a16="http://schemas.microsoft.com/office/drawing/2014/main" id="{0AF93026-99E8-45A1-B89E-5CFA9336804F}"/>
              </a:ext>
            </a:extLst>
          </p:cNvPr>
          <p:cNvSpPr txBox="1">
            <a:spLocks/>
          </p:cNvSpPr>
          <p:nvPr/>
        </p:nvSpPr>
        <p:spPr bwMode="auto">
          <a:xfrm>
            <a:off x="3417542" y="6595805"/>
            <a:ext cx="8074026" cy="83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2986" tIns="86494" rIns="172986" bIns="86494"/>
          <a:lstStyle>
            <a:lvl1pPr marL="342900" indent="-342900" defTabSz="431800">
              <a:spcBef>
                <a:spcPts val="375"/>
              </a:spcBef>
              <a:spcAft>
                <a:spcPts val="563"/>
              </a:spcAft>
              <a:buClr>
                <a:srgbClr val="78BE20"/>
              </a:buClr>
              <a:buSzPct val="90000"/>
              <a:buFont typeface="Wingdings" panose="05000000000000000000" pitchFamily="2" charset="2"/>
              <a:defRPr sz="2400">
                <a:solidFill>
                  <a:schemeClr val="tx1"/>
                </a:solidFill>
                <a:latin typeface="Calibri" panose="020F0502020204030204" pitchFamily="34" charset="0"/>
                <a:ea typeface="MS PGothic" panose="020B0600070205080204" pitchFamily="34" charset="-128"/>
              </a:defRPr>
            </a:lvl1pPr>
            <a:lvl2pPr marL="276225" indent="-166688" defTabSz="431800">
              <a:spcBef>
                <a:spcPts val="375"/>
              </a:spcBef>
              <a:spcAft>
                <a:spcPts val="563"/>
              </a:spcAft>
              <a:buClr>
                <a:srgbClr val="85CFCD"/>
              </a:buClr>
              <a:buSzPct val="80000"/>
              <a:buFont typeface="Wingdings" panose="05000000000000000000" pitchFamily="2" charset="2"/>
              <a:buChar char="§"/>
              <a:defRPr sz="2200">
                <a:solidFill>
                  <a:schemeClr val="tx1"/>
                </a:solidFill>
                <a:latin typeface="Calibri" panose="020F0502020204030204" pitchFamily="34" charset="0"/>
                <a:ea typeface="MS PGothic" panose="020B0600070205080204" pitchFamily="34" charset="-128"/>
              </a:defRPr>
            </a:lvl2pPr>
            <a:lvl3pPr marL="539750" indent="-155575" defTabSz="431800">
              <a:spcBef>
                <a:spcPts val="375"/>
              </a:spcBef>
              <a:spcAft>
                <a:spcPts val="563"/>
              </a:spcAft>
              <a:buClr>
                <a:srgbClr val="85CFCD"/>
              </a:buClr>
              <a:buSzPct val="80000"/>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755650" indent="-155575" defTabSz="431800">
              <a:spcBef>
                <a:spcPts val="375"/>
              </a:spcBef>
              <a:spcAft>
                <a:spcPts val="563"/>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971550" indent="-155575" defTabSz="43180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5pPr>
            <a:lvl6pPr marL="14287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6pPr>
            <a:lvl7pPr marL="18859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7pPr>
            <a:lvl8pPr marL="23431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8pPr>
            <a:lvl9pPr marL="28003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9pPr>
          </a:lstStyle>
          <a:p>
            <a:r>
              <a:rPr lang="en-US" altLang="en-US" sz="4800" dirty="0">
                <a:latin typeface="+mn-lt"/>
              </a:rPr>
              <a:t>Advantages</a:t>
            </a:r>
          </a:p>
        </p:txBody>
      </p:sp>
      <p:sp>
        <p:nvSpPr>
          <p:cNvPr id="30725" name="Content Placeholder 6">
            <a:extLst>
              <a:ext uri="{FF2B5EF4-FFF2-40B4-BE49-F238E27FC236}">
                <a16:creationId xmlns:a16="http://schemas.microsoft.com/office/drawing/2014/main" id="{5B88EEFC-9F27-4ADD-8CAF-93D5DFCC300E}"/>
              </a:ext>
            </a:extLst>
          </p:cNvPr>
          <p:cNvSpPr txBox="1">
            <a:spLocks noChangeArrowheads="1"/>
          </p:cNvSpPr>
          <p:nvPr/>
        </p:nvSpPr>
        <p:spPr bwMode="auto">
          <a:xfrm>
            <a:off x="3417541" y="7453056"/>
            <a:ext cx="8519085"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31800">
              <a:spcBef>
                <a:spcPts val="375"/>
              </a:spcBef>
              <a:spcAft>
                <a:spcPts val="563"/>
              </a:spcAft>
              <a:buClr>
                <a:srgbClr val="78BE20"/>
              </a:buClr>
              <a:buSzPct val="90000"/>
              <a:buFont typeface="Wingdings" panose="05000000000000000000" pitchFamily="2" charset="2"/>
              <a:defRPr sz="2400">
                <a:solidFill>
                  <a:schemeClr val="tx1"/>
                </a:solidFill>
                <a:latin typeface="Calibri" panose="020F0502020204030204" pitchFamily="34" charset="0"/>
                <a:ea typeface="MS PGothic" panose="020B0600070205080204" pitchFamily="34" charset="-128"/>
              </a:defRPr>
            </a:lvl1pPr>
            <a:lvl2pPr marL="276225" indent="-166688" defTabSz="431800">
              <a:spcBef>
                <a:spcPts val="375"/>
              </a:spcBef>
              <a:spcAft>
                <a:spcPts val="563"/>
              </a:spcAft>
              <a:buClr>
                <a:srgbClr val="85CFCD"/>
              </a:buClr>
              <a:buSzPct val="80000"/>
              <a:buFont typeface="Wingdings" panose="05000000000000000000" pitchFamily="2" charset="2"/>
              <a:buChar char="§"/>
              <a:defRPr sz="2200">
                <a:solidFill>
                  <a:schemeClr val="tx1"/>
                </a:solidFill>
                <a:latin typeface="Calibri" panose="020F0502020204030204" pitchFamily="34" charset="0"/>
                <a:ea typeface="MS PGothic" panose="020B0600070205080204" pitchFamily="34" charset="-128"/>
              </a:defRPr>
            </a:lvl2pPr>
            <a:lvl3pPr marL="539750" indent="-155575" defTabSz="431800">
              <a:spcBef>
                <a:spcPts val="375"/>
              </a:spcBef>
              <a:spcAft>
                <a:spcPts val="563"/>
              </a:spcAft>
              <a:buClr>
                <a:srgbClr val="85CFCD"/>
              </a:buClr>
              <a:buSzPct val="80000"/>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755650" indent="-155575" defTabSz="431800">
              <a:spcBef>
                <a:spcPts val="375"/>
              </a:spcBef>
              <a:spcAft>
                <a:spcPts val="563"/>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971550" indent="-155575" defTabSz="43180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5pPr>
            <a:lvl6pPr marL="14287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6pPr>
            <a:lvl7pPr marL="18859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7pPr>
            <a:lvl8pPr marL="23431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8pPr>
            <a:lvl9pPr marL="28003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9pPr>
          </a:lstStyle>
          <a:p>
            <a:pPr lvl="1"/>
            <a:r>
              <a:rPr lang="en-US" altLang="en-US" sz="3600" dirty="0">
                <a:latin typeface="+mn-lt"/>
              </a:rPr>
              <a:t> Large sample sizes</a:t>
            </a:r>
            <a:endParaRPr lang="en-US" altLang="en-US" sz="3600" dirty="0">
              <a:solidFill>
                <a:srgbClr val="FF0000"/>
              </a:solidFill>
              <a:latin typeface="+mn-lt"/>
            </a:endParaRPr>
          </a:p>
          <a:p>
            <a:pPr lvl="1"/>
            <a:r>
              <a:rPr lang="en-US" altLang="en-US" sz="3600" dirty="0">
                <a:latin typeface="+mn-lt"/>
              </a:rPr>
              <a:t> Opportunity to study a diverse population including subgroups (e.g., youth, pregnant women) that are often excluded from explanatory trials</a:t>
            </a:r>
          </a:p>
          <a:p>
            <a:pPr lvl="1"/>
            <a:r>
              <a:rPr lang="en-US" altLang="en-US" sz="3600" dirty="0">
                <a:latin typeface="+mn-lt"/>
              </a:rPr>
              <a:t> Generalizability</a:t>
            </a:r>
          </a:p>
          <a:p>
            <a:pPr lvl="1"/>
            <a:r>
              <a:rPr lang="en-US" altLang="en-US" sz="3600" dirty="0">
                <a:latin typeface="+mn-lt"/>
              </a:rPr>
              <a:t> Cost (per patient) – </a:t>
            </a:r>
            <a:r>
              <a:rPr lang="en-US" altLang="en-US" sz="3400" dirty="0">
                <a:latin typeface="+mn-lt"/>
              </a:rPr>
              <a:t>but depends on existing infrastructure</a:t>
            </a:r>
          </a:p>
          <a:p>
            <a:endParaRPr lang="en-US" altLang="en-US" sz="4800" dirty="0">
              <a:latin typeface="+mn-lt"/>
            </a:endParaRPr>
          </a:p>
        </p:txBody>
      </p:sp>
      <p:sp>
        <p:nvSpPr>
          <p:cNvPr id="30726" name="Text Placeholder 7">
            <a:extLst>
              <a:ext uri="{FF2B5EF4-FFF2-40B4-BE49-F238E27FC236}">
                <a16:creationId xmlns:a16="http://schemas.microsoft.com/office/drawing/2014/main" id="{0727B0D2-31F9-4BEF-B9CB-018BE5975B30}"/>
              </a:ext>
            </a:extLst>
          </p:cNvPr>
          <p:cNvSpPr txBox="1">
            <a:spLocks noChangeArrowheads="1"/>
          </p:cNvSpPr>
          <p:nvPr/>
        </p:nvSpPr>
        <p:spPr bwMode="auto">
          <a:xfrm>
            <a:off x="13061310" y="6431645"/>
            <a:ext cx="8093076"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31800">
              <a:spcBef>
                <a:spcPts val="375"/>
              </a:spcBef>
              <a:spcAft>
                <a:spcPts val="563"/>
              </a:spcAft>
              <a:buClr>
                <a:srgbClr val="78BE20"/>
              </a:buClr>
              <a:buSzPct val="90000"/>
              <a:buFont typeface="Wingdings" panose="05000000000000000000" pitchFamily="2" charset="2"/>
              <a:defRPr sz="2400">
                <a:solidFill>
                  <a:schemeClr val="tx1"/>
                </a:solidFill>
                <a:latin typeface="Calibri" panose="020F0502020204030204" pitchFamily="34" charset="0"/>
                <a:ea typeface="MS PGothic" panose="020B0600070205080204" pitchFamily="34" charset="-128"/>
              </a:defRPr>
            </a:lvl1pPr>
            <a:lvl2pPr marL="276225" indent="-166688" defTabSz="431800">
              <a:spcBef>
                <a:spcPts val="375"/>
              </a:spcBef>
              <a:spcAft>
                <a:spcPts val="563"/>
              </a:spcAft>
              <a:buClr>
                <a:srgbClr val="85CFCD"/>
              </a:buClr>
              <a:buSzPct val="80000"/>
              <a:buFont typeface="Wingdings" panose="05000000000000000000" pitchFamily="2" charset="2"/>
              <a:buChar char="§"/>
              <a:defRPr sz="2200">
                <a:solidFill>
                  <a:schemeClr val="tx1"/>
                </a:solidFill>
                <a:latin typeface="Calibri" panose="020F0502020204030204" pitchFamily="34" charset="0"/>
                <a:ea typeface="MS PGothic" panose="020B0600070205080204" pitchFamily="34" charset="-128"/>
              </a:defRPr>
            </a:lvl2pPr>
            <a:lvl3pPr marL="539750" indent="-155575" defTabSz="431800">
              <a:spcBef>
                <a:spcPts val="375"/>
              </a:spcBef>
              <a:spcAft>
                <a:spcPts val="563"/>
              </a:spcAft>
              <a:buClr>
                <a:srgbClr val="85CFCD"/>
              </a:buClr>
              <a:buSzPct val="80000"/>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755650" indent="-155575" defTabSz="431800">
              <a:spcBef>
                <a:spcPts val="375"/>
              </a:spcBef>
              <a:spcAft>
                <a:spcPts val="563"/>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971550" indent="-155575" defTabSz="43180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5pPr>
            <a:lvl6pPr marL="14287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6pPr>
            <a:lvl7pPr marL="18859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7pPr>
            <a:lvl8pPr marL="23431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8pPr>
            <a:lvl9pPr marL="28003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9pPr>
          </a:lstStyle>
          <a:p>
            <a:r>
              <a:rPr lang="en-US" altLang="en-US" sz="4800" dirty="0">
                <a:latin typeface="+mn-lt"/>
              </a:rPr>
              <a:t>Challenges</a:t>
            </a:r>
          </a:p>
        </p:txBody>
      </p:sp>
      <p:sp>
        <p:nvSpPr>
          <p:cNvPr id="30727" name="Content Placeholder 8">
            <a:extLst>
              <a:ext uri="{FF2B5EF4-FFF2-40B4-BE49-F238E27FC236}">
                <a16:creationId xmlns:a16="http://schemas.microsoft.com/office/drawing/2014/main" id="{7F443925-C4F8-4DCD-9F1F-C23043227CE0}"/>
              </a:ext>
            </a:extLst>
          </p:cNvPr>
          <p:cNvSpPr txBox="1">
            <a:spLocks noChangeArrowheads="1"/>
          </p:cNvSpPr>
          <p:nvPr/>
        </p:nvSpPr>
        <p:spPr bwMode="auto">
          <a:xfrm>
            <a:off x="13061310" y="7288895"/>
            <a:ext cx="8519084" cy="516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31800">
              <a:spcBef>
                <a:spcPts val="375"/>
              </a:spcBef>
              <a:spcAft>
                <a:spcPts val="563"/>
              </a:spcAft>
              <a:buClr>
                <a:srgbClr val="78BE20"/>
              </a:buClr>
              <a:buSzPct val="90000"/>
              <a:buFont typeface="Wingdings" panose="05000000000000000000" pitchFamily="2" charset="2"/>
              <a:defRPr sz="2400">
                <a:solidFill>
                  <a:schemeClr val="tx1"/>
                </a:solidFill>
                <a:latin typeface="Calibri" panose="020F0502020204030204" pitchFamily="34" charset="0"/>
                <a:ea typeface="MS PGothic" panose="020B0600070205080204" pitchFamily="34" charset="-128"/>
              </a:defRPr>
            </a:lvl1pPr>
            <a:lvl2pPr marL="276225" indent="-166688" defTabSz="431800">
              <a:spcBef>
                <a:spcPts val="375"/>
              </a:spcBef>
              <a:spcAft>
                <a:spcPts val="563"/>
              </a:spcAft>
              <a:buClr>
                <a:srgbClr val="85CFCD"/>
              </a:buClr>
              <a:buSzPct val="80000"/>
              <a:buFont typeface="Wingdings" panose="05000000000000000000" pitchFamily="2" charset="2"/>
              <a:buChar char="§"/>
              <a:defRPr sz="2200">
                <a:solidFill>
                  <a:schemeClr val="tx1"/>
                </a:solidFill>
                <a:latin typeface="Calibri" panose="020F0502020204030204" pitchFamily="34" charset="0"/>
                <a:ea typeface="MS PGothic" panose="020B0600070205080204" pitchFamily="34" charset="-128"/>
              </a:defRPr>
            </a:lvl2pPr>
            <a:lvl3pPr marL="539750" indent="-155575" defTabSz="431800">
              <a:spcBef>
                <a:spcPts val="375"/>
              </a:spcBef>
              <a:spcAft>
                <a:spcPts val="563"/>
              </a:spcAft>
              <a:buClr>
                <a:srgbClr val="85CFCD"/>
              </a:buClr>
              <a:buSzPct val="80000"/>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755650" indent="-155575" defTabSz="431800">
              <a:spcBef>
                <a:spcPts val="375"/>
              </a:spcBef>
              <a:spcAft>
                <a:spcPts val="563"/>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971550" indent="-155575" defTabSz="43180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5pPr>
            <a:lvl6pPr marL="14287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6pPr>
            <a:lvl7pPr marL="18859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7pPr>
            <a:lvl8pPr marL="23431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8pPr>
            <a:lvl9pPr marL="28003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9pPr>
          </a:lstStyle>
          <a:p>
            <a:pPr lvl="1"/>
            <a:r>
              <a:rPr lang="en-US" altLang="en-US" sz="3600" dirty="0">
                <a:latin typeface="+mn-lt"/>
              </a:rPr>
              <a:t> Rely on big, often messy clinical and claims data not collected for research purposes</a:t>
            </a:r>
          </a:p>
          <a:p>
            <a:pPr lvl="1"/>
            <a:r>
              <a:rPr lang="en-US" altLang="en-US" sz="3600" dirty="0">
                <a:latin typeface="+mn-lt"/>
              </a:rPr>
              <a:t> Often randomized at a cluster level</a:t>
            </a:r>
          </a:p>
          <a:p>
            <a:pPr lvl="1"/>
            <a:r>
              <a:rPr lang="en-US" altLang="en-US" sz="3600" dirty="0">
                <a:latin typeface="+mn-lt"/>
              </a:rPr>
              <a:t> May have a small number of clusters; correlation of participants from same cluster</a:t>
            </a:r>
          </a:p>
          <a:p>
            <a:pPr lvl="1"/>
            <a:r>
              <a:rPr lang="en-US" altLang="en-US" sz="3600" dirty="0">
                <a:latin typeface="+mn-lt"/>
              </a:rPr>
              <a:t> Some design decisions are outside of the investigators’ control</a:t>
            </a:r>
          </a:p>
        </p:txBody>
      </p:sp>
      <p:sp>
        <p:nvSpPr>
          <p:cNvPr id="30728" name="Content Placeholder 6">
            <a:extLst>
              <a:ext uri="{FF2B5EF4-FFF2-40B4-BE49-F238E27FC236}">
                <a16:creationId xmlns:a16="http://schemas.microsoft.com/office/drawing/2014/main" id="{110DF206-9347-4F26-B9EF-0AFC9505CAA3}"/>
              </a:ext>
            </a:extLst>
          </p:cNvPr>
          <p:cNvSpPr txBox="1">
            <a:spLocks noChangeArrowheads="1"/>
          </p:cNvSpPr>
          <p:nvPr/>
        </p:nvSpPr>
        <p:spPr bwMode="auto">
          <a:xfrm>
            <a:off x="3862388" y="2733672"/>
            <a:ext cx="15424150" cy="3603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2986" tIns="86494" rIns="172986" bIns="86494"/>
          <a:lstStyle>
            <a:lvl1pPr defTabSz="431800">
              <a:spcBef>
                <a:spcPts val="375"/>
              </a:spcBef>
              <a:spcAft>
                <a:spcPts val="563"/>
              </a:spcAft>
              <a:buClr>
                <a:srgbClr val="78BE20"/>
              </a:buClr>
              <a:buSzPct val="90000"/>
              <a:buFont typeface="Wingdings" panose="05000000000000000000" pitchFamily="2" charset="2"/>
              <a:defRPr sz="2400">
                <a:solidFill>
                  <a:schemeClr val="tx1"/>
                </a:solidFill>
                <a:latin typeface="Calibri" panose="020F0502020204030204" pitchFamily="34" charset="0"/>
                <a:ea typeface="MS PGothic" panose="020B0600070205080204" pitchFamily="34" charset="-128"/>
              </a:defRPr>
            </a:lvl1pPr>
            <a:lvl2pPr marL="276225" indent="-166688" defTabSz="431800">
              <a:spcBef>
                <a:spcPts val="375"/>
              </a:spcBef>
              <a:spcAft>
                <a:spcPts val="563"/>
              </a:spcAft>
              <a:buClr>
                <a:srgbClr val="85CFCD"/>
              </a:buClr>
              <a:buSzPct val="80000"/>
              <a:buFont typeface="Wingdings" panose="05000000000000000000" pitchFamily="2" charset="2"/>
              <a:buChar char="§"/>
              <a:defRPr sz="2200">
                <a:solidFill>
                  <a:schemeClr val="tx1"/>
                </a:solidFill>
                <a:latin typeface="Calibri" panose="020F0502020204030204" pitchFamily="34" charset="0"/>
                <a:ea typeface="MS PGothic" panose="020B0600070205080204" pitchFamily="34" charset="-128"/>
              </a:defRPr>
            </a:lvl2pPr>
            <a:lvl3pPr marL="539750" indent="-155575" defTabSz="431800">
              <a:spcBef>
                <a:spcPts val="375"/>
              </a:spcBef>
              <a:spcAft>
                <a:spcPts val="563"/>
              </a:spcAft>
              <a:buClr>
                <a:srgbClr val="85CFCD"/>
              </a:buClr>
              <a:buSzPct val="80000"/>
              <a:buFont typeface="Wingdings" panose="05000000000000000000" pitchFamily="2" charset="2"/>
              <a:buChar char="§"/>
              <a:defRPr sz="2000">
                <a:solidFill>
                  <a:schemeClr val="tx1"/>
                </a:solidFill>
                <a:latin typeface="Calibri" panose="020F0502020204030204" pitchFamily="34" charset="0"/>
                <a:ea typeface="MS PGothic" panose="020B0600070205080204" pitchFamily="34" charset="-128"/>
              </a:defRPr>
            </a:lvl3pPr>
            <a:lvl4pPr marL="755650" indent="-155575" defTabSz="431800">
              <a:spcBef>
                <a:spcPts val="375"/>
              </a:spcBef>
              <a:spcAft>
                <a:spcPts val="563"/>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971550" indent="-155575" defTabSz="43180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5pPr>
            <a:lvl6pPr marL="14287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6pPr>
            <a:lvl7pPr marL="18859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7pPr>
            <a:lvl8pPr marL="23431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8pPr>
            <a:lvl9pPr marL="2800350" indent="-155575" defTabSz="431800" eaLnBrk="0" fontAlgn="base" hangingPunct="0">
              <a:spcBef>
                <a:spcPts val="375"/>
              </a:spcBef>
              <a:spcAft>
                <a:spcPts val="563"/>
              </a:spcAft>
              <a:buClr>
                <a:srgbClr val="85CFCD"/>
              </a:buClr>
              <a:buSzPct val="80000"/>
              <a:buFont typeface="Wingdings" panose="05000000000000000000" pitchFamily="2" charset="2"/>
              <a:buChar char="§"/>
              <a:defRPr sz="1600">
                <a:solidFill>
                  <a:schemeClr val="tx1"/>
                </a:solidFill>
                <a:latin typeface="Calibri" panose="020F0502020204030204" pitchFamily="34" charset="0"/>
                <a:ea typeface="MS PGothic" panose="020B0600070205080204" pitchFamily="34" charset="-128"/>
              </a:defRPr>
            </a:lvl9pPr>
          </a:lstStyle>
          <a:p>
            <a:pPr eaLnBrk="1" hangingPunct="1"/>
            <a:endParaRPr lang="en-US" altLang="en-US" sz="3600"/>
          </a:p>
        </p:txBody>
      </p:sp>
      <p:sp>
        <p:nvSpPr>
          <p:cNvPr id="30729" name="Rectangle 13">
            <a:extLst>
              <a:ext uri="{FF2B5EF4-FFF2-40B4-BE49-F238E27FC236}">
                <a16:creationId xmlns:a16="http://schemas.microsoft.com/office/drawing/2014/main" id="{061758F0-91E4-4069-B258-530B61C62F04}"/>
              </a:ext>
            </a:extLst>
          </p:cNvPr>
          <p:cNvSpPr>
            <a:spLocks noChangeArrowheads="1"/>
          </p:cNvSpPr>
          <p:nvPr/>
        </p:nvSpPr>
        <p:spPr bwMode="auto">
          <a:xfrm>
            <a:off x="1882588" y="3248927"/>
            <a:ext cx="1024634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en-US" dirty="0"/>
              <a:t>“Pragmatic clinical trials are performed in real-world clinical settings with highly generalizable populations to generate actionable clinical evidence at a fraction of the typical cost and time needed to conduct a traditional clinical trial.” </a:t>
            </a:r>
          </a:p>
        </p:txBody>
      </p:sp>
      <p:pic>
        <p:nvPicPr>
          <p:cNvPr id="30730" name="Picture 14">
            <a:extLst>
              <a:ext uri="{FF2B5EF4-FFF2-40B4-BE49-F238E27FC236}">
                <a16:creationId xmlns:a16="http://schemas.microsoft.com/office/drawing/2014/main" id="{776F88F2-326A-4896-B635-947C12DB9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8798" y="3688018"/>
            <a:ext cx="7242174"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878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B8B1F786-284A-44C5-8CFC-411D6657F94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35000"/>
              </a:spcBef>
              <a:buClr>
                <a:schemeClr val="accent1"/>
              </a:buClr>
              <a:buFont typeface="Wingdings" panose="05000000000000000000" pitchFamily="2" charset="2"/>
              <a:buChar char="§"/>
              <a:defRPr sz="4800">
                <a:solidFill>
                  <a:schemeClr val="tx1"/>
                </a:solidFill>
                <a:latin typeface="Arial Narrow" panose="020B0606020202030204" pitchFamily="34" charset="0"/>
                <a:ea typeface="MS PGothic" panose="020B0600070205080204" pitchFamily="34" charset="-128"/>
                <a:cs typeface="Arial" panose="020B0604020202020204" pitchFamily="34" charset="0"/>
              </a:defRPr>
            </a:lvl1pPr>
            <a:lvl2pPr marL="1485900" indent="-571500">
              <a:lnSpc>
                <a:spcPct val="95000"/>
              </a:lnSpc>
              <a:spcBef>
                <a:spcPct val="35000"/>
              </a:spcBef>
              <a:buClr>
                <a:schemeClr val="accent1"/>
              </a:buClr>
              <a:buFont typeface="Arial" panose="020B0604020202020204" pitchFamily="34" charset="0"/>
              <a:buChar char="–"/>
              <a:defRPr sz="4000">
                <a:solidFill>
                  <a:schemeClr val="tx1"/>
                </a:solidFill>
                <a:latin typeface="Arial Narrow" panose="020B0606020202030204" pitchFamily="34" charset="0"/>
                <a:ea typeface="Arial" panose="020B0604020202020204" pitchFamily="34" charset="0"/>
                <a:cs typeface="Arial" panose="020B0604020202020204" pitchFamily="34" charset="0"/>
              </a:defRPr>
            </a:lvl2pPr>
            <a:lvl3pPr marL="2286000" indent="-457200">
              <a:lnSpc>
                <a:spcPct val="95000"/>
              </a:lnSpc>
              <a:spcBef>
                <a:spcPct val="35000"/>
              </a:spcBef>
              <a:buClr>
                <a:schemeClr val="accent1"/>
              </a:buClr>
              <a:buFont typeface="Wingdings" panose="05000000000000000000" pitchFamily="2" charset="2"/>
              <a:buChar char="§"/>
              <a:defRPr>
                <a:solidFill>
                  <a:schemeClr val="tx1"/>
                </a:solidFill>
                <a:latin typeface="Arial Narrow" panose="020B0606020202030204" pitchFamily="34" charset="0"/>
                <a:ea typeface="Arial" panose="020B0604020202020204" pitchFamily="34" charset="0"/>
                <a:cs typeface="Arial" panose="020B0604020202020204" pitchFamily="34" charset="0"/>
              </a:defRPr>
            </a:lvl3pPr>
            <a:lvl4pPr marL="32004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4pPr>
            <a:lvl5pPr marL="41148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9pPr>
          </a:lstStyle>
          <a:p>
            <a:pPr>
              <a:lnSpc>
                <a:spcPct val="100000"/>
              </a:lnSpc>
              <a:spcBef>
                <a:spcPct val="0"/>
              </a:spcBef>
              <a:buClrTx/>
              <a:buFontTx/>
              <a:buNone/>
            </a:pPr>
            <a:r>
              <a:rPr lang="en-US" altLang="en-US" sz="1800" dirty="0">
                <a:solidFill>
                  <a:srgbClr val="414636"/>
                </a:solidFill>
              </a:rPr>
              <a:t> </a:t>
            </a:r>
          </a:p>
        </p:txBody>
      </p:sp>
      <p:sp>
        <p:nvSpPr>
          <p:cNvPr id="46082" name="Date Placeholder 5">
            <a:extLst>
              <a:ext uri="{FF2B5EF4-FFF2-40B4-BE49-F238E27FC236}">
                <a16:creationId xmlns:a16="http://schemas.microsoft.com/office/drawing/2014/main" id="{EAECFC40-CC24-4726-A84C-B50BD3412EDC}"/>
              </a:ext>
            </a:extLst>
          </p:cNvPr>
          <p:cNvSpPr>
            <a:spLocks noGrp="1"/>
          </p:cNvSpPr>
          <p:nvPr>
            <p:ph type="dt" sz="half"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35000"/>
              </a:spcBef>
              <a:buClr>
                <a:schemeClr val="accent1"/>
              </a:buClr>
              <a:buFont typeface="Wingdings" panose="05000000000000000000" pitchFamily="2" charset="2"/>
              <a:buChar char="§"/>
              <a:defRPr sz="4800">
                <a:solidFill>
                  <a:schemeClr val="tx1"/>
                </a:solidFill>
                <a:latin typeface="Arial Narrow" panose="020B0606020202030204" pitchFamily="34" charset="0"/>
                <a:ea typeface="MS PGothic" panose="020B0600070205080204" pitchFamily="34" charset="-128"/>
                <a:cs typeface="Arial" panose="020B0604020202020204" pitchFamily="34" charset="0"/>
              </a:defRPr>
            </a:lvl1pPr>
            <a:lvl2pPr marL="1485900" indent="-571500">
              <a:lnSpc>
                <a:spcPct val="95000"/>
              </a:lnSpc>
              <a:spcBef>
                <a:spcPct val="35000"/>
              </a:spcBef>
              <a:buClr>
                <a:schemeClr val="accent1"/>
              </a:buClr>
              <a:buFont typeface="Arial" panose="020B0604020202020204" pitchFamily="34" charset="0"/>
              <a:buChar char="–"/>
              <a:defRPr sz="4000">
                <a:solidFill>
                  <a:schemeClr val="tx1"/>
                </a:solidFill>
                <a:latin typeface="Arial Narrow" panose="020B0606020202030204" pitchFamily="34" charset="0"/>
                <a:ea typeface="Arial" panose="020B0604020202020204" pitchFamily="34" charset="0"/>
                <a:cs typeface="Arial" panose="020B0604020202020204" pitchFamily="34" charset="0"/>
              </a:defRPr>
            </a:lvl2pPr>
            <a:lvl3pPr marL="2286000" indent="-457200">
              <a:lnSpc>
                <a:spcPct val="95000"/>
              </a:lnSpc>
              <a:spcBef>
                <a:spcPct val="35000"/>
              </a:spcBef>
              <a:buClr>
                <a:schemeClr val="accent1"/>
              </a:buClr>
              <a:buFont typeface="Wingdings" panose="05000000000000000000" pitchFamily="2" charset="2"/>
              <a:buChar char="§"/>
              <a:defRPr>
                <a:solidFill>
                  <a:schemeClr val="tx1"/>
                </a:solidFill>
                <a:latin typeface="Arial Narrow" panose="020B0606020202030204" pitchFamily="34" charset="0"/>
                <a:ea typeface="Arial" panose="020B0604020202020204" pitchFamily="34" charset="0"/>
                <a:cs typeface="Arial" panose="020B0604020202020204" pitchFamily="34" charset="0"/>
              </a:defRPr>
            </a:lvl3pPr>
            <a:lvl4pPr marL="32004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4pPr>
            <a:lvl5pPr marL="41148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9pPr>
          </a:lstStyle>
          <a:p>
            <a:pPr>
              <a:lnSpc>
                <a:spcPct val="100000"/>
              </a:lnSpc>
              <a:spcBef>
                <a:spcPct val="0"/>
              </a:spcBef>
              <a:buClrTx/>
              <a:buFontTx/>
              <a:buNone/>
            </a:pPr>
            <a:r>
              <a:rPr lang="en-US" altLang="en-US" sz="1800" dirty="0">
                <a:solidFill>
                  <a:schemeClr val="bg2"/>
                </a:solidFill>
              </a:rPr>
              <a:t> </a:t>
            </a:r>
          </a:p>
        </p:txBody>
      </p:sp>
      <p:sp>
        <p:nvSpPr>
          <p:cNvPr id="46083" name="Rectangle 2">
            <a:extLst>
              <a:ext uri="{FF2B5EF4-FFF2-40B4-BE49-F238E27FC236}">
                <a16:creationId xmlns:a16="http://schemas.microsoft.com/office/drawing/2014/main" id="{4845D30D-CDBF-4F33-9DBB-DDDF82639571}"/>
              </a:ext>
            </a:extLst>
          </p:cNvPr>
          <p:cNvSpPr>
            <a:spLocks noGrp="1" noChangeArrowheads="1"/>
          </p:cNvSpPr>
          <p:nvPr>
            <p:ph type="title" idx="4294967295"/>
          </p:nvPr>
        </p:nvSpPr>
        <p:spPr>
          <a:xfrm>
            <a:off x="3506787" y="457200"/>
            <a:ext cx="16459200" cy="1127124"/>
          </a:xfrm>
        </p:spPr>
        <p:txBody>
          <a:bodyPr/>
          <a:lstStyle/>
          <a:p>
            <a:pPr eaLnBrk="1" hangingPunct="1"/>
            <a:r>
              <a:rPr lang="en-US" altLang="en-US" dirty="0">
                <a:solidFill>
                  <a:srgbClr val="00A47F"/>
                </a:solidFill>
              </a:rPr>
              <a:t>Learning Healthcare System</a:t>
            </a:r>
          </a:p>
        </p:txBody>
      </p:sp>
      <p:pic>
        <p:nvPicPr>
          <p:cNvPr id="6" name="Content Placeholder 3">
            <a:extLst>
              <a:ext uri="{FF2B5EF4-FFF2-40B4-BE49-F238E27FC236}">
                <a16:creationId xmlns:a16="http://schemas.microsoft.com/office/drawing/2014/main" id="{9669D1A3-C555-4002-98C3-C298F7E0C781}"/>
              </a:ext>
            </a:extLst>
          </p:cNvPr>
          <p:cNvPicPr>
            <a:picLocks noChangeAspect="1"/>
          </p:cNvPicPr>
          <p:nvPr/>
        </p:nvPicPr>
        <p:blipFill rotWithShape="1">
          <a:blip r:embed="rId3">
            <a:extLst>
              <a:ext uri="{28A0092B-C50C-407E-A947-70E740481C1C}">
                <a14:useLocalDpi xmlns:a14="http://schemas.microsoft.com/office/drawing/2010/main" val="0"/>
              </a:ext>
            </a:extLst>
          </a:blip>
          <a:srcRect t="17030"/>
          <a:stretch/>
        </p:blipFill>
        <p:spPr>
          <a:xfrm>
            <a:off x="2439987" y="1524001"/>
            <a:ext cx="19354800" cy="12049150"/>
          </a:xfrm>
          <a:prstGeom prst="rect">
            <a:avLst/>
          </a:prstGeom>
        </p:spPr>
      </p:pic>
    </p:spTree>
    <p:extLst>
      <p:ext uri="{BB962C8B-B14F-4D97-AF65-F5344CB8AC3E}">
        <p14:creationId xmlns:p14="http://schemas.microsoft.com/office/powerpoint/2010/main" val="2722747894"/>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B8B1F786-284A-44C5-8CFC-411D6657F94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35000"/>
              </a:spcBef>
              <a:buClr>
                <a:schemeClr val="accent1"/>
              </a:buClr>
              <a:buFont typeface="Wingdings" panose="05000000000000000000" pitchFamily="2" charset="2"/>
              <a:buChar char="§"/>
              <a:defRPr sz="4800">
                <a:solidFill>
                  <a:schemeClr val="tx1"/>
                </a:solidFill>
                <a:latin typeface="Arial Narrow" panose="020B0606020202030204" pitchFamily="34" charset="0"/>
                <a:ea typeface="MS PGothic" panose="020B0600070205080204" pitchFamily="34" charset="-128"/>
                <a:cs typeface="Arial" panose="020B0604020202020204" pitchFamily="34" charset="0"/>
              </a:defRPr>
            </a:lvl1pPr>
            <a:lvl2pPr marL="1485900" indent="-571500">
              <a:lnSpc>
                <a:spcPct val="95000"/>
              </a:lnSpc>
              <a:spcBef>
                <a:spcPct val="35000"/>
              </a:spcBef>
              <a:buClr>
                <a:schemeClr val="accent1"/>
              </a:buClr>
              <a:buFont typeface="Arial" panose="020B0604020202020204" pitchFamily="34" charset="0"/>
              <a:buChar char="–"/>
              <a:defRPr sz="4000">
                <a:solidFill>
                  <a:schemeClr val="tx1"/>
                </a:solidFill>
                <a:latin typeface="Arial Narrow" panose="020B0606020202030204" pitchFamily="34" charset="0"/>
                <a:ea typeface="Arial" panose="020B0604020202020204" pitchFamily="34" charset="0"/>
                <a:cs typeface="Arial" panose="020B0604020202020204" pitchFamily="34" charset="0"/>
              </a:defRPr>
            </a:lvl2pPr>
            <a:lvl3pPr marL="2286000" indent="-457200">
              <a:lnSpc>
                <a:spcPct val="95000"/>
              </a:lnSpc>
              <a:spcBef>
                <a:spcPct val="35000"/>
              </a:spcBef>
              <a:buClr>
                <a:schemeClr val="accent1"/>
              </a:buClr>
              <a:buFont typeface="Wingdings" panose="05000000000000000000" pitchFamily="2" charset="2"/>
              <a:buChar char="§"/>
              <a:defRPr>
                <a:solidFill>
                  <a:schemeClr val="tx1"/>
                </a:solidFill>
                <a:latin typeface="Arial Narrow" panose="020B0606020202030204" pitchFamily="34" charset="0"/>
                <a:ea typeface="Arial" panose="020B0604020202020204" pitchFamily="34" charset="0"/>
                <a:cs typeface="Arial" panose="020B0604020202020204" pitchFamily="34" charset="0"/>
              </a:defRPr>
            </a:lvl3pPr>
            <a:lvl4pPr marL="32004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4pPr>
            <a:lvl5pPr marL="41148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9pPr>
          </a:lstStyle>
          <a:p>
            <a:pPr>
              <a:lnSpc>
                <a:spcPct val="100000"/>
              </a:lnSpc>
              <a:spcBef>
                <a:spcPct val="0"/>
              </a:spcBef>
              <a:buClrTx/>
              <a:buFontTx/>
              <a:buNone/>
            </a:pPr>
            <a:fld id="{1621134B-6326-4AE3-8976-9999E5967B5D}" type="slidenum">
              <a:rPr lang="en-US" altLang="en-US" sz="1800">
                <a:solidFill>
                  <a:srgbClr val="414636"/>
                </a:solidFill>
              </a:rPr>
              <a:pPr>
                <a:lnSpc>
                  <a:spcPct val="100000"/>
                </a:lnSpc>
                <a:spcBef>
                  <a:spcPct val="0"/>
                </a:spcBef>
                <a:buClrTx/>
                <a:buFontTx/>
                <a:buNone/>
              </a:pPr>
              <a:t>64</a:t>
            </a:fld>
            <a:endParaRPr lang="en-US" altLang="en-US" sz="1800">
              <a:solidFill>
                <a:srgbClr val="414636"/>
              </a:solidFill>
            </a:endParaRPr>
          </a:p>
        </p:txBody>
      </p:sp>
      <p:sp>
        <p:nvSpPr>
          <p:cNvPr id="46082" name="Date Placeholder 5">
            <a:extLst>
              <a:ext uri="{FF2B5EF4-FFF2-40B4-BE49-F238E27FC236}">
                <a16:creationId xmlns:a16="http://schemas.microsoft.com/office/drawing/2014/main" id="{EAECFC40-CC24-4726-A84C-B50BD3412EDC}"/>
              </a:ext>
            </a:extLst>
          </p:cNvPr>
          <p:cNvSpPr>
            <a:spLocks noGrp="1"/>
          </p:cNvSpPr>
          <p:nvPr>
            <p:ph type="dt" sz="half"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35000"/>
              </a:spcBef>
              <a:buClr>
                <a:schemeClr val="accent1"/>
              </a:buClr>
              <a:buFont typeface="Wingdings" panose="05000000000000000000" pitchFamily="2" charset="2"/>
              <a:buChar char="§"/>
              <a:defRPr sz="4800">
                <a:solidFill>
                  <a:schemeClr val="tx1"/>
                </a:solidFill>
                <a:latin typeface="Arial Narrow" panose="020B0606020202030204" pitchFamily="34" charset="0"/>
                <a:ea typeface="MS PGothic" panose="020B0600070205080204" pitchFamily="34" charset="-128"/>
                <a:cs typeface="Arial" panose="020B0604020202020204" pitchFamily="34" charset="0"/>
              </a:defRPr>
            </a:lvl1pPr>
            <a:lvl2pPr marL="1485900" indent="-571500">
              <a:lnSpc>
                <a:spcPct val="95000"/>
              </a:lnSpc>
              <a:spcBef>
                <a:spcPct val="35000"/>
              </a:spcBef>
              <a:buClr>
                <a:schemeClr val="accent1"/>
              </a:buClr>
              <a:buFont typeface="Arial" panose="020B0604020202020204" pitchFamily="34" charset="0"/>
              <a:buChar char="–"/>
              <a:defRPr sz="4000">
                <a:solidFill>
                  <a:schemeClr val="tx1"/>
                </a:solidFill>
                <a:latin typeface="Arial Narrow" panose="020B0606020202030204" pitchFamily="34" charset="0"/>
                <a:ea typeface="Arial" panose="020B0604020202020204" pitchFamily="34" charset="0"/>
                <a:cs typeface="Arial" panose="020B0604020202020204" pitchFamily="34" charset="0"/>
              </a:defRPr>
            </a:lvl2pPr>
            <a:lvl3pPr marL="2286000" indent="-457200">
              <a:lnSpc>
                <a:spcPct val="95000"/>
              </a:lnSpc>
              <a:spcBef>
                <a:spcPct val="35000"/>
              </a:spcBef>
              <a:buClr>
                <a:schemeClr val="accent1"/>
              </a:buClr>
              <a:buFont typeface="Wingdings" panose="05000000000000000000" pitchFamily="2" charset="2"/>
              <a:buChar char="§"/>
              <a:defRPr>
                <a:solidFill>
                  <a:schemeClr val="tx1"/>
                </a:solidFill>
                <a:latin typeface="Arial Narrow" panose="020B0606020202030204" pitchFamily="34" charset="0"/>
                <a:ea typeface="Arial" panose="020B0604020202020204" pitchFamily="34" charset="0"/>
                <a:cs typeface="Arial" panose="020B0604020202020204" pitchFamily="34" charset="0"/>
              </a:defRPr>
            </a:lvl3pPr>
            <a:lvl4pPr marL="32004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4pPr>
            <a:lvl5pPr marL="41148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9pPr>
          </a:lstStyle>
          <a:p>
            <a:pPr>
              <a:lnSpc>
                <a:spcPct val="100000"/>
              </a:lnSpc>
              <a:spcBef>
                <a:spcPct val="0"/>
              </a:spcBef>
              <a:buClrTx/>
              <a:buFontTx/>
              <a:buNone/>
            </a:pPr>
            <a:fld id="{BD2176FF-7839-4061-B605-F6360367933A}" type="datetime4">
              <a:rPr lang="en-US" altLang="en-US" sz="1800">
                <a:solidFill>
                  <a:schemeClr val="bg2"/>
                </a:solidFill>
              </a:rPr>
              <a:pPr>
                <a:lnSpc>
                  <a:spcPct val="100000"/>
                </a:lnSpc>
                <a:spcBef>
                  <a:spcPct val="0"/>
                </a:spcBef>
                <a:buClrTx/>
                <a:buFontTx/>
                <a:buNone/>
              </a:pPr>
              <a:t>May 14, 2024</a:t>
            </a:fld>
            <a:endParaRPr lang="en-US" altLang="en-US" sz="1800">
              <a:solidFill>
                <a:schemeClr val="bg2"/>
              </a:solidFill>
            </a:endParaRPr>
          </a:p>
        </p:txBody>
      </p:sp>
      <p:sp>
        <p:nvSpPr>
          <p:cNvPr id="46083" name="Rectangle 2">
            <a:extLst>
              <a:ext uri="{FF2B5EF4-FFF2-40B4-BE49-F238E27FC236}">
                <a16:creationId xmlns:a16="http://schemas.microsoft.com/office/drawing/2014/main" id="{4845D30D-CDBF-4F33-9DBB-DDDF82639571}"/>
              </a:ext>
            </a:extLst>
          </p:cNvPr>
          <p:cNvSpPr>
            <a:spLocks noGrp="1" noChangeArrowheads="1"/>
          </p:cNvSpPr>
          <p:nvPr>
            <p:ph type="title" idx="4294967295"/>
          </p:nvPr>
        </p:nvSpPr>
        <p:spPr>
          <a:xfrm>
            <a:off x="3506787" y="457200"/>
            <a:ext cx="16459200" cy="1127124"/>
          </a:xfrm>
        </p:spPr>
        <p:txBody>
          <a:bodyPr/>
          <a:lstStyle/>
          <a:p>
            <a:pPr eaLnBrk="1" hangingPunct="1"/>
            <a:r>
              <a:rPr lang="en-US" altLang="en-US" dirty="0">
                <a:solidFill>
                  <a:srgbClr val="00A47F"/>
                </a:solidFill>
              </a:rPr>
              <a:t>Pragmatic vs. Explanatory Trials</a:t>
            </a:r>
          </a:p>
        </p:txBody>
      </p:sp>
      <p:pic>
        <p:nvPicPr>
          <p:cNvPr id="7" name="Content Placeholder 3">
            <a:extLst>
              <a:ext uri="{FF2B5EF4-FFF2-40B4-BE49-F238E27FC236}">
                <a16:creationId xmlns:a16="http://schemas.microsoft.com/office/drawing/2014/main" id="{A7EC44EB-FB40-4BA3-BB19-0F153573E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779" y="4738594"/>
            <a:ext cx="16214314" cy="6740595"/>
          </a:xfrm>
          <a:prstGeom prst="rect">
            <a:avLst/>
          </a:prstGeom>
        </p:spPr>
      </p:pic>
      <p:sp>
        <p:nvSpPr>
          <p:cNvPr id="2" name="Rectangle 1">
            <a:extLst>
              <a:ext uri="{FF2B5EF4-FFF2-40B4-BE49-F238E27FC236}">
                <a16:creationId xmlns:a16="http://schemas.microsoft.com/office/drawing/2014/main" id="{6853339B-825A-44AA-AB58-FE554EC51070}"/>
              </a:ext>
            </a:extLst>
          </p:cNvPr>
          <p:cNvSpPr/>
          <p:nvPr/>
        </p:nvSpPr>
        <p:spPr>
          <a:xfrm>
            <a:off x="3506787" y="2395867"/>
            <a:ext cx="19249304" cy="1569660"/>
          </a:xfrm>
          <a:prstGeom prst="rect">
            <a:avLst/>
          </a:prstGeom>
        </p:spPr>
        <p:txBody>
          <a:bodyPr wrap="square">
            <a:spAutoFit/>
          </a:bodyPr>
          <a:lstStyle/>
          <a:p>
            <a:r>
              <a:rPr lang="en-US" sz="4800" dirty="0">
                <a:latin typeface="AdvPSA88A"/>
              </a:rPr>
              <a:t>Pragmatic trials: ‘‘Does this intervention work under usual conditions?’’ </a:t>
            </a:r>
          </a:p>
          <a:p>
            <a:r>
              <a:rPr lang="en-US" sz="4800" dirty="0">
                <a:latin typeface="AdvPSA88A"/>
              </a:rPr>
              <a:t>Explanatory trials: ‘‘Can this intervention work under ideal conditions?’’</a:t>
            </a:r>
            <a:endParaRPr lang="en-US" sz="4800" dirty="0"/>
          </a:p>
        </p:txBody>
      </p:sp>
      <p:sp>
        <p:nvSpPr>
          <p:cNvPr id="3" name="TextBox 2">
            <a:extLst>
              <a:ext uri="{FF2B5EF4-FFF2-40B4-BE49-F238E27FC236}">
                <a16:creationId xmlns:a16="http://schemas.microsoft.com/office/drawing/2014/main" id="{1B8AFFCD-14A1-4782-AA30-E0ADCDC62658}"/>
              </a:ext>
            </a:extLst>
          </p:cNvPr>
          <p:cNvSpPr txBox="1"/>
          <p:nvPr/>
        </p:nvSpPr>
        <p:spPr>
          <a:xfrm>
            <a:off x="15616988" y="11887200"/>
            <a:ext cx="8205537" cy="646331"/>
          </a:xfrm>
          <a:prstGeom prst="rect">
            <a:avLst/>
          </a:prstGeom>
          <a:noFill/>
        </p:spPr>
        <p:txBody>
          <a:bodyPr wrap="square" rtlCol="0">
            <a:spAutoFit/>
          </a:bodyPr>
          <a:lstStyle/>
          <a:p>
            <a:r>
              <a:rPr lang="en-US" altLang="en-US" dirty="0">
                <a:latin typeface="Arial" panose="020B0604020202020204" pitchFamily="34" charset="0"/>
                <a:cs typeface="Arial" panose="020B0604020202020204" pitchFamily="34" charset="0"/>
              </a:rPr>
              <a:t>https://www.precis-2.org/</a:t>
            </a:r>
            <a:endParaRPr lang="en-US" dirty="0"/>
          </a:p>
        </p:txBody>
      </p:sp>
    </p:spTree>
    <p:extLst>
      <p:ext uri="{BB962C8B-B14F-4D97-AF65-F5344CB8AC3E}">
        <p14:creationId xmlns:p14="http://schemas.microsoft.com/office/powerpoint/2010/main" val="2307575176"/>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B8B1F786-284A-44C5-8CFC-411D6657F94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35000"/>
              </a:spcBef>
              <a:buClr>
                <a:schemeClr val="accent1"/>
              </a:buClr>
              <a:buFont typeface="Wingdings" panose="05000000000000000000" pitchFamily="2" charset="2"/>
              <a:buChar char="§"/>
              <a:defRPr sz="4800">
                <a:solidFill>
                  <a:schemeClr val="tx1"/>
                </a:solidFill>
                <a:latin typeface="Arial Narrow" panose="020B0606020202030204" pitchFamily="34" charset="0"/>
                <a:ea typeface="MS PGothic" panose="020B0600070205080204" pitchFamily="34" charset="-128"/>
                <a:cs typeface="Arial" panose="020B0604020202020204" pitchFamily="34" charset="0"/>
              </a:defRPr>
            </a:lvl1pPr>
            <a:lvl2pPr marL="1485900" indent="-571500">
              <a:lnSpc>
                <a:spcPct val="95000"/>
              </a:lnSpc>
              <a:spcBef>
                <a:spcPct val="35000"/>
              </a:spcBef>
              <a:buClr>
                <a:schemeClr val="accent1"/>
              </a:buClr>
              <a:buFont typeface="Arial" panose="020B0604020202020204" pitchFamily="34" charset="0"/>
              <a:buChar char="–"/>
              <a:defRPr sz="4000">
                <a:solidFill>
                  <a:schemeClr val="tx1"/>
                </a:solidFill>
                <a:latin typeface="Arial Narrow" panose="020B0606020202030204" pitchFamily="34" charset="0"/>
                <a:ea typeface="Arial" panose="020B0604020202020204" pitchFamily="34" charset="0"/>
                <a:cs typeface="Arial" panose="020B0604020202020204" pitchFamily="34" charset="0"/>
              </a:defRPr>
            </a:lvl2pPr>
            <a:lvl3pPr marL="2286000" indent="-457200">
              <a:lnSpc>
                <a:spcPct val="95000"/>
              </a:lnSpc>
              <a:spcBef>
                <a:spcPct val="35000"/>
              </a:spcBef>
              <a:buClr>
                <a:schemeClr val="accent1"/>
              </a:buClr>
              <a:buFont typeface="Wingdings" panose="05000000000000000000" pitchFamily="2" charset="2"/>
              <a:buChar char="§"/>
              <a:defRPr>
                <a:solidFill>
                  <a:schemeClr val="tx1"/>
                </a:solidFill>
                <a:latin typeface="Arial Narrow" panose="020B0606020202030204" pitchFamily="34" charset="0"/>
                <a:ea typeface="Arial" panose="020B0604020202020204" pitchFamily="34" charset="0"/>
                <a:cs typeface="Arial" panose="020B0604020202020204" pitchFamily="34" charset="0"/>
              </a:defRPr>
            </a:lvl3pPr>
            <a:lvl4pPr marL="32004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4pPr>
            <a:lvl5pPr marL="41148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9pPr>
          </a:lstStyle>
          <a:p>
            <a:pPr>
              <a:lnSpc>
                <a:spcPct val="100000"/>
              </a:lnSpc>
              <a:spcBef>
                <a:spcPct val="0"/>
              </a:spcBef>
              <a:buClrTx/>
              <a:buFontTx/>
              <a:buNone/>
            </a:pPr>
            <a:fld id="{1621134B-6326-4AE3-8976-9999E5967B5D}" type="slidenum">
              <a:rPr lang="en-US" altLang="en-US" sz="1800">
                <a:solidFill>
                  <a:srgbClr val="414636"/>
                </a:solidFill>
              </a:rPr>
              <a:pPr>
                <a:lnSpc>
                  <a:spcPct val="100000"/>
                </a:lnSpc>
                <a:spcBef>
                  <a:spcPct val="0"/>
                </a:spcBef>
                <a:buClrTx/>
                <a:buFontTx/>
                <a:buNone/>
              </a:pPr>
              <a:t>65</a:t>
            </a:fld>
            <a:endParaRPr lang="en-US" altLang="en-US" sz="1800">
              <a:solidFill>
                <a:srgbClr val="414636"/>
              </a:solidFill>
            </a:endParaRPr>
          </a:p>
        </p:txBody>
      </p:sp>
      <p:sp>
        <p:nvSpPr>
          <p:cNvPr id="46082" name="Date Placeholder 5">
            <a:extLst>
              <a:ext uri="{FF2B5EF4-FFF2-40B4-BE49-F238E27FC236}">
                <a16:creationId xmlns:a16="http://schemas.microsoft.com/office/drawing/2014/main" id="{EAECFC40-CC24-4726-A84C-B50BD3412EDC}"/>
              </a:ext>
            </a:extLst>
          </p:cNvPr>
          <p:cNvSpPr>
            <a:spLocks noGrp="1"/>
          </p:cNvSpPr>
          <p:nvPr>
            <p:ph type="dt" sz="half"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5000"/>
              </a:lnSpc>
              <a:spcBef>
                <a:spcPct val="35000"/>
              </a:spcBef>
              <a:buClr>
                <a:schemeClr val="accent1"/>
              </a:buClr>
              <a:buFont typeface="Wingdings" panose="05000000000000000000" pitchFamily="2" charset="2"/>
              <a:buChar char="§"/>
              <a:defRPr sz="4800">
                <a:solidFill>
                  <a:schemeClr val="tx1"/>
                </a:solidFill>
                <a:latin typeface="Arial Narrow" panose="020B0606020202030204" pitchFamily="34" charset="0"/>
                <a:ea typeface="MS PGothic" panose="020B0600070205080204" pitchFamily="34" charset="-128"/>
                <a:cs typeface="Arial" panose="020B0604020202020204" pitchFamily="34" charset="0"/>
              </a:defRPr>
            </a:lvl1pPr>
            <a:lvl2pPr marL="1485900" indent="-571500">
              <a:lnSpc>
                <a:spcPct val="95000"/>
              </a:lnSpc>
              <a:spcBef>
                <a:spcPct val="35000"/>
              </a:spcBef>
              <a:buClr>
                <a:schemeClr val="accent1"/>
              </a:buClr>
              <a:buFont typeface="Arial" panose="020B0604020202020204" pitchFamily="34" charset="0"/>
              <a:buChar char="–"/>
              <a:defRPr sz="4000">
                <a:solidFill>
                  <a:schemeClr val="tx1"/>
                </a:solidFill>
                <a:latin typeface="Arial Narrow" panose="020B0606020202030204" pitchFamily="34" charset="0"/>
                <a:ea typeface="Arial" panose="020B0604020202020204" pitchFamily="34" charset="0"/>
                <a:cs typeface="Arial" panose="020B0604020202020204" pitchFamily="34" charset="0"/>
              </a:defRPr>
            </a:lvl2pPr>
            <a:lvl3pPr marL="2286000" indent="-457200">
              <a:lnSpc>
                <a:spcPct val="95000"/>
              </a:lnSpc>
              <a:spcBef>
                <a:spcPct val="35000"/>
              </a:spcBef>
              <a:buClr>
                <a:schemeClr val="accent1"/>
              </a:buClr>
              <a:buFont typeface="Wingdings" panose="05000000000000000000" pitchFamily="2" charset="2"/>
              <a:buChar char="§"/>
              <a:defRPr>
                <a:solidFill>
                  <a:schemeClr val="tx1"/>
                </a:solidFill>
                <a:latin typeface="Arial Narrow" panose="020B0606020202030204" pitchFamily="34" charset="0"/>
                <a:ea typeface="Arial" panose="020B0604020202020204" pitchFamily="34" charset="0"/>
                <a:cs typeface="Arial" panose="020B0604020202020204" pitchFamily="34" charset="0"/>
              </a:defRPr>
            </a:lvl3pPr>
            <a:lvl4pPr marL="32004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4pPr>
            <a:lvl5pPr marL="4114800" indent="-457200">
              <a:lnSpc>
                <a:spcPct val="95000"/>
              </a:lnSpc>
              <a:spcBef>
                <a:spcPct val="35000"/>
              </a:spcBef>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5pPr>
            <a:lvl6pPr marL="50292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6pPr>
            <a:lvl7pPr marL="59436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7pPr>
            <a:lvl8pPr marL="68580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8pPr>
            <a:lvl9pPr marL="7772400" indent="-457200" eaLnBrk="0" fontAlgn="base" hangingPunct="0">
              <a:lnSpc>
                <a:spcPct val="95000"/>
              </a:lnSpc>
              <a:spcBef>
                <a:spcPct val="35000"/>
              </a:spcBef>
              <a:spcAft>
                <a:spcPct val="0"/>
              </a:spcAft>
              <a:buClr>
                <a:schemeClr val="accent1"/>
              </a:buClr>
              <a:buChar char="»"/>
              <a:defRPr sz="3200">
                <a:solidFill>
                  <a:schemeClr val="tx1"/>
                </a:solidFill>
                <a:latin typeface="Arial Narrow" panose="020B0606020202030204" pitchFamily="34" charset="0"/>
                <a:ea typeface="Arial" panose="020B0604020202020204" pitchFamily="34" charset="0"/>
                <a:cs typeface="Arial" panose="020B0604020202020204" pitchFamily="34" charset="0"/>
              </a:defRPr>
            </a:lvl9pPr>
          </a:lstStyle>
          <a:p>
            <a:pPr>
              <a:lnSpc>
                <a:spcPct val="100000"/>
              </a:lnSpc>
              <a:spcBef>
                <a:spcPct val="0"/>
              </a:spcBef>
              <a:buClrTx/>
              <a:buFontTx/>
              <a:buNone/>
            </a:pPr>
            <a:endParaRPr lang="en-US" altLang="en-US" sz="1800" dirty="0">
              <a:solidFill>
                <a:schemeClr val="bg2"/>
              </a:solidFill>
            </a:endParaRPr>
          </a:p>
        </p:txBody>
      </p:sp>
      <p:sp>
        <p:nvSpPr>
          <p:cNvPr id="46083" name="Rectangle 2">
            <a:extLst>
              <a:ext uri="{FF2B5EF4-FFF2-40B4-BE49-F238E27FC236}">
                <a16:creationId xmlns:a16="http://schemas.microsoft.com/office/drawing/2014/main" id="{4845D30D-CDBF-4F33-9DBB-DDDF82639571}"/>
              </a:ext>
            </a:extLst>
          </p:cNvPr>
          <p:cNvSpPr>
            <a:spLocks noGrp="1" noChangeArrowheads="1"/>
          </p:cNvSpPr>
          <p:nvPr>
            <p:ph type="title" idx="4294967295"/>
          </p:nvPr>
        </p:nvSpPr>
        <p:spPr>
          <a:xfrm>
            <a:off x="3506787" y="457200"/>
            <a:ext cx="16459200" cy="1127124"/>
          </a:xfrm>
        </p:spPr>
        <p:txBody>
          <a:bodyPr/>
          <a:lstStyle/>
          <a:p>
            <a:pPr eaLnBrk="1" hangingPunct="1"/>
            <a:r>
              <a:rPr lang="en-US" altLang="en-US" dirty="0">
                <a:solidFill>
                  <a:srgbClr val="00A47F"/>
                </a:solidFill>
              </a:rPr>
              <a:t>Pragmatic vs. Explanatory Trials</a:t>
            </a:r>
          </a:p>
        </p:txBody>
      </p:sp>
      <p:pic>
        <p:nvPicPr>
          <p:cNvPr id="6" name="Content Placeholder 4">
            <a:extLst>
              <a:ext uri="{FF2B5EF4-FFF2-40B4-BE49-F238E27FC236}">
                <a16:creationId xmlns:a16="http://schemas.microsoft.com/office/drawing/2014/main" id="{87755873-9ACD-47AC-886F-2209F3034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817" y="2406650"/>
            <a:ext cx="19329539" cy="9501331"/>
          </a:xfrm>
          <a:prstGeom prst="rect">
            <a:avLst/>
          </a:prstGeom>
        </p:spPr>
      </p:pic>
    </p:spTree>
    <p:extLst>
      <p:ext uri="{BB962C8B-B14F-4D97-AF65-F5344CB8AC3E}">
        <p14:creationId xmlns:p14="http://schemas.microsoft.com/office/powerpoint/2010/main" val="97780263"/>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0F52EA-4854-435F-AE4A-8988D39485DC}"/>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7F593710-4634-4E1F-AC55-EFC3F9A1C53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E415FC4-87EA-47F5-B94A-61457007CF83}"/>
              </a:ext>
            </a:extLst>
          </p:cNvPr>
          <p:cNvSpPr>
            <a:spLocks noGrp="1"/>
          </p:cNvSpPr>
          <p:nvPr>
            <p:ph type="title"/>
          </p:nvPr>
        </p:nvSpPr>
        <p:spPr/>
        <p:txBody>
          <a:bodyPr/>
          <a:lstStyle/>
          <a:p>
            <a:r>
              <a:rPr lang="en-US" altLang="en-US" dirty="0">
                <a:solidFill>
                  <a:srgbClr val="00A47F"/>
                </a:solidFill>
              </a:rPr>
              <a:t>Pragmatic vs. Explanatory Trials</a:t>
            </a:r>
            <a:endParaRPr lang="en-US" dirty="0"/>
          </a:p>
        </p:txBody>
      </p:sp>
      <p:graphicFrame>
        <p:nvGraphicFramePr>
          <p:cNvPr id="7" name="Table 7">
            <a:extLst>
              <a:ext uri="{FF2B5EF4-FFF2-40B4-BE49-F238E27FC236}">
                <a16:creationId xmlns:a16="http://schemas.microsoft.com/office/drawing/2014/main" id="{6120601C-6A51-4905-A316-4B4AE759444B}"/>
              </a:ext>
            </a:extLst>
          </p:cNvPr>
          <p:cNvGraphicFramePr>
            <a:graphicFrameLocks noGrp="1"/>
          </p:cNvGraphicFramePr>
          <p:nvPr>
            <p:ph sz="quarter" idx="19"/>
          </p:nvPr>
        </p:nvGraphicFramePr>
        <p:xfrm>
          <a:off x="1754188" y="5328217"/>
          <a:ext cx="20378448" cy="4567166"/>
        </p:xfrm>
        <a:graphic>
          <a:graphicData uri="http://schemas.openxmlformats.org/drawingml/2006/table">
            <a:tbl>
              <a:tblPr firstRow="1" bandRow="1">
                <a:tableStyleId>{5C22544A-7EE6-4342-B048-85BDC9FD1C3A}</a:tableStyleId>
              </a:tblPr>
              <a:tblGrid>
                <a:gridCol w="3482830">
                  <a:extLst>
                    <a:ext uri="{9D8B030D-6E8A-4147-A177-3AD203B41FA5}">
                      <a16:colId xmlns:a16="http://schemas.microsoft.com/office/drawing/2014/main" val="596861952"/>
                    </a:ext>
                  </a:extLst>
                </a:gridCol>
                <a:gridCol w="7356764">
                  <a:extLst>
                    <a:ext uri="{9D8B030D-6E8A-4147-A177-3AD203B41FA5}">
                      <a16:colId xmlns:a16="http://schemas.microsoft.com/office/drawing/2014/main" val="3957123576"/>
                    </a:ext>
                  </a:extLst>
                </a:gridCol>
                <a:gridCol w="9538854">
                  <a:extLst>
                    <a:ext uri="{9D8B030D-6E8A-4147-A177-3AD203B41FA5}">
                      <a16:colId xmlns:a16="http://schemas.microsoft.com/office/drawing/2014/main" val="1559369307"/>
                    </a:ext>
                  </a:extLst>
                </a:gridCol>
              </a:tblGrid>
              <a:tr h="699359">
                <a:tc>
                  <a:txBody>
                    <a:bodyPr/>
                    <a:lstStyle/>
                    <a:p>
                      <a:r>
                        <a:rPr lang="en-US" dirty="0"/>
                        <a:t>Domain</a:t>
                      </a:r>
                    </a:p>
                  </a:txBody>
                  <a:tcPr/>
                </a:tc>
                <a:tc>
                  <a:txBody>
                    <a:bodyPr/>
                    <a:lstStyle/>
                    <a:p>
                      <a:r>
                        <a:rPr lang="en-US" dirty="0"/>
                        <a:t>Pragmatic Trial</a:t>
                      </a:r>
                    </a:p>
                  </a:txBody>
                  <a:tcPr/>
                </a:tc>
                <a:tc>
                  <a:txBody>
                    <a:bodyPr/>
                    <a:lstStyle/>
                    <a:p>
                      <a:r>
                        <a:rPr lang="en-US" dirty="0"/>
                        <a:t>Explanatory Trial</a:t>
                      </a:r>
                    </a:p>
                  </a:txBody>
                  <a:tcPr/>
                </a:tc>
                <a:extLst>
                  <a:ext uri="{0D108BD9-81ED-4DB2-BD59-A6C34878D82A}">
                    <a16:rowId xmlns:a16="http://schemas.microsoft.com/office/drawing/2014/main" val="2851633097"/>
                  </a:ext>
                </a:extLst>
              </a:tr>
              <a:tr h="3867807">
                <a:tc>
                  <a:txBody>
                    <a:bodyPr/>
                    <a:lstStyle/>
                    <a:p>
                      <a:pPr algn="ctr"/>
                      <a:r>
                        <a:rPr lang="en-US" sz="3600" b="0" i="0" u="none" strike="noStrike" kern="1200" baseline="0" dirty="0">
                          <a:solidFill>
                            <a:schemeClr val="dk1"/>
                          </a:solidFill>
                          <a:latin typeface="+mn-lt"/>
                          <a:ea typeface="+mn-ea"/>
                          <a:cs typeface="+mn-cs"/>
                        </a:rPr>
                        <a:t>Participant eligibility</a:t>
                      </a:r>
                    </a:p>
                    <a:p>
                      <a:pPr algn="ctr"/>
                      <a:r>
                        <a:rPr lang="en-US" sz="3600" b="0" i="0" u="none" strike="noStrike" kern="1200" baseline="0" dirty="0">
                          <a:solidFill>
                            <a:schemeClr val="dk1"/>
                          </a:solidFill>
                          <a:latin typeface="+mn-lt"/>
                          <a:ea typeface="+mn-ea"/>
                          <a:cs typeface="+mn-cs"/>
                        </a:rPr>
                        <a:t>criteria</a:t>
                      </a:r>
                      <a:endParaRPr lang="en-US" dirty="0"/>
                    </a:p>
                  </a:txBody>
                  <a:tcPr anchor="ctr"/>
                </a:tc>
                <a:tc>
                  <a:txBody>
                    <a:bodyPr/>
                    <a:lstStyle/>
                    <a:p>
                      <a:pPr marL="0" indent="0">
                        <a:buFont typeface="Arial" panose="020B0604020202020204" pitchFamily="34" charset="0"/>
                        <a:buNone/>
                      </a:pPr>
                      <a:r>
                        <a:rPr lang="en-US" sz="3600" b="0" i="0" u="none" strike="noStrike" kern="1200" baseline="0" dirty="0">
                          <a:solidFill>
                            <a:schemeClr val="dk1"/>
                          </a:solidFill>
                          <a:latin typeface="+mn-lt"/>
                          <a:ea typeface="+mn-ea"/>
                          <a:cs typeface="+mn-cs"/>
                        </a:rPr>
                        <a:t>All participants with condition of interest are enrolled</a:t>
                      </a:r>
                    </a:p>
                    <a:p>
                      <a:pPr marL="571500" lvl="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regardless of anticipated risk, responsiveness, co-morbidities, or past compliance</a:t>
                      </a:r>
                      <a:endParaRPr lang="en-US" dirty="0"/>
                    </a:p>
                  </a:txBody>
                  <a:tcPr anchor="ctr"/>
                </a:tc>
                <a:tc>
                  <a:txBody>
                    <a:bodyPr/>
                    <a:lstStyle/>
                    <a:p>
                      <a:pPr marL="0" indent="0">
                        <a:buFont typeface="Arial" panose="020B0604020202020204" pitchFamily="34" charset="0"/>
                        <a:buNone/>
                      </a:pPr>
                      <a:r>
                        <a:rPr lang="en-US" sz="3600" b="0" i="0" u="none" strike="noStrike" kern="1200" baseline="0" dirty="0">
                          <a:solidFill>
                            <a:schemeClr val="dk1"/>
                          </a:solidFill>
                          <a:latin typeface="+mn-lt"/>
                          <a:ea typeface="+mn-ea"/>
                          <a:cs typeface="+mn-cs"/>
                        </a:rPr>
                        <a:t>Individuals </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at highest risk of unfavorable outcomes,</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expected to be highly responsive to the experimental intervention, </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with high compliance in pre-trial activities</a:t>
                      </a:r>
                      <a:endParaRPr lang="en-US" dirty="0"/>
                    </a:p>
                  </a:txBody>
                  <a:tcPr anchor="ctr"/>
                </a:tc>
                <a:extLst>
                  <a:ext uri="{0D108BD9-81ED-4DB2-BD59-A6C34878D82A}">
                    <a16:rowId xmlns:a16="http://schemas.microsoft.com/office/drawing/2014/main" val="4026205254"/>
                  </a:ext>
                </a:extLst>
              </a:tr>
            </a:tbl>
          </a:graphicData>
        </a:graphic>
      </p:graphicFrame>
      <p:sp>
        <p:nvSpPr>
          <p:cNvPr id="6" name="Slide Number Placeholder 5">
            <a:extLst>
              <a:ext uri="{FF2B5EF4-FFF2-40B4-BE49-F238E27FC236}">
                <a16:creationId xmlns:a16="http://schemas.microsoft.com/office/drawing/2014/main" id="{2C1BD1B2-30F3-4C6A-A241-02519A785AD9}"/>
              </a:ext>
            </a:extLst>
          </p:cNvPr>
          <p:cNvSpPr>
            <a:spLocks noGrp="1"/>
          </p:cNvSpPr>
          <p:nvPr>
            <p:ph type="sldNum" sz="quarter" idx="4"/>
          </p:nvPr>
        </p:nvSpPr>
        <p:spPr/>
        <p:txBody>
          <a:bodyPr/>
          <a:lstStyle/>
          <a:p>
            <a:fld id="{8C8B385D-DF67-E241-B0BF-76B80A8E743B}" type="slidenum">
              <a:rPr lang="en-US" smtClean="0"/>
              <a:pPr/>
              <a:t>66</a:t>
            </a:fld>
            <a:endParaRPr lang="en-US" dirty="0"/>
          </a:p>
        </p:txBody>
      </p:sp>
      <p:sp>
        <p:nvSpPr>
          <p:cNvPr id="8" name="TextBox 7">
            <a:extLst>
              <a:ext uri="{FF2B5EF4-FFF2-40B4-BE49-F238E27FC236}">
                <a16:creationId xmlns:a16="http://schemas.microsoft.com/office/drawing/2014/main" id="{C64E9D25-FE8B-4756-803F-8AC59F845F6D}"/>
              </a:ext>
            </a:extLst>
          </p:cNvPr>
          <p:cNvSpPr txBox="1"/>
          <p:nvPr/>
        </p:nvSpPr>
        <p:spPr>
          <a:xfrm>
            <a:off x="1754188" y="4411980"/>
            <a:ext cx="6075381" cy="646331"/>
          </a:xfrm>
          <a:prstGeom prst="rect">
            <a:avLst/>
          </a:prstGeom>
          <a:noFill/>
        </p:spPr>
        <p:txBody>
          <a:bodyPr wrap="none" rtlCol="0">
            <a:spAutoFit/>
          </a:bodyPr>
          <a:lstStyle/>
          <a:p>
            <a:r>
              <a:rPr lang="en-US" dirty="0"/>
              <a:t>Examples of key differences:</a:t>
            </a:r>
          </a:p>
        </p:txBody>
      </p:sp>
    </p:spTree>
    <p:extLst>
      <p:ext uri="{BB962C8B-B14F-4D97-AF65-F5344CB8AC3E}">
        <p14:creationId xmlns:p14="http://schemas.microsoft.com/office/powerpoint/2010/main" val="2978015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0F52EA-4854-435F-AE4A-8988D39485DC}"/>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7F593710-4634-4E1F-AC55-EFC3F9A1C53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E415FC4-87EA-47F5-B94A-61457007CF83}"/>
              </a:ext>
            </a:extLst>
          </p:cNvPr>
          <p:cNvSpPr>
            <a:spLocks noGrp="1"/>
          </p:cNvSpPr>
          <p:nvPr>
            <p:ph type="title"/>
          </p:nvPr>
        </p:nvSpPr>
        <p:spPr/>
        <p:txBody>
          <a:bodyPr/>
          <a:lstStyle/>
          <a:p>
            <a:r>
              <a:rPr lang="en-US" altLang="en-US" dirty="0">
                <a:solidFill>
                  <a:srgbClr val="00A47F"/>
                </a:solidFill>
              </a:rPr>
              <a:t>Pragmatic vs. Explanatory Trials</a:t>
            </a:r>
            <a:endParaRPr lang="en-US" dirty="0"/>
          </a:p>
        </p:txBody>
      </p:sp>
      <p:graphicFrame>
        <p:nvGraphicFramePr>
          <p:cNvPr id="7" name="Table 7">
            <a:extLst>
              <a:ext uri="{FF2B5EF4-FFF2-40B4-BE49-F238E27FC236}">
                <a16:creationId xmlns:a16="http://schemas.microsoft.com/office/drawing/2014/main" id="{6120601C-6A51-4905-A316-4B4AE759444B}"/>
              </a:ext>
            </a:extLst>
          </p:cNvPr>
          <p:cNvGraphicFramePr>
            <a:graphicFrameLocks noGrp="1"/>
          </p:cNvGraphicFramePr>
          <p:nvPr>
            <p:ph sz="quarter" idx="19"/>
          </p:nvPr>
        </p:nvGraphicFramePr>
        <p:xfrm>
          <a:off x="1732923" y="5328217"/>
          <a:ext cx="20378448" cy="3179436"/>
        </p:xfrm>
        <a:graphic>
          <a:graphicData uri="http://schemas.openxmlformats.org/drawingml/2006/table">
            <a:tbl>
              <a:tblPr firstRow="1" bandRow="1">
                <a:tableStyleId>{5C22544A-7EE6-4342-B048-85BDC9FD1C3A}</a:tableStyleId>
              </a:tblPr>
              <a:tblGrid>
                <a:gridCol w="3482830">
                  <a:extLst>
                    <a:ext uri="{9D8B030D-6E8A-4147-A177-3AD203B41FA5}">
                      <a16:colId xmlns:a16="http://schemas.microsoft.com/office/drawing/2014/main" val="596861952"/>
                    </a:ext>
                  </a:extLst>
                </a:gridCol>
                <a:gridCol w="8701404">
                  <a:extLst>
                    <a:ext uri="{9D8B030D-6E8A-4147-A177-3AD203B41FA5}">
                      <a16:colId xmlns:a16="http://schemas.microsoft.com/office/drawing/2014/main" val="3957123576"/>
                    </a:ext>
                  </a:extLst>
                </a:gridCol>
                <a:gridCol w="8194214">
                  <a:extLst>
                    <a:ext uri="{9D8B030D-6E8A-4147-A177-3AD203B41FA5}">
                      <a16:colId xmlns:a16="http://schemas.microsoft.com/office/drawing/2014/main" val="1559369307"/>
                    </a:ext>
                  </a:extLst>
                </a:gridCol>
              </a:tblGrid>
              <a:tr h="559736">
                <a:tc>
                  <a:txBody>
                    <a:bodyPr/>
                    <a:lstStyle/>
                    <a:p>
                      <a:r>
                        <a:rPr lang="en-US" dirty="0"/>
                        <a:t>Domain</a:t>
                      </a:r>
                    </a:p>
                  </a:txBody>
                  <a:tcPr/>
                </a:tc>
                <a:tc>
                  <a:txBody>
                    <a:bodyPr/>
                    <a:lstStyle/>
                    <a:p>
                      <a:r>
                        <a:rPr lang="en-US" dirty="0"/>
                        <a:t>Pragmatic Trial</a:t>
                      </a:r>
                    </a:p>
                  </a:txBody>
                  <a:tcPr/>
                </a:tc>
                <a:tc>
                  <a:txBody>
                    <a:bodyPr/>
                    <a:lstStyle/>
                    <a:p>
                      <a:r>
                        <a:rPr lang="en-US" dirty="0"/>
                        <a:t>Explanatory Trial</a:t>
                      </a:r>
                    </a:p>
                  </a:txBody>
                  <a:tcPr/>
                </a:tc>
                <a:extLst>
                  <a:ext uri="{0D108BD9-81ED-4DB2-BD59-A6C34878D82A}">
                    <a16:rowId xmlns:a16="http://schemas.microsoft.com/office/drawing/2014/main" val="2851633097"/>
                  </a:ext>
                </a:extLst>
              </a:tr>
              <a:tr h="2539356">
                <a:tc>
                  <a:txBody>
                    <a:bodyPr/>
                    <a:lstStyle/>
                    <a:p>
                      <a:pPr algn="ctr"/>
                      <a:r>
                        <a:rPr lang="en-US" sz="3600" b="0" i="0" u="none" strike="noStrike" kern="1200" baseline="0" dirty="0">
                          <a:solidFill>
                            <a:schemeClr val="dk1"/>
                          </a:solidFill>
                          <a:latin typeface="+mn-lt"/>
                          <a:ea typeface="+mn-ea"/>
                          <a:cs typeface="+mn-cs"/>
                        </a:rPr>
                        <a:t>Experimental intervention</a:t>
                      </a:r>
                    </a:p>
                    <a:p>
                      <a:pPr algn="ctr"/>
                      <a:r>
                        <a:rPr lang="en-US" sz="3600" b="0" i="0" u="none" strike="noStrike" kern="1200" baseline="0" dirty="0">
                          <a:solidFill>
                            <a:schemeClr val="dk1"/>
                          </a:solidFill>
                          <a:latin typeface="+mn-lt"/>
                          <a:ea typeface="+mn-ea"/>
                          <a:cs typeface="+mn-cs"/>
                        </a:rPr>
                        <a:t>flexibility</a:t>
                      </a:r>
                      <a:endParaRPr lang="en-US" dirty="0"/>
                    </a:p>
                  </a:txBody>
                  <a:tcPr anchor="ctr"/>
                </a:tc>
                <a:tc>
                  <a:txBody>
                    <a:bodyPr/>
                    <a:lstStyle/>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Highly flexible</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Practitioners have considerable leeway in how to formulate and apply it</a:t>
                      </a:r>
                      <a:endParaRPr lang="en-US" dirty="0"/>
                    </a:p>
                  </a:txBody>
                  <a:tcPr anchor="ctr"/>
                </a:tc>
                <a:tc>
                  <a:txBody>
                    <a:bodyPr/>
                    <a:lstStyle/>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Inflexible experimental intervention</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Strict instructions for every element</a:t>
                      </a:r>
                      <a:endParaRPr lang="en-US" dirty="0"/>
                    </a:p>
                  </a:txBody>
                  <a:tcPr anchor="ctr"/>
                </a:tc>
                <a:extLst>
                  <a:ext uri="{0D108BD9-81ED-4DB2-BD59-A6C34878D82A}">
                    <a16:rowId xmlns:a16="http://schemas.microsoft.com/office/drawing/2014/main" val="3707492946"/>
                  </a:ext>
                </a:extLst>
              </a:tr>
            </a:tbl>
          </a:graphicData>
        </a:graphic>
      </p:graphicFrame>
      <p:sp>
        <p:nvSpPr>
          <p:cNvPr id="6" name="Slide Number Placeholder 5">
            <a:extLst>
              <a:ext uri="{FF2B5EF4-FFF2-40B4-BE49-F238E27FC236}">
                <a16:creationId xmlns:a16="http://schemas.microsoft.com/office/drawing/2014/main" id="{2C1BD1B2-30F3-4C6A-A241-02519A785AD9}"/>
              </a:ext>
            </a:extLst>
          </p:cNvPr>
          <p:cNvSpPr>
            <a:spLocks noGrp="1"/>
          </p:cNvSpPr>
          <p:nvPr>
            <p:ph type="sldNum" sz="quarter" idx="4"/>
          </p:nvPr>
        </p:nvSpPr>
        <p:spPr/>
        <p:txBody>
          <a:bodyPr/>
          <a:lstStyle/>
          <a:p>
            <a:fld id="{8C8B385D-DF67-E241-B0BF-76B80A8E743B}" type="slidenum">
              <a:rPr lang="en-US" smtClean="0"/>
              <a:pPr/>
              <a:t>67</a:t>
            </a:fld>
            <a:endParaRPr lang="en-US" dirty="0"/>
          </a:p>
        </p:txBody>
      </p:sp>
    </p:spTree>
    <p:extLst>
      <p:ext uri="{BB962C8B-B14F-4D97-AF65-F5344CB8AC3E}">
        <p14:creationId xmlns:p14="http://schemas.microsoft.com/office/powerpoint/2010/main" val="3153104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0F52EA-4854-435F-AE4A-8988D39485DC}"/>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7F593710-4634-4E1F-AC55-EFC3F9A1C53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E415FC4-87EA-47F5-B94A-61457007CF83}"/>
              </a:ext>
            </a:extLst>
          </p:cNvPr>
          <p:cNvSpPr>
            <a:spLocks noGrp="1"/>
          </p:cNvSpPr>
          <p:nvPr>
            <p:ph type="title"/>
          </p:nvPr>
        </p:nvSpPr>
        <p:spPr/>
        <p:txBody>
          <a:bodyPr/>
          <a:lstStyle/>
          <a:p>
            <a:r>
              <a:rPr lang="en-US" altLang="en-US" dirty="0">
                <a:solidFill>
                  <a:srgbClr val="00A47F"/>
                </a:solidFill>
              </a:rPr>
              <a:t>Pragmatic vs. Explanatory Trials</a:t>
            </a:r>
            <a:endParaRPr lang="en-US" dirty="0"/>
          </a:p>
        </p:txBody>
      </p:sp>
      <p:graphicFrame>
        <p:nvGraphicFramePr>
          <p:cNvPr id="7" name="Table 7">
            <a:extLst>
              <a:ext uri="{FF2B5EF4-FFF2-40B4-BE49-F238E27FC236}">
                <a16:creationId xmlns:a16="http://schemas.microsoft.com/office/drawing/2014/main" id="{6120601C-6A51-4905-A316-4B4AE759444B}"/>
              </a:ext>
            </a:extLst>
          </p:cNvPr>
          <p:cNvGraphicFramePr>
            <a:graphicFrameLocks noGrp="1"/>
          </p:cNvGraphicFramePr>
          <p:nvPr>
            <p:ph sz="quarter" idx="19"/>
          </p:nvPr>
        </p:nvGraphicFramePr>
        <p:xfrm>
          <a:off x="1824776" y="5333216"/>
          <a:ext cx="20378448" cy="4090702"/>
        </p:xfrm>
        <a:graphic>
          <a:graphicData uri="http://schemas.openxmlformats.org/drawingml/2006/table">
            <a:tbl>
              <a:tblPr firstRow="1" bandRow="1">
                <a:tableStyleId>{5C22544A-7EE6-4342-B048-85BDC9FD1C3A}</a:tableStyleId>
              </a:tblPr>
              <a:tblGrid>
                <a:gridCol w="3482830">
                  <a:extLst>
                    <a:ext uri="{9D8B030D-6E8A-4147-A177-3AD203B41FA5}">
                      <a16:colId xmlns:a16="http://schemas.microsoft.com/office/drawing/2014/main" val="596861952"/>
                    </a:ext>
                  </a:extLst>
                </a:gridCol>
                <a:gridCol w="7736590">
                  <a:extLst>
                    <a:ext uri="{9D8B030D-6E8A-4147-A177-3AD203B41FA5}">
                      <a16:colId xmlns:a16="http://schemas.microsoft.com/office/drawing/2014/main" val="3957123576"/>
                    </a:ext>
                  </a:extLst>
                </a:gridCol>
                <a:gridCol w="9159028">
                  <a:extLst>
                    <a:ext uri="{9D8B030D-6E8A-4147-A177-3AD203B41FA5}">
                      <a16:colId xmlns:a16="http://schemas.microsoft.com/office/drawing/2014/main" val="1559369307"/>
                    </a:ext>
                  </a:extLst>
                </a:gridCol>
              </a:tblGrid>
              <a:tr h="713139">
                <a:tc>
                  <a:txBody>
                    <a:bodyPr/>
                    <a:lstStyle/>
                    <a:p>
                      <a:r>
                        <a:rPr lang="en-US" dirty="0"/>
                        <a:t>Domain</a:t>
                      </a:r>
                    </a:p>
                  </a:txBody>
                  <a:tcPr/>
                </a:tc>
                <a:tc>
                  <a:txBody>
                    <a:bodyPr/>
                    <a:lstStyle/>
                    <a:p>
                      <a:r>
                        <a:rPr lang="en-US" dirty="0"/>
                        <a:t>Pragmatic Trial</a:t>
                      </a:r>
                    </a:p>
                  </a:txBody>
                  <a:tcPr/>
                </a:tc>
                <a:tc>
                  <a:txBody>
                    <a:bodyPr/>
                    <a:lstStyle/>
                    <a:p>
                      <a:r>
                        <a:rPr lang="en-US" dirty="0"/>
                        <a:t>Explanatory Trial</a:t>
                      </a:r>
                    </a:p>
                  </a:txBody>
                  <a:tcPr/>
                </a:tc>
                <a:extLst>
                  <a:ext uri="{0D108BD9-81ED-4DB2-BD59-A6C34878D82A}">
                    <a16:rowId xmlns:a16="http://schemas.microsoft.com/office/drawing/2014/main" val="2851633097"/>
                  </a:ext>
                </a:extLst>
              </a:tr>
              <a:tr h="3377563">
                <a:tc>
                  <a:txBody>
                    <a:bodyPr/>
                    <a:lstStyle/>
                    <a:p>
                      <a:pPr algn="ctr"/>
                      <a:r>
                        <a:rPr lang="en-US" sz="3600" b="0" i="0" u="none" strike="noStrike" kern="1200" baseline="0" dirty="0">
                          <a:solidFill>
                            <a:schemeClr val="dk1"/>
                          </a:solidFill>
                          <a:latin typeface="+mn-lt"/>
                          <a:ea typeface="+mn-ea"/>
                          <a:cs typeface="+mn-cs"/>
                        </a:rPr>
                        <a:t>Comparison intervention</a:t>
                      </a:r>
                      <a:endParaRPr lang="en-US" dirty="0"/>
                    </a:p>
                  </a:txBody>
                  <a:tcPr anchor="ctr"/>
                </a:tc>
                <a:tc>
                  <a:txBody>
                    <a:bodyPr/>
                    <a:lstStyle/>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‘‘Usual practice’’</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Or the best available alternative management strategy</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Practitioners have considerable leeway in deciding how to apply it</a:t>
                      </a:r>
                      <a:endParaRPr lang="en-US" dirty="0"/>
                    </a:p>
                  </a:txBody>
                  <a:tcPr anchor="ctr"/>
                </a:tc>
                <a:tc>
                  <a:txBody>
                    <a:bodyPr/>
                    <a:lstStyle/>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Restricted flexibility</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May use a placebo rather than the best alternative management strategy</a:t>
                      </a:r>
                      <a:endParaRPr lang="en-US" dirty="0"/>
                    </a:p>
                  </a:txBody>
                  <a:tcPr anchor="ctr"/>
                </a:tc>
                <a:extLst>
                  <a:ext uri="{0D108BD9-81ED-4DB2-BD59-A6C34878D82A}">
                    <a16:rowId xmlns:a16="http://schemas.microsoft.com/office/drawing/2014/main" val="4289564841"/>
                  </a:ext>
                </a:extLst>
              </a:tr>
            </a:tbl>
          </a:graphicData>
        </a:graphic>
      </p:graphicFrame>
      <p:sp>
        <p:nvSpPr>
          <p:cNvPr id="6" name="Slide Number Placeholder 5">
            <a:extLst>
              <a:ext uri="{FF2B5EF4-FFF2-40B4-BE49-F238E27FC236}">
                <a16:creationId xmlns:a16="http://schemas.microsoft.com/office/drawing/2014/main" id="{2C1BD1B2-30F3-4C6A-A241-02519A785AD9}"/>
              </a:ext>
            </a:extLst>
          </p:cNvPr>
          <p:cNvSpPr>
            <a:spLocks noGrp="1"/>
          </p:cNvSpPr>
          <p:nvPr>
            <p:ph type="sldNum" sz="quarter" idx="4"/>
          </p:nvPr>
        </p:nvSpPr>
        <p:spPr/>
        <p:txBody>
          <a:bodyPr/>
          <a:lstStyle/>
          <a:p>
            <a:fld id="{8C8B385D-DF67-E241-B0BF-76B80A8E743B}" type="slidenum">
              <a:rPr lang="en-US" smtClean="0"/>
              <a:pPr/>
              <a:t>68</a:t>
            </a:fld>
            <a:endParaRPr lang="en-US" dirty="0"/>
          </a:p>
        </p:txBody>
      </p:sp>
    </p:spTree>
    <p:extLst>
      <p:ext uri="{BB962C8B-B14F-4D97-AF65-F5344CB8AC3E}">
        <p14:creationId xmlns:p14="http://schemas.microsoft.com/office/powerpoint/2010/main" val="3131664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0F52EA-4854-435F-AE4A-8988D39485DC}"/>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7F593710-4634-4E1F-AC55-EFC3F9A1C53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E415FC4-87EA-47F5-B94A-61457007CF83}"/>
              </a:ext>
            </a:extLst>
          </p:cNvPr>
          <p:cNvSpPr>
            <a:spLocks noGrp="1"/>
          </p:cNvSpPr>
          <p:nvPr>
            <p:ph type="title"/>
          </p:nvPr>
        </p:nvSpPr>
        <p:spPr/>
        <p:txBody>
          <a:bodyPr/>
          <a:lstStyle/>
          <a:p>
            <a:r>
              <a:rPr lang="en-US" altLang="en-US" dirty="0">
                <a:solidFill>
                  <a:srgbClr val="00A47F"/>
                </a:solidFill>
              </a:rPr>
              <a:t>Pragmatic vs. Explanatory Trials</a:t>
            </a:r>
            <a:endParaRPr lang="en-US" dirty="0"/>
          </a:p>
        </p:txBody>
      </p:sp>
      <p:graphicFrame>
        <p:nvGraphicFramePr>
          <p:cNvPr id="7" name="Table 7">
            <a:extLst>
              <a:ext uri="{FF2B5EF4-FFF2-40B4-BE49-F238E27FC236}">
                <a16:creationId xmlns:a16="http://schemas.microsoft.com/office/drawing/2014/main" id="{6120601C-6A51-4905-A316-4B4AE759444B}"/>
              </a:ext>
            </a:extLst>
          </p:cNvPr>
          <p:cNvGraphicFramePr>
            <a:graphicFrameLocks noGrp="1"/>
          </p:cNvGraphicFramePr>
          <p:nvPr>
            <p:ph sz="quarter" idx="19"/>
          </p:nvPr>
        </p:nvGraphicFramePr>
        <p:xfrm>
          <a:off x="1754188" y="4464292"/>
          <a:ext cx="20378448" cy="6360227"/>
        </p:xfrm>
        <a:graphic>
          <a:graphicData uri="http://schemas.openxmlformats.org/drawingml/2006/table">
            <a:tbl>
              <a:tblPr firstRow="1" bandRow="1">
                <a:tableStyleId>{5C22544A-7EE6-4342-B048-85BDC9FD1C3A}</a:tableStyleId>
              </a:tblPr>
              <a:tblGrid>
                <a:gridCol w="3482830">
                  <a:extLst>
                    <a:ext uri="{9D8B030D-6E8A-4147-A177-3AD203B41FA5}">
                      <a16:colId xmlns:a16="http://schemas.microsoft.com/office/drawing/2014/main" val="596861952"/>
                    </a:ext>
                  </a:extLst>
                </a:gridCol>
                <a:gridCol w="7356764">
                  <a:extLst>
                    <a:ext uri="{9D8B030D-6E8A-4147-A177-3AD203B41FA5}">
                      <a16:colId xmlns:a16="http://schemas.microsoft.com/office/drawing/2014/main" val="3957123576"/>
                    </a:ext>
                  </a:extLst>
                </a:gridCol>
                <a:gridCol w="9538854">
                  <a:extLst>
                    <a:ext uri="{9D8B030D-6E8A-4147-A177-3AD203B41FA5}">
                      <a16:colId xmlns:a16="http://schemas.microsoft.com/office/drawing/2014/main" val="1559369307"/>
                    </a:ext>
                  </a:extLst>
                </a:gridCol>
              </a:tblGrid>
              <a:tr h="675838">
                <a:tc>
                  <a:txBody>
                    <a:bodyPr/>
                    <a:lstStyle/>
                    <a:p>
                      <a:r>
                        <a:rPr lang="en-US" dirty="0"/>
                        <a:t>Domain</a:t>
                      </a:r>
                    </a:p>
                  </a:txBody>
                  <a:tcPr/>
                </a:tc>
                <a:tc>
                  <a:txBody>
                    <a:bodyPr/>
                    <a:lstStyle/>
                    <a:p>
                      <a:r>
                        <a:rPr lang="en-US" dirty="0"/>
                        <a:t>Pragmatic Trial</a:t>
                      </a:r>
                    </a:p>
                  </a:txBody>
                  <a:tcPr/>
                </a:tc>
                <a:tc>
                  <a:txBody>
                    <a:bodyPr/>
                    <a:lstStyle/>
                    <a:p>
                      <a:r>
                        <a:rPr lang="en-US" dirty="0"/>
                        <a:t>Explanatory Trial</a:t>
                      </a:r>
                    </a:p>
                  </a:txBody>
                  <a:tcPr/>
                </a:tc>
                <a:extLst>
                  <a:ext uri="{0D108BD9-81ED-4DB2-BD59-A6C34878D82A}">
                    <a16:rowId xmlns:a16="http://schemas.microsoft.com/office/drawing/2014/main" val="2851633097"/>
                  </a:ext>
                </a:extLst>
              </a:tr>
              <a:tr h="5684389">
                <a:tc>
                  <a:txBody>
                    <a:bodyPr/>
                    <a:lstStyle/>
                    <a:p>
                      <a:pPr algn="ctr"/>
                      <a:r>
                        <a:rPr lang="en-US" sz="3600" b="0" i="0" u="none" strike="noStrike" kern="1200" baseline="0" dirty="0">
                          <a:solidFill>
                            <a:schemeClr val="dk1"/>
                          </a:solidFill>
                          <a:latin typeface="+mn-lt"/>
                          <a:ea typeface="+mn-ea"/>
                          <a:cs typeface="+mn-cs"/>
                        </a:rPr>
                        <a:t>Primary trial outcome</a:t>
                      </a:r>
                      <a:endParaRPr lang="en-US" dirty="0"/>
                    </a:p>
                  </a:txBody>
                  <a:tcPr anchor="ctr"/>
                </a:tc>
                <a:tc>
                  <a:txBody>
                    <a:bodyPr/>
                    <a:lstStyle/>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Objectively measured</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Clinically meaningful to study participants</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Does not rely on central adjudication and can be assessed under usual conditions</a:t>
                      </a:r>
                      <a:endParaRPr lang="en-US" dirty="0"/>
                    </a:p>
                  </a:txBody>
                  <a:tcPr anchor="ctr"/>
                </a:tc>
                <a:tc>
                  <a:txBody>
                    <a:bodyPr/>
                    <a:lstStyle/>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Outcome is known to be a direct and immediate consequence of the intervention </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Often clinically meaningful, but may sometimes be a surrogate marker of another downstream outcome </a:t>
                      </a:r>
                    </a:p>
                    <a:p>
                      <a:pPr marL="571500" indent="-571500">
                        <a:buFont typeface="Arial" panose="020B0604020202020204" pitchFamily="34" charset="0"/>
                        <a:buChar char="•"/>
                      </a:pPr>
                      <a:r>
                        <a:rPr lang="en-US" sz="3600" b="0" i="0" u="none" strike="noStrike" kern="1200" baseline="0" dirty="0">
                          <a:solidFill>
                            <a:schemeClr val="dk1"/>
                          </a:solidFill>
                          <a:latin typeface="+mn-lt"/>
                          <a:ea typeface="+mn-ea"/>
                          <a:cs typeface="+mn-cs"/>
                        </a:rPr>
                        <a:t>May require specialized training or testing not normally used to determine outcome status</a:t>
                      </a:r>
                      <a:endParaRPr lang="en-US" dirty="0"/>
                    </a:p>
                  </a:txBody>
                  <a:tcPr anchor="ctr"/>
                </a:tc>
                <a:extLst>
                  <a:ext uri="{0D108BD9-81ED-4DB2-BD59-A6C34878D82A}">
                    <a16:rowId xmlns:a16="http://schemas.microsoft.com/office/drawing/2014/main" val="4071574779"/>
                  </a:ext>
                </a:extLst>
              </a:tr>
            </a:tbl>
          </a:graphicData>
        </a:graphic>
      </p:graphicFrame>
      <p:sp>
        <p:nvSpPr>
          <p:cNvPr id="6" name="Slide Number Placeholder 5">
            <a:extLst>
              <a:ext uri="{FF2B5EF4-FFF2-40B4-BE49-F238E27FC236}">
                <a16:creationId xmlns:a16="http://schemas.microsoft.com/office/drawing/2014/main" id="{2C1BD1B2-30F3-4C6A-A241-02519A785AD9}"/>
              </a:ext>
            </a:extLst>
          </p:cNvPr>
          <p:cNvSpPr>
            <a:spLocks noGrp="1"/>
          </p:cNvSpPr>
          <p:nvPr>
            <p:ph type="sldNum" sz="quarter" idx="4"/>
          </p:nvPr>
        </p:nvSpPr>
        <p:spPr/>
        <p:txBody>
          <a:bodyPr/>
          <a:lstStyle/>
          <a:p>
            <a:fld id="{8C8B385D-DF67-E241-B0BF-76B80A8E743B}" type="slidenum">
              <a:rPr lang="en-US" smtClean="0"/>
              <a:pPr/>
              <a:t>69</a:t>
            </a:fld>
            <a:endParaRPr lang="en-US" dirty="0"/>
          </a:p>
        </p:txBody>
      </p:sp>
    </p:spTree>
    <p:extLst>
      <p:ext uri="{BB962C8B-B14F-4D97-AF65-F5344CB8AC3E}">
        <p14:creationId xmlns:p14="http://schemas.microsoft.com/office/powerpoint/2010/main" val="144604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Health insurance, administrative claims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Generated when insurance billed for health-related services</a:t>
            </a:r>
          </a:p>
          <a:p>
            <a:r>
              <a:rPr lang="en-US" dirty="0"/>
              <a:t>Includes information necessary for insurance claim</a:t>
            </a:r>
          </a:p>
          <a:p>
            <a:pPr lvl="1"/>
            <a:r>
              <a:rPr lang="en-US" dirty="0"/>
              <a:t>Diagnosis codes- International classification of disease (ICD) v9/10</a:t>
            </a:r>
          </a:p>
          <a:p>
            <a:pPr lvl="1"/>
            <a:r>
              <a:rPr lang="en-US" dirty="0"/>
              <a:t>Encounter of procedure codes- current procedural terminology (CPT) </a:t>
            </a:r>
          </a:p>
          <a:p>
            <a:pPr lvl="1"/>
            <a:r>
              <a:rPr lang="en-US" dirty="0"/>
              <a:t>Pharmacy fills for medications or supplies</a:t>
            </a:r>
          </a:p>
          <a:p>
            <a:r>
              <a:rPr lang="en-US" dirty="0"/>
              <a:t>(Almost) all care observed, but not very much detail </a:t>
            </a:r>
          </a:p>
          <a:p>
            <a:r>
              <a:rPr lang="en-US" dirty="0"/>
              <a:t>No information on severity of illness, lab results, vital signs, etc.</a:t>
            </a:r>
          </a:p>
          <a:p>
            <a:r>
              <a:rPr lang="en-US" dirty="0"/>
              <a:t>Linked to particular health care coverage</a:t>
            </a:r>
          </a:p>
          <a:p>
            <a:pPr lvl="1"/>
            <a:r>
              <a:rPr lang="en-US" dirty="0"/>
              <a:t>Includes any paid services for health insurance enrollees while they are covered</a:t>
            </a:r>
          </a:p>
          <a:p>
            <a:r>
              <a:rPr lang="en-US" dirty="0"/>
              <a:t>Some claims data sources available to researchers for purchase</a:t>
            </a:r>
          </a:p>
          <a:p>
            <a:pPr lvl="1"/>
            <a:r>
              <a:rPr lang="en-US" dirty="0"/>
              <a:t>Centers for Medicare and Medicaid Services (CMS)</a:t>
            </a:r>
          </a:p>
          <a:p>
            <a:pPr lvl="1"/>
            <a:r>
              <a:rPr lang="en-US" dirty="0"/>
              <a:t>Optum</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7</a:t>
            </a:fld>
            <a:endParaRPr lang="en-US" dirty="0"/>
          </a:p>
        </p:txBody>
      </p:sp>
    </p:spTree>
    <p:extLst>
      <p:ext uri="{BB962C8B-B14F-4D97-AF65-F5344CB8AC3E}">
        <p14:creationId xmlns:p14="http://schemas.microsoft.com/office/powerpoint/2010/main" val="18019701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4421832" y="9145169"/>
            <a:ext cx="14019610" cy="21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180976" tIns="88900" rIns="180976" bIns="88900"/>
          <a:lstStyle>
            <a:lvl1pPr marL="342900" indent="-342900" algn="l" rtl="0" eaLnBrk="0" fontAlgn="base" hangingPunct="0">
              <a:spcBef>
                <a:spcPct val="20000"/>
              </a:spcBef>
              <a:spcAft>
                <a:spcPct val="0"/>
              </a:spcAft>
              <a:buSzPct val="100000"/>
              <a:buChar char="•"/>
              <a:defRPr sz="4000">
                <a:solidFill>
                  <a:schemeClr val="bg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SzPct val="100000"/>
              <a:buChar char="–"/>
              <a:defRPr sz="3600">
                <a:solidFill>
                  <a:schemeClr val="bg1"/>
                </a:solidFill>
                <a:latin typeface="+mn-lt"/>
                <a:ea typeface="ＭＳ Ｐゴシック" pitchFamily="-106" charset="-128"/>
              </a:defRPr>
            </a:lvl2pPr>
            <a:lvl3pPr marL="1143000" indent="-228600" algn="l" rtl="0" eaLnBrk="0" fontAlgn="base" hangingPunct="0">
              <a:spcBef>
                <a:spcPct val="20000"/>
              </a:spcBef>
              <a:spcAft>
                <a:spcPct val="0"/>
              </a:spcAft>
              <a:buSzPct val="100000"/>
              <a:buChar char="•"/>
              <a:defRPr sz="3200">
                <a:solidFill>
                  <a:schemeClr val="bg1"/>
                </a:solidFill>
                <a:latin typeface="+mn-lt"/>
                <a:ea typeface="ＭＳ Ｐゴシック" pitchFamily="-106" charset="-128"/>
              </a:defRPr>
            </a:lvl3pPr>
            <a:lvl4pPr marL="1600200" indent="-228600" algn="l" rtl="0" eaLnBrk="0" fontAlgn="base" hangingPunct="0">
              <a:spcBef>
                <a:spcPct val="20000"/>
              </a:spcBef>
              <a:spcAft>
                <a:spcPct val="0"/>
              </a:spcAft>
              <a:buSzPct val="100000"/>
              <a:buChar char="–"/>
              <a:defRPr sz="2800">
                <a:solidFill>
                  <a:schemeClr val="bg1"/>
                </a:solidFill>
                <a:latin typeface="+mn-lt"/>
                <a:ea typeface="ＭＳ Ｐゴシック" pitchFamily="-106" charset="-128"/>
              </a:defRPr>
            </a:lvl4pPr>
            <a:lvl5pPr marL="20574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5pPr>
            <a:lvl6pPr marL="25146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6pPr>
            <a:lvl7pPr marL="29718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7pPr>
            <a:lvl8pPr marL="34290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8pPr>
            <a:lvl9pPr marL="3886200" indent="-228600" algn="l" rtl="0" eaLnBrk="0" fontAlgn="base" hangingPunct="0">
              <a:spcBef>
                <a:spcPct val="20000"/>
              </a:spcBef>
              <a:spcAft>
                <a:spcPct val="0"/>
              </a:spcAft>
              <a:buSzPct val="100000"/>
              <a:buChar char="•"/>
              <a:defRPr sz="2400">
                <a:solidFill>
                  <a:schemeClr val="bg1"/>
                </a:solidFill>
                <a:latin typeface="+mn-lt"/>
                <a:ea typeface="ＭＳ Ｐゴシック" pitchFamily="-106" charset="-128"/>
              </a:defRPr>
            </a:lvl9pPr>
          </a:lstStyle>
          <a:p>
            <a:pPr eaLnBrk="1" fontAlgn="auto" hangingPunct="1">
              <a:spcAft>
                <a:spcPts val="0"/>
              </a:spcAft>
              <a:buNone/>
              <a:defRPr/>
            </a:pPr>
            <a:r>
              <a:rPr lang="en-US" sz="8000" dirty="0">
                <a:solidFill>
                  <a:srgbClr val="FFFFFF"/>
                </a:solidFill>
              </a:rPr>
              <a:t>How pragmatic clinical trials can improve practice &amp; policy</a:t>
            </a:r>
          </a:p>
        </p:txBody>
      </p:sp>
      <p:sp>
        <p:nvSpPr>
          <p:cNvPr id="10" name="Title 1"/>
          <p:cNvSpPr>
            <a:spLocks noGrp="1"/>
          </p:cNvSpPr>
          <p:nvPr>
            <p:ph type="title"/>
          </p:nvPr>
        </p:nvSpPr>
        <p:spPr>
          <a:xfrm>
            <a:off x="3963987" y="608483"/>
            <a:ext cx="16764000" cy="1527178"/>
          </a:xfrm>
        </p:spPr>
        <p:txBody>
          <a:bodyPr>
            <a:normAutofit/>
          </a:bodyPr>
          <a:lstStyle/>
          <a:p>
            <a:pPr>
              <a:defRPr/>
            </a:pPr>
            <a:r>
              <a:rPr lang="en-US" dirty="0">
                <a:solidFill>
                  <a:srgbClr val="00A47F"/>
                </a:solidFill>
              </a:rPr>
              <a:t>Key features of most pragmatic trials</a:t>
            </a:r>
          </a:p>
        </p:txBody>
      </p:sp>
      <p:sp>
        <p:nvSpPr>
          <p:cNvPr id="2" name="Slide Number Placeholder 1">
            <a:extLst>
              <a:ext uri="{FF2B5EF4-FFF2-40B4-BE49-F238E27FC236}">
                <a16:creationId xmlns:a16="http://schemas.microsoft.com/office/drawing/2014/main" id="{6D77A56C-9417-4EA5-839C-8CAB4E3FBDC2}"/>
              </a:ext>
            </a:extLst>
          </p:cNvPr>
          <p:cNvSpPr>
            <a:spLocks noGrp="1"/>
          </p:cNvSpPr>
          <p:nvPr>
            <p:ph type="sldNum" sz="quarter" idx="10"/>
          </p:nvPr>
        </p:nvSpPr>
        <p:spPr/>
        <p:txBody>
          <a:bodyPr/>
          <a:lstStyle/>
          <a:p>
            <a:pPr>
              <a:defRPr/>
            </a:pPr>
            <a:r>
              <a:rPr lang="en-US" altLang="en-US" dirty="0"/>
              <a:t> </a:t>
            </a:r>
          </a:p>
        </p:txBody>
      </p:sp>
      <p:sp>
        <p:nvSpPr>
          <p:cNvPr id="9" name="TextBox 8">
            <a:extLst>
              <a:ext uri="{FF2B5EF4-FFF2-40B4-BE49-F238E27FC236}">
                <a16:creationId xmlns:a16="http://schemas.microsoft.com/office/drawing/2014/main" id="{A0FF54A6-CA70-4D3B-9AA2-473E2A9CF0C3}"/>
              </a:ext>
            </a:extLst>
          </p:cNvPr>
          <p:cNvSpPr txBox="1"/>
          <p:nvPr/>
        </p:nvSpPr>
        <p:spPr>
          <a:xfrm>
            <a:off x="18629737" y="13132417"/>
            <a:ext cx="5635315" cy="461665"/>
          </a:xfrm>
          <a:prstGeom prst="rect">
            <a:avLst/>
          </a:prstGeom>
          <a:noFill/>
        </p:spPr>
        <p:txBody>
          <a:bodyPr wrap="square" rtlCol="0">
            <a:spAutoFit/>
          </a:bodyPr>
          <a:lstStyle/>
          <a:p>
            <a:r>
              <a:rPr lang="en-US" sz="2400" dirty="0"/>
              <a:t>Slide borrowed from NIH Collaboratory</a:t>
            </a:r>
          </a:p>
        </p:txBody>
      </p:sp>
      <p:graphicFrame>
        <p:nvGraphicFramePr>
          <p:cNvPr id="8" name="Content Placeholder 7">
            <a:extLst>
              <a:ext uri="{FF2B5EF4-FFF2-40B4-BE49-F238E27FC236}">
                <a16:creationId xmlns:a16="http://schemas.microsoft.com/office/drawing/2014/main" id="{9AA70247-0F51-4551-8D84-DAB6EB76AC67}"/>
              </a:ext>
            </a:extLst>
          </p:cNvPr>
          <p:cNvGraphicFramePr>
            <a:graphicFrameLocks/>
          </p:cNvGraphicFramePr>
          <p:nvPr/>
        </p:nvGraphicFramePr>
        <p:xfrm>
          <a:off x="4421186" y="2895601"/>
          <a:ext cx="15716395" cy="8382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6" descr="FINALcollaboratorylogo_19feb2013_outlines.eps">
            <a:extLst>
              <a:ext uri="{FF2B5EF4-FFF2-40B4-BE49-F238E27FC236}">
                <a16:creationId xmlns:a16="http://schemas.microsoft.com/office/drawing/2014/main" id="{41609D4D-4302-47F2-A033-1D2B5244721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77386" y="12038187"/>
            <a:ext cx="4631532" cy="106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03524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Pragmatic Clinical Trials</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r>
              <a:rPr lang="en-US" dirty="0"/>
              <a:t>Kaiser Permanente Washington Health Research Institute</a:t>
            </a:r>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p:txBody>
          <a:bodyPr/>
          <a:lstStyle/>
          <a:p>
            <a:r>
              <a:rPr lang="en-US" dirty="0">
                <a:solidFill>
                  <a:schemeClr val="bg2">
                    <a:lumMod val="50000"/>
                  </a:schemeClr>
                </a:solidFill>
              </a:rPr>
              <a:t>Why pragmatic clinical trials?</a:t>
            </a:r>
          </a:p>
          <a:p>
            <a:pPr lvl="1"/>
            <a:r>
              <a:rPr lang="en-US" dirty="0">
                <a:solidFill>
                  <a:schemeClr val="bg2">
                    <a:lumMod val="50000"/>
                  </a:schemeClr>
                </a:solidFill>
              </a:rPr>
              <a:t>Challenges in translating evidence from conventional trials to real world practice</a:t>
            </a:r>
          </a:p>
          <a:p>
            <a:r>
              <a:rPr lang="en-US" dirty="0">
                <a:solidFill>
                  <a:schemeClr val="bg2">
                    <a:lumMod val="50000"/>
                  </a:schemeClr>
                </a:solidFill>
              </a:rPr>
              <a:t>What are pragmatic trials?</a:t>
            </a:r>
          </a:p>
          <a:p>
            <a:r>
              <a:rPr lang="en-US" b="1" dirty="0"/>
              <a:t>Design and analytic considerations</a:t>
            </a:r>
          </a:p>
          <a:p>
            <a:pPr lvl="1"/>
            <a:r>
              <a:rPr lang="en-US" dirty="0"/>
              <a:t>Common trial designs: cluster randomized, stepped wedge, </a:t>
            </a:r>
            <a:r>
              <a:rPr lang="en-US" dirty="0" err="1"/>
              <a:t>Zelen</a:t>
            </a:r>
            <a:endParaRPr lang="en-US" dirty="0"/>
          </a:p>
          <a:p>
            <a:pPr lvl="1"/>
            <a:r>
              <a:rPr lang="en-US" dirty="0"/>
              <a:t>Using EHR data to define eligibility criteria and for outcome ascertainment</a:t>
            </a:r>
          </a:p>
          <a:p>
            <a:pPr lvl="1"/>
            <a:r>
              <a:rPr lang="en-US" dirty="0"/>
              <a:t>Health equity</a:t>
            </a:r>
          </a:p>
          <a:p>
            <a:r>
              <a:rPr lang="en-US" dirty="0">
                <a:solidFill>
                  <a:schemeClr val="bg2">
                    <a:lumMod val="50000"/>
                  </a:schemeClr>
                </a:solidFill>
              </a:rPr>
              <a:t>Case studies</a:t>
            </a:r>
          </a:p>
          <a:p>
            <a:pPr lvl="1"/>
            <a:r>
              <a:rPr lang="en-US" dirty="0">
                <a:solidFill>
                  <a:schemeClr val="bg2">
                    <a:lumMod val="50000"/>
                  </a:schemeClr>
                </a:solidFill>
              </a:rPr>
              <a:t>PROUD Trial: parallel group cluster randomized pragmatic trial</a:t>
            </a:r>
          </a:p>
          <a:p>
            <a:pPr lvl="1"/>
            <a:r>
              <a:rPr lang="en-US" dirty="0">
                <a:solidFill>
                  <a:schemeClr val="bg2">
                    <a:lumMod val="50000"/>
                  </a:schemeClr>
                </a:solidFill>
              </a:rPr>
              <a:t>SPARC Trial: stepped wedge pragmatic trial</a:t>
            </a:r>
          </a:p>
          <a:p>
            <a:pPr lvl="1"/>
            <a:r>
              <a:rPr lang="en-US" dirty="0">
                <a:solidFill>
                  <a:schemeClr val="bg2">
                    <a:lumMod val="50000"/>
                  </a:schemeClr>
                </a:solidFill>
              </a:rPr>
              <a:t>MICARE Trial: </a:t>
            </a:r>
            <a:r>
              <a:rPr lang="en-US" dirty="0" err="1">
                <a:solidFill>
                  <a:schemeClr val="bg2">
                    <a:lumMod val="50000"/>
                  </a:schemeClr>
                </a:solidFill>
              </a:rPr>
              <a:t>Zelen</a:t>
            </a:r>
            <a:r>
              <a:rPr lang="en-US" dirty="0">
                <a:solidFill>
                  <a:schemeClr val="bg2">
                    <a:lumMod val="50000"/>
                  </a:schemeClr>
                </a:solidFill>
              </a:rPr>
              <a:t> trial</a:t>
            </a:r>
          </a:p>
        </p:txBody>
      </p:sp>
    </p:spTree>
    <p:extLst>
      <p:ext uri="{BB962C8B-B14F-4D97-AF65-F5344CB8AC3E}">
        <p14:creationId xmlns:p14="http://schemas.microsoft.com/office/powerpoint/2010/main" val="9577132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704733-36AB-4CF0-B1A8-C45FC520F6A7}"/>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86A25DC3-A5D6-45A8-B812-542D6D2F6D55}"/>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A83BD0E4-3487-4AF3-82A6-CC6F8FA4E399}"/>
              </a:ext>
            </a:extLst>
          </p:cNvPr>
          <p:cNvSpPr>
            <a:spLocks noGrp="1"/>
          </p:cNvSpPr>
          <p:nvPr>
            <p:ph type="title"/>
          </p:nvPr>
        </p:nvSpPr>
        <p:spPr/>
        <p:txBody>
          <a:bodyPr/>
          <a:lstStyle/>
          <a:p>
            <a:r>
              <a:rPr lang="en-US" dirty="0"/>
              <a:t>Study design </a:t>
            </a:r>
          </a:p>
        </p:txBody>
      </p:sp>
      <p:sp>
        <p:nvSpPr>
          <p:cNvPr id="5" name="Content Placeholder 4">
            <a:extLst>
              <a:ext uri="{FF2B5EF4-FFF2-40B4-BE49-F238E27FC236}">
                <a16:creationId xmlns:a16="http://schemas.microsoft.com/office/drawing/2014/main" id="{073CE382-2C9A-4AA2-A484-E74A763788A2}"/>
              </a:ext>
            </a:extLst>
          </p:cNvPr>
          <p:cNvSpPr>
            <a:spLocks noGrp="1"/>
          </p:cNvSpPr>
          <p:nvPr>
            <p:ph sz="quarter" idx="19"/>
          </p:nvPr>
        </p:nvSpPr>
        <p:spPr>
          <a:xfrm>
            <a:off x="1754188" y="3523992"/>
            <a:ext cx="20413834" cy="8305800"/>
          </a:xfrm>
        </p:spPr>
        <p:txBody>
          <a:bodyPr/>
          <a:lstStyle/>
          <a:p>
            <a:pPr marL="0" indent="0">
              <a:buNone/>
            </a:pPr>
            <a:r>
              <a:rPr lang="en-US" dirty="0"/>
              <a:t>Studies embedded within health care systems must balance:</a:t>
            </a:r>
          </a:p>
          <a:p>
            <a:pPr lvl="1"/>
            <a:r>
              <a:rPr lang="en-US" dirty="0"/>
              <a:t>Researcher’s desire to control all aspects of the design to maintain rigor</a:t>
            </a:r>
          </a:p>
          <a:p>
            <a:pPr lvl="1"/>
            <a:r>
              <a:rPr lang="en-US" dirty="0"/>
              <a:t>Health system’s need to deliver efficient, high-quality care to everyone (SPARC case study)</a:t>
            </a:r>
          </a:p>
          <a:p>
            <a:pPr marL="0" indent="0">
              <a:buNone/>
            </a:pPr>
            <a:endParaRPr lang="en-US" dirty="0"/>
          </a:p>
          <a:p>
            <a:pPr marL="0" indent="0">
              <a:buNone/>
            </a:pPr>
            <a:r>
              <a:rPr lang="en-US" dirty="0"/>
              <a:t>Common study design: </a:t>
            </a:r>
            <a:r>
              <a:rPr lang="en-US" b="1" dirty="0"/>
              <a:t>cluster randomized trial</a:t>
            </a:r>
          </a:p>
          <a:p>
            <a:pPr lvl="1"/>
            <a:r>
              <a:rPr lang="en-US" dirty="0"/>
              <a:t>Instead of randomizing individual patients, clusters of patients are randomized</a:t>
            </a:r>
          </a:p>
          <a:p>
            <a:pPr lvl="1"/>
            <a:r>
              <a:rPr lang="en-US" dirty="0"/>
              <a:t>Intervention may be at the cluster-level (e.g., provider trainings)</a:t>
            </a:r>
          </a:p>
          <a:p>
            <a:pPr lvl="1"/>
            <a:r>
              <a:rPr lang="en-US" dirty="0"/>
              <a:t>May be necessary to avoid contamination</a:t>
            </a:r>
          </a:p>
          <a:p>
            <a:pPr lvl="2"/>
            <a:r>
              <a:rPr lang="en-US" dirty="0"/>
              <a:t>For example, if providers are trained to provide the intervention to patients, and they have some patients randomized to the intervention and some randomized to control, it may be challenging to avoid contamination between the intervention arms</a:t>
            </a:r>
          </a:p>
          <a:p>
            <a:pPr lvl="2"/>
            <a:r>
              <a:rPr lang="en-US" dirty="0"/>
              <a:t>Contamination leads to diluted intervention effects</a:t>
            </a:r>
          </a:p>
          <a:p>
            <a:pPr lvl="1"/>
            <a:r>
              <a:rPr lang="en-US" dirty="0"/>
              <a:t>Patients in the same cluster are correlated </a:t>
            </a:r>
            <a:r>
              <a:rPr lang="en-US" dirty="0">
                <a:sym typeface="Wingdings" panose="05000000000000000000" pitchFamily="2" charset="2"/>
              </a:rPr>
              <a:t></a:t>
            </a:r>
            <a:r>
              <a:rPr lang="en-US" dirty="0"/>
              <a:t> needs to be accounted for in the analysis</a:t>
            </a:r>
          </a:p>
          <a:p>
            <a:endParaRPr lang="en-US" dirty="0"/>
          </a:p>
        </p:txBody>
      </p:sp>
      <p:sp>
        <p:nvSpPr>
          <p:cNvPr id="6" name="Slide Number Placeholder 5">
            <a:extLst>
              <a:ext uri="{FF2B5EF4-FFF2-40B4-BE49-F238E27FC236}">
                <a16:creationId xmlns:a16="http://schemas.microsoft.com/office/drawing/2014/main" id="{464BBCD8-3AA7-45F7-96A0-C58B24297CCA}"/>
              </a:ext>
            </a:extLst>
          </p:cNvPr>
          <p:cNvSpPr>
            <a:spLocks noGrp="1"/>
          </p:cNvSpPr>
          <p:nvPr>
            <p:ph type="sldNum" sz="quarter" idx="4"/>
          </p:nvPr>
        </p:nvSpPr>
        <p:spPr/>
        <p:txBody>
          <a:bodyPr/>
          <a:lstStyle/>
          <a:p>
            <a:fld id="{8C8B385D-DF67-E241-B0BF-76B80A8E743B}" type="slidenum">
              <a:rPr lang="en-US" smtClean="0"/>
              <a:pPr/>
              <a:t>72</a:t>
            </a:fld>
            <a:endParaRPr lang="en-US" dirty="0"/>
          </a:p>
        </p:txBody>
      </p:sp>
    </p:spTree>
    <p:extLst>
      <p:ext uri="{BB962C8B-B14F-4D97-AF65-F5344CB8AC3E}">
        <p14:creationId xmlns:p14="http://schemas.microsoft.com/office/powerpoint/2010/main" val="31443592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8AB4053-DDA5-48A6-A20B-AE476284C9A0}"/>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42BCB2EA-D92C-4061-9A46-F4F1CE785FFB}"/>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BA1482A4-EB8F-4C96-BFEA-D2C157B8C8F3}"/>
              </a:ext>
            </a:extLst>
          </p:cNvPr>
          <p:cNvSpPr>
            <a:spLocks noGrp="1"/>
          </p:cNvSpPr>
          <p:nvPr>
            <p:ph type="title"/>
          </p:nvPr>
        </p:nvSpPr>
        <p:spPr/>
        <p:txBody>
          <a:bodyPr/>
          <a:lstStyle/>
          <a:p>
            <a:r>
              <a:rPr lang="en-US" dirty="0"/>
              <a:t>Cluster randomized trials</a:t>
            </a:r>
          </a:p>
        </p:txBody>
      </p:sp>
      <p:sp>
        <p:nvSpPr>
          <p:cNvPr id="11" name="Content Placeholder 10">
            <a:extLst>
              <a:ext uri="{FF2B5EF4-FFF2-40B4-BE49-F238E27FC236}">
                <a16:creationId xmlns:a16="http://schemas.microsoft.com/office/drawing/2014/main" id="{AEC975A0-7BF6-4193-9BEF-7015CFC6D961}"/>
              </a:ext>
            </a:extLst>
          </p:cNvPr>
          <p:cNvSpPr>
            <a:spLocks noGrp="1"/>
          </p:cNvSpPr>
          <p:nvPr>
            <p:ph sz="quarter" idx="19"/>
          </p:nvPr>
        </p:nvSpPr>
        <p:spPr>
          <a:xfrm>
            <a:off x="1754189" y="3202716"/>
            <a:ext cx="10941212" cy="8305800"/>
          </a:xfrm>
        </p:spPr>
        <p:txBody>
          <a:bodyPr/>
          <a:lstStyle/>
          <a:p>
            <a:pPr marL="0" indent="0">
              <a:buNone/>
            </a:pPr>
            <a:r>
              <a:rPr lang="en-US" b="1" dirty="0"/>
              <a:t>Choice of randomization unit (cluster):</a:t>
            </a:r>
          </a:p>
          <a:p>
            <a:r>
              <a:rPr lang="en-US" dirty="0"/>
              <a:t>Provider &lt; Panel &lt; Clinic &lt; Region &lt; Site</a:t>
            </a:r>
          </a:p>
          <a:p>
            <a:r>
              <a:rPr lang="en-US" dirty="0"/>
              <a:t>Goal: smallest unit without contamination</a:t>
            </a:r>
          </a:p>
          <a:p>
            <a:pPr lvl="1"/>
            <a:r>
              <a:rPr lang="en-US" dirty="0"/>
              <a:t>For a given sample size (# patients), statistical power increases as the number of clusters increases </a:t>
            </a:r>
          </a:p>
          <a:p>
            <a:r>
              <a:rPr lang="en-US" dirty="0"/>
              <a:t>More clusters are better if possible</a:t>
            </a:r>
          </a:p>
          <a:p>
            <a:r>
              <a:rPr lang="en-US" dirty="0"/>
              <a:t>Smaller number of clusters leads to inference challenges</a:t>
            </a:r>
          </a:p>
          <a:p>
            <a:pPr lvl="1"/>
            <a:r>
              <a:rPr lang="en-US" dirty="0"/>
              <a:t>Chance imbalance in covariates</a:t>
            </a:r>
          </a:p>
          <a:p>
            <a:pPr lvl="1"/>
            <a:r>
              <a:rPr lang="en-US" dirty="0"/>
              <a:t>Elevated type 1 error rates for individual-level analyses (generalized estimating equations [GEE], generalized linear mixed-effect models [GLMM])</a:t>
            </a:r>
          </a:p>
        </p:txBody>
      </p:sp>
      <p:sp>
        <p:nvSpPr>
          <p:cNvPr id="7" name="Slide Number Placeholder 6">
            <a:extLst>
              <a:ext uri="{FF2B5EF4-FFF2-40B4-BE49-F238E27FC236}">
                <a16:creationId xmlns:a16="http://schemas.microsoft.com/office/drawing/2014/main" id="{408B665B-16BE-44AD-8B1B-E5D877679F5E}"/>
              </a:ext>
            </a:extLst>
          </p:cNvPr>
          <p:cNvSpPr>
            <a:spLocks noGrp="1"/>
          </p:cNvSpPr>
          <p:nvPr>
            <p:ph type="sldNum" sz="quarter" idx="4"/>
          </p:nvPr>
        </p:nvSpPr>
        <p:spPr/>
        <p:txBody>
          <a:bodyPr/>
          <a:lstStyle/>
          <a:p>
            <a:fld id="{8C8B385D-DF67-E241-B0BF-76B80A8E743B}" type="slidenum">
              <a:rPr lang="en-US" smtClean="0"/>
              <a:pPr/>
              <a:t>73</a:t>
            </a:fld>
            <a:endParaRPr lang="en-US" dirty="0"/>
          </a:p>
        </p:txBody>
      </p:sp>
      <p:grpSp>
        <p:nvGrpSpPr>
          <p:cNvPr id="12" name="Group 11">
            <a:extLst>
              <a:ext uri="{FF2B5EF4-FFF2-40B4-BE49-F238E27FC236}">
                <a16:creationId xmlns:a16="http://schemas.microsoft.com/office/drawing/2014/main" id="{5532D689-6D3A-4739-A876-779060D9525F}"/>
              </a:ext>
            </a:extLst>
          </p:cNvPr>
          <p:cNvGrpSpPr/>
          <p:nvPr/>
        </p:nvGrpSpPr>
        <p:grpSpPr>
          <a:xfrm>
            <a:off x="13431511" y="7213866"/>
            <a:ext cx="9796296" cy="5644018"/>
            <a:chOff x="166098" y="687629"/>
            <a:chExt cx="8739451" cy="5551634"/>
          </a:xfrm>
        </p:grpSpPr>
        <p:sp>
          <p:nvSpPr>
            <p:cNvPr id="13" name="Oval 12">
              <a:extLst>
                <a:ext uri="{FF2B5EF4-FFF2-40B4-BE49-F238E27FC236}">
                  <a16:creationId xmlns:a16="http://schemas.microsoft.com/office/drawing/2014/main" id="{D3501752-30EC-4912-9601-370D98CA39A6}"/>
                </a:ext>
              </a:extLst>
            </p:cNvPr>
            <p:cNvSpPr/>
            <p:nvPr/>
          </p:nvSpPr>
          <p:spPr>
            <a:xfrm>
              <a:off x="762000" y="1909041"/>
              <a:ext cx="883919" cy="5029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14CB7440-077D-447B-A907-8110CA134B71}"/>
                </a:ext>
              </a:extLst>
            </p:cNvPr>
            <p:cNvSpPr/>
            <p:nvPr/>
          </p:nvSpPr>
          <p:spPr>
            <a:xfrm>
              <a:off x="2895600" y="1406122"/>
              <a:ext cx="883919" cy="50291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B2F7469-C464-4F34-A502-A0F7F2802380}"/>
                </a:ext>
              </a:extLst>
            </p:cNvPr>
            <p:cNvSpPr/>
            <p:nvPr/>
          </p:nvSpPr>
          <p:spPr>
            <a:xfrm>
              <a:off x="1870771" y="1909041"/>
              <a:ext cx="883919" cy="5029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21FA2D4-BF3B-4EDD-B7E1-7693F609C4A1}"/>
                </a:ext>
              </a:extLst>
            </p:cNvPr>
            <p:cNvSpPr/>
            <p:nvPr/>
          </p:nvSpPr>
          <p:spPr>
            <a:xfrm>
              <a:off x="3959401" y="1406121"/>
              <a:ext cx="883919" cy="50291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71CDB04-23A3-40BC-9FA4-0DED7231670C}"/>
                </a:ext>
              </a:extLst>
            </p:cNvPr>
            <p:cNvSpPr/>
            <p:nvPr/>
          </p:nvSpPr>
          <p:spPr>
            <a:xfrm>
              <a:off x="5029200" y="1428524"/>
              <a:ext cx="883919" cy="50291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2C98F5F-1027-4522-8392-9097FAD37B73}"/>
                </a:ext>
              </a:extLst>
            </p:cNvPr>
            <p:cNvSpPr/>
            <p:nvPr/>
          </p:nvSpPr>
          <p:spPr>
            <a:xfrm>
              <a:off x="6278881" y="1931443"/>
              <a:ext cx="883919" cy="502919"/>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DFC9E0-D321-4294-97C0-77E4CC3C8E98}"/>
                </a:ext>
              </a:extLst>
            </p:cNvPr>
            <p:cNvSpPr/>
            <p:nvPr/>
          </p:nvSpPr>
          <p:spPr>
            <a:xfrm>
              <a:off x="7410387" y="1971207"/>
              <a:ext cx="883919" cy="502919"/>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16B79A-5A00-4119-A250-50CE3EED67D9}"/>
                </a:ext>
              </a:extLst>
            </p:cNvPr>
            <p:cNvCxnSpPr>
              <a:cxnSpLocks/>
            </p:cNvCxnSpPr>
            <p:nvPr/>
          </p:nvCxnSpPr>
          <p:spPr>
            <a:xfrm>
              <a:off x="1203959" y="2474126"/>
              <a:ext cx="0" cy="294936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7D7CB2E-81F1-46D2-99D5-362739E23758}"/>
                </a:ext>
              </a:extLst>
            </p:cNvPr>
            <p:cNvSpPr/>
            <p:nvPr/>
          </p:nvSpPr>
          <p:spPr>
            <a:xfrm>
              <a:off x="762001" y="5495645"/>
              <a:ext cx="883918" cy="3717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E0A8831-32E3-4546-BD52-A427EB0D27CF}"/>
                </a:ext>
              </a:extLst>
            </p:cNvPr>
            <p:cNvSpPr/>
            <p:nvPr/>
          </p:nvSpPr>
          <p:spPr>
            <a:xfrm>
              <a:off x="3779519" y="5423486"/>
              <a:ext cx="883918" cy="3717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A31A06-B273-470B-899B-CA6D48B98E6B}"/>
                </a:ext>
              </a:extLst>
            </p:cNvPr>
            <p:cNvSpPr/>
            <p:nvPr/>
          </p:nvSpPr>
          <p:spPr>
            <a:xfrm>
              <a:off x="7040380" y="5423485"/>
              <a:ext cx="883918" cy="3717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0A9A7AD1-ACE6-4C8B-A9BC-E9405FF8B8E1}"/>
                </a:ext>
              </a:extLst>
            </p:cNvPr>
            <p:cNvCxnSpPr>
              <a:cxnSpLocks/>
            </p:cNvCxnSpPr>
            <p:nvPr/>
          </p:nvCxnSpPr>
          <p:spPr>
            <a:xfrm flipH="1">
              <a:off x="1401831" y="1971207"/>
              <a:ext cx="1935728" cy="3452278"/>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C3708D-62AE-481D-8FDD-4FD3BCCACF5A}"/>
                </a:ext>
              </a:extLst>
            </p:cNvPr>
            <p:cNvCxnSpPr>
              <a:cxnSpLocks/>
            </p:cNvCxnSpPr>
            <p:nvPr/>
          </p:nvCxnSpPr>
          <p:spPr>
            <a:xfrm>
              <a:off x="1401831" y="2474126"/>
              <a:ext cx="2697603" cy="279696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65303D-605E-46FC-AFEE-575C2B94F225}"/>
                </a:ext>
              </a:extLst>
            </p:cNvPr>
            <p:cNvCxnSpPr>
              <a:cxnSpLocks/>
            </p:cNvCxnSpPr>
            <p:nvPr/>
          </p:nvCxnSpPr>
          <p:spPr>
            <a:xfrm flipH="1">
              <a:off x="4329409" y="1971207"/>
              <a:ext cx="71951" cy="3299879"/>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BC7992-BF3F-46F7-9C8D-ECE96A201766}"/>
                </a:ext>
              </a:extLst>
            </p:cNvPr>
            <p:cNvCxnSpPr>
              <a:cxnSpLocks/>
            </p:cNvCxnSpPr>
            <p:nvPr/>
          </p:nvCxnSpPr>
          <p:spPr>
            <a:xfrm flipH="1">
              <a:off x="4572000" y="2604086"/>
              <a:ext cx="1981201" cy="2667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BC61A9A-0539-4780-AEB5-9040350C2373}"/>
                </a:ext>
              </a:extLst>
            </p:cNvPr>
            <p:cNvCxnSpPr>
              <a:cxnSpLocks/>
            </p:cNvCxnSpPr>
            <p:nvPr/>
          </p:nvCxnSpPr>
          <p:spPr>
            <a:xfrm>
              <a:off x="5471159" y="1971207"/>
              <a:ext cx="2032921" cy="3299879"/>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D9BFCD6-07F5-41AF-9CEF-F83FA40B02B0}"/>
                </a:ext>
              </a:extLst>
            </p:cNvPr>
            <p:cNvCxnSpPr>
              <a:cxnSpLocks/>
            </p:cNvCxnSpPr>
            <p:nvPr/>
          </p:nvCxnSpPr>
          <p:spPr>
            <a:xfrm>
              <a:off x="2312731" y="2604086"/>
              <a:ext cx="5020709" cy="2667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23D4FD3-0175-4838-83F0-6FE98893197D}"/>
                </a:ext>
              </a:extLst>
            </p:cNvPr>
            <p:cNvCxnSpPr>
              <a:cxnSpLocks/>
            </p:cNvCxnSpPr>
            <p:nvPr/>
          </p:nvCxnSpPr>
          <p:spPr>
            <a:xfrm flipH="1">
              <a:off x="7852346" y="2604086"/>
              <a:ext cx="1" cy="2667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1AF0385-71BC-44F1-BE14-5A6459E07B4E}"/>
                </a:ext>
              </a:extLst>
            </p:cNvPr>
            <p:cNvSpPr txBox="1"/>
            <p:nvPr/>
          </p:nvSpPr>
          <p:spPr>
            <a:xfrm>
              <a:off x="166098" y="1265434"/>
              <a:ext cx="1331455" cy="369332"/>
            </a:xfrm>
            <a:prstGeom prst="rect">
              <a:avLst/>
            </a:prstGeom>
            <a:noFill/>
          </p:spPr>
          <p:txBody>
            <a:bodyPr wrap="none" rtlCol="0">
              <a:spAutoFit/>
            </a:bodyPr>
            <a:lstStyle/>
            <a:p>
              <a:r>
                <a:rPr lang="en-US" dirty="0"/>
                <a:t>Psychiatrists</a:t>
              </a:r>
            </a:p>
          </p:txBody>
        </p:sp>
        <p:sp>
          <p:nvSpPr>
            <p:cNvPr id="32" name="TextBox 31">
              <a:extLst>
                <a:ext uri="{FF2B5EF4-FFF2-40B4-BE49-F238E27FC236}">
                  <a16:creationId xmlns:a16="http://schemas.microsoft.com/office/drawing/2014/main" id="{008E4343-C743-41A1-8FCC-E98010FA843F}"/>
                </a:ext>
              </a:extLst>
            </p:cNvPr>
            <p:cNvSpPr txBox="1"/>
            <p:nvPr/>
          </p:nvSpPr>
          <p:spPr>
            <a:xfrm>
              <a:off x="3205131" y="687629"/>
              <a:ext cx="1148776" cy="369332"/>
            </a:xfrm>
            <a:prstGeom prst="rect">
              <a:avLst/>
            </a:prstGeom>
            <a:noFill/>
          </p:spPr>
          <p:txBody>
            <a:bodyPr wrap="none" rtlCol="0">
              <a:spAutoFit/>
            </a:bodyPr>
            <a:lstStyle/>
            <a:p>
              <a:r>
                <a:rPr lang="en-US" dirty="0"/>
                <a:t>Therapists</a:t>
              </a:r>
            </a:p>
          </p:txBody>
        </p:sp>
        <p:sp>
          <p:nvSpPr>
            <p:cNvPr id="33" name="TextBox 32">
              <a:extLst>
                <a:ext uri="{FF2B5EF4-FFF2-40B4-BE49-F238E27FC236}">
                  <a16:creationId xmlns:a16="http://schemas.microsoft.com/office/drawing/2014/main" id="{8C69DD4C-95FA-4485-A671-988B29081868}"/>
                </a:ext>
              </a:extLst>
            </p:cNvPr>
            <p:cNvSpPr txBox="1"/>
            <p:nvPr/>
          </p:nvSpPr>
          <p:spPr>
            <a:xfrm>
              <a:off x="6260274" y="716846"/>
              <a:ext cx="2645275" cy="840882"/>
            </a:xfrm>
            <a:prstGeom prst="rect">
              <a:avLst/>
            </a:prstGeom>
            <a:noFill/>
          </p:spPr>
          <p:txBody>
            <a:bodyPr wrap="square" rtlCol="0">
              <a:spAutoFit/>
            </a:bodyPr>
            <a:lstStyle/>
            <a:p>
              <a:r>
                <a:rPr lang="en-US" dirty="0"/>
                <a:t>Primary Care Physicians</a:t>
              </a:r>
            </a:p>
          </p:txBody>
        </p:sp>
        <p:sp>
          <p:nvSpPr>
            <p:cNvPr id="34" name="TextBox 33">
              <a:extLst>
                <a:ext uri="{FF2B5EF4-FFF2-40B4-BE49-F238E27FC236}">
                  <a16:creationId xmlns:a16="http://schemas.microsoft.com/office/drawing/2014/main" id="{14F43382-AB1C-4002-ADBD-F94FBD83CCFC}"/>
                </a:ext>
              </a:extLst>
            </p:cNvPr>
            <p:cNvSpPr txBox="1"/>
            <p:nvPr/>
          </p:nvSpPr>
          <p:spPr>
            <a:xfrm>
              <a:off x="3426858" y="5869931"/>
              <a:ext cx="938527" cy="369332"/>
            </a:xfrm>
            <a:prstGeom prst="rect">
              <a:avLst/>
            </a:prstGeom>
            <a:noFill/>
          </p:spPr>
          <p:txBody>
            <a:bodyPr wrap="none" rtlCol="0">
              <a:spAutoFit/>
            </a:bodyPr>
            <a:lstStyle/>
            <a:p>
              <a:r>
                <a:rPr lang="en-US" dirty="0"/>
                <a:t>Patients</a:t>
              </a:r>
            </a:p>
          </p:txBody>
        </p:sp>
      </p:grpSp>
      <p:sp>
        <p:nvSpPr>
          <p:cNvPr id="35" name="Content Placeholder 10">
            <a:extLst>
              <a:ext uri="{FF2B5EF4-FFF2-40B4-BE49-F238E27FC236}">
                <a16:creationId xmlns:a16="http://schemas.microsoft.com/office/drawing/2014/main" id="{83ECC0BB-6DF9-438F-9E0D-9E13D23FA2A5}"/>
              </a:ext>
            </a:extLst>
          </p:cNvPr>
          <p:cNvSpPr txBox="1">
            <a:spLocks/>
          </p:cNvSpPr>
          <p:nvPr/>
        </p:nvSpPr>
        <p:spPr>
          <a:xfrm>
            <a:off x="13623021" y="2627682"/>
            <a:ext cx="9005443" cy="3559097"/>
          </a:xfrm>
          <a:prstGeom prst="rect">
            <a:avLst/>
          </a:prstGeom>
        </p:spPr>
        <p:txBody>
          <a:bodyPr vert="horz" lIns="91440" tIns="45720" rIns="91440" bIns="45720" rtlCol="0">
            <a:noAutofit/>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571500" indent="-571500"/>
            <a:r>
              <a:rPr lang="en-US" dirty="0"/>
              <a:t>May not be able to avoid contamination completely</a:t>
            </a:r>
          </a:p>
          <a:p>
            <a:pPr marL="1485946" lvl="1" indent="-571500">
              <a:buFont typeface="Arial" panose="020B0604020202020204" pitchFamily="34" charset="0"/>
              <a:buChar char="•"/>
            </a:pPr>
            <a:r>
              <a:rPr lang="en-US" dirty="0"/>
              <a:t>Patients may go to multiple providers or clinics (especially if intervention period is long)</a:t>
            </a:r>
          </a:p>
          <a:p>
            <a:r>
              <a:rPr lang="en-US" dirty="0"/>
              <a:t>Think about whether this is the best design</a:t>
            </a:r>
          </a:p>
          <a:p>
            <a:endParaRPr lang="en-US" dirty="0"/>
          </a:p>
        </p:txBody>
      </p:sp>
    </p:spTree>
    <p:extLst>
      <p:ext uri="{BB962C8B-B14F-4D97-AF65-F5344CB8AC3E}">
        <p14:creationId xmlns:p14="http://schemas.microsoft.com/office/powerpoint/2010/main" val="2118158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5169ED-8EE6-4404-8FCF-1B553A7D5FF5}"/>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22A36B6F-2F8C-4507-BBAF-28F625877CB9}"/>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884A659F-CF58-42CD-9795-0B820727EF12}"/>
              </a:ext>
            </a:extLst>
          </p:cNvPr>
          <p:cNvSpPr>
            <a:spLocks noGrp="1"/>
          </p:cNvSpPr>
          <p:nvPr>
            <p:ph type="title"/>
          </p:nvPr>
        </p:nvSpPr>
        <p:spPr/>
        <p:txBody>
          <a:bodyPr/>
          <a:lstStyle/>
          <a:p>
            <a:r>
              <a:rPr lang="en-US" dirty="0"/>
              <a:t>Randomization</a:t>
            </a:r>
          </a:p>
        </p:txBody>
      </p:sp>
      <p:sp>
        <p:nvSpPr>
          <p:cNvPr id="5" name="Content Placeholder 4">
            <a:extLst>
              <a:ext uri="{FF2B5EF4-FFF2-40B4-BE49-F238E27FC236}">
                <a16:creationId xmlns:a16="http://schemas.microsoft.com/office/drawing/2014/main" id="{8163854D-BBE5-48D4-ABDA-27F1E1579C28}"/>
              </a:ext>
            </a:extLst>
          </p:cNvPr>
          <p:cNvSpPr>
            <a:spLocks noGrp="1"/>
          </p:cNvSpPr>
          <p:nvPr>
            <p:ph sz="quarter" idx="19"/>
          </p:nvPr>
        </p:nvSpPr>
        <p:spPr>
          <a:xfrm>
            <a:off x="1754189" y="3523992"/>
            <a:ext cx="20012117" cy="8305800"/>
          </a:xfrm>
        </p:spPr>
        <p:txBody>
          <a:bodyPr/>
          <a:lstStyle/>
          <a:p>
            <a:r>
              <a:rPr lang="en-US" dirty="0"/>
              <a:t>Simple randomization</a:t>
            </a:r>
          </a:p>
          <a:p>
            <a:r>
              <a:rPr lang="en-US" dirty="0"/>
              <a:t>Stratified randomization</a:t>
            </a:r>
          </a:p>
          <a:p>
            <a:pPr lvl="1"/>
            <a:r>
              <a:rPr lang="en-US" dirty="0"/>
              <a:t>Stratify on a small set of covariates (note: covariate values needed prior to randomization)</a:t>
            </a:r>
          </a:p>
          <a:p>
            <a:r>
              <a:rPr lang="en-US" dirty="0"/>
              <a:t>Covariate-constrained randomization</a:t>
            </a:r>
          </a:p>
          <a:p>
            <a:pPr lvl="1"/>
            <a:r>
              <a:rPr lang="en-US" dirty="0"/>
              <a:t>Balances a large number of characteristics</a:t>
            </a:r>
          </a:p>
          <a:p>
            <a:pPr lvl="1"/>
            <a:r>
              <a:rPr lang="en-US" dirty="0"/>
              <a:t>Requires that all clusters are recruited prior to randomization</a:t>
            </a:r>
          </a:p>
          <a:p>
            <a:pPr lvl="1"/>
            <a:r>
              <a:rPr lang="en-US" dirty="0"/>
              <a:t>Example of general approach:</a:t>
            </a:r>
          </a:p>
          <a:p>
            <a:pPr marL="2571750" lvl="2" indent="-742950">
              <a:buFont typeface="+mj-lt"/>
              <a:buAutoNum type="arabicPeriod"/>
            </a:pPr>
            <a:r>
              <a:rPr lang="en-US" sz="3200" dirty="0"/>
              <a:t>Enumerate all (or simulate many) cluster randomization assignments (A or B but not actual treatment)</a:t>
            </a:r>
          </a:p>
          <a:p>
            <a:pPr marL="2571750" lvl="2" indent="-742950">
              <a:buFont typeface="+mj-lt"/>
              <a:buAutoNum type="arabicPeriod"/>
            </a:pPr>
            <a:r>
              <a:rPr lang="en-US" sz="3200" dirty="0"/>
              <a:t>Across these possible randomization assignments assess characteristic “balance” using a pre-specified balance metric (several options available)</a:t>
            </a:r>
          </a:p>
          <a:p>
            <a:pPr marL="2571750" lvl="2" indent="-742950">
              <a:buFont typeface="+mj-lt"/>
              <a:buAutoNum type="arabicPeriod"/>
            </a:pPr>
            <a:r>
              <a:rPr lang="en-US" sz="3200" dirty="0"/>
              <a:t>Restrict to those assignments with balance (requires specifying a threshold)</a:t>
            </a:r>
          </a:p>
          <a:p>
            <a:pPr marL="2571750" lvl="2" indent="-742950">
              <a:buFont typeface="+mj-lt"/>
              <a:buAutoNum type="arabicPeriod"/>
            </a:pPr>
            <a:r>
              <a:rPr lang="en-US" sz="3200" dirty="0"/>
              <a:t>Randomly choose from the “constrained” pool a randomization scheme</a:t>
            </a:r>
          </a:p>
          <a:p>
            <a:pPr marL="2571750" lvl="2" indent="-742950">
              <a:buFont typeface="+mj-lt"/>
              <a:buAutoNum type="arabicPeriod"/>
            </a:pPr>
            <a:r>
              <a:rPr lang="en-US" sz="3200" dirty="0"/>
              <a:t>Randomly assign treatments to A or B</a:t>
            </a:r>
          </a:p>
          <a:p>
            <a:endParaRPr lang="en-US" dirty="0"/>
          </a:p>
          <a:p>
            <a:pPr lvl="1"/>
            <a:endParaRPr lang="en-US" dirty="0"/>
          </a:p>
        </p:txBody>
      </p:sp>
      <p:sp>
        <p:nvSpPr>
          <p:cNvPr id="6" name="Slide Number Placeholder 5">
            <a:extLst>
              <a:ext uri="{FF2B5EF4-FFF2-40B4-BE49-F238E27FC236}">
                <a16:creationId xmlns:a16="http://schemas.microsoft.com/office/drawing/2014/main" id="{03565A73-5D32-4191-9373-92F4C342CF98}"/>
              </a:ext>
            </a:extLst>
          </p:cNvPr>
          <p:cNvSpPr>
            <a:spLocks noGrp="1"/>
          </p:cNvSpPr>
          <p:nvPr>
            <p:ph type="sldNum" sz="quarter" idx="4"/>
          </p:nvPr>
        </p:nvSpPr>
        <p:spPr/>
        <p:txBody>
          <a:bodyPr/>
          <a:lstStyle/>
          <a:p>
            <a:fld id="{8C8B385D-DF67-E241-B0BF-76B80A8E743B}" type="slidenum">
              <a:rPr lang="en-US" smtClean="0"/>
              <a:pPr/>
              <a:t>74</a:t>
            </a:fld>
            <a:endParaRPr lang="en-US" dirty="0"/>
          </a:p>
        </p:txBody>
      </p:sp>
    </p:spTree>
    <p:extLst>
      <p:ext uri="{BB962C8B-B14F-4D97-AF65-F5344CB8AC3E}">
        <p14:creationId xmlns:p14="http://schemas.microsoft.com/office/powerpoint/2010/main" val="24946158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2BE819-E66D-425B-A289-1367B2B3C246}"/>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910436DD-06CA-49C4-8C06-7512A0FF8511}"/>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EAAE77C-A8E6-4AF5-B887-F46ED088C879}"/>
              </a:ext>
            </a:extLst>
          </p:cNvPr>
          <p:cNvSpPr>
            <a:spLocks noGrp="1"/>
          </p:cNvSpPr>
          <p:nvPr>
            <p:ph type="title"/>
          </p:nvPr>
        </p:nvSpPr>
        <p:spPr/>
        <p:txBody>
          <a:bodyPr/>
          <a:lstStyle/>
          <a:p>
            <a:r>
              <a:rPr lang="en-US" dirty="0"/>
              <a:t>Cluster randomized trials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F89FC15-5C69-4EDD-A984-121D7609B86C}"/>
                  </a:ext>
                </a:extLst>
              </p:cNvPr>
              <p:cNvSpPr>
                <a:spLocks noGrp="1"/>
              </p:cNvSpPr>
              <p:nvPr>
                <p:ph sz="quarter" idx="19"/>
              </p:nvPr>
            </p:nvSpPr>
            <p:spPr>
              <a:xfrm>
                <a:off x="1754188" y="3523992"/>
                <a:ext cx="19151506" cy="8305800"/>
              </a:xfrm>
            </p:spPr>
            <p:txBody>
              <a:bodyPr/>
              <a:lstStyle/>
              <a:p>
                <a:pPr marL="0" indent="0">
                  <a:buNone/>
                </a:pPr>
                <a:r>
                  <a:rPr lang="en-US" dirty="0"/>
                  <a:t>Analyses can be at the </a:t>
                </a:r>
                <a:r>
                  <a:rPr lang="en-US" b="1" dirty="0"/>
                  <a:t>cluster level</a:t>
                </a:r>
                <a:r>
                  <a:rPr lang="en-US" dirty="0"/>
                  <a:t> (cluster-level outcome) or at a </a:t>
                </a:r>
                <a:r>
                  <a:rPr lang="en-US" b="1" dirty="0"/>
                  <a:t>patient level</a:t>
                </a:r>
              </a:p>
              <a:p>
                <a:pPr lvl="1"/>
                <a:r>
                  <a:rPr lang="en-US" dirty="0"/>
                  <a:t>If at a patient level, power calculations/analyses must account for correlation of patients within a cluster</a:t>
                </a:r>
              </a:p>
              <a:p>
                <a:pPr lvl="2"/>
                <a:r>
                  <a:rPr lang="en-US" dirty="0"/>
                  <a:t>50 clusters per condition, 100 patients per cluster, effect size = 0.1</a:t>
                </a:r>
                <a14:m>
                  <m:oMath xmlns:m="http://schemas.openxmlformats.org/officeDocument/2006/math">
                    <m:r>
                      <a:rPr lang="en-US" b="0" i="1" smtClean="0">
                        <a:latin typeface="Cambria Math" panose="02040503050406030204" pitchFamily="18" charset="0"/>
                      </a:rPr>
                      <m:t>𝜎</m:t>
                    </m:r>
                  </m:oMath>
                </a14:m>
                <a:endParaRPr lang="en-US" dirty="0"/>
              </a:p>
              <a:p>
                <a:pPr lvl="3"/>
                <a:r>
                  <a:rPr lang="en-US" dirty="0"/>
                  <a:t>ICC (0.01, 0.03, 0.05) </a:t>
                </a:r>
                <a:r>
                  <a:rPr lang="en-US" dirty="0">
                    <a:sym typeface="Wingdings" panose="05000000000000000000" pitchFamily="2" charset="2"/>
                  </a:rPr>
                  <a:t> power (94%, 70%, 53%)</a:t>
                </a:r>
              </a:p>
              <a:p>
                <a:pPr lvl="1"/>
                <a:r>
                  <a:rPr lang="en-US" dirty="0"/>
                  <a:t>Power can also be reduced with variable cluster sizes</a:t>
                </a:r>
              </a:p>
              <a:p>
                <a:pPr lvl="2"/>
                <a:r>
                  <a:rPr lang="en-US" dirty="0"/>
                  <a:t>50 clusters per condition, 100 average cluster size, effect size = 0.1</a:t>
                </a:r>
                <a14:m>
                  <m:oMath xmlns:m="http://schemas.openxmlformats.org/officeDocument/2006/math">
                    <m:r>
                      <a:rPr lang="en-US" i="1">
                        <a:latin typeface="Cambria Math" panose="02040503050406030204" pitchFamily="18" charset="0"/>
                      </a:rPr>
                      <m:t>𝜎</m:t>
                    </m:r>
                  </m:oMath>
                </a14:m>
                <a:r>
                  <a:rPr lang="en-US" dirty="0"/>
                  <a:t>, ICC = 0.02</a:t>
                </a:r>
              </a:p>
              <a:p>
                <a:pPr lvl="3"/>
                <a:r>
                  <a:rPr lang="en-US" dirty="0"/>
                  <a:t>CV (0, 0.50, 1) </a:t>
                </a:r>
                <a:r>
                  <a:rPr lang="en-US" dirty="0">
                    <a:sym typeface="Wingdings" panose="05000000000000000000" pitchFamily="2" charset="2"/>
                  </a:rPr>
                  <a:t> power (82%, 80%, 72%)</a:t>
                </a:r>
                <a:endParaRPr lang="en-US" dirty="0"/>
              </a:p>
              <a:p>
                <a:pPr marL="0" indent="0">
                  <a:buNone/>
                </a:pPr>
                <a:endParaRPr lang="en-US" dirty="0"/>
              </a:p>
              <a:p>
                <a:pPr marL="0" indent="0">
                  <a:buNone/>
                </a:pPr>
                <a:r>
                  <a:rPr lang="en-US" dirty="0"/>
                  <a:t>If possible, collect information on cluster’s outcome rates at baseline (pre-randomization)</a:t>
                </a:r>
              </a:p>
              <a:p>
                <a:pPr lvl="1"/>
                <a:r>
                  <a:rPr lang="en-US" dirty="0"/>
                  <a:t>Baseline value of outcome typically strongly prognostic</a:t>
                </a:r>
              </a:p>
              <a:p>
                <a:pPr lvl="1"/>
                <a:r>
                  <a:rPr lang="en-US" dirty="0"/>
                  <a:t>Adjustment can increase power and control for imbalance at baseline</a:t>
                </a:r>
              </a:p>
              <a:p>
                <a:endParaRPr lang="en-US" dirty="0"/>
              </a:p>
              <a:p>
                <a:endParaRPr lang="en-US" dirty="0"/>
              </a:p>
            </p:txBody>
          </p:sp>
        </mc:Choice>
        <mc:Fallback xmlns="">
          <p:sp>
            <p:nvSpPr>
              <p:cNvPr id="5" name="Content Placeholder 4">
                <a:extLst>
                  <a:ext uri="{FF2B5EF4-FFF2-40B4-BE49-F238E27FC236}">
                    <a16:creationId xmlns:a16="http://schemas.microsoft.com/office/drawing/2014/main" id="{9F89FC15-5C69-4EDD-A984-121D7609B86C}"/>
                  </a:ext>
                </a:extLst>
              </p:cNvPr>
              <p:cNvSpPr>
                <a:spLocks noGrp="1" noRot="1" noChangeAspect="1" noMove="1" noResize="1" noEditPoints="1" noAdjustHandles="1" noChangeArrowheads="1" noChangeShapeType="1" noTextEdit="1"/>
              </p:cNvSpPr>
              <p:nvPr>
                <p:ph sz="quarter" idx="19"/>
              </p:nvPr>
            </p:nvSpPr>
            <p:spPr>
              <a:xfrm>
                <a:off x="1754188" y="3523992"/>
                <a:ext cx="19151506" cy="8305800"/>
              </a:xfrm>
              <a:blipFill>
                <a:blip r:embed="rId3"/>
                <a:stretch>
                  <a:fillRect l="-987" t="-1101" b="-146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88B18E9-0549-4B8B-8650-4C841A63B524}"/>
              </a:ext>
            </a:extLst>
          </p:cNvPr>
          <p:cNvSpPr>
            <a:spLocks noGrp="1"/>
          </p:cNvSpPr>
          <p:nvPr>
            <p:ph type="sldNum" sz="quarter" idx="4"/>
          </p:nvPr>
        </p:nvSpPr>
        <p:spPr/>
        <p:txBody>
          <a:bodyPr/>
          <a:lstStyle/>
          <a:p>
            <a:fld id="{8C8B385D-DF67-E241-B0BF-76B80A8E743B}" type="slidenum">
              <a:rPr lang="en-US" smtClean="0"/>
              <a:pPr/>
              <a:t>75</a:t>
            </a:fld>
            <a:endParaRPr lang="en-US" dirty="0"/>
          </a:p>
        </p:txBody>
      </p:sp>
    </p:spTree>
    <p:extLst>
      <p:ext uri="{BB962C8B-B14F-4D97-AF65-F5344CB8AC3E}">
        <p14:creationId xmlns:p14="http://schemas.microsoft.com/office/powerpoint/2010/main" val="3384247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C18ECD7-C5E4-45F1-A7F8-B6D6A3C4DAB4}"/>
              </a:ext>
            </a:extLst>
          </p:cNvPr>
          <p:cNvSpPr>
            <a:spLocks noGrp="1"/>
          </p:cNvSpPr>
          <p:nvPr>
            <p:ph type="body" sz="quarter" idx="14"/>
          </p:nvPr>
        </p:nvSpPr>
        <p:spPr/>
        <p:txBody>
          <a:bodyPr/>
          <a:lstStyle/>
          <a:p>
            <a:endParaRPr lang="en-US"/>
          </a:p>
        </p:txBody>
      </p:sp>
      <p:sp>
        <p:nvSpPr>
          <p:cNvPr id="11" name="Text Placeholder 10">
            <a:extLst>
              <a:ext uri="{FF2B5EF4-FFF2-40B4-BE49-F238E27FC236}">
                <a16:creationId xmlns:a16="http://schemas.microsoft.com/office/drawing/2014/main" id="{7F60AC70-B8BC-499D-81CB-E194EC4136DF}"/>
              </a:ext>
            </a:extLst>
          </p:cNvPr>
          <p:cNvSpPr>
            <a:spLocks noGrp="1"/>
          </p:cNvSpPr>
          <p:nvPr>
            <p:ph type="body" sz="quarter" idx="15"/>
          </p:nvPr>
        </p:nvSpPr>
        <p:spPr/>
        <p:txBody>
          <a:bodyPr/>
          <a:lstStyle/>
          <a:p>
            <a:endParaRPr lang="en-US"/>
          </a:p>
        </p:txBody>
      </p:sp>
      <p:sp>
        <p:nvSpPr>
          <p:cNvPr id="9" name="Title 8">
            <a:extLst>
              <a:ext uri="{FF2B5EF4-FFF2-40B4-BE49-F238E27FC236}">
                <a16:creationId xmlns:a16="http://schemas.microsoft.com/office/drawing/2014/main" id="{0525AD5C-95E5-4AA1-ABCE-1C222937309E}"/>
              </a:ext>
            </a:extLst>
          </p:cNvPr>
          <p:cNvSpPr>
            <a:spLocks noGrp="1"/>
          </p:cNvSpPr>
          <p:nvPr>
            <p:ph type="title"/>
          </p:nvPr>
        </p:nvSpPr>
        <p:spPr/>
        <p:txBody>
          <a:bodyPr/>
          <a:lstStyle/>
          <a:p>
            <a:r>
              <a:rPr lang="en-US" dirty="0"/>
              <a:t>Stepped wedge cluster randomized trials</a:t>
            </a:r>
          </a:p>
        </p:txBody>
      </p:sp>
      <p:sp>
        <p:nvSpPr>
          <p:cNvPr id="12" name="Content Placeholder 11">
            <a:extLst>
              <a:ext uri="{FF2B5EF4-FFF2-40B4-BE49-F238E27FC236}">
                <a16:creationId xmlns:a16="http://schemas.microsoft.com/office/drawing/2014/main" id="{4FD1C31F-3D8D-4E54-8CE8-074D9D39C0CF}"/>
              </a:ext>
            </a:extLst>
          </p:cNvPr>
          <p:cNvSpPr>
            <a:spLocks noGrp="1"/>
          </p:cNvSpPr>
          <p:nvPr>
            <p:ph sz="quarter" idx="19"/>
          </p:nvPr>
        </p:nvSpPr>
        <p:spPr>
          <a:xfrm>
            <a:off x="1754188" y="3523992"/>
            <a:ext cx="18192491" cy="8305800"/>
          </a:xfrm>
        </p:spPr>
        <p:txBody>
          <a:bodyPr/>
          <a:lstStyle/>
          <a:p>
            <a:r>
              <a:rPr lang="en-US" dirty="0"/>
              <a:t>All clusters receive the intervention, eventually</a:t>
            </a:r>
          </a:p>
          <a:p>
            <a:r>
              <a:rPr lang="en-US" dirty="0"/>
              <a:t>Randomize timing of when the cluster is turned on to intervention </a:t>
            </a:r>
          </a:p>
          <a:p>
            <a:r>
              <a:rPr lang="en-US" dirty="0"/>
              <a:t>Within each time point, clusters are exchangeable (i.e., expect balance in covariates)</a:t>
            </a:r>
          </a:p>
          <a:p>
            <a:r>
              <a:rPr lang="en-US" dirty="0"/>
              <a:t>But intervention effect confounded with time</a:t>
            </a:r>
          </a:p>
          <a:p>
            <a:pPr lvl="1"/>
            <a:r>
              <a:rPr lang="en-US" dirty="0"/>
              <a:t>Analysis must account potential confounding due to secular trends</a:t>
            </a:r>
          </a:p>
          <a:p>
            <a:endParaRPr lang="en-US" dirty="0"/>
          </a:p>
        </p:txBody>
      </p:sp>
      <p:sp>
        <p:nvSpPr>
          <p:cNvPr id="7" name="Slide Number Placeholder 6">
            <a:extLst>
              <a:ext uri="{FF2B5EF4-FFF2-40B4-BE49-F238E27FC236}">
                <a16:creationId xmlns:a16="http://schemas.microsoft.com/office/drawing/2014/main" id="{9FAF9150-1F87-45FB-8D68-63B22F457168}"/>
              </a:ext>
            </a:extLst>
          </p:cNvPr>
          <p:cNvSpPr>
            <a:spLocks noGrp="1"/>
          </p:cNvSpPr>
          <p:nvPr>
            <p:ph type="sldNum" sz="quarter" idx="4"/>
          </p:nvPr>
        </p:nvSpPr>
        <p:spPr/>
        <p:txBody>
          <a:bodyPr/>
          <a:lstStyle/>
          <a:p>
            <a:fld id="{8C8B385D-DF67-E241-B0BF-76B80A8E743B}" type="slidenum">
              <a:rPr lang="en-US" smtClean="0"/>
              <a:pPr/>
              <a:t>76</a:t>
            </a:fld>
            <a:endParaRPr lang="en-US" dirty="0"/>
          </a:p>
        </p:txBody>
      </p:sp>
      <p:pic>
        <p:nvPicPr>
          <p:cNvPr id="8" name="Picture 2">
            <a:extLst>
              <a:ext uri="{FF2B5EF4-FFF2-40B4-BE49-F238E27FC236}">
                <a16:creationId xmlns:a16="http://schemas.microsoft.com/office/drawing/2014/main" id="{EAEE992C-EEF7-4710-9BBD-BED326431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752" y="7666210"/>
            <a:ext cx="14208126" cy="475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6768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95F095-4A9C-479D-ACA1-CDFEE81CA294}"/>
              </a:ext>
            </a:extLst>
          </p:cNvPr>
          <p:cNvSpPr>
            <a:spLocks noGrp="1"/>
          </p:cNvSpPr>
          <p:nvPr>
            <p:ph type="body" sz="quarter" idx="14"/>
          </p:nvPr>
        </p:nvSpPr>
        <p:spPr/>
        <p:txBody>
          <a:bodyPr/>
          <a:lstStyle/>
          <a:p>
            <a:endParaRPr lang="en-US" dirty="0"/>
          </a:p>
        </p:txBody>
      </p:sp>
      <p:sp>
        <p:nvSpPr>
          <p:cNvPr id="3" name="Text Placeholder 2">
            <a:extLst>
              <a:ext uri="{FF2B5EF4-FFF2-40B4-BE49-F238E27FC236}">
                <a16:creationId xmlns:a16="http://schemas.microsoft.com/office/drawing/2014/main" id="{42BCEAC5-FFE2-47F5-B7DE-56DB59881CBE}"/>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69AA3715-A2DB-4E85-BB03-2B7914AD2D41}"/>
              </a:ext>
            </a:extLst>
          </p:cNvPr>
          <p:cNvSpPr>
            <a:spLocks noGrp="1"/>
          </p:cNvSpPr>
          <p:nvPr>
            <p:ph type="title"/>
          </p:nvPr>
        </p:nvSpPr>
        <p:spPr/>
        <p:txBody>
          <a:bodyPr/>
          <a:lstStyle/>
          <a:p>
            <a:r>
              <a:rPr lang="en-US" dirty="0"/>
              <a:t>Stepped wedge cluster randomized trials</a:t>
            </a:r>
          </a:p>
        </p:txBody>
      </p:sp>
      <p:sp>
        <p:nvSpPr>
          <p:cNvPr id="5" name="Content Placeholder 4">
            <a:extLst>
              <a:ext uri="{FF2B5EF4-FFF2-40B4-BE49-F238E27FC236}">
                <a16:creationId xmlns:a16="http://schemas.microsoft.com/office/drawing/2014/main" id="{2D829483-36A6-4E01-9F1F-2DAC8E1F52F0}"/>
              </a:ext>
            </a:extLst>
          </p:cNvPr>
          <p:cNvSpPr>
            <a:spLocks noGrp="1"/>
          </p:cNvSpPr>
          <p:nvPr>
            <p:ph sz="quarter" idx="19"/>
          </p:nvPr>
        </p:nvSpPr>
        <p:spPr>
          <a:xfrm>
            <a:off x="1754188" y="3337382"/>
            <a:ext cx="18829143" cy="8305800"/>
          </a:xfrm>
        </p:spPr>
        <p:txBody>
          <a:bodyPr/>
          <a:lstStyle/>
          <a:p>
            <a:r>
              <a:rPr lang="en-US" dirty="0"/>
              <a:t>Because of the potential for confounding, choice of the design needs to be clearly justified </a:t>
            </a:r>
          </a:p>
          <a:p>
            <a:pPr lvl="1"/>
            <a:r>
              <a:rPr lang="en-US" dirty="0"/>
              <a:t>Undesirable if large underlying time trends (e.g., changes in opioids prescriptions)</a:t>
            </a:r>
          </a:p>
          <a:p>
            <a:r>
              <a:rPr lang="en-US" dirty="0"/>
              <a:t>Pre-specify approach to account for time trends</a:t>
            </a:r>
          </a:p>
          <a:p>
            <a:pPr lvl="1"/>
            <a:r>
              <a:rPr lang="en-US" dirty="0"/>
              <a:t>Sensitivity analyses varying the approach</a:t>
            </a:r>
          </a:p>
          <a:p>
            <a:r>
              <a:rPr lang="en-US" dirty="0"/>
              <a:t>Different types of stepped wedge trials</a:t>
            </a:r>
          </a:p>
          <a:p>
            <a:pPr lvl="1"/>
            <a:r>
              <a:rPr lang="en-US" dirty="0"/>
              <a:t>Cross sectional: different patients measured at each time point</a:t>
            </a:r>
          </a:p>
          <a:p>
            <a:pPr lvl="1"/>
            <a:r>
              <a:rPr lang="en-US" dirty="0"/>
              <a:t>Closed cohort: same participants measured at each time point</a:t>
            </a:r>
          </a:p>
          <a:p>
            <a:pPr lvl="1"/>
            <a:r>
              <a:rPr lang="en-US" dirty="0"/>
              <a:t>Open cohort: patients enter (and leave) cohort at different time points</a:t>
            </a:r>
          </a:p>
          <a:p>
            <a:pPr lvl="2"/>
            <a:r>
              <a:rPr lang="en-US" dirty="0"/>
              <a:t>Common in EHR studies within health systems</a:t>
            </a:r>
          </a:p>
          <a:p>
            <a:r>
              <a:rPr lang="en-US" dirty="0"/>
              <a:t>Analysis should use longitudinal data methods and account for correlation of… </a:t>
            </a:r>
          </a:p>
          <a:p>
            <a:pPr lvl="1"/>
            <a:r>
              <a:rPr lang="en-US" dirty="0"/>
              <a:t>Patients from the same clinic (at the same or different time periods)</a:t>
            </a:r>
          </a:p>
          <a:p>
            <a:pPr lvl="1"/>
            <a:r>
              <a:rPr lang="en-US" dirty="0"/>
              <a:t>Repeated measures from same patient (closed or open cohort design)</a:t>
            </a:r>
          </a:p>
        </p:txBody>
      </p:sp>
      <p:sp>
        <p:nvSpPr>
          <p:cNvPr id="6" name="Slide Number Placeholder 5">
            <a:extLst>
              <a:ext uri="{FF2B5EF4-FFF2-40B4-BE49-F238E27FC236}">
                <a16:creationId xmlns:a16="http://schemas.microsoft.com/office/drawing/2014/main" id="{032D63AA-54E9-4AC8-A87F-0FD243D41E8E}"/>
              </a:ext>
            </a:extLst>
          </p:cNvPr>
          <p:cNvSpPr>
            <a:spLocks noGrp="1"/>
          </p:cNvSpPr>
          <p:nvPr>
            <p:ph type="sldNum" sz="quarter" idx="4"/>
          </p:nvPr>
        </p:nvSpPr>
        <p:spPr/>
        <p:txBody>
          <a:bodyPr/>
          <a:lstStyle/>
          <a:p>
            <a:fld id="{8C8B385D-DF67-E241-B0BF-76B80A8E743B}" type="slidenum">
              <a:rPr lang="en-US" smtClean="0"/>
              <a:pPr/>
              <a:t>77</a:t>
            </a:fld>
            <a:endParaRPr lang="en-US" dirty="0"/>
          </a:p>
        </p:txBody>
      </p:sp>
    </p:spTree>
    <p:extLst>
      <p:ext uri="{BB962C8B-B14F-4D97-AF65-F5344CB8AC3E}">
        <p14:creationId xmlns:p14="http://schemas.microsoft.com/office/powerpoint/2010/main" val="41365497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FB66B5-CD69-4B71-9B0E-5CDC6EFCE5AF}"/>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1F319725-B98C-4EB9-A41C-4379597E2106}"/>
              </a:ext>
            </a:extLst>
          </p:cNvPr>
          <p:cNvSpPr>
            <a:spLocks noGrp="1"/>
          </p:cNvSpPr>
          <p:nvPr>
            <p:ph type="body" sz="quarter" idx="15"/>
          </p:nvPr>
        </p:nvSpPr>
        <p:spPr>
          <a:xfrm>
            <a:off x="15132812" y="214677"/>
            <a:ext cx="7614701" cy="389301"/>
          </a:xfrm>
        </p:spPr>
        <p:txBody>
          <a:bodyPr/>
          <a:lstStyle/>
          <a:p>
            <a:r>
              <a:rPr lang="en-US" dirty="0"/>
              <a:t> </a:t>
            </a:r>
          </a:p>
        </p:txBody>
      </p:sp>
      <p:sp>
        <p:nvSpPr>
          <p:cNvPr id="4" name="Title 3">
            <a:extLst>
              <a:ext uri="{FF2B5EF4-FFF2-40B4-BE49-F238E27FC236}">
                <a16:creationId xmlns:a16="http://schemas.microsoft.com/office/drawing/2014/main" id="{06DFE399-BB86-4825-A2D9-CAA5C1811EC9}"/>
              </a:ext>
            </a:extLst>
          </p:cNvPr>
          <p:cNvSpPr>
            <a:spLocks noGrp="1"/>
          </p:cNvSpPr>
          <p:nvPr>
            <p:ph type="title"/>
          </p:nvPr>
        </p:nvSpPr>
        <p:spPr/>
        <p:txBody>
          <a:bodyPr/>
          <a:lstStyle/>
          <a:p>
            <a:r>
              <a:rPr lang="en-US" dirty="0" err="1"/>
              <a:t>Zelen</a:t>
            </a:r>
            <a:r>
              <a:rPr lang="en-US" dirty="0"/>
              <a:t> design</a:t>
            </a:r>
          </a:p>
        </p:txBody>
      </p:sp>
      <p:sp>
        <p:nvSpPr>
          <p:cNvPr id="5" name="Content Placeholder 4">
            <a:extLst>
              <a:ext uri="{FF2B5EF4-FFF2-40B4-BE49-F238E27FC236}">
                <a16:creationId xmlns:a16="http://schemas.microsoft.com/office/drawing/2014/main" id="{4C07693A-880F-46E5-A9AD-6FDBF93D7E9E}"/>
              </a:ext>
            </a:extLst>
          </p:cNvPr>
          <p:cNvSpPr>
            <a:spLocks noGrp="1"/>
          </p:cNvSpPr>
          <p:nvPr>
            <p:ph sz="quarter" idx="19"/>
          </p:nvPr>
        </p:nvSpPr>
        <p:spPr>
          <a:xfrm>
            <a:off x="1010906" y="3523992"/>
            <a:ext cx="17678399" cy="8305800"/>
          </a:xfrm>
        </p:spPr>
        <p:txBody>
          <a:bodyPr/>
          <a:lstStyle/>
          <a:p>
            <a:r>
              <a:rPr lang="en-US" dirty="0" err="1"/>
              <a:t>Zelen</a:t>
            </a:r>
            <a:r>
              <a:rPr lang="en-US" dirty="0"/>
              <a:t> design / encouragement trial</a:t>
            </a:r>
          </a:p>
          <a:p>
            <a:pPr lvl="1"/>
            <a:r>
              <a:rPr lang="en-US" dirty="0"/>
              <a:t>Individually randomized</a:t>
            </a:r>
          </a:p>
          <a:p>
            <a:pPr lvl="1"/>
            <a:r>
              <a:rPr lang="en-US" dirty="0"/>
              <a:t>Instead of consent followed by randomization, randomize patients to be “offered” an intervention (a subset of whom may consent)</a:t>
            </a:r>
          </a:p>
          <a:p>
            <a:pPr lvl="2"/>
            <a:r>
              <a:rPr lang="en-US" dirty="0"/>
              <a:t>Primary intent-to-treat (ITT) analysis compare patients offered intervention  to those who are not offered intervention (usual care)</a:t>
            </a:r>
          </a:p>
          <a:p>
            <a:pPr lvl="2"/>
            <a:r>
              <a:rPr lang="en-US" dirty="0"/>
              <a:t>Power calculations need to account for dilution of effect</a:t>
            </a:r>
          </a:p>
          <a:p>
            <a:pPr lvl="3"/>
            <a:r>
              <a:rPr lang="en-US" dirty="0"/>
              <a:t>Consent rate major driver of power</a:t>
            </a:r>
          </a:p>
          <a:p>
            <a:pPr lvl="2"/>
            <a:r>
              <a:rPr lang="en-US" dirty="0"/>
              <a:t>Patients randomized to usual care are never contacted</a:t>
            </a:r>
          </a:p>
          <a:p>
            <a:pPr lvl="2"/>
            <a:r>
              <a:rPr lang="en-US" dirty="0"/>
              <a:t>Need to be able to ascertain the outcome on everyone (including those who did not consent to the intervention and those who were randomized to usual care and never contacted)</a:t>
            </a:r>
          </a:p>
          <a:p>
            <a:endParaRPr lang="en-US" dirty="0"/>
          </a:p>
        </p:txBody>
      </p:sp>
      <p:sp>
        <p:nvSpPr>
          <p:cNvPr id="6" name="Slide Number Placeholder 5">
            <a:extLst>
              <a:ext uri="{FF2B5EF4-FFF2-40B4-BE49-F238E27FC236}">
                <a16:creationId xmlns:a16="http://schemas.microsoft.com/office/drawing/2014/main" id="{48EE6A6D-5465-4B32-A6AE-979CC32E2311}"/>
              </a:ext>
            </a:extLst>
          </p:cNvPr>
          <p:cNvSpPr>
            <a:spLocks noGrp="1"/>
          </p:cNvSpPr>
          <p:nvPr>
            <p:ph type="sldNum" sz="quarter" idx="4"/>
          </p:nvPr>
        </p:nvSpPr>
        <p:spPr/>
        <p:txBody>
          <a:bodyPr/>
          <a:lstStyle/>
          <a:p>
            <a:fld id="{8C8B385D-DF67-E241-B0BF-76B80A8E743B}" type="slidenum">
              <a:rPr lang="en-US" smtClean="0"/>
              <a:pPr/>
              <a:t>78</a:t>
            </a:fld>
            <a:endParaRPr lang="en-US" dirty="0"/>
          </a:p>
        </p:txBody>
      </p:sp>
      <p:sp>
        <p:nvSpPr>
          <p:cNvPr id="7" name="Oval 6">
            <a:extLst>
              <a:ext uri="{FF2B5EF4-FFF2-40B4-BE49-F238E27FC236}">
                <a16:creationId xmlns:a16="http://schemas.microsoft.com/office/drawing/2014/main" id="{3201C033-DF40-EE5C-DDAE-34F5553DEA2D}"/>
              </a:ext>
            </a:extLst>
          </p:cNvPr>
          <p:cNvSpPr/>
          <p:nvPr/>
        </p:nvSpPr>
        <p:spPr>
          <a:xfrm>
            <a:off x="17520937" y="409327"/>
            <a:ext cx="2838450" cy="15677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Enrolled patients</a:t>
            </a:r>
          </a:p>
        </p:txBody>
      </p:sp>
      <p:sp>
        <p:nvSpPr>
          <p:cNvPr id="8" name="Oval 7">
            <a:extLst>
              <a:ext uri="{FF2B5EF4-FFF2-40B4-BE49-F238E27FC236}">
                <a16:creationId xmlns:a16="http://schemas.microsoft.com/office/drawing/2014/main" id="{F082E540-386F-D284-FD88-BA6D621B5911}"/>
              </a:ext>
            </a:extLst>
          </p:cNvPr>
          <p:cNvSpPr/>
          <p:nvPr/>
        </p:nvSpPr>
        <p:spPr>
          <a:xfrm>
            <a:off x="19530250" y="2417586"/>
            <a:ext cx="3844099" cy="15677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Offered</a:t>
            </a:r>
          </a:p>
          <a:p>
            <a:pPr algn="ctr"/>
            <a:r>
              <a:rPr lang="en-US" dirty="0"/>
              <a:t>Intervention</a:t>
            </a:r>
          </a:p>
        </p:txBody>
      </p:sp>
      <p:sp>
        <p:nvSpPr>
          <p:cNvPr id="9" name="Oval 8">
            <a:extLst>
              <a:ext uri="{FF2B5EF4-FFF2-40B4-BE49-F238E27FC236}">
                <a16:creationId xmlns:a16="http://schemas.microsoft.com/office/drawing/2014/main" id="{9DFD685B-303E-6498-4EF2-7D5043320C25}"/>
              </a:ext>
            </a:extLst>
          </p:cNvPr>
          <p:cNvSpPr/>
          <p:nvPr/>
        </p:nvSpPr>
        <p:spPr>
          <a:xfrm>
            <a:off x="14288294" y="2578818"/>
            <a:ext cx="4752974" cy="140648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Usual Care (not contacted)</a:t>
            </a:r>
          </a:p>
        </p:txBody>
      </p:sp>
      <p:sp>
        <p:nvSpPr>
          <p:cNvPr id="12" name="Oval 11">
            <a:extLst>
              <a:ext uri="{FF2B5EF4-FFF2-40B4-BE49-F238E27FC236}">
                <a16:creationId xmlns:a16="http://schemas.microsoft.com/office/drawing/2014/main" id="{E1E70319-14CF-0A2E-0682-A618BB0494D6}"/>
              </a:ext>
            </a:extLst>
          </p:cNvPr>
          <p:cNvSpPr/>
          <p:nvPr/>
        </p:nvSpPr>
        <p:spPr>
          <a:xfrm>
            <a:off x="18340087" y="4673706"/>
            <a:ext cx="2691113" cy="15677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Consent</a:t>
            </a:r>
          </a:p>
        </p:txBody>
      </p:sp>
      <p:sp>
        <p:nvSpPr>
          <p:cNvPr id="13" name="Oval 12">
            <a:extLst>
              <a:ext uri="{FF2B5EF4-FFF2-40B4-BE49-F238E27FC236}">
                <a16:creationId xmlns:a16="http://schemas.microsoft.com/office/drawing/2014/main" id="{0B8F7C76-C2F6-4CE5-FD91-9094CF6FBFBA}"/>
              </a:ext>
            </a:extLst>
          </p:cNvPr>
          <p:cNvSpPr/>
          <p:nvPr/>
        </p:nvSpPr>
        <p:spPr>
          <a:xfrm>
            <a:off x="21452299" y="4673706"/>
            <a:ext cx="2691113" cy="15677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 Consent</a:t>
            </a:r>
          </a:p>
        </p:txBody>
      </p:sp>
      <p:cxnSp>
        <p:nvCxnSpPr>
          <p:cNvPr id="15" name="Straight Arrow Connector 14">
            <a:extLst>
              <a:ext uri="{FF2B5EF4-FFF2-40B4-BE49-F238E27FC236}">
                <a16:creationId xmlns:a16="http://schemas.microsoft.com/office/drawing/2014/main" id="{62AAAF72-6E92-EFA0-573D-8C3F78829DC4}"/>
              </a:ext>
            </a:extLst>
          </p:cNvPr>
          <p:cNvCxnSpPr>
            <a:cxnSpLocks/>
            <a:stCxn id="7" idx="4"/>
          </p:cNvCxnSpPr>
          <p:nvPr/>
        </p:nvCxnSpPr>
        <p:spPr>
          <a:xfrm flipH="1">
            <a:off x="17520937" y="1977049"/>
            <a:ext cx="1419225" cy="6017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8EEFB4-8934-4C85-D852-ACEC993FAC78}"/>
              </a:ext>
            </a:extLst>
          </p:cNvPr>
          <p:cNvCxnSpPr>
            <a:cxnSpLocks/>
          </p:cNvCxnSpPr>
          <p:nvPr/>
        </p:nvCxnSpPr>
        <p:spPr>
          <a:xfrm>
            <a:off x="18951076" y="1917924"/>
            <a:ext cx="1203034" cy="6332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7B554B4-1776-39BE-7BF1-B83A13FE4E86}"/>
              </a:ext>
            </a:extLst>
          </p:cNvPr>
          <p:cNvSpPr txBox="1"/>
          <p:nvPr/>
        </p:nvSpPr>
        <p:spPr>
          <a:xfrm>
            <a:off x="18734423" y="1981246"/>
            <a:ext cx="590550" cy="646331"/>
          </a:xfrm>
          <a:prstGeom prst="rect">
            <a:avLst/>
          </a:prstGeom>
          <a:noFill/>
        </p:spPr>
        <p:txBody>
          <a:bodyPr wrap="square" rtlCol="0">
            <a:spAutoFit/>
          </a:bodyPr>
          <a:lstStyle/>
          <a:p>
            <a:r>
              <a:rPr lang="en-US" dirty="0"/>
              <a:t>R</a:t>
            </a:r>
          </a:p>
        </p:txBody>
      </p:sp>
      <p:cxnSp>
        <p:nvCxnSpPr>
          <p:cNvPr id="23" name="Straight Arrow Connector 22">
            <a:extLst>
              <a:ext uri="{FF2B5EF4-FFF2-40B4-BE49-F238E27FC236}">
                <a16:creationId xmlns:a16="http://schemas.microsoft.com/office/drawing/2014/main" id="{41519AD0-2DBB-F8EE-810A-763339FABB82}"/>
              </a:ext>
            </a:extLst>
          </p:cNvPr>
          <p:cNvCxnSpPr>
            <a:cxnSpLocks/>
          </p:cNvCxnSpPr>
          <p:nvPr/>
        </p:nvCxnSpPr>
        <p:spPr>
          <a:xfrm flipH="1">
            <a:off x="19925163" y="4017135"/>
            <a:ext cx="1419225" cy="6084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DF3E148-571B-344A-B858-992563655742}"/>
              </a:ext>
            </a:extLst>
          </p:cNvPr>
          <p:cNvCxnSpPr>
            <a:cxnSpLocks/>
          </p:cNvCxnSpPr>
          <p:nvPr/>
        </p:nvCxnSpPr>
        <p:spPr>
          <a:xfrm>
            <a:off x="21355302" y="4004745"/>
            <a:ext cx="1203034" cy="6332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819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CE0214-C54D-42BF-A5EF-207DF35AA32B}"/>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2F614824-D3D9-4237-8750-8EB330327298}"/>
              </a:ext>
            </a:extLst>
          </p:cNvPr>
          <p:cNvSpPr>
            <a:spLocks noGrp="1"/>
          </p:cNvSpPr>
          <p:nvPr>
            <p:ph type="body" sz="quarter" idx="15"/>
          </p:nvPr>
        </p:nvSpPr>
        <p:spPr/>
        <p:txBody>
          <a:bodyPr/>
          <a:lstStyle/>
          <a:p>
            <a:r>
              <a:rPr lang="en-US" dirty="0"/>
              <a:t> </a:t>
            </a:r>
          </a:p>
        </p:txBody>
      </p:sp>
      <p:sp>
        <p:nvSpPr>
          <p:cNvPr id="4" name="Title 3">
            <a:extLst>
              <a:ext uri="{FF2B5EF4-FFF2-40B4-BE49-F238E27FC236}">
                <a16:creationId xmlns:a16="http://schemas.microsoft.com/office/drawing/2014/main" id="{49436938-FC93-4AEC-8F28-F77504DBACDD}"/>
              </a:ext>
            </a:extLst>
          </p:cNvPr>
          <p:cNvSpPr>
            <a:spLocks noGrp="1"/>
          </p:cNvSpPr>
          <p:nvPr>
            <p:ph type="title"/>
          </p:nvPr>
        </p:nvSpPr>
        <p:spPr/>
        <p:txBody>
          <a:bodyPr/>
          <a:lstStyle/>
          <a:p>
            <a:r>
              <a:rPr lang="en-US" dirty="0"/>
              <a:t>Defining eligibility criteria of sample using EHR data</a:t>
            </a:r>
          </a:p>
        </p:txBody>
      </p:sp>
      <p:sp>
        <p:nvSpPr>
          <p:cNvPr id="5" name="Content Placeholder 4">
            <a:extLst>
              <a:ext uri="{FF2B5EF4-FFF2-40B4-BE49-F238E27FC236}">
                <a16:creationId xmlns:a16="http://schemas.microsoft.com/office/drawing/2014/main" id="{15E5466E-6F2E-45F2-AE00-FB876B7CF956}"/>
              </a:ext>
            </a:extLst>
          </p:cNvPr>
          <p:cNvSpPr>
            <a:spLocks noGrp="1"/>
          </p:cNvSpPr>
          <p:nvPr>
            <p:ph sz="quarter" idx="19"/>
          </p:nvPr>
        </p:nvSpPr>
        <p:spPr>
          <a:xfrm>
            <a:off x="1754188" y="3523992"/>
            <a:ext cx="18426407" cy="8305800"/>
          </a:xfrm>
        </p:spPr>
        <p:txBody>
          <a:bodyPr/>
          <a:lstStyle/>
          <a:p>
            <a:r>
              <a:rPr lang="en-US" dirty="0"/>
              <a:t>In many pragmatic trials, no patient contact for research purposes</a:t>
            </a:r>
          </a:p>
          <a:p>
            <a:pPr lvl="1"/>
            <a:r>
              <a:rPr lang="en-US" dirty="0"/>
              <a:t>Patients may be contacted as part of the intervention but not for research</a:t>
            </a:r>
          </a:p>
          <a:p>
            <a:r>
              <a:rPr lang="en-US" dirty="0"/>
              <a:t>EHR (and claims) data used to ascertain eligibility criteria of sample to be analyzed</a:t>
            </a:r>
          </a:p>
          <a:p>
            <a:r>
              <a:rPr lang="en-US" dirty="0"/>
              <a:t>In </a:t>
            </a:r>
            <a:r>
              <a:rPr lang="en-US" b="1" dirty="0"/>
              <a:t>traditional cluster randomized trials</a:t>
            </a:r>
            <a:r>
              <a:rPr lang="en-US" dirty="0"/>
              <a:t>, if patients are recruited after randomization:</a:t>
            </a:r>
          </a:p>
          <a:p>
            <a:pPr lvl="1"/>
            <a:r>
              <a:rPr lang="en-US" dirty="0"/>
              <a:t>Intervention group assignment could affect who is recruited</a:t>
            </a:r>
          </a:p>
          <a:p>
            <a:pPr lvl="1"/>
            <a:r>
              <a:rPr lang="en-US" dirty="0"/>
              <a:t>Possibility for type of post-randomization selection bias called “recruitment bias”</a:t>
            </a:r>
          </a:p>
          <a:p>
            <a:pPr lvl="2"/>
            <a:r>
              <a:rPr lang="en-US" dirty="0"/>
              <a:t>Patients recruited in intervention clusters may be systematically different than those recruited in usual care clusters</a:t>
            </a:r>
          </a:p>
          <a:p>
            <a:r>
              <a:rPr lang="en-US" dirty="0"/>
              <a:t>In </a:t>
            </a:r>
            <a:r>
              <a:rPr lang="en-US" b="1" dirty="0"/>
              <a:t>pragmatic cluster randomized trials</a:t>
            </a:r>
            <a:r>
              <a:rPr lang="en-US" dirty="0"/>
              <a:t> without patient contact:</a:t>
            </a:r>
          </a:p>
          <a:p>
            <a:pPr lvl="1"/>
            <a:r>
              <a:rPr lang="en-US" dirty="0"/>
              <a:t>If patients are identified for inclusion in trial analyses using post-randomization data, potential for similar type of bias (“identification bias”)</a:t>
            </a:r>
          </a:p>
          <a:p>
            <a:pPr lvl="1"/>
            <a:endParaRPr lang="en-US" dirty="0"/>
          </a:p>
        </p:txBody>
      </p:sp>
      <p:sp>
        <p:nvSpPr>
          <p:cNvPr id="6" name="Slide Number Placeholder 5">
            <a:extLst>
              <a:ext uri="{FF2B5EF4-FFF2-40B4-BE49-F238E27FC236}">
                <a16:creationId xmlns:a16="http://schemas.microsoft.com/office/drawing/2014/main" id="{F4B18A1C-385F-49D8-B39A-98EAC16B0F55}"/>
              </a:ext>
            </a:extLst>
          </p:cNvPr>
          <p:cNvSpPr>
            <a:spLocks noGrp="1"/>
          </p:cNvSpPr>
          <p:nvPr>
            <p:ph type="sldNum" sz="quarter" idx="4"/>
          </p:nvPr>
        </p:nvSpPr>
        <p:spPr/>
        <p:txBody>
          <a:bodyPr/>
          <a:lstStyle/>
          <a:p>
            <a:fld id="{8C8B385D-DF67-E241-B0BF-76B80A8E743B}" type="slidenum">
              <a:rPr lang="en-US" smtClean="0"/>
              <a:pPr/>
              <a:t>79</a:t>
            </a:fld>
            <a:endParaRPr lang="en-US" dirty="0"/>
          </a:p>
        </p:txBody>
      </p:sp>
    </p:spTree>
    <p:extLst>
      <p:ext uri="{BB962C8B-B14F-4D97-AF65-F5344CB8AC3E}">
        <p14:creationId xmlns:p14="http://schemas.microsoft.com/office/powerpoint/2010/main" val="239174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Clinical, EMR data</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a:xfrm>
            <a:off x="1754188" y="3523992"/>
            <a:ext cx="19697142" cy="8305800"/>
          </a:xfrm>
        </p:spPr>
        <p:txBody>
          <a:bodyPr/>
          <a:lstStyle/>
          <a:p>
            <a:r>
              <a:rPr lang="en-US" dirty="0"/>
              <a:t>Generated when patient seeks health care with a particular provider</a:t>
            </a:r>
          </a:p>
          <a:p>
            <a:r>
              <a:rPr lang="en-US" dirty="0"/>
              <a:t>Rich source of information on all clinical care provided</a:t>
            </a:r>
          </a:p>
          <a:p>
            <a:pPr lvl="1"/>
            <a:r>
              <a:rPr lang="en-US" dirty="0"/>
              <a:t>Clinic visits/encounters, diagnoses, procedures (as in claims data)</a:t>
            </a:r>
          </a:p>
          <a:p>
            <a:pPr lvl="1"/>
            <a:r>
              <a:rPr lang="en-US" dirty="0"/>
              <a:t>Laboratory results, vital signs, imaging (not in claims data)</a:t>
            </a:r>
          </a:p>
          <a:p>
            <a:pPr lvl="1"/>
            <a:r>
              <a:rPr lang="en-US" dirty="0"/>
              <a:t>Pharmacy orders (vs. fills)</a:t>
            </a:r>
          </a:p>
          <a:p>
            <a:pPr lvl="1"/>
            <a:r>
              <a:rPr lang="en-US" dirty="0"/>
              <a:t>Structured text and embedded questionnaires, patient-reported outcomes (PROs)</a:t>
            </a:r>
          </a:p>
          <a:p>
            <a:pPr lvl="1"/>
            <a:r>
              <a:rPr lang="en-US" dirty="0"/>
              <a:t>Clinical notes, unstructured text </a:t>
            </a:r>
          </a:p>
          <a:p>
            <a:r>
              <a:rPr lang="en-US" dirty="0"/>
              <a:t>Linked to a health system</a:t>
            </a:r>
          </a:p>
          <a:p>
            <a:pPr lvl="1"/>
            <a:r>
              <a:rPr lang="en-US" dirty="0"/>
              <a:t>Includes care provided in that health system (regardless of insurance coverage)</a:t>
            </a:r>
          </a:p>
          <a:p>
            <a:pPr lvl="1"/>
            <a:r>
              <a:rPr lang="en-US" dirty="0"/>
              <a:t>Care documented may be affected by health insurance reimbursement</a:t>
            </a:r>
          </a:p>
          <a:p>
            <a:pPr lvl="1"/>
            <a:r>
              <a:rPr lang="en-US" dirty="0"/>
              <a:t>Does not include care given outside of that health system</a:t>
            </a:r>
          </a:p>
          <a:p>
            <a:endParaRPr lang="en-US" dirty="0"/>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8</a:t>
            </a:fld>
            <a:endParaRPr lang="en-US" dirty="0"/>
          </a:p>
        </p:txBody>
      </p:sp>
    </p:spTree>
    <p:extLst>
      <p:ext uri="{BB962C8B-B14F-4D97-AF65-F5344CB8AC3E}">
        <p14:creationId xmlns:p14="http://schemas.microsoft.com/office/powerpoint/2010/main" val="16656545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3627730-E490-4647-AF90-DE645E2ED276}"/>
              </a:ext>
            </a:extLst>
          </p:cNvPr>
          <p:cNvSpPr>
            <a:spLocks noGrp="1"/>
          </p:cNvSpPr>
          <p:nvPr>
            <p:ph type="body" sz="quarter" idx="14"/>
          </p:nvPr>
        </p:nvSpPr>
        <p:spPr/>
        <p:txBody>
          <a:bodyPr/>
          <a:lstStyle/>
          <a:p>
            <a:r>
              <a:rPr lang="en-US" dirty="0"/>
              <a:t> </a:t>
            </a:r>
          </a:p>
        </p:txBody>
      </p:sp>
      <p:sp>
        <p:nvSpPr>
          <p:cNvPr id="9" name="Text Placeholder 8">
            <a:extLst>
              <a:ext uri="{FF2B5EF4-FFF2-40B4-BE49-F238E27FC236}">
                <a16:creationId xmlns:a16="http://schemas.microsoft.com/office/drawing/2014/main" id="{60C9E3B6-6FDD-45E6-8AD4-569E66621C2D}"/>
              </a:ext>
            </a:extLst>
          </p:cNvPr>
          <p:cNvSpPr>
            <a:spLocks noGrp="1"/>
          </p:cNvSpPr>
          <p:nvPr>
            <p:ph type="body" sz="quarter" idx="15"/>
          </p:nvPr>
        </p:nvSpPr>
        <p:spPr/>
        <p:txBody>
          <a:bodyPr/>
          <a:lstStyle/>
          <a:p>
            <a:r>
              <a:rPr lang="en-US" dirty="0"/>
              <a:t> </a:t>
            </a:r>
          </a:p>
        </p:txBody>
      </p:sp>
      <p:sp>
        <p:nvSpPr>
          <p:cNvPr id="7" name="Title 6">
            <a:extLst>
              <a:ext uri="{FF2B5EF4-FFF2-40B4-BE49-F238E27FC236}">
                <a16:creationId xmlns:a16="http://schemas.microsoft.com/office/drawing/2014/main" id="{E27E6388-B3E3-4740-AAED-1CE61716738B}"/>
              </a:ext>
            </a:extLst>
          </p:cNvPr>
          <p:cNvSpPr>
            <a:spLocks noGrp="1"/>
          </p:cNvSpPr>
          <p:nvPr>
            <p:ph type="title"/>
          </p:nvPr>
        </p:nvSpPr>
        <p:spPr/>
        <p:txBody>
          <a:bodyPr/>
          <a:lstStyle/>
          <a:p>
            <a:r>
              <a:rPr lang="en-US" dirty="0"/>
              <a:t>Identification bias</a:t>
            </a:r>
          </a:p>
        </p:txBody>
      </p:sp>
      <p:sp>
        <p:nvSpPr>
          <p:cNvPr id="4" name="Slide Number Placeholder 3">
            <a:extLst>
              <a:ext uri="{FF2B5EF4-FFF2-40B4-BE49-F238E27FC236}">
                <a16:creationId xmlns:a16="http://schemas.microsoft.com/office/drawing/2014/main" id="{5178845A-C4C8-104B-8951-860EF83FCDCF}"/>
              </a:ext>
            </a:extLst>
          </p:cNvPr>
          <p:cNvSpPr>
            <a:spLocks noGrp="1"/>
          </p:cNvSpPr>
          <p:nvPr>
            <p:ph type="sldNum" sz="quarter" idx="4"/>
          </p:nvPr>
        </p:nvSpPr>
        <p:spPr>
          <a:prstGeom prst="rect">
            <a:avLst/>
          </a:prstGeom>
        </p:spPr>
        <p:txBody>
          <a:bodyPr vert="horz" lIns="86493" tIns="43247" rIns="86493" bIns="43247" rtlCol="0" anchor="ctr"/>
          <a:lstStyle>
            <a:defPPr>
              <a:defRPr lang="en-US"/>
            </a:defPPr>
            <a:lvl1pPr marL="0" algn="r" defTabSz="457159" rtl="0" eaLnBrk="1" latinLnBrk="0" hangingPunct="1">
              <a:defRPr sz="900" kern="1200">
                <a:solidFill>
                  <a:schemeClr val="bg1">
                    <a:lumMod val="50000"/>
                  </a:schemeClr>
                </a:solidFill>
                <a:latin typeface="+mn-lt"/>
                <a:ea typeface="+mn-ea"/>
                <a:cs typeface="+mn-cs"/>
              </a:defRPr>
            </a:lvl1pPr>
            <a:lvl2pPr marL="457159" algn="l" defTabSz="457159" rtl="0" eaLnBrk="1" latinLnBrk="0" hangingPunct="1">
              <a:defRPr sz="1800" kern="1200">
                <a:solidFill>
                  <a:schemeClr val="tx1"/>
                </a:solidFill>
                <a:latin typeface="+mn-lt"/>
                <a:ea typeface="+mn-ea"/>
                <a:cs typeface="+mn-cs"/>
              </a:defRPr>
            </a:lvl2pPr>
            <a:lvl3pPr marL="914318" algn="l" defTabSz="457159" rtl="0" eaLnBrk="1" latinLnBrk="0" hangingPunct="1">
              <a:defRPr sz="1800" kern="1200">
                <a:solidFill>
                  <a:schemeClr val="tx1"/>
                </a:solidFill>
                <a:latin typeface="+mn-lt"/>
                <a:ea typeface="+mn-ea"/>
                <a:cs typeface="+mn-cs"/>
              </a:defRPr>
            </a:lvl3pPr>
            <a:lvl4pPr marL="1371477" algn="l" defTabSz="457159" rtl="0" eaLnBrk="1" latinLnBrk="0" hangingPunct="1">
              <a:defRPr sz="1800" kern="1200">
                <a:solidFill>
                  <a:schemeClr val="tx1"/>
                </a:solidFill>
                <a:latin typeface="+mn-lt"/>
                <a:ea typeface="+mn-ea"/>
                <a:cs typeface="+mn-cs"/>
              </a:defRPr>
            </a:lvl4pPr>
            <a:lvl5pPr marL="1828637" algn="l" defTabSz="457159" rtl="0" eaLnBrk="1" latinLnBrk="0" hangingPunct="1">
              <a:defRPr sz="1800" kern="1200">
                <a:solidFill>
                  <a:schemeClr val="tx1"/>
                </a:solidFill>
                <a:latin typeface="+mn-lt"/>
                <a:ea typeface="+mn-ea"/>
                <a:cs typeface="+mn-cs"/>
              </a:defRPr>
            </a:lvl5pPr>
            <a:lvl6pPr marL="2285797" algn="l" defTabSz="457159" rtl="0" eaLnBrk="1" latinLnBrk="0" hangingPunct="1">
              <a:defRPr sz="1800" kern="1200">
                <a:solidFill>
                  <a:schemeClr val="tx1"/>
                </a:solidFill>
                <a:latin typeface="+mn-lt"/>
                <a:ea typeface="+mn-ea"/>
                <a:cs typeface="+mn-cs"/>
              </a:defRPr>
            </a:lvl6pPr>
            <a:lvl7pPr marL="2742956" algn="l" defTabSz="457159" rtl="0" eaLnBrk="1" latinLnBrk="0" hangingPunct="1">
              <a:defRPr sz="1800" kern="1200">
                <a:solidFill>
                  <a:schemeClr val="tx1"/>
                </a:solidFill>
                <a:latin typeface="+mn-lt"/>
                <a:ea typeface="+mn-ea"/>
                <a:cs typeface="+mn-cs"/>
              </a:defRPr>
            </a:lvl7pPr>
            <a:lvl8pPr marL="3200115" algn="l" defTabSz="457159" rtl="0" eaLnBrk="1" latinLnBrk="0" hangingPunct="1">
              <a:defRPr sz="1800" kern="1200">
                <a:solidFill>
                  <a:schemeClr val="tx1"/>
                </a:solidFill>
                <a:latin typeface="+mn-lt"/>
                <a:ea typeface="+mn-ea"/>
                <a:cs typeface="+mn-cs"/>
              </a:defRPr>
            </a:lvl8pPr>
            <a:lvl9pPr marL="3657274" algn="l" defTabSz="457159" rtl="0" eaLnBrk="1" latinLnBrk="0" hangingPunct="1">
              <a:defRPr sz="1800" kern="1200">
                <a:solidFill>
                  <a:schemeClr val="tx1"/>
                </a:solidFill>
                <a:latin typeface="+mn-lt"/>
                <a:ea typeface="+mn-ea"/>
                <a:cs typeface="+mn-cs"/>
              </a:defRPr>
            </a:lvl9pPr>
          </a:lstStyle>
          <a:p>
            <a:endParaRPr lang="en-US" dirty="0">
              <a:solidFill>
                <a:prstClr val="white">
                  <a:lumMod val="50000"/>
                </a:prstClr>
              </a:solidFill>
            </a:endParaRPr>
          </a:p>
        </p:txBody>
      </p:sp>
      <p:grpSp>
        <p:nvGrpSpPr>
          <p:cNvPr id="5" name="Group 4">
            <a:extLst>
              <a:ext uri="{FF2B5EF4-FFF2-40B4-BE49-F238E27FC236}">
                <a16:creationId xmlns:a16="http://schemas.microsoft.com/office/drawing/2014/main" id="{BAB72BB7-AF64-44AC-8AB0-96AA129F9664}"/>
              </a:ext>
            </a:extLst>
          </p:cNvPr>
          <p:cNvGrpSpPr/>
          <p:nvPr/>
        </p:nvGrpSpPr>
        <p:grpSpPr>
          <a:xfrm>
            <a:off x="2426449" y="3714914"/>
            <a:ext cx="18288000" cy="8119972"/>
            <a:chOff x="0" y="1350997"/>
            <a:chExt cx="9144000" cy="4059986"/>
          </a:xfrm>
        </p:grpSpPr>
        <p:pic>
          <p:nvPicPr>
            <p:cNvPr id="2" name="Picture 1">
              <a:extLst>
                <a:ext uri="{FF2B5EF4-FFF2-40B4-BE49-F238E27FC236}">
                  <a16:creationId xmlns:a16="http://schemas.microsoft.com/office/drawing/2014/main" id="{1938EABA-F999-4AA8-ACFE-118700CC3A83}"/>
                </a:ext>
              </a:extLst>
            </p:cNvPr>
            <p:cNvPicPr>
              <a:picLocks noChangeAspect="1"/>
            </p:cNvPicPr>
            <p:nvPr/>
          </p:nvPicPr>
          <p:blipFill>
            <a:blip r:embed="rId3"/>
            <a:stretch>
              <a:fillRect/>
            </a:stretch>
          </p:blipFill>
          <p:spPr>
            <a:xfrm>
              <a:off x="0" y="3569730"/>
              <a:ext cx="9144000" cy="1841253"/>
            </a:xfrm>
            <a:prstGeom prst="rect">
              <a:avLst/>
            </a:prstGeom>
          </p:spPr>
        </p:pic>
        <p:pic>
          <p:nvPicPr>
            <p:cNvPr id="3" name="Picture 2">
              <a:extLst>
                <a:ext uri="{FF2B5EF4-FFF2-40B4-BE49-F238E27FC236}">
                  <a16:creationId xmlns:a16="http://schemas.microsoft.com/office/drawing/2014/main" id="{3F2255FD-4F89-4592-8725-4FC011247DCF}"/>
                </a:ext>
              </a:extLst>
            </p:cNvPr>
            <p:cNvPicPr>
              <a:picLocks noChangeAspect="1"/>
            </p:cNvPicPr>
            <p:nvPr/>
          </p:nvPicPr>
          <p:blipFill>
            <a:blip r:embed="rId4"/>
            <a:stretch>
              <a:fillRect/>
            </a:stretch>
          </p:blipFill>
          <p:spPr>
            <a:xfrm>
              <a:off x="519704" y="1350997"/>
              <a:ext cx="8312727" cy="2173432"/>
            </a:xfrm>
            <a:prstGeom prst="rect">
              <a:avLst/>
            </a:prstGeom>
          </p:spPr>
        </p:pic>
      </p:grpSp>
    </p:spTree>
    <p:extLst>
      <p:ext uri="{BB962C8B-B14F-4D97-AF65-F5344CB8AC3E}">
        <p14:creationId xmlns:p14="http://schemas.microsoft.com/office/powerpoint/2010/main" val="137340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AD1CC7F-50DF-4376-952F-D6B81A57787B}"/>
              </a:ext>
            </a:extLst>
          </p:cNvPr>
          <p:cNvSpPr>
            <a:spLocks noGrp="1"/>
          </p:cNvSpPr>
          <p:nvPr>
            <p:ph type="body" sz="quarter" idx="14"/>
          </p:nvPr>
        </p:nvSpPr>
        <p:spPr>
          <a:xfrm>
            <a:off x="612824" y="20166"/>
            <a:ext cx="7614701" cy="389301"/>
          </a:xfrm>
        </p:spPr>
        <p:txBody>
          <a:bodyPr/>
          <a:lstStyle/>
          <a:p>
            <a:endParaRPr lang="en-US" dirty="0"/>
          </a:p>
        </p:txBody>
      </p:sp>
      <p:sp>
        <p:nvSpPr>
          <p:cNvPr id="10" name="Text Placeholder 9">
            <a:extLst>
              <a:ext uri="{FF2B5EF4-FFF2-40B4-BE49-F238E27FC236}">
                <a16:creationId xmlns:a16="http://schemas.microsoft.com/office/drawing/2014/main" id="{EB0379A8-1215-41D8-994A-FFBCC1A39316}"/>
              </a:ext>
            </a:extLst>
          </p:cNvPr>
          <p:cNvSpPr>
            <a:spLocks noGrp="1"/>
          </p:cNvSpPr>
          <p:nvPr>
            <p:ph type="body" sz="quarter" idx="15"/>
          </p:nvPr>
        </p:nvSpPr>
        <p:spPr/>
        <p:txBody>
          <a:bodyPr/>
          <a:lstStyle/>
          <a:p>
            <a:r>
              <a:rPr lang="en-US" dirty="0"/>
              <a:t> </a:t>
            </a:r>
          </a:p>
        </p:txBody>
      </p:sp>
      <p:sp>
        <p:nvSpPr>
          <p:cNvPr id="8" name="Title 7">
            <a:extLst>
              <a:ext uri="{FF2B5EF4-FFF2-40B4-BE49-F238E27FC236}">
                <a16:creationId xmlns:a16="http://schemas.microsoft.com/office/drawing/2014/main" id="{A2E1271D-66F7-4E58-9AE6-3C33AB70E9EF}"/>
              </a:ext>
            </a:extLst>
          </p:cNvPr>
          <p:cNvSpPr>
            <a:spLocks noGrp="1"/>
          </p:cNvSpPr>
          <p:nvPr>
            <p:ph type="title"/>
          </p:nvPr>
        </p:nvSpPr>
        <p:spPr/>
        <p:txBody>
          <a:bodyPr/>
          <a:lstStyle/>
          <a:p>
            <a:r>
              <a:rPr lang="en-US" dirty="0"/>
              <a:t>Approaches to address identification bias in cluster-randomized trials</a:t>
            </a:r>
          </a:p>
        </p:txBody>
      </p:sp>
      <p:sp>
        <p:nvSpPr>
          <p:cNvPr id="11" name="Content Placeholder 10">
            <a:extLst>
              <a:ext uri="{FF2B5EF4-FFF2-40B4-BE49-F238E27FC236}">
                <a16:creationId xmlns:a16="http://schemas.microsoft.com/office/drawing/2014/main" id="{5BFCDA82-2C86-470C-977E-9B6E8A372548}"/>
              </a:ext>
            </a:extLst>
          </p:cNvPr>
          <p:cNvSpPr>
            <a:spLocks noGrp="1"/>
          </p:cNvSpPr>
          <p:nvPr>
            <p:ph sz="quarter" idx="19"/>
          </p:nvPr>
        </p:nvSpPr>
        <p:spPr/>
        <p:txBody>
          <a:bodyPr/>
          <a:lstStyle/>
          <a:p>
            <a:pPr marL="0" indent="0">
              <a:buNone/>
            </a:pPr>
            <a:r>
              <a:rPr lang="en-US" b="1" dirty="0"/>
              <a:t>Study design </a:t>
            </a:r>
            <a:r>
              <a:rPr lang="en-US" dirty="0"/>
              <a:t>(preferred)</a:t>
            </a:r>
          </a:p>
          <a:p>
            <a:pPr lvl="1" fontAlgn="base"/>
            <a:r>
              <a:rPr lang="en-US" dirty="0"/>
              <a:t>Primary analysis: define sample using pre-randomization data (PROUD case study)</a:t>
            </a:r>
          </a:p>
          <a:p>
            <a:pPr lvl="1" fontAlgn="base"/>
            <a:r>
              <a:rPr lang="en-US" dirty="0"/>
              <a:t>If sample defined using post-randomization data, some samples may be less likely to be affected by treatment assignment (e.g., entire clinic population)</a:t>
            </a:r>
          </a:p>
          <a:p>
            <a:pPr marL="0" indent="0" fontAlgn="base">
              <a:buNone/>
            </a:pPr>
            <a:endParaRPr lang="en-US" b="1" dirty="0"/>
          </a:p>
          <a:p>
            <a:pPr marL="0" indent="0" fontAlgn="base">
              <a:buNone/>
            </a:pPr>
            <a:r>
              <a:rPr lang="en-US" b="1" dirty="0"/>
              <a:t>Statistical analysis</a:t>
            </a:r>
            <a:r>
              <a:rPr lang="en-US" dirty="0"/>
              <a:t> (if sample defined using post-randomization data)</a:t>
            </a:r>
          </a:p>
          <a:p>
            <a:pPr lvl="1" fontAlgn="base"/>
            <a:r>
              <a:rPr lang="en-US" dirty="0"/>
              <a:t>Can adjust for baseline characteristics</a:t>
            </a:r>
          </a:p>
          <a:p>
            <a:pPr lvl="1" fontAlgn="base"/>
            <a:r>
              <a:rPr lang="en-US" dirty="0"/>
              <a:t>But recent work has highlighted that this will not fully remove bias in general</a:t>
            </a:r>
          </a:p>
          <a:p>
            <a:pPr lvl="2" fontAlgn="base"/>
            <a:r>
              <a:rPr lang="en-US" dirty="0"/>
              <a:t>Methods being developed to address identification bias analytically within the principal stratification framework for post-treatment selection bias</a:t>
            </a:r>
          </a:p>
          <a:p>
            <a:pPr lvl="1"/>
            <a:endParaRPr lang="en-US" dirty="0"/>
          </a:p>
        </p:txBody>
      </p:sp>
      <p:sp>
        <p:nvSpPr>
          <p:cNvPr id="7" name="Slide Number Placeholder 6">
            <a:extLst>
              <a:ext uri="{FF2B5EF4-FFF2-40B4-BE49-F238E27FC236}">
                <a16:creationId xmlns:a16="http://schemas.microsoft.com/office/drawing/2014/main" id="{8EC7E8A9-07FF-4E23-B0D6-C23731D0BE66}"/>
              </a:ext>
            </a:extLst>
          </p:cNvPr>
          <p:cNvSpPr>
            <a:spLocks noGrp="1"/>
          </p:cNvSpPr>
          <p:nvPr>
            <p:ph type="sldNum" sz="quarter" idx="4"/>
          </p:nvPr>
        </p:nvSpPr>
        <p:spPr/>
        <p:txBody>
          <a:bodyPr/>
          <a:lstStyle/>
          <a:p>
            <a:fld id="{8C8B385D-DF67-E241-B0BF-76B80A8E743B}" type="slidenum">
              <a:rPr lang="en-US" smtClean="0"/>
              <a:pPr/>
              <a:t>81</a:t>
            </a:fld>
            <a:endParaRPr lang="en-US" dirty="0"/>
          </a:p>
        </p:txBody>
      </p:sp>
    </p:spTree>
    <p:extLst>
      <p:ext uri="{BB962C8B-B14F-4D97-AF65-F5344CB8AC3E}">
        <p14:creationId xmlns:p14="http://schemas.microsoft.com/office/powerpoint/2010/main" val="2660934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B9818-6AD2-45F9-9F56-691F38D8955B}"/>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6A08C022-8C6B-44A5-96AB-090D08B7D48D}"/>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02566F1E-CF32-41B3-B7C0-A7B7B27BCE97}"/>
              </a:ext>
            </a:extLst>
          </p:cNvPr>
          <p:cNvSpPr>
            <a:spLocks noGrp="1"/>
          </p:cNvSpPr>
          <p:nvPr>
            <p:ph type="title"/>
          </p:nvPr>
        </p:nvSpPr>
        <p:spPr/>
        <p:txBody>
          <a:bodyPr/>
          <a:lstStyle/>
          <a:p>
            <a:r>
              <a:rPr lang="en-US" dirty="0"/>
              <a:t>Using real world data for outcome ascertainment</a:t>
            </a:r>
          </a:p>
        </p:txBody>
      </p:sp>
      <p:sp>
        <p:nvSpPr>
          <p:cNvPr id="5" name="Content Placeholder 4">
            <a:extLst>
              <a:ext uri="{FF2B5EF4-FFF2-40B4-BE49-F238E27FC236}">
                <a16:creationId xmlns:a16="http://schemas.microsoft.com/office/drawing/2014/main" id="{C33A257A-FE90-447F-8BFD-3630B552EFF4}"/>
              </a:ext>
            </a:extLst>
          </p:cNvPr>
          <p:cNvSpPr>
            <a:spLocks noGrp="1"/>
          </p:cNvSpPr>
          <p:nvPr>
            <p:ph sz="quarter" idx="19"/>
          </p:nvPr>
        </p:nvSpPr>
        <p:spPr/>
        <p:txBody>
          <a:bodyPr/>
          <a:lstStyle/>
          <a:p>
            <a:pPr>
              <a:buFont typeface="Arial" panose="020B0604020202020204" pitchFamily="34" charset="0"/>
              <a:buChar char="•"/>
            </a:pPr>
            <a:r>
              <a:rPr lang="en-US" dirty="0"/>
              <a:t>In efficacy trials, measures are typically collected at regularly spaced, pre-defined time points</a:t>
            </a:r>
          </a:p>
          <a:p>
            <a:pPr lvl="1">
              <a:buFont typeface="Arial" panose="020B0604020202020204" pitchFamily="34" charset="0"/>
              <a:buChar char="•"/>
            </a:pPr>
            <a:r>
              <a:rPr lang="en-US" dirty="0"/>
              <a:t>With the same number of follow-up measures planned per person</a:t>
            </a:r>
          </a:p>
          <a:p>
            <a:pPr>
              <a:buFont typeface="Arial" panose="020B0604020202020204" pitchFamily="34" charset="0"/>
              <a:buChar char="•"/>
            </a:pPr>
            <a:r>
              <a:rPr lang="en-US" dirty="0"/>
              <a:t>In pragmatic trials using real world data, this may not be possible</a:t>
            </a:r>
          </a:p>
          <a:p>
            <a:pPr lvl="1">
              <a:buFont typeface="Arial" panose="020B0604020202020204" pitchFamily="34" charset="0"/>
              <a:buChar char="•"/>
            </a:pPr>
            <a:r>
              <a:rPr lang="en-US" dirty="0"/>
              <a:t>Measures collected as part of routine clinical care</a:t>
            </a:r>
          </a:p>
          <a:p>
            <a:pPr lvl="1">
              <a:buFont typeface="Arial" panose="020B0604020202020204" pitchFamily="34" charset="0"/>
              <a:buChar char="•"/>
            </a:pPr>
            <a:r>
              <a:rPr lang="en-US" dirty="0"/>
              <a:t>Likely to be variability across patients and providers</a:t>
            </a:r>
          </a:p>
          <a:p>
            <a:pPr lvl="1">
              <a:buFont typeface="Arial" panose="020B0604020202020204" pitchFamily="34" charset="0"/>
              <a:buChar char="•"/>
            </a:pPr>
            <a:r>
              <a:rPr lang="en-US" dirty="0"/>
              <a:t>May be external incentives in health system to obtain measures at certain time points (e.g., national performance metrics)</a:t>
            </a:r>
          </a:p>
          <a:p>
            <a:pPr lvl="1">
              <a:buFont typeface="Arial" panose="020B0604020202020204" pitchFamily="34" charset="0"/>
              <a:buChar char="•"/>
            </a:pPr>
            <a:r>
              <a:rPr lang="en-US" dirty="0"/>
              <a:t>Need to consider potential for outcome ascertainment to differ across arms, potentially leading to bias (MI-CARE case study)</a:t>
            </a:r>
          </a:p>
          <a:p>
            <a:r>
              <a:rPr lang="en-US" dirty="0"/>
              <a:t>Outcome data can be very messy, potentially requiring extensive cleaning (possibly chart review)</a:t>
            </a:r>
          </a:p>
          <a:p>
            <a:pPr lvl="1"/>
            <a:r>
              <a:rPr lang="en-US" dirty="0"/>
              <a:t>Medication data: duplicates, overlap</a:t>
            </a:r>
          </a:p>
          <a:p>
            <a:pPr lvl="1"/>
            <a:r>
              <a:rPr lang="en-US" dirty="0"/>
              <a:t>Utilization: missing discharge date, discharge date before admit data</a:t>
            </a:r>
          </a:p>
          <a:p>
            <a:pPr marL="0" indent="0">
              <a:buNone/>
            </a:pPr>
            <a:endParaRPr lang="en-US" dirty="0"/>
          </a:p>
        </p:txBody>
      </p:sp>
      <p:sp>
        <p:nvSpPr>
          <p:cNvPr id="6" name="Slide Number Placeholder 5">
            <a:extLst>
              <a:ext uri="{FF2B5EF4-FFF2-40B4-BE49-F238E27FC236}">
                <a16:creationId xmlns:a16="http://schemas.microsoft.com/office/drawing/2014/main" id="{8CF93EBE-3853-4ECC-838B-6AE42D5FF429}"/>
              </a:ext>
            </a:extLst>
          </p:cNvPr>
          <p:cNvSpPr>
            <a:spLocks noGrp="1"/>
          </p:cNvSpPr>
          <p:nvPr>
            <p:ph type="sldNum" sz="quarter" idx="4"/>
          </p:nvPr>
        </p:nvSpPr>
        <p:spPr/>
        <p:txBody>
          <a:bodyPr/>
          <a:lstStyle/>
          <a:p>
            <a:fld id="{8C8B385D-DF67-E241-B0BF-76B80A8E743B}" type="slidenum">
              <a:rPr lang="en-US" smtClean="0"/>
              <a:pPr/>
              <a:t>82</a:t>
            </a:fld>
            <a:endParaRPr lang="en-US" dirty="0"/>
          </a:p>
        </p:txBody>
      </p:sp>
    </p:spTree>
    <p:extLst>
      <p:ext uri="{BB962C8B-B14F-4D97-AF65-F5344CB8AC3E}">
        <p14:creationId xmlns:p14="http://schemas.microsoft.com/office/powerpoint/2010/main" val="21725156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CA70D-A886-4888-9EE7-42CA4E4986EC}"/>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C0B00AEC-367C-4BD2-97A4-55159ECA6F8D}"/>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BC29048F-B317-4A2E-96EB-B4573BA1C23B}"/>
              </a:ext>
            </a:extLst>
          </p:cNvPr>
          <p:cNvSpPr>
            <a:spLocks noGrp="1"/>
          </p:cNvSpPr>
          <p:nvPr>
            <p:ph type="title"/>
          </p:nvPr>
        </p:nvSpPr>
        <p:spPr/>
        <p:txBody>
          <a:bodyPr/>
          <a:lstStyle/>
          <a:p>
            <a:r>
              <a:rPr lang="en-US" dirty="0"/>
              <a:t>Outcome ascertainment and missing data</a:t>
            </a:r>
          </a:p>
        </p:txBody>
      </p:sp>
      <p:sp>
        <p:nvSpPr>
          <p:cNvPr id="5" name="Content Placeholder 4">
            <a:extLst>
              <a:ext uri="{FF2B5EF4-FFF2-40B4-BE49-F238E27FC236}">
                <a16:creationId xmlns:a16="http://schemas.microsoft.com/office/drawing/2014/main" id="{DD12382E-0889-4FE8-86E4-005D17F6B77F}"/>
              </a:ext>
            </a:extLst>
          </p:cNvPr>
          <p:cNvSpPr>
            <a:spLocks noGrp="1"/>
          </p:cNvSpPr>
          <p:nvPr>
            <p:ph sz="quarter" idx="19"/>
          </p:nvPr>
        </p:nvSpPr>
        <p:spPr>
          <a:xfrm>
            <a:off x="1754188" y="3523992"/>
            <a:ext cx="21664612" cy="8305800"/>
          </a:xfrm>
        </p:spPr>
        <p:txBody>
          <a:bodyPr/>
          <a:lstStyle/>
          <a:p>
            <a:r>
              <a:rPr lang="en-US" dirty="0"/>
              <a:t>If someone stays enrolled in health system - assume that if you don’t observe the outcome (e.g., medical diagnosis, hospitalization) it didn’t happen</a:t>
            </a:r>
          </a:p>
          <a:p>
            <a:pPr lvl="1"/>
            <a:r>
              <a:rPr lang="en-US" dirty="0"/>
              <a:t>In closed system (EHR + claims data) this is likely ok</a:t>
            </a:r>
          </a:p>
          <a:p>
            <a:pPr lvl="1"/>
            <a:r>
              <a:rPr lang="en-US" dirty="0"/>
              <a:t>Depends upon cost of treatment (likely to get a bill the more the treatment costs)</a:t>
            </a:r>
          </a:p>
          <a:p>
            <a:r>
              <a:rPr lang="en-US" dirty="0"/>
              <a:t>Do you need to validate the outcomes you do observe?</a:t>
            </a:r>
          </a:p>
          <a:p>
            <a:pPr lvl="1"/>
            <a:r>
              <a:rPr lang="en-US" dirty="0"/>
              <a:t>Depends on the outcome (positive predictive value [PPV], sensitivity)</a:t>
            </a:r>
          </a:p>
          <a:p>
            <a:pPr lvl="1"/>
            <a:r>
              <a:rPr lang="en-US" dirty="0"/>
              <a:t>Depends on the cost (two-stage design?)</a:t>
            </a:r>
          </a:p>
        </p:txBody>
      </p:sp>
      <p:sp>
        <p:nvSpPr>
          <p:cNvPr id="6" name="Slide Number Placeholder 5">
            <a:extLst>
              <a:ext uri="{FF2B5EF4-FFF2-40B4-BE49-F238E27FC236}">
                <a16:creationId xmlns:a16="http://schemas.microsoft.com/office/drawing/2014/main" id="{A59C0F7A-6A64-429B-A74E-0187C278FCBB}"/>
              </a:ext>
            </a:extLst>
          </p:cNvPr>
          <p:cNvSpPr>
            <a:spLocks noGrp="1"/>
          </p:cNvSpPr>
          <p:nvPr>
            <p:ph type="sldNum" sz="quarter" idx="4"/>
          </p:nvPr>
        </p:nvSpPr>
        <p:spPr/>
        <p:txBody>
          <a:bodyPr/>
          <a:lstStyle/>
          <a:p>
            <a:fld id="{8C8B385D-DF67-E241-B0BF-76B80A8E743B}" type="slidenum">
              <a:rPr lang="en-US" smtClean="0"/>
              <a:pPr/>
              <a:t>83</a:t>
            </a:fld>
            <a:endParaRPr lang="en-US" dirty="0"/>
          </a:p>
        </p:txBody>
      </p:sp>
    </p:spTree>
    <p:extLst>
      <p:ext uri="{BB962C8B-B14F-4D97-AF65-F5344CB8AC3E}">
        <p14:creationId xmlns:p14="http://schemas.microsoft.com/office/powerpoint/2010/main" val="80797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FCA70D-A886-4888-9EE7-42CA4E4986EC}"/>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C0B00AEC-367C-4BD2-97A4-55159ECA6F8D}"/>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BC29048F-B317-4A2E-96EB-B4573BA1C23B}"/>
              </a:ext>
            </a:extLst>
          </p:cNvPr>
          <p:cNvSpPr>
            <a:spLocks noGrp="1"/>
          </p:cNvSpPr>
          <p:nvPr>
            <p:ph type="title"/>
          </p:nvPr>
        </p:nvSpPr>
        <p:spPr/>
        <p:txBody>
          <a:bodyPr/>
          <a:lstStyle/>
          <a:p>
            <a:r>
              <a:rPr lang="en-US" dirty="0"/>
              <a:t>Outcome ascertainment and missing data</a:t>
            </a:r>
          </a:p>
        </p:txBody>
      </p:sp>
      <p:sp>
        <p:nvSpPr>
          <p:cNvPr id="5" name="Content Placeholder 4">
            <a:extLst>
              <a:ext uri="{FF2B5EF4-FFF2-40B4-BE49-F238E27FC236}">
                <a16:creationId xmlns:a16="http://schemas.microsoft.com/office/drawing/2014/main" id="{DD12382E-0889-4FE8-86E4-005D17F6B77F}"/>
              </a:ext>
            </a:extLst>
          </p:cNvPr>
          <p:cNvSpPr>
            <a:spLocks noGrp="1"/>
          </p:cNvSpPr>
          <p:nvPr>
            <p:ph sz="quarter" idx="19"/>
          </p:nvPr>
        </p:nvSpPr>
        <p:spPr>
          <a:xfrm>
            <a:off x="1754188" y="3523992"/>
            <a:ext cx="21664612" cy="8305800"/>
          </a:xfrm>
        </p:spPr>
        <p:txBody>
          <a:bodyPr/>
          <a:lstStyle/>
          <a:p>
            <a:r>
              <a:rPr lang="en-US" dirty="0"/>
              <a:t>Handling missing outcome data (e.g., if patient leaves the health system): range of different approaches (e.g., multiple imputation, weighting), depending on</a:t>
            </a:r>
          </a:p>
          <a:p>
            <a:pPr lvl="1"/>
            <a:r>
              <a:rPr lang="en-US" dirty="0"/>
              <a:t>Missingness mechanism: administrative missingness (MCAR), MAR, or NMAR?</a:t>
            </a:r>
          </a:p>
          <a:p>
            <a:pPr lvl="1"/>
            <a:r>
              <a:rPr lang="en-US" dirty="0"/>
              <a:t>Amount of missing data: how stable is your population being studied?</a:t>
            </a:r>
          </a:p>
          <a:p>
            <a:pPr lvl="1"/>
            <a:r>
              <a:rPr lang="en-US" dirty="0"/>
              <a:t>Condition, the type of outcome, and population being studied</a:t>
            </a:r>
          </a:p>
          <a:p>
            <a:r>
              <a:rPr lang="en-US" dirty="0"/>
              <a:t>Related issue: when timing of outcome measures (assessment process) could be informative (e.g., related to factors at prior time points, possibly including outcome itself)</a:t>
            </a:r>
          </a:p>
          <a:p>
            <a:pPr lvl="1"/>
            <a:r>
              <a:rPr lang="en-US" dirty="0">
                <a:solidFill>
                  <a:prstClr val="black"/>
                </a:solidFill>
              </a:rPr>
              <a:t>Bourgeoning literature on outcome-dependent observation times, also referred to as </a:t>
            </a:r>
            <a:r>
              <a:rPr lang="en-US" i="1" dirty="0">
                <a:solidFill>
                  <a:prstClr val="black"/>
                </a:solidFill>
              </a:rPr>
              <a:t>informative assessments</a:t>
            </a:r>
            <a:endParaRPr lang="en-US" i="1" dirty="0"/>
          </a:p>
        </p:txBody>
      </p:sp>
      <p:sp>
        <p:nvSpPr>
          <p:cNvPr id="6" name="Slide Number Placeholder 5">
            <a:extLst>
              <a:ext uri="{FF2B5EF4-FFF2-40B4-BE49-F238E27FC236}">
                <a16:creationId xmlns:a16="http://schemas.microsoft.com/office/drawing/2014/main" id="{A59C0F7A-6A64-429B-A74E-0187C278FCBB}"/>
              </a:ext>
            </a:extLst>
          </p:cNvPr>
          <p:cNvSpPr>
            <a:spLocks noGrp="1"/>
          </p:cNvSpPr>
          <p:nvPr>
            <p:ph type="sldNum" sz="quarter" idx="4"/>
          </p:nvPr>
        </p:nvSpPr>
        <p:spPr/>
        <p:txBody>
          <a:bodyPr/>
          <a:lstStyle/>
          <a:p>
            <a:fld id="{8C8B385D-DF67-E241-B0BF-76B80A8E743B}" type="slidenum">
              <a:rPr lang="en-US" smtClean="0"/>
              <a:pPr/>
              <a:t>84</a:t>
            </a:fld>
            <a:endParaRPr lang="en-US" dirty="0"/>
          </a:p>
        </p:txBody>
      </p:sp>
    </p:spTree>
    <p:extLst>
      <p:ext uri="{BB962C8B-B14F-4D97-AF65-F5344CB8AC3E}">
        <p14:creationId xmlns:p14="http://schemas.microsoft.com/office/powerpoint/2010/main" val="4268915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33AC703-A41F-4B35-9113-A2DF2E7A57DC}"/>
              </a:ext>
            </a:extLst>
          </p:cNvPr>
          <p:cNvSpPr>
            <a:spLocks noGrp="1"/>
          </p:cNvSpPr>
          <p:nvPr>
            <p:ph type="body" sz="quarter" idx="14"/>
          </p:nvPr>
        </p:nvSpPr>
        <p:spPr/>
        <p:txBody>
          <a:bodyPr/>
          <a:lstStyle/>
          <a:p>
            <a:r>
              <a:rPr lang="en-US" dirty="0"/>
              <a:t> </a:t>
            </a:r>
          </a:p>
        </p:txBody>
      </p:sp>
      <p:sp>
        <p:nvSpPr>
          <p:cNvPr id="10" name="Text Placeholder 9">
            <a:extLst>
              <a:ext uri="{FF2B5EF4-FFF2-40B4-BE49-F238E27FC236}">
                <a16:creationId xmlns:a16="http://schemas.microsoft.com/office/drawing/2014/main" id="{43A5FD5C-4E56-40FC-B3D3-B1A033C05EE4}"/>
              </a:ext>
            </a:extLst>
          </p:cNvPr>
          <p:cNvSpPr>
            <a:spLocks noGrp="1"/>
          </p:cNvSpPr>
          <p:nvPr>
            <p:ph type="body" sz="quarter" idx="15"/>
          </p:nvPr>
        </p:nvSpPr>
        <p:spPr/>
        <p:txBody>
          <a:bodyPr/>
          <a:lstStyle/>
          <a:p>
            <a:r>
              <a:rPr lang="en-US" dirty="0"/>
              <a:t> </a:t>
            </a:r>
          </a:p>
        </p:txBody>
      </p:sp>
      <p:sp>
        <p:nvSpPr>
          <p:cNvPr id="8" name="Title 7">
            <a:extLst>
              <a:ext uri="{FF2B5EF4-FFF2-40B4-BE49-F238E27FC236}">
                <a16:creationId xmlns:a16="http://schemas.microsoft.com/office/drawing/2014/main" id="{78DB7153-DB3A-44A4-BB29-F788FC1E22FE}"/>
              </a:ext>
            </a:extLst>
          </p:cNvPr>
          <p:cNvSpPr>
            <a:spLocks noGrp="1"/>
          </p:cNvSpPr>
          <p:nvPr>
            <p:ph type="title"/>
          </p:nvPr>
        </p:nvSpPr>
        <p:spPr/>
        <p:txBody>
          <a:bodyPr/>
          <a:lstStyle/>
          <a:p>
            <a:r>
              <a:rPr lang="en-US" dirty="0"/>
              <a:t>Health equity in PCTs</a:t>
            </a:r>
          </a:p>
        </p:txBody>
      </p:sp>
      <p:sp>
        <p:nvSpPr>
          <p:cNvPr id="11" name="Content Placeholder 10">
            <a:extLst>
              <a:ext uri="{FF2B5EF4-FFF2-40B4-BE49-F238E27FC236}">
                <a16:creationId xmlns:a16="http://schemas.microsoft.com/office/drawing/2014/main" id="{42DC081A-0072-42EA-BD71-DE7B0F9BD9BB}"/>
              </a:ext>
            </a:extLst>
          </p:cNvPr>
          <p:cNvSpPr>
            <a:spLocks noGrp="1"/>
          </p:cNvSpPr>
          <p:nvPr>
            <p:ph sz="quarter" idx="19"/>
          </p:nvPr>
        </p:nvSpPr>
        <p:spPr>
          <a:xfrm>
            <a:off x="1754189" y="3225412"/>
            <a:ext cx="19647714" cy="8305800"/>
          </a:xfrm>
        </p:spPr>
        <p:txBody>
          <a:bodyPr/>
          <a:lstStyle/>
          <a:p>
            <a:pPr marL="0" indent="0">
              <a:buNone/>
            </a:pPr>
            <a:r>
              <a:rPr lang="en-US" dirty="0"/>
              <a:t>PCTs require administrative and data resources to conduct</a:t>
            </a:r>
          </a:p>
          <a:p>
            <a:pPr lvl="1"/>
            <a:r>
              <a:rPr lang="en-US" dirty="0"/>
              <a:t>Low resource clinics and health systems don’t always have the resources to participate</a:t>
            </a:r>
          </a:p>
          <a:p>
            <a:pPr marL="0" indent="0">
              <a:buNone/>
            </a:pPr>
            <a:endParaRPr lang="en-US" dirty="0"/>
          </a:p>
          <a:p>
            <a:pPr marL="0" indent="0">
              <a:buNone/>
            </a:pPr>
            <a:r>
              <a:rPr lang="en-US" dirty="0"/>
              <a:t>Who is in your population?</a:t>
            </a:r>
          </a:p>
          <a:p>
            <a:pPr lvl="1"/>
            <a:r>
              <a:rPr lang="en-US" dirty="0"/>
              <a:t>An advantage of PCTs can be ability to enroll more diverse patient sample</a:t>
            </a:r>
          </a:p>
          <a:p>
            <a:pPr lvl="1"/>
            <a:r>
              <a:rPr lang="en-US" dirty="0"/>
              <a:t>Are there things your study can do to increase diversity of those enrolled? </a:t>
            </a:r>
          </a:p>
          <a:p>
            <a:pPr lvl="1"/>
            <a:r>
              <a:rPr lang="en-US" dirty="0"/>
              <a:t>Think about how using EHR to define eligibility criteria could impact your sample</a:t>
            </a:r>
          </a:p>
          <a:p>
            <a:pPr lvl="2"/>
            <a:r>
              <a:rPr lang="en-US" dirty="0"/>
              <a:t>Patients with less access to care may be excluded</a:t>
            </a:r>
          </a:p>
          <a:p>
            <a:pPr lvl="2"/>
            <a:r>
              <a:rPr lang="en-US" dirty="0"/>
              <a:t>Diagnosis and treatment may not be the same across all racial and ethnic groups</a:t>
            </a:r>
          </a:p>
          <a:p>
            <a:endParaRPr lang="en-US" dirty="0"/>
          </a:p>
        </p:txBody>
      </p:sp>
      <p:sp>
        <p:nvSpPr>
          <p:cNvPr id="7" name="Slide Number Placeholder 6">
            <a:extLst>
              <a:ext uri="{FF2B5EF4-FFF2-40B4-BE49-F238E27FC236}">
                <a16:creationId xmlns:a16="http://schemas.microsoft.com/office/drawing/2014/main" id="{D0F7E915-2DF2-4A44-9B11-3D52C886551A}"/>
              </a:ext>
            </a:extLst>
          </p:cNvPr>
          <p:cNvSpPr>
            <a:spLocks noGrp="1"/>
          </p:cNvSpPr>
          <p:nvPr>
            <p:ph type="sldNum" sz="quarter" idx="4"/>
          </p:nvPr>
        </p:nvSpPr>
        <p:spPr/>
        <p:txBody>
          <a:bodyPr/>
          <a:lstStyle/>
          <a:p>
            <a:fld id="{8C8B385D-DF67-E241-B0BF-76B80A8E743B}" type="slidenum">
              <a:rPr lang="en-US" smtClean="0"/>
              <a:pPr/>
              <a:t>85</a:t>
            </a:fld>
            <a:endParaRPr lang="en-US" dirty="0"/>
          </a:p>
        </p:txBody>
      </p:sp>
    </p:spTree>
    <p:extLst>
      <p:ext uri="{BB962C8B-B14F-4D97-AF65-F5344CB8AC3E}">
        <p14:creationId xmlns:p14="http://schemas.microsoft.com/office/powerpoint/2010/main" val="11916826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33AC703-A41F-4B35-9113-A2DF2E7A57DC}"/>
              </a:ext>
            </a:extLst>
          </p:cNvPr>
          <p:cNvSpPr>
            <a:spLocks noGrp="1"/>
          </p:cNvSpPr>
          <p:nvPr>
            <p:ph type="body" sz="quarter" idx="14"/>
          </p:nvPr>
        </p:nvSpPr>
        <p:spPr/>
        <p:txBody>
          <a:bodyPr/>
          <a:lstStyle/>
          <a:p>
            <a:r>
              <a:rPr lang="en-US" dirty="0"/>
              <a:t> </a:t>
            </a:r>
          </a:p>
        </p:txBody>
      </p:sp>
      <p:sp>
        <p:nvSpPr>
          <p:cNvPr id="10" name="Text Placeholder 9">
            <a:extLst>
              <a:ext uri="{FF2B5EF4-FFF2-40B4-BE49-F238E27FC236}">
                <a16:creationId xmlns:a16="http://schemas.microsoft.com/office/drawing/2014/main" id="{43A5FD5C-4E56-40FC-B3D3-B1A033C05EE4}"/>
              </a:ext>
            </a:extLst>
          </p:cNvPr>
          <p:cNvSpPr>
            <a:spLocks noGrp="1"/>
          </p:cNvSpPr>
          <p:nvPr>
            <p:ph type="body" sz="quarter" idx="15"/>
          </p:nvPr>
        </p:nvSpPr>
        <p:spPr/>
        <p:txBody>
          <a:bodyPr/>
          <a:lstStyle/>
          <a:p>
            <a:r>
              <a:rPr lang="en-US" dirty="0"/>
              <a:t> </a:t>
            </a:r>
          </a:p>
        </p:txBody>
      </p:sp>
      <p:sp>
        <p:nvSpPr>
          <p:cNvPr id="8" name="Title 7">
            <a:extLst>
              <a:ext uri="{FF2B5EF4-FFF2-40B4-BE49-F238E27FC236}">
                <a16:creationId xmlns:a16="http://schemas.microsoft.com/office/drawing/2014/main" id="{78DB7153-DB3A-44A4-BB29-F788FC1E22FE}"/>
              </a:ext>
            </a:extLst>
          </p:cNvPr>
          <p:cNvSpPr>
            <a:spLocks noGrp="1"/>
          </p:cNvSpPr>
          <p:nvPr>
            <p:ph type="title"/>
          </p:nvPr>
        </p:nvSpPr>
        <p:spPr/>
        <p:txBody>
          <a:bodyPr/>
          <a:lstStyle/>
          <a:p>
            <a:r>
              <a:rPr lang="en-US" dirty="0"/>
              <a:t>Health equity in PCTs</a:t>
            </a:r>
          </a:p>
        </p:txBody>
      </p:sp>
      <p:sp>
        <p:nvSpPr>
          <p:cNvPr id="11" name="Content Placeholder 10">
            <a:extLst>
              <a:ext uri="{FF2B5EF4-FFF2-40B4-BE49-F238E27FC236}">
                <a16:creationId xmlns:a16="http://schemas.microsoft.com/office/drawing/2014/main" id="{42DC081A-0072-42EA-BD71-DE7B0F9BD9BB}"/>
              </a:ext>
            </a:extLst>
          </p:cNvPr>
          <p:cNvSpPr>
            <a:spLocks noGrp="1"/>
          </p:cNvSpPr>
          <p:nvPr>
            <p:ph sz="quarter" idx="19"/>
          </p:nvPr>
        </p:nvSpPr>
        <p:spPr>
          <a:xfrm>
            <a:off x="1754189" y="3225412"/>
            <a:ext cx="19647714" cy="8305800"/>
          </a:xfrm>
        </p:spPr>
        <p:txBody>
          <a:bodyPr/>
          <a:lstStyle/>
          <a:p>
            <a:pPr marL="0" indent="0">
              <a:buNone/>
            </a:pPr>
            <a:r>
              <a:rPr lang="en-US" dirty="0"/>
              <a:t>Heterogeneity of treatment effect analyses</a:t>
            </a:r>
          </a:p>
          <a:p>
            <a:pPr lvl="1"/>
            <a:r>
              <a:rPr lang="en-US" dirty="0"/>
              <a:t>Need sufficient sample size to detect interactions</a:t>
            </a:r>
          </a:p>
          <a:p>
            <a:pPr lvl="1"/>
            <a:r>
              <a:rPr lang="en-US" dirty="0"/>
              <a:t>As with other EHR variables, need to understand how race and ethnicity data are captured by the health system (and changes over time)</a:t>
            </a:r>
          </a:p>
          <a:p>
            <a:pPr lvl="1"/>
            <a:r>
              <a:rPr lang="en-US" dirty="0"/>
              <a:t>Typically limited information on individual-level SES captured in EHR</a:t>
            </a:r>
          </a:p>
          <a:p>
            <a:pPr lvl="2"/>
            <a:r>
              <a:rPr lang="en-US" dirty="0"/>
              <a:t>Zip code of home address may be linked to census data</a:t>
            </a:r>
          </a:p>
          <a:p>
            <a:pPr lvl="1"/>
            <a:r>
              <a:rPr lang="en-US" dirty="0"/>
              <a:t>Need careful interpretation of any subgroup effects</a:t>
            </a:r>
          </a:p>
          <a:p>
            <a:pPr lvl="2"/>
            <a:r>
              <a:rPr lang="en-US" dirty="0"/>
              <a:t>Consider social determinants of health and institutionalized barriers</a:t>
            </a:r>
          </a:p>
        </p:txBody>
      </p:sp>
      <p:sp>
        <p:nvSpPr>
          <p:cNvPr id="7" name="Slide Number Placeholder 6">
            <a:extLst>
              <a:ext uri="{FF2B5EF4-FFF2-40B4-BE49-F238E27FC236}">
                <a16:creationId xmlns:a16="http://schemas.microsoft.com/office/drawing/2014/main" id="{D0F7E915-2DF2-4A44-9B11-3D52C886551A}"/>
              </a:ext>
            </a:extLst>
          </p:cNvPr>
          <p:cNvSpPr>
            <a:spLocks noGrp="1"/>
          </p:cNvSpPr>
          <p:nvPr>
            <p:ph type="sldNum" sz="quarter" idx="4"/>
          </p:nvPr>
        </p:nvSpPr>
        <p:spPr/>
        <p:txBody>
          <a:bodyPr/>
          <a:lstStyle/>
          <a:p>
            <a:fld id="{8C8B385D-DF67-E241-B0BF-76B80A8E743B}" type="slidenum">
              <a:rPr lang="en-US" smtClean="0"/>
              <a:pPr/>
              <a:t>86</a:t>
            </a:fld>
            <a:endParaRPr lang="en-US" dirty="0"/>
          </a:p>
        </p:txBody>
      </p:sp>
    </p:spTree>
    <p:extLst>
      <p:ext uri="{BB962C8B-B14F-4D97-AF65-F5344CB8AC3E}">
        <p14:creationId xmlns:p14="http://schemas.microsoft.com/office/powerpoint/2010/main" val="27783102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Pragmatic Clinical Trials</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r>
              <a:rPr lang="en-US" dirty="0"/>
              <a:t>Kaiser Permanente Washington Health Research Institute</a:t>
            </a:r>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0DC4FD4C-C3F5-4E7D-8C2E-2619B7BA6895}"/>
              </a:ext>
            </a:extLst>
          </p:cNvPr>
          <p:cNvSpPr>
            <a:spLocks noGrp="1"/>
          </p:cNvSpPr>
          <p:nvPr>
            <p:ph sz="quarter" idx="19"/>
          </p:nvPr>
        </p:nvSpPr>
        <p:spPr/>
        <p:txBody>
          <a:bodyPr/>
          <a:lstStyle/>
          <a:p>
            <a:r>
              <a:rPr lang="en-US" dirty="0">
                <a:solidFill>
                  <a:schemeClr val="bg2">
                    <a:lumMod val="50000"/>
                  </a:schemeClr>
                </a:solidFill>
              </a:rPr>
              <a:t>Why pragmatic clinical trials?</a:t>
            </a:r>
          </a:p>
          <a:p>
            <a:pPr lvl="1"/>
            <a:r>
              <a:rPr lang="en-US" dirty="0">
                <a:solidFill>
                  <a:schemeClr val="bg2">
                    <a:lumMod val="50000"/>
                  </a:schemeClr>
                </a:solidFill>
              </a:rPr>
              <a:t>Challenges in translating evidence from conventional trials to real world practice</a:t>
            </a:r>
          </a:p>
          <a:p>
            <a:r>
              <a:rPr lang="en-US" dirty="0">
                <a:solidFill>
                  <a:schemeClr val="bg2">
                    <a:lumMod val="50000"/>
                  </a:schemeClr>
                </a:solidFill>
              </a:rPr>
              <a:t>What are pragmatic trials?</a:t>
            </a:r>
          </a:p>
          <a:p>
            <a:r>
              <a:rPr lang="en-US" dirty="0">
                <a:solidFill>
                  <a:schemeClr val="bg2">
                    <a:lumMod val="50000"/>
                  </a:schemeClr>
                </a:solidFill>
              </a:rPr>
              <a:t>Design and analytic considerations</a:t>
            </a:r>
          </a:p>
          <a:p>
            <a:pPr lvl="1"/>
            <a:r>
              <a:rPr lang="en-US" dirty="0">
                <a:solidFill>
                  <a:schemeClr val="bg2">
                    <a:lumMod val="50000"/>
                  </a:schemeClr>
                </a:solidFill>
              </a:rPr>
              <a:t>Common trial designs: cluster randomized, stepped wedge, </a:t>
            </a:r>
            <a:r>
              <a:rPr lang="en-US" dirty="0" err="1">
                <a:solidFill>
                  <a:schemeClr val="bg2">
                    <a:lumMod val="50000"/>
                  </a:schemeClr>
                </a:solidFill>
              </a:rPr>
              <a:t>Zelen</a:t>
            </a:r>
            <a:endParaRPr lang="en-US" dirty="0">
              <a:solidFill>
                <a:schemeClr val="bg2">
                  <a:lumMod val="50000"/>
                </a:schemeClr>
              </a:solidFill>
            </a:endParaRPr>
          </a:p>
          <a:p>
            <a:pPr lvl="1"/>
            <a:r>
              <a:rPr lang="en-US" dirty="0">
                <a:solidFill>
                  <a:schemeClr val="bg2">
                    <a:lumMod val="50000"/>
                  </a:schemeClr>
                </a:solidFill>
              </a:rPr>
              <a:t>Using EHR data to define eligibility criteria and for outcome ascertainment</a:t>
            </a:r>
          </a:p>
          <a:p>
            <a:pPr lvl="1"/>
            <a:r>
              <a:rPr lang="en-US" dirty="0">
                <a:solidFill>
                  <a:schemeClr val="bg2">
                    <a:lumMod val="50000"/>
                  </a:schemeClr>
                </a:solidFill>
              </a:rPr>
              <a:t>Health equity</a:t>
            </a:r>
          </a:p>
          <a:p>
            <a:r>
              <a:rPr lang="en-US" b="1" dirty="0"/>
              <a:t>Case studies</a:t>
            </a:r>
          </a:p>
          <a:p>
            <a:pPr lvl="1"/>
            <a:r>
              <a:rPr lang="en-US" dirty="0"/>
              <a:t>PROUD Trial: parallel group cluster randomized pragmatic trial</a:t>
            </a:r>
          </a:p>
          <a:p>
            <a:pPr lvl="1"/>
            <a:r>
              <a:rPr lang="en-US" dirty="0"/>
              <a:t>SPARC Trial: stepped wedge pragmatic trial</a:t>
            </a:r>
          </a:p>
          <a:p>
            <a:pPr lvl="1"/>
            <a:r>
              <a:rPr lang="en-US" dirty="0"/>
              <a:t>MICARE Trial: </a:t>
            </a:r>
            <a:r>
              <a:rPr lang="en-US" dirty="0" err="1"/>
              <a:t>Zelen</a:t>
            </a:r>
            <a:r>
              <a:rPr lang="en-US" dirty="0"/>
              <a:t> trial</a:t>
            </a:r>
          </a:p>
        </p:txBody>
      </p:sp>
    </p:spTree>
    <p:extLst>
      <p:ext uri="{BB962C8B-B14F-4D97-AF65-F5344CB8AC3E}">
        <p14:creationId xmlns:p14="http://schemas.microsoft.com/office/powerpoint/2010/main" val="19798193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B343F-2648-46FC-BB50-16F8451F7F47}"/>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3F739E5B-2FFC-43BB-A0F0-57F0234C308C}"/>
              </a:ext>
            </a:extLst>
          </p:cNvPr>
          <p:cNvSpPr>
            <a:spLocks noGrp="1"/>
          </p:cNvSpPr>
          <p:nvPr>
            <p:ph type="body" sz="quarter" idx="15"/>
          </p:nvPr>
        </p:nvSpPr>
        <p:spPr/>
        <p:txBody>
          <a:bodyPr/>
          <a:lstStyle/>
          <a:p>
            <a:r>
              <a:rPr lang="en-US" dirty="0"/>
              <a:t> </a:t>
            </a:r>
          </a:p>
        </p:txBody>
      </p:sp>
      <p:sp>
        <p:nvSpPr>
          <p:cNvPr id="4" name="Title 3">
            <a:extLst>
              <a:ext uri="{FF2B5EF4-FFF2-40B4-BE49-F238E27FC236}">
                <a16:creationId xmlns:a16="http://schemas.microsoft.com/office/drawing/2014/main" id="{93181E50-E510-45A7-A8F2-379BEB250609}"/>
              </a:ext>
            </a:extLst>
          </p:cNvPr>
          <p:cNvSpPr>
            <a:spLocks noGrp="1"/>
          </p:cNvSpPr>
          <p:nvPr>
            <p:ph type="title"/>
          </p:nvPr>
        </p:nvSpPr>
        <p:spPr/>
        <p:txBody>
          <a:bodyPr/>
          <a:lstStyle/>
          <a:p>
            <a:r>
              <a:rPr lang="en-US" altLang="en-US" dirty="0"/>
              <a:t>Case Study 1: The </a:t>
            </a:r>
            <a:r>
              <a:rPr lang="en-US" altLang="en-US" dirty="0" err="1"/>
              <a:t>PRimary</a:t>
            </a:r>
            <a:r>
              <a:rPr lang="en-US" altLang="en-US" dirty="0"/>
              <a:t> care Opioid Use Disorders Treatment (PROUD) Trial</a:t>
            </a:r>
            <a:endParaRPr lang="en-US" dirty="0"/>
          </a:p>
        </p:txBody>
      </p:sp>
      <p:sp>
        <p:nvSpPr>
          <p:cNvPr id="5" name="Content Placeholder 4">
            <a:extLst>
              <a:ext uri="{FF2B5EF4-FFF2-40B4-BE49-F238E27FC236}">
                <a16:creationId xmlns:a16="http://schemas.microsoft.com/office/drawing/2014/main" id="{BA63A5C4-E806-4855-978E-190A16DDC726}"/>
              </a:ext>
            </a:extLst>
          </p:cNvPr>
          <p:cNvSpPr>
            <a:spLocks noGrp="1"/>
          </p:cNvSpPr>
          <p:nvPr>
            <p:ph sz="quarter" idx="19"/>
          </p:nvPr>
        </p:nvSpPr>
        <p:spPr>
          <a:xfrm>
            <a:off x="1754190" y="3908412"/>
            <a:ext cx="10930260" cy="8305800"/>
          </a:xfrm>
        </p:spPr>
        <p:txBody>
          <a:bodyPr/>
          <a:lstStyle/>
          <a:p>
            <a:pPr marL="0" lvl="0" indent="0" defTabSz="431800" fontAlgn="base">
              <a:spcBef>
                <a:spcPts val="375"/>
              </a:spcBef>
              <a:spcAft>
                <a:spcPts val="563"/>
              </a:spcAft>
              <a:buClr>
                <a:srgbClr val="78BE20"/>
              </a:buClr>
              <a:buSzPct val="90000"/>
              <a:buNone/>
            </a:pPr>
            <a:r>
              <a:rPr lang="en-US" altLang="en-US" dirty="0">
                <a:solidFill>
                  <a:prstClr val="black"/>
                </a:solidFill>
                <a:ea typeface="MS PGothic" pitchFamily="34" charset="-128"/>
              </a:rPr>
              <a:t>Pragmatic, cluster-randomized implementation trial</a:t>
            </a: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Interventions:</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Implementation of Massachusetts (MA) Model</a:t>
            </a:r>
          </a:p>
          <a:p>
            <a:pPr marL="1454150" lvl="3" indent="-155575" defTabSz="431800" fontAlgn="base">
              <a:spcBef>
                <a:spcPts val="375"/>
              </a:spcBef>
              <a:spcAft>
                <a:spcPts val="563"/>
              </a:spcAft>
              <a:buClr>
                <a:srgbClr val="85CFCD"/>
              </a:buClr>
              <a:buFont typeface="Wingdings" panose="05000000000000000000" pitchFamily="2" charset="2"/>
              <a:buChar char="§"/>
            </a:pPr>
            <a:r>
              <a:rPr lang="en-US" altLang="en-US" dirty="0">
                <a:solidFill>
                  <a:prstClr val="black"/>
                </a:solidFill>
                <a:ea typeface="MS PGothic" pitchFamily="34" charset="-128"/>
              </a:rPr>
              <a:t> c</a:t>
            </a:r>
            <a:r>
              <a:rPr lang="en-US" dirty="0"/>
              <a:t>ollaborative care management for opioid use disorder (OUD)</a:t>
            </a:r>
            <a:endParaRPr lang="en-US" altLang="en-US" dirty="0">
              <a:solidFill>
                <a:prstClr val="black"/>
              </a:solidFill>
              <a:ea typeface="MS PGothic" pitchFamily="34" charset="-128"/>
            </a:endParaRP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Usual primary care</a:t>
            </a: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Sample:</a:t>
            </a:r>
            <a:r>
              <a:rPr lang="en-US" altLang="en-US" dirty="0">
                <a:solidFill>
                  <a:prstClr val="black"/>
                </a:solidFill>
                <a:ea typeface="MS PGothic" pitchFamily="34" charset="-128"/>
              </a:rPr>
              <a:t> 12 primary care clinics within 6 diverse health care systems (HCS)</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srgbClr val="000000"/>
                </a:solidFill>
                <a:ea typeface="MS PGothic" pitchFamily="34" charset="-128"/>
              </a:rPr>
              <a:t> ~375,000 PC patients</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srgbClr val="000000"/>
                </a:solidFill>
                <a:ea typeface="MS PGothic" pitchFamily="34" charset="-128"/>
              </a:rPr>
              <a:t> ~3,300 OUD diagnosis</a:t>
            </a:r>
            <a:endParaRPr lang="en-US" altLang="en-US"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Randomization:</a:t>
            </a:r>
            <a:r>
              <a:rPr lang="en-US" altLang="en-US" dirty="0">
                <a:solidFill>
                  <a:prstClr val="black"/>
                </a:solidFill>
                <a:ea typeface="MS PGothic" pitchFamily="34" charset="-128"/>
              </a:rPr>
              <a:t> stratified on the HCS (1 PROUD intervention, 1 usual primary care clinic)</a:t>
            </a:r>
          </a:p>
          <a:p>
            <a:pPr marL="0" indent="0">
              <a:buNone/>
            </a:pPr>
            <a:endParaRPr lang="en-US" dirty="0"/>
          </a:p>
        </p:txBody>
      </p:sp>
      <p:sp>
        <p:nvSpPr>
          <p:cNvPr id="6" name="Slide Number Placeholder 5">
            <a:extLst>
              <a:ext uri="{FF2B5EF4-FFF2-40B4-BE49-F238E27FC236}">
                <a16:creationId xmlns:a16="http://schemas.microsoft.com/office/drawing/2014/main" id="{075B5F5A-A73E-4FD7-9BB9-6674554FD91D}"/>
              </a:ext>
            </a:extLst>
          </p:cNvPr>
          <p:cNvSpPr>
            <a:spLocks noGrp="1"/>
          </p:cNvSpPr>
          <p:nvPr>
            <p:ph type="sldNum" sz="quarter" idx="4"/>
          </p:nvPr>
        </p:nvSpPr>
        <p:spPr/>
        <p:txBody>
          <a:bodyPr/>
          <a:lstStyle/>
          <a:p>
            <a:fld id="{8C8B385D-DF67-E241-B0BF-76B80A8E743B}" type="slidenum">
              <a:rPr lang="en-US" smtClean="0"/>
              <a:pPr/>
              <a:t>88</a:t>
            </a:fld>
            <a:endParaRPr lang="en-US" dirty="0"/>
          </a:p>
        </p:txBody>
      </p:sp>
      <p:pic>
        <p:nvPicPr>
          <p:cNvPr id="32" name="Picture 31">
            <a:extLst>
              <a:ext uri="{FF2B5EF4-FFF2-40B4-BE49-F238E27FC236}">
                <a16:creationId xmlns:a16="http://schemas.microsoft.com/office/drawing/2014/main" id="{FB1F6526-FFB6-496A-A8BD-B29CFB422E71}"/>
              </a:ext>
            </a:extLst>
          </p:cNvPr>
          <p:cNvPicPr>
            <a:picLocks noChangeAspect="1"/>
          </p:cNvPicPr>
          <p:nvPr/>
        </p:nvPicPr>
        <p:blipFill>
          <a:blip r:embed="rId3"/>
          <a:stretch>
            <a:fillRect/>
          </a:stretch>
        </p:blipFill>
        <p:spPr>
          <a:xfrm>
            <a:off x="12443013" y="3359676"/>
            <a:ext cx="10930260" cy="6799822"/>
          </a:xfrm>
          <a:prstGeom prst="rect">
            <a:avLst/>
          </a:prstGeom>
        </p:spPr>
      </p:pic>
    </p:spTree>
    <p:extLst>
      <p:ext uri="{BB962C8B-B14F-4D97-AF65-F5344CB8AC3E}">
        <p14:creationId xmlns:p14="http://schemas.microsoft.com/office/powerpoint/2010/main" val="17439359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FD1F7A2-1D3B-4463-8E6D-7E2F226D6915}"/>
              </a:ext>
            </a:extLst>
          </p:cNvPr>
          <p:cNvSpPr>
            <a:spLocks noGrp="1"/>
          </p:cNvSpPr>
          <p:nvPr>
            <p:ph type="title"/>
          </p:nvPr>
        </p:nvSpPr>
        <p:spPr/>
        <p:txBody>
          <a:bodyPr/>
          <a:lstStyle/>
          <a:p>
            <a:pPr eaLnBrk="1" hangingPunct="1"/>
            <a:r>
              <a:rPr lang="en-US" altLang="en-US"/>
              <a:t>PROUD Trial objectives</a:t>
            </a:r>
          </a:p>
        </p:txBody>
      </p:sp>
      <p:sp>
        <p:nvSpPr>
          <p:cNvPr id="3" name="Content Placeholder 2">
            <a:extLst>
              <a:ext uri="{FF2B5EF4-FFF2-40B4-BE49-F238E27FC236}">
                <a16:creationId xmlns:a16="http://schemas.microsoft.com/office/drawing/2014/main" id="{5A75D370-D203-49F4-803A-08A3CF0E12D9}"/>
              </a:ext>
            </a:extLst>
          </p:cNvPr>
          <p:cNvSpPr>
            <a:spLocks noGrp="1"/>
          </p:cNvSpPr>
          <p:nvPr>
            <p:ph idx="1"/>
          </p:nvPr>
        </p:nvSpPr>
        <p:spPr/>
        <p:txBody>
          <a:bodyPr rtlCol="0">
            <a:normAutofit/>
          </a:bodyPr>
          <a:lstStyle/>
          <a:p>
            <a:pPr marL="0" indent="0" defTabSz="864930">
              <a:spcBef>
                <a:spcPts val="756"/>
              </a:spcBef>
              <a:spcAft>
                <a:spcPts val="1136"/>
              </a:spcAft>
              <a:buNone/>
              <a:defRPr/>
            </a:pPr>
            <a:r>
              <a:rPr lang="en-US" dirty="0">
                <a:ea typeface="+mn-ea"/>
              </a:rPr>
              <a:t>Evaluate the effectiveness of the PROUD intervention in 6 diverse health care systems:</a:t>
            </a:r>
          </a:p>
          <a:p>
            <a:pPr marL="1130632" lvl="1" indent="-914400" defTabSz="864930">
              <a:spcBef>
                <a:spcPts val="756"/>
              </a:spcBef>
              <a:spcAft>
                <a:spcPts val="1136"/>
              </a:spcAft>
              <a:buClr>
                <a:schemeClr val="accent2">
                  <a:lumMod val="60000"/>
                  <a:lumOff val="40000"/>
                </a:schemeClr>
              </a:buClr>
              <a:buFont typeface="+mj-lt"/>
              <a:buAutoNum type="arabicPeriod"/>
              <a:defRPr/>
            </a:pPr>
            <a:r>
              <a:rPr lang="en-US" dirty="0">
                <a:ea typeface="+mn-ea"/>
              </a:rPr>
              <a:t>Does intervention increase access to and retention in evidence-based treatment?</a:t>
            </a:r>
          </a:p>
          <a:p>
            <a:pPr marL="1130632" lvl="1" indent="-914400" defTabSz="864930">
              <a:spcBef>
                <a:spcPts val="756"/>
              </a:spcBef>
              <a:spcAft>
                <a:spcPts val="1136"/>
              </a:spcAft>
              <a:buClr>
                <a:schemeClr val="accent2">
                  <a:lumMod val="60000"/>
                  <a:lumOff val="40000"/>
                </a:schemeClr>
              </a:buClr>
              <a:buFont typeface="+mj-lt"/>
              <a:buAutoNum type="arabicPeriod"/>
              <a:defRPr/>
            </a:pPr>
            <a:r>
              <a:rPr lang="en-US" dirty="0">
                <a:ea typeface="+mn-ea"/>
              </a:rPr>
              <a:t>Does intervention reduce acute care utilization (emergency department and hospital care) among patients with OUD?</a:t>
            </a:r>
          </a:p>
          <a:p>
            <a:pPr marL="216232" lvl="1" indent="0" defTabSz="864930">
              <a:spcBef>
                <a:spcPts val="756"/>
              </a:spcBef>
              <a:spcAft>
                <a:spcPts val="1136"/>
              </a:spcAft>
              <a:buClr>
                <a:schemeClr val="accent2">
                  <a:lumMod val="60000"/>
                  <a:lumOff val="40000"/>
                </a:schemeClr>
              </a:buClr>
              <a:buNone/>
              <a:defRPr/>
            </a:pPr>
            <a:endParaRPr lang="en-US" dirty="0">
              <a:ea typeface="+mn-ea"/>
            </a:endParaRPr>
          </a:p>
          <a:p>
            <a:pPr marL="9526" lvl="1" indent="-9526" defTabSz="864930">
              <a:spcBef>
                <a:spcPts val="756"/>
              </a:spcBef>
              <a:spcAft>
                <a:spcPts val="1136"/>
              </a:spcAft>
              <a:buClr>
                <a:schemeClr val="accent2">
                  <a:lumMod val="60000"/>
                  <a:lumOff val="40000"/>
                </a:schemeClr>
              </a:buClr>
              <a:buNone/>
              <a:defRPr/>
            </a:pPr>
            <a:r>
              <a:rPr lang="en-US" dirty="0">
                <a:ea typeface="+mn-ea"/>
              </a:rPr>
              <a:t>Outcomes assessed using EHR</a:t>
            </a:r>
            <a:r>
              <a:rPr lang="en-US" dirty="0"/>
              <a:t> and other administrative health</a:t>
            </a:r>
            <a:r>
              <a:rPr lang="en-US" dirty="0">
                <a:ea typeface="+mn-ea"/>
              </a:rPr>
              <a:t> data</a:t>
            </a:r>
          </a:p>
          <a:p>
            <a:pPr marL="0" indent="0" defTabSz="864930">
              <a:spcBef>
                <a:spcPts val="756"/>
              </a:spcBef>
              <a:spcAft>
                <a:spcPts val="1136"/>
              </a:spcAft>
              <a:buNone/>
              <a:defRPr/>
            </a:pPr>
            <a:endParaRPr lang="en-US" dirty="0">
              <a:ea typeface="+mn-ea"/>
            </a:endParaRPr>
          </a:p>
        </p:txBody>
      </p:sp>
      <p:sp>
        <p:nvSpPr>
          <p:cNvPr id="28676" name="Slide Number Placeholder 4">
            <a:extLst>
              <a:ext uri="{FF2B5EF4-FFF2-40B4-BE49-F238E27FC236}">
                <a16:creationId xmlns:a16="http://schemas.microsoft.com/office/drawing/2014/main" id="{1970C0B5-7780-4065-A60D-DB6203A7AA5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50"/>
              </a:spcBef>
              <a:spcAft>
                <a:spcPts val="1126"/>
              </a:spcAft>
              <a:buClr>
                <a:srgbClr val="78BE20"/>
              </a:buClr>
              <a:buSzPct val="90000"/>
              <a:buFont typeface="Wingdings" panose="05000000000000000000" pitchFamily="2" charset="2"/>
              <a:defRPr sz="4800">
                <a:solidFill>
                  <a:schemeClr val="tx1"/>
                </a:solidFill>
                <a:latin typeface="Calibri" panose="020F0502020204030204" pitchFamily="34" charset="0"/>
                <a:ea typeface="MS PGothic" panose="020B0600070205080204" pitchFamily="34" charset="-128"/>
              </a:defRPr>
            </a:lvl1pPr>
            <a:lvl2pPr marL="1485900" indent="-571500">
              <a:spcBef>
                <a:spcPts val="750"/>
              </a:spcBef>
              <a:spcAft>
                <a:spcPts val="1126"/>
              </a:spcAft>
              <a:buClr>
                <a:srgbClr val="85CFCD"/>
              </a:buClr>
              <a:buSzPct val="80000"/>
              <a:buFont typeface="Wingdings" panose="05000000000000000000"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a:spcBef>
                <a:spcPts val="750"/>
              </a:spcBef>
              <a:spcAft>
                <a:spcPts val="1126"/>
              </a:spcAft>
              <a:buClr>
                <a:srgbClr val="85CFCD"/>
              </a:buClr>
              <a:buSzPct val="80000"/>
              <a:buFont typeface="Wingdings" panose="05000000000000000000"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a:spcBef>
                <a:spcPts val="750"/>
              </a:spcBef>
              <a:spcAft>
                <a:spcPts val="1126"/>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9pPr>
          </a:lstStyle>
          <a:p>
            <a:pPr>
              <a:spcBef>
                <a:spcPct val="0"/>
              </a:spcBef>
              <a:spcAft>
                <a:spcPct val="0"/>
              </a:spcAft>
              <a:buClrTx/>
              <a:buSzTx/>
              <a:buFontTx/>
              <a:buNone/>
            </a:pPr>
            <a:r>
              <a:rPr lang="en-US" altLang="en-US" sz="1800" dirty="0">
                <a:solidFill>
                  <a:srgbClr val="7F7F7F"/>
                </a:solidFill>
              </a:rPr>
              <a:t> </a:t>
            </a:r>
          </a:p>
        </p:txBody>
      </p:sp>
      <p:sp>
        <p:nvSpPr>
          <p:cNvPr id="28677" name="Rectangle 1">
            <a:extLst>
              <a:ext uri="{FF2B5EF4-FFF2-40B4-BE49-F238E27FC236}">
                <a16:creationId xmlns:a16="http://schemas.microsoft.com/office/drawing/2014/main" id="{293D4C73-6600-4A12-8385-57F23F959E1D}"/>
              </a:ext>
            </a:extLst>
          </p:cNvPr>
          <p:cNvSpPr>
            <a:spLocks noChangeArrowheads="1"/>
          </p:cNvSpPr>
          <p:nvPr/>
        </p:nvSpPr>
        <p:spPr bwMode="auto">
          <a:xfrm>
            <a:off x="3671568" y="8839655"/>
            <a:ext cx="74358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b="1" dirty="0"/>
              <a:t>Aim 1:</a:t>
            </a:r>
          </a:p>
          <a:p>
            <a:pPr eaLnBrk="1" hangingPunct="1"/>
            <a:r>
              <a:rPr lang="en-US" altLang="en-US" dirty="0"/>
              <a:t>Number of patient-years of OUD treatment (clinic-level), scaled (divided) by number of patients seen in the clinic</a:t>
            </a:r>
          </a:p>
        </p:txBody>
      </p:sp>
      <p:sp>
        <p:nvSpPr>
          <p:cNvPr id="28678" name="Rectangle 3">
            <a:extLst>
              <a:ext uri="{FF2B5EF4-FFF2-40B4-BE49-F238E27FC236}">
                <a16:creationId xmlns:a16="http://schemas.microsoft.com/office/drawing/2014/main" id="{AEEB902C-8D5A-4C65-9C47-64CC14B88D3E}"/>
              </a:ext>
            </a:extLst>
          </p:cNvPr>
          <p:cNvSpPr>
            <a:spLocks noChangeArrowheads="1"/>
          </p:cNvSpPr>
          <p:nvPr/>
        </p:nvSpPr>
        <p:spPr bwMode="auto">
          <a:xfrm>
            <a:off x="12437742" y="8858706"/>
            <a:ext cx="600392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b="1" dirty="0"/>
              <a:t>Aim 2:</a:t>
            </a:r>
          </a:p>
          <a:p>
            <a:pPr eaLnBrk="1" hangingPunct="1"/>
            <a:r>
              <a:rPr lang="en-US" altLang="en-US" dirty="0"/>
              <a:t>Number of days of acute care utilization (patient-level)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EDC20B-EC4B-4FAA-89C0-333F2ED3990E}"/>
              </a:ext>
            </a:extLst>
          </p:cNvPr>
          <p:cNvSpPr>
            <a:spLocks noGrp="1"/>
          </p:cNvSpPr>
          <p:nvPr>
            <p:ph type="body" sz="quarter" idx="14"/>
          </p:nvPr>
        </p:nvSpPr>
        <p:spPr/>
        <p:txBody>
          <a:bodyPr/>
          <a:lstStyle/>
          <a:p>
            <a:r>
              <a:rPr lang="en-US" dirty="0"/>
              <a:t>EHR data curation</a:t>
            </a:r>
          </a:p>
        </p:txBody>
      </p:sp>
      <p:sp>
        <p:nvSpPr>
          <p:cNvPr id="3" name="Text Placeholder 2">
            <a:extLst>
              <a:ext uri="{FF2B5EF4-FFF2-40B4-BE49-F238E27FC236}">
                <a16:creationId xmlns:a16="http://schemas.microsoft.com/office/drawing/2014/main" id="{893AD157-5614-4B83-A24D-6B4542FDB9D8}"/>
              </a:ext>
            </a:extLst>
          </p:cNvPr>
          <p:cNvSpPr>
            <a:spLocks noGrp="1"/>
          </p:cNvSpPr>
          <p:nvPr>
            <p:ph type="body" sz="quarter" idx="15"/>
          </p:nvPr>
        </p:nvSpPr>
        <p:spPr/>
        <p:txBody>
          <a:bodyPr/>
          <a:lstStyle/>
          <a:p>
            <a:endParaRPr lang="en-US" dirty="0"/>
          </a:p>
        </p:txBody>
      </p:sp>
      <p:sp>
        <p:nvSpPr>
          <p:cNvPr id="4" name="Title 3">
            <a:extLst>
              <a:ext uri="{FF2B5EF4-FFF2-40B4-BE49-F238E27FC236}">
                <a16:creationId xmlns:a16="http://schemas.microsoft.com/office/drawing/2014/main" id="{F43D2130-BCFE-4A1C-8AD2-1FFB50306865}"/>
              </a:ext>
            </a:extLst>
          </p:cNvPr>
          <p:cNvSpPr>
            <a:spLocks noGrp="1"/>
          </p:cNvSpPr>
          <p:nvPr>
            <p:ph type="title"/>
          </p:nvPr>
        </p:nvSpPr>
        <p:spPr/>
        <p:txBody>
          <a:bodyPr/>
          <a:lstStyle/>
          <a:p>
            <a:r>
              <a:rPr lang="en-US" dirty="0"/>
              <a:t>EHR data sources</a:t>
            </a:r>
          </a:p>
        </p:txBody>
      </p:sp>
      <p:sp>
        <p:nvSpPr>
          <p:cNvPr id="6" name="Slide Number Placeholder 5">
            <a:extLst>
              <a:ext uri="{FF2B5EF4-FFF2-40B4-BE49-F238E27FC236}">
                <a16:creationId xmlns:a16="http://schemas.microsoft.com/office/drawing/2014/main" id="{1C005BA6-96A3-4B6E-A5C2-BDA2480B8F9F}"/>
              </a:ext>
            </a:extLst>
          </p:cNvPr>
          <p:cNvSpPr>
            <a:spLocks noGrp="1"/>
          </p:cNvSpPr>
          <p:nvPr>
            <p:ph type="sldNum" sz="quarter" idx="4"/>
          </p:nvPr>
        </p:nvSpPr>
        <p:spPr/>
        <p:txBody>
          <a:bodyPr/>
          <a:lstStyle/>
          <a:p>
            <a:fld id="{8C8B385D-DF67-E241-B0BF-76B80A8E743B}" type="slidenum">
              <a:rPr lang="en-US" smtClean="0"/>
              <a:pPr/>
              <a:t>9</a:t>
            </a:fld>
            <a:endParaRPr lang="en-US" dirty="0"/>
          </a:p>
        </p:txBody>
      </p:sp>
      <p:graphicFrame>
        <p:nvGraphicFramePr>
          <p:cNvPr id="9" name="Table 9">
            <a:extLst>
              <a:ext uri="{FF2B5EF4-FFF2-40B4-BE49-F238E27FC236}">
                <a16:creationId xmlns:a16="http://schemas.microsoft.com/office/drawing/2014/main" id="{2D307FD4-DA6E-4E94-B963-6ADF608FF9B7}"/>
              </a:ext>
            </a:extLst>
          </p:cNvPr>
          <p:cNvGraphicFramePr>
            <a:graphicFrameLocks noGrp="1"/>
          </p:cNvGraphicFramePr>
          <p:nvPr>
            <p:extLst>
              <p:ext uri="{D42A27DB-BD31-4B8C-83A1-F6EECF244321}">
                <p14:modId xmlns:p14="http://schemas.microsoft.com/office/powerpoint/2010/main" val="434884547"/>
              </p:ext>
            </p:extLst>
          </p:nvPr>
        </p:nvGraphicFramePr>
        <p:xfrm>
          <a:off x="1754187" y="3443676"/>
          <a:ext cx="21130527" cy="7573608"/>
        </p:xfrm>
        <a:graphic>
          <a:graphicData uri="http://schemas.openxmlformats.org/drawingml/2006/table">
            <a:tbl>
              <a:tblPr firstRow="1" bandRow="1">
                <a:tableStyleId>{5C22544A-7EE6-4342-B048-85BDC9FD1C3A}</a:tableStyleId>
              </a:tblPr>
              <a:tblGrid>
                <a:gridCol w="2941381">
                  <a:extLst>
                    <a:ext uri="{9D8B030D-6E8A-4147-A177-3AD203B41FA5}">
                      <a16:colId xmlns:a16="http://schemas.microsoft.com/office/drawing/2014/main" val="4256980391"/>
                    </a:ext>
                  </a:extLst>
                </a:gridCol>
                <a:gridCol w="8995718">
                  <a:extLst>
                    <a:ext uri="{9D8B030D-6E8A-4147-A177-3AD203B41FA5}">
                      <a16:colId xmlns:a16="http://schemas.microsoft.com/office/drawing/2014/main" val="2802483386"/>
                    </a:ext>
                  </a:extLst>
                </a:gridCol>
                <a:gridCol w="9193428">
                  <a:extLst>
                    <a:ext uri="{9D8B030D-6E8A-4147-A177-3AD203B41FA5}">
                      <a16:colId xmlns:a16="http://schemas.microsoft.com/office/drawing/2014/main" val="3288000713"/>
                    </a:ext>
                  </a:extLst>
                </a:gridCol>
              </a:tblGrid>
              <a:tr h="807048">
                <a:tc>
                  <a:txBody>
                    <a:bodyPr/>
                    <a:lstStyle/>
                    <a:p>
                      <a:r>
                        <a:rPr lang="en-US" dirty="0"/>
                        <a:t>Data Source</a:t>
                      </a:r>
                    </a:p>
                  </a:txBody>
                  <a:tcPr/>
                </a:tc>
                <a:tc>
                  <a:txBody>
                    <a:bodyPr/>
                    <a:lstStyle/>
                    <a:p>
                      <a:r>
                        <a:rPr lang="en-US" dirty="0"/>
                        <a:t>Strengths</a:t>
                      </a:r>
                    </a:p>
                  </a:txBody>
                  <a:tcPr/>
                </a:tc>
                <a:tc>
                  <a:txBody>
                    <a:bodyPr/>
                    <a:lstStyle/>
                    <a:p>
                      <a:r>
                        <a:rPr lang="en-US" dirty="0"/>
                        <a:t>Weaknesses</a:t>
                      </a:r>
                    </a:p>
                  </a:txBody>
                  <a:tcPr/>
                </a:tc>
                <a:extLst>
                  <a:ext uri="{0D108BD9-81ED-4DB2-BD59-A6C34878D82A}">
                    <a16:rowId xmlns:a16="http://schemas.microsoft.com/office/drawing/2014/main" val="2895666292"/>
                  </a:ext>
                </a:extLst>
              </a:tr>
              <a:tr h="2953655">
                <a:tc>
                  <a:txBody>
                    <a:bodyPr/>
                    <a:lstStyle/>
                    <a:p>
                      <a:r>
                        <a:rPr lang="en-US" dirty="0"/>
                        <a:t>Claims data</a:t>
                      </a:r>
                    </a:p>
                  </a:txBody>
                  <a:tcPr/>
                </a:tc>
                <a:tc>
                  <a:txBody>
                    <a:bodyPr/>
                    <a:lstStyle/>
                    <a:p>
                      <a:pPr marL="571500" indent="-571500">
                        <a:buFont typeface="Arial" panose="020B0604020202020204" pitchFamily="34" charset="0"/>
                        <a:buChar char="•"/>
                      </a:pPr>
                      <a:r>
                        <a:rPr lang="en-US" dirty="0"/>
                        <a:t>Easily defined patient population</a:t>
                      </a:r>
                    </a:p>
                    <a:p>
                      <a:pPr marL="571500" indent="-571500">
                        <a:buFont typeface="Arial" panose="020B0604020202020204" pitchFamily="34" charset="0"/>
                        <a:buChar char="•"/>
                      </a:pPr>
                      <a:r>
                        <a:rPr lang="en-US" dirty="0"/>
                        <a:t>Follow care for a patient across providers</a:t>
                      </a:r>
                    </a:p>
                    <a:p>
                      <a:pPr marL="571500" indent="-571500">
                        <a:buFont typeface="Arial" panose="020B0604020202020204" pitchFamily="34" charset="0"/>
                        <a:buChar char="•"/>
                      </a:pPr>
                      <a:r>
                        <a:rPr lang="en-US" dirty="0"/>
                        <a:t>Includes medication fills </a:t>
                      </a:r>
                    </a:p>
                    <a:p>
                      <a:pPr marL="571500" indent="-571500">
                        <a:buFont typeface="Arial" panose="020B0604020202020204" pitchFamily="34" charset="0"/>
                        <a:buChar char="•"/>
                      </a:pPr>
                      <a:r>
                        <a:rPr lang="en-US" dirty="0"/>
                        <a:t>Includes mortality status, (near) dates of death</a:t>
                      </a:r>
                    </a:p>
                  </a:txBody>
                  <a:tcPr/>
                </a:tc>
                <a:tc>
                  <a:txBody>
                    <a:bodyPr/>
                    <a:lstStyle/>
                    <a:p>
                      <a:pPr marL="571500" marR="0" lvl="0" indent="-57150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Doesn’t include details of care provided not associated with billing</a:t>
                      </a:r>
                    </a:p>
                    <a:p>
                      <a:pPr marL="571500" marR="0" lvl="0" indent="-571500" algn="l" defTabSz="1828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Delay in data availability due to claims processing</a:t>
                      </a:r>
                    </a:p>
                    <a:p>
                      <a:endParaRPr lang="en-US" dirty="0"/>
                    </a:p>
                  </a:txBody>
                  <a:tcPr/>
                </a:tc>
                <a:extLst>
                  <a:ext uri="{0D108BD9-81ED-4DB2-BD59-A6C34878D82A}">
                    <a16:rowId xmlns:a16="http://schemas.microsoft.com/office/drawing/2014/main" val="885357624"/>
                  </a:ext>
                </a:extLst>
              </a:tr>
              <a:tr h="2953655">
                <a:tc>
                  <a:txBody>
                    <a:bodyPr/>
                    <a:lstStyle/>
                    <a:p>
                      <a:r>
                        <a:rPr lang="en-US" dirty="0"/>
                        <a:t>Clinical data</a:t>
                      </a:r>
                    </a:p>
                  </a:txBody>
                  <a:tcPr/>
                </a:tc>
                <a:tc>
                  <a:txBody>
                    <a:bodyPr/>
                    <a:lstStyle/>
                    <a:p>
                      <a:pPr marL="571500" indent="-571500">
                        <a:buFont typeface="Arial" panose="020B0604020202020204" pitchFamily="34" charset="0"/>
                        <a:buChar char="•"/>
                      </a:pPr>
                      <a:r>
                        <a:rPr lang="en-US" dirty="0"/>
                        <a:t>Data availability doesn’t depend on insurance coverage</a:t>
                      </a:r>
                    </a:p>
                    <a:p>
                      <a:pPr marL="571500" indent="-571500">
                        <a:buFont typeface="Arial" panose="020B0604020202020204" pitchFamily="34" charset="0"/>
                        <a:buChar char="•"/>
                      </a:pPr>
                      <a:r>
                        <a:rPr lang="en-US" dirty="0"/>
                        <a:t>Data available in (near) real time</a:t>
                      </a:r>
                    </a:p>
                  </a:txBody>
                  <a:tcPr/>
                </a:tc>
                <a:tc>
                  <a:txBody>
                    <a:bodyPr/>
                    <a:lstStyle/>
                    <a:p>
                      <a:pPr marL="571500" indent="-571500">
                        <a:buFont typeface="Arial" panose="020B0604020202020204" pitchFamily="34" charset="0"/>
                        <a:buChar char="•"/>
                      </a:pPr>
                      <a:r>
                        <a:rPr lang="en-US" dirty="0"/>
                        <a:t>Doesn’t include care provided outside the health system</a:t>
                      </a:r>
                    </a:p>
                    <a:p>
                      <a:pPr marL="571500" indent="-571500">
                        <a:buFont typeface="Arial" panose="020B0604020202020204" pitchFamily="34" charset="0"/>
                        <a:buChar char="•"/>
                      </a:pPr>
                      <a:r>
                        <a:rPr lang="en-US" dirty="0"/>
                        <a:t>Challenging to define a patient population</a:t>
                      </a:r>
                    </a:p>
                    <a:p>
                      <a:pPr marL="571500" indent="-571500">
                        <a:buFont typeface="Arial" panose="020B0604020202020204" pitchFamily="34" charset="0"/>
                        <a:buChar char="•"/>
                      </a:pPr>
                      <a:r>
                        <a:rPr lang="en-US" dirty="0"/>
                        <a:t>Includes orders for medications, not fills</a:t>
                      </a:r>
                    </a:p>
                    <a:p>
                      <a:pPr marL="571500" indent="-571500">
                        <a:buFont typeface="Arial" panose="020B0604020202020204" pitchFamily="34" charset="0"/>
                        <a:buChar char="•"/>
                      </a:pPr>
                      <a:r>
                        <a:rPr lang="en-US" dirty="0"/>
                        <a:t>Only includes deaths that occur at health system facilities</a:t>
                      </a:r>
                    </a:p>
                  </a:txBody>
                  <a:tcPr/>
                </a:tc>
                <a:extLst>
                  <a:ext uri="{0D108BD9-81ED-4DB2-BD59-A6C34878D82A}">
                    <a16:rowId xmlns:a16="http://schemas.microsoft.com/office/drawing/2014/main" val="684750048"/>
                  </a:ext>
                </a:extLst>
              </a:tr>
            </a:tbl>
          </a:graphicData>
        </a:graphic>
      </p:graphicFrame>
    </p:spTree>
    <p:extLst>
      <p:ext uri="{BB962C8B-B14F-4D97-AF65-F5344CB8AC3E}">
        <p14:creationId xmlns:p14="http://schemas.microsoft.com/office/powerpoint/2010/main" val="12345411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a:extLst>
              <a:ext uri="{FF2B5EF4-FFF2-40B4-BE49-F238E27FC236}">
                <a16:creationId xmlns:a16="http://schemas.microsoft.com/office/drawing/2014/main" id="{0A6A4096-735A-4883-8F68-4BFB1F0FABB6}"/>
              </a:ext>
            </a:extLst>
          </p:cNvPr>
          <p:cNvSpPr>
            <a:spLocks noGrp="1"/>
          </p:cNvSpPr>
          <p:nvPr>
            <p:ph type="title"/>
          </p:nvPr>
        </p:nvSpPr>
        <p:spPr/>
        <p:txBody>
          <a:bodyPr/>
          <a:lstStyle/>
          <a:p>
            <a:pPr eaLnBrk="1" hangingPunct="1"/>
            <a:r>
              <a:rPr lang="en-US" altLang="en-US" dirty="0"/>
              <a:t>Challenges of the PROUD study</a:t>
            </a:r>
          </a:p>
        </p:txBody>
      </p:sp>
      <p:sp>
        <p:nvSpPr>
          <p:cNvPr id="32771" name="Content Placeholder 9">
            <a:extLst>
              <a:ext uri="{FF2B5EF4-FFF2-40B4-BE49-F238E27FC236}">
                <a16:creationId xmlns:a16="http://schemas.microsoft.com/office/drawing/2014/main" id="{26B5A181-C136-4754-83F8-9E00D9C05F01}"/>
              </a:ext>
            </a:extLst>
          </p:cNvPr>
          <p:cNvSpPr>
            <a:spLocks noGrp="1"/>
          </p:cNvSpPr>
          <p:nvPr>
            <p:ph idx="1"/>
          </p:nvPr>
        </p:nvSpPr>
        <p:spPr>
          <a:xfrm>
            <a:off x="2414499" y="3849389"/>
            <a:ext cx="16862424" cy="10537824"/>
          </a:xfrm>
        </p:spPr>
        <p:txBody>
          <a:bodyPr/>
          <a:lstStyle/>
          <a:p>
            <a:pPr marL="0" indent="0">
              <a:buNone/>
            </a:pPr>
            <a:r>
              <a:rPr lang="en-US" altLang="en-US" b="1" dirty="0"/>
              <a:t>Challenge of PCTs:</a:t>
            </a:r>
            <a:r>
              <a:rPr lang="en-US" altLang="en-US" dirty="0"/>
              <a:t> clinical and claims data not collected for research purposes</a:t>
            </a:r>
          </a:p>
          <a:p>
            <a:pPr marL="0" indent="0"/>
            <a:endParaRPr lang="en-US" altLang="en-US" sz="2400" b="1" dirty="0"/>
          </a:p>
          <a:p>
            <a:pPr marL="0" indent="0">
              <a:buNone/>
            </a:pPr>
            <a:r>
              <a:rPr lang="en-US" altLang="en-US" b="1" dirty="0"/>
              <a:t>In PROUD:</a:t>
            </a:r>
            <a:r>
              <a:rPr lang="en-US" altLang="en-US" dirty="0"/>
              <a:t> 2 sites are integrated health systems; 4 are not</a:t>
            </a:r>
          </a:p>
          <a:p>
            <a:pPr eaLnBrk="1" hangingPunct="1">
              <a:buFont typeface="Arial" panose="020B0604020202020204" pitchFamily="34" charset="0"/>
              <a:buChar char="•"/>
            </a:pPr>
            <a:r>
              <a:rPr lang="en-US" altLang="en-US" dirty="0"/>
              <a:t>Clinic population not well characterized: visit-based sample</a:t>
            </a:r>
          </a:p>
          <a:p>
            <a:pPr eaLnBrk="1" hangingPunct="1">
              <a:buFont typeface="Arial" panose="020B0604020202020204" pitchFamily="34" charset="0"/>
              <a:buChar char="•"/>
            </a:pPr>
            <a:r>
              <a:rPr lang="en-US" altLang="en-US" dirty="0"/>
              <a:t>Reliance on medication orders data (rather than </a:t>
            </a:r>
            <a:r>
              <a:rPr lang="en-US" altLang="en-US" dirty="0" err="1"/>
              <a:t>dispensings</a:t>
            </a:r>
            <a:r>
              <a:rPr lang="en-US" altLang="en-US" dirty="0"/>
              <a:t>)</a:t>
            </a:r>
          </a:p>
          <a:p>
            <a:pPr eaLnBrk="1" hangingPunct="1">
              <a:buFont typeface="Arial" panose="020B0604020202020204" pitchFamily="34" charset="0"/>
              <a:buChar char="•"/>
            </a:pPr>
            <a:r>
              <a:rPr lang="en-US" altLang="en-US" dirty="0"/>
              <a:t>Potential for incomplete ascertainment of outcomes</a:t>
            </a:r>
          </a:p>
          <a:p>
            <a:pPr marL="0" indent="0"/>
            <a:endParaRPr lang="en-US" altLang="en-US" sz="2400" dirty="0"/>
          </a:p>
          <a:p>
            <a:pPr marL="0" indent="0">
              <a:buNone/>
            </a:pPr>
            <a:r>
              <a:rPr lang="en-US" altLang="en-US" b="1" dirty="0"/>
              <a:t>Approach: </a:t>
            </a:r>
          </a:p>
          <a:p>
            <a:pPr eaLnBrk="1" hangingPunct="1">
              <a:buFont typeface="Arial" panose="020B0604020202020204" pitchFamily="34" charset="0"/>
              <a:buChar char="•"/>
            </a:pPr>
            <a:r>
              <a:rPr lang="en-US" altLang="en-US" dirty="0"/>
              <a:t>Randomization stratified on the health system</a:t>
            </a:r>
          </a:p>
          <a:p>
            <a:pPr eaLnBrk="1" hangingPunct="1">
              <a:buFont typeface="Arial" panose="020B0604020202020204" pitchFamily="34" charset="0"/>
              <a:buChar char="•"/>
            </a:pPr>
            <a:r>
              <a:rPr lang="en-US" altLang="en-US" dirty="0"/>
              <a:t>Sensitivity analyses</a:t>
            </a:r>
          </a:p>
          <a:p>
            <a:pPr lvl="1">
              <a:buFont typeface="Arial" panose="020B0604020202020204" pitchFamily="34" charset="0"/>
              <a:buChar char="•"/>
            </a:pPr>
            <a:r>
              <a:rPr lang="en-US" altLang="en-US" dirty="0"/>
              <a:t>Among 2 integrated systems</a:t>
            </a:r>
          </a:p>
          <a:p>
            <a:pPr lvl="1">
              <a:buFont typeface="Arial" panose="020B0604020202020204" pitchFamily="34" charset="0"/>
              <a:buChar char="•"/>
            </a:pPr>
            <a:r>
              <a:rPr lang="en-US" altLang="en-US" dirty="0"/>
              <a:t>Varying approach to counting refills on orders</a:t>
            </a:r>
          </a:p>
        </p:txBody>
      </p:sp>
      <p:sp>
        <p:nvSpPr>
          <p:cNvPr id="32772" name="Slide Number Placeholder 7">
            <a:extLst>
              <a:ext uri="{FF2B5EF4-FFF2-40B4-BE49-F238E27FC236}">
                <a16:creationId xmlns:a16="http://schemas.microsoft.com/office/drawing/2014/main" id="{E37DD826-ECF6-4F48-A058-880260530FC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50"/>
              </a:spcBef>
              <a:spcAft>
                <a:spcPts val="1126"/>
              </a:spcAft>
              <a:buClr>
                <a:srgbClr val="78BE20"/>
              </a:buClr>
              <a:buSzPct val="90000"/>
              <a:buFont typeface="Wingdings" panose="05000000000000000000" pitchFamily="2" charset="2"/>
              <a:defRPr sz="4800">
                <a:solidFill>
                  <a:schemeClr val="tx1"/>
                </a:solidFill>
                <a:latin typeface="Calibri" panose="020F0502020204030204" pitchFamily="34" charset="0"/>
                <a:ea typeface="MS PGothic" panose="020B0600070205080204" pitchFamily="34" charset="-128"/>
              </a:defRPr>
            </a:lvl1pPr>
            <a:lvl2pPr marL="1485900" indent="-571500">
              <a:spcBef>
                <a:spcPts val="750"/>
              </a:spcBef>
              <a:spcAft>
                <a:spcPts val="1126"/>
              </a:spcAft>
              <a:buClr>
                <a:srgbClr val="85CFCD"/>
              </a:buClr>
              <a:buSzPct val="80000"/>
              <a:buFont typeface="Wingdings" panose="05000000000000000000"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a:spcBef>
                <a:spcPts val="750"/>
              </a:spcBef>
              <a:spcAft>
                <a:spcPts val="1126"/>
              </a:spcAft>
              <a:buClr>
                <a:srgbClr val="85CFCD"/>
              </a:buClr>
              <a:buSzPct val="80000"/>
              <a:buFont typeface="Wingdings" panose="05000000000000000000"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a:spcBef>
                <a:spcPts val="750"/>
              </a:spcBef>
              <a:spcAft>
                <a:spcPts val="1126"/>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9pPr>
          </a:lstStyle>
          <a:p>
            <a:pPr>
              <a:spcBef>
                <a:spcPct val="0"/>
              </a:spcBef>
              <a:spcAft>
                <a:spcPct val="0"/>
              </a:spcAft>
              <a:buClrTx/>
              <a:buSzTx/>
              <a:buFontTx/>
              <a:buNone/>
            </a:pPr>
            <a:r>
              <a:rPr lang="en-US" altLang="en-US" sz="1800" dirty="0">
                <a:solidFill>
                  <a:srgbClr val="7F7F7F"/>
                </a:solidFill>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a:extLst>
              <a:ext uri="{FF2B5EF4-FFF2-40B4-BE49-F238E27FC236}">
                <a16:creationId xmlns:a16="http://schemas.microsoft.com/office/drawing/2014/main" id="{0A6A4096-735A-4883-8F68-4BFB1F0FABB6}"/>
              </a:ext>
            </a:extLst>
          </p:cNvPr>
          <p:cNvSpPr>
            <a:spLocks noGrp="1"/>
          </p:cNvSpPr>
          <p:nvPr>
            <p:ph type="title"/>
          </p:nvPr>
        </p:nvSpPr>
        <p:spPr/>
        <p:txBody>
          <a:bodyPr/>
          <a:lstStyle/>
          <a:p>
            <a:pPr eaLnBrk="1" hangingPunct="1"/>
            <a:r>
              <a:rPr lang="en-US" altLang="en-US"/>
              <a:t>Challenges of the PROUD study</a:t>
            </a:r>
            <a:endParaRPr lang="en-US" altLang="en-US" dirty="0"/>
          </a:p>
        </p:txBody>
      </p:sp>
      <p:sp>
        <p:nvSpPr>
          <p:cNvPr id="32771" name="Content Placeholder 9">
            <a:extLst>
              <a:ext uri="{FF2B5EF4-FFF2-40B4-BE49-F238E27FC236}">
                <a16:creationId xmlns:a16="http://schemas.microsoft.com/office/drawing/2014/main" id="{26B5A181-C136-4754-83F8-9E00D9C05F01}"/>
              </a:ext>
            </a:extLst>
          </p:cNvPr>
          <p:cNvSpPr>
            <a:spLocks noGrp="1"/>
          </p:cNvSpPr>
          <p:nvPr>
            <p:ph idx="1"/>
          </p:nvPr>
        </p:nvSpPr>
        <p:spPr>
          <a:xfrm>
            <a:off x="1676619" y="3292460"/>
            <a:ext cx="15844903" cy="10537824"/>
          </a:xfrm>
        </p:spPr>
        <p:txBody>
          <a:bodyPr/>
          <a:lstStyle/>
          <a:p>
            <a:pPr marL="0" indent="0">
              <a:buNone/>
            </a:pPr>
            <a:r>
              <a:rPr lang="en-US" altLang="en-US" sz="3200" b="1" dirty="0"/>
              <a:t>Challenge of PCTs:</a:t>
            </a:r>
            <a:r>
              <a:rPr lang="en-US" altLang="en-US" sz="3200" dirty="0"/>
              <a:t> may have a small number of clusters</a:t>
            </a:r>
          </a:p>
          <a:p>
            <a:pPr marL="0" indent="0"/>
            <a:endParaRPr lang="en-US" altLang="en-US" sz="3200" b="1" dirty="0"/>
          </a:p>
          <a:p>
            <a:pPr marL="0" indent="0">
              <a:buNone/>
            </a:pPr>
            <a:r>
              <a:rPr lang="en-US" altLang="en-US" sz="3200" b="1" dirty="0"/>
              <a:t>In PROUD:</a:t>
            </a:r>
            <a:r>
              <a:rPr lang="en-US" altLang="en-US" sz="3200" dirty="0"/>
              <a:t> only 12 clinics (6 per arm)</a:t>
            </a:r>
          </a:p>
          <a:p>
            <a:pPr eaLnBrk="1" hangingPunct="1">
              <a:buFont typeface="Arial" panose="020B0604020202020204" pitchFamily="34" charset="0"/>
              <a:buChar char="•"/>
            </a:pPr>
            <a:r>
              <a:rPr lang="en-US" altLang="en-US" sz="3200" dirty="0"/>
              <a:t>Concerned about potential for chance imbalance in clinic size, other covariates</a:t>
            </a:r>
          </a:p>
          <a:p>
            <a:pPr marL="0" indent="0"/>
            <a:endParaRPr lang="en-US" altLang="en-US" sz="3200" dirty="0"/>
          </a:p>
          <a:p>
            <a:pPr marL="0" indent="0">
              <a:buNone/>
            </a:pPr>
            <a:r>
              <a:rPr lang="en-US" altLang="en-US" sz="3200" b="1" dirty="0"/>
              <a:t>Approach: </a:t>
            </a:r>
          </a:p>
          <a:p>
            <a:pPr eaLnBrk="1" hangingPunct="1">
              <a:buFont typeface="Arial" panose="020B0604020202020204" pitchFamily="34" charset="0"/>
              <a:buChar char="•"/>
            </a:pPr>
            <a:r>
              <a:rPr lang="en-US" altLang="en-US" sz="3200" dirty="0"/>
              <a:t>Primary outcome is scaled clinic-level measure (divided by number of patients seen)</a:t>
            </a:r>
          </a:p>
          <a:p>
            <a:pPr lvl="1">
              <a:buFont typeface="Arial" panose="020B0604020202020204" pitchFamily="34" charset="0"/>
              <a:buChar char="•"/>
            </a:pPr>
            <a:r>
              <a:rPr lang="en-US" altLang="en-US" sz="3200" dirty="0"/>
              <a:t>Patient-years of OUD treatment per 10,000 PC patients</a:t>
            </a:r>
          </a:p>
          <a:p>
            <a:pPr eaLnBrk="1" hangingPunct="1">
              <a:buFont typeface="Arial" panose="020B0604020202020204" pitchFamily="34" charset="0"/>
              <a:buChar char="•"/>
            </a:pPr>
            <a:r>
              <a:rPr lang="en-US" altLang="en-US" sz="3200" dirty="0"/>
              <a:t>Considered using constrained randomization</a:t>
            </a:r>
          </a:p>
          <a:p>
            <a:pPr eaLnBrk="1" hangingPunct="1">
              <a:buFont typeface="Arial" panose="020B0604020202020204" pitchFamily="34" charset="0"/>
              <a:buChar char="•"/>
            </a:pPr>
            <a:r>
              <a:rPr lang="en-US" altLang="en-US" sz="3200" dirty="0"/>
              <a:t>Primary analysis adjusted for the baseline value of the outcome</a:t>
            </a:r>
          </a:p>
          <a:p>
            <a:pPr lvl="1">
              <a:buFont typeface="Arial" panose="020B0604020202020204" pitchFamily="34" charset="0"/>
              <a:buChar char="•"/>
            </a:pPr>
            <a:r>
              <a:rPr lang="en-US" altLang="en-US" sz="3200" dirty="0"/>
              <a:t>This ended up being key – high chance imbalance in primary outcome!</a:t>
            </a:r>
          </a:p>
          <a:p>
            <a:pPr eaLnBrk="1" hangingPunct="1">
              <a:buFont typeface="Arial" panose="020B0604020202020204" pitchFamily="34" charset="0"/>
              <a:buChar char="•"/>
            </a:pPr>
            <a:r>
              <a:rPr lang="en-US" altLang="en-US" sz="3200" dirty="0"/>
              <a:t>Secondary analyses adjusted for additional covariates (baseline data used to select strongest predictors of baseline value of the outcome) </a:t>
            </a:r>
            <a:r>
              <a:rPr lang="en-US" altLang="en-US" sz="3200" dirty="0">
                <a:sym typeface="Wingdings" panose="05000000000000000000" pitchFamily="2" charset="2"/>
              </a:rPr>
              <a:t> no predictors selected beyond baseline</a:t>
            </a:r>
            <a:endParaRPr lang="en-US" altLang="en-US" sz="3200" dirty="0"/>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endParaRPr lang="en-US" altLang="en-US" dirty="0"/>
          </a:p>
        </p:txBody>
      </p:sp>
      <p:sp>
        <p:nvSpPr>
          <p:cNvPr id="32772" name="Slide Number Placeholder 7">
            <a:extLst>
              <a:ext uri="{FF2B5EF4-FFF2-40B4-BE49-F238E27FC236}">
                <a16:creationId xmlns:a16="http://schemas.microsoft.com/office/drawing/2014/main" id="{E37DD826-ECF6-4F48-A058-880260530FC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50"/>
              </a:spcBef>
              <a:spcAft>
                <a:spcPts val="1126"/>
              </a:spcAft>
              <a:buClr>
                <a:srgbClr val="78BE20"/>
              </a:buClr>
              <a:buSzPct val="90000"/>
              <a:buFont typeface="Wingdings" panose="05000000000000000000" pitchFamily="2" charset="2"/>
              <a:defRPr sz="4800">
                <a:solidFill>
                  <a:schemeClr val="tx1"/>
                </a:solidFill>
                <a:latin typeface="Calibri" panose="020F0502020204030204" pitchFamily="34" charset="0"/>
                <a:ea typeface="MS PGothic" panose="020B0600070205080204" pitchFamily="34" charset="-128"/>
              </a:defRPr>
            </a:lvl1pPr>
            <a:lvl2pPr marL="1485900" indent="-571500">
              <a:spcBef>
                <a:spcPts val="750"/>
              </a:spcBef>
              <a:spcAft>
                <a:spcPts val="1126"/>
              </a:spcAft>
              <a:buClr>
                <a:srgbClr val="85CFCD"/>
              </a:buClr>
              <a:buSzPct val="80000"/>
              <a:buFont typeface="Wingdings" panose="05000000000000000000"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a:spcBef>
                <a:spcPts val="750"/>
              </a:spcBef>
              <a:spcAft>
                <a:spcPts val="1126"/>
              </a:spcAft>
              <a:buClr>
                <a:srgbClr val="85CFCD"/>
              </a:buClr>
              <a:buSzPct val="80000"/>
              <a:buFont typeface="Wingdings" panose="05000000000000000000"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a:spcBef>
                <a:spcPts val="750"/>
              </a:spcBef>
              <a:spcAft>
                <a:spcPts val="1126"/>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9pPr>
          </a:lstStyle>
          <a:p>
            <a:pPr>
              <a:spcBef>
                <a:spcPct val="0"/>
              </a:spcBef>
              <a:spcAft>
                <a:spcPct val="0"/>
              </a:spcAft>
              <a:buClrTx/>
              <a:buSzTx/>
              <a:buFontTx/>
              <a:buNone/>
            </a:pPr>
            <a:r>
              <a:rPr lang="en-US" altLang="en-US" sz="1800" dirty="0">
                <a:solidFill>
                  <a:srgbClr val="7F7F7F"/>
                </a:solidFill>
              </a:rPr>
              <a:t> </a:t>
            </a:r>
          </a:p>
        </p:txBody>
      </p:sp>
      <p:graphicFrame>
        <p:nvGraphicFramePr>
          <p:cNvPr id="2" name="Table 2">
            <a:extLst>
              <a:ext uri="{FF2B5EF4-FFF2-40B4-BE49-F238E27FC236}">
                <a16:creationId xmlns:a16="http://schemas.microsoft.com/office/drawing/2014/main" id="{47A2B2AA-BC81-48E3-699A-107F0CE6D8AE}"/>
              </a:ext>
            </a:extLst>
          </p:cNvPr>
          <p:cNvGraphicFramePr>
            <a:graphicFrameLocks noGrp="1"/>
          </p:cNvGraphicFramePr>
          <p:nvPr/>
        </p:nvGraphicFramePr>
        <p:xfrm>
          <a:off x="17245276" y="8478669"/>
          <a:ext cx="5811246" cy="1554480"/>
        </p:xfrm>
        <a:graphic>
          <a:graphicData uri="http://schemas.openxmlformats.org/drawingml/2006/table">
            <a:tbl>
              <a:tblPr firstRow="1" bandRow="1">
                <a:tableStyleId>{5C22544A-7EE6-4342-B048-85BDC9FD1C3A}</a:tableStyleId>
              </a:tblPr>
              <a:tblGrid>
                <a:gridCol w="1822260">
                  <a:extLst>
                    <a:ext uri="{9D8B030D-6E8A-4147-A177-3AD203B41FA5}">
                      <a16:colId xmlns:a16="http://schemas.microsoft.com/office/drawing/2014/main" val="4220926245"/>
                    </a:ext>
                  </a:extLst>
                </a:gridCol>
                <a:gridCol w="1601386">
                  <a:extLst>
                    <a:ext uri="{9D8B030D-6E8A-4147-A177-3AD203B41FA5}">
                      <a16:colId xmlns:a16="http://schemas.microsoft.com/office/drawing/2014/main" val="3539664936"/>
                    </a:ext>
                  </a:extLst>
                </a:gridCol>
                <a:gridCol w="2387600">
                  <a:extLst>
                    <a:ext uri="{9D8B030D-6E8A-4147-A177-3AD203B41FA5}">
                      <a16:colId xmlns:a16="http://schemas.microsoft.com/office/drawing/2014/main" val="3910155714"/>
                    </a:ext>
                  </a:extLst>
                </a:gridCol>
              </a:tblGrid>
              <a:tr h="370840">
                <a:tc>
                  <a:txBody>
                    <a:bodyPr/>
                    <a:lstStyle/>
                    <a:p>
                      <a:endParaRPr lang="en-US" sz="2800" dirty="0"/>
                    </a:p>
                  </a:txBody>
                  <a:tcPr/>
                </a:tc>
                <a:tc>
                  <a:txBody>
                    <a:bodyPr/>
                    <a:lstStyle/>
                    <a:p>
                      <a:pPr algn="ctr"/>
                      <a:r>
                        <a:rPr lang="en-US" sz="2800" dirty="0"/>
                        <a:t>PROUD</a:t>
                      </a:r>
                    </a:p>
                  </a:txBody>
                  <a:tcPr/>
                </a:tc>
                <a:tc>
                  <a:txBody>
                    <a:bodyPr/>
                    <a:lstStyle/>
                    <a:p>
                      <a:pPr algn="ctr"/>
                      <a:r>
                        <a:rPr lang="en-US" sz="2800" dirty="0"/>
                        <a:t>Usual Care</a:t>
                      </a:r>
                    </a:p>
                  </a:txBody>
                  <a:tcPr/>
                </a:tc>
                <a:extLst>
                  <a:ext uri="{0D108BD9-81ED-4DB2-BD59-A6C34878D82A}">
                    <a16:rowId xmlns:a16="http://schemas.microsoft.com/office/drawing/2014/main" val="3278663433"/>
                  </a:ext>
                </a:extLst>
              </a:tr>
              <a:tr h="370840">
                <a:tc>
                  <a:txBody>
                    <a:bodyPr/>
                    <a:lstStyle/>
                    <a:p>
                      <a:r>
                        <a:rPr lang="en-US" sz="2800" dirty="0"/>
                        <a:t>Baseline</a:t>
                      </a:r>
                    </a:p>
                  </a:txBody>
                  <a:tcPr/>
                </a:tc>
                <a:tc>
                  <a:txBody>
                    <a:bodyPr/>
                    <a:lstStyle/>
                    <a:p>
                      <a:pPr algn="ctr"/>
                      <a:r>
                        <a:rPr lang="en-US" sz="2800" dirty="0"/>
                        <a:t>6.8</a:t>
                      </a:r>
                    </a:p>
                  </a:txBody>
                  <a:tcPr/>
                </a:tc>
                <a:tc>
                  <a:txBody>
                    <a:bodyPr/>
                    <a:lstStyle/>
                    <a:p>
                      <a:pPr algn="ctr"/>
                      <a:r>
                        <a:rPr lang="en-US" sz="2800" dirty="0"/>
                        <a:t>10.6</a:t>
                      </a:r>
                    </a:p>
                  </a:txBody>
                  <a:tcPr/>
                </a:tc>
                <a:extLst>
                  <a:ext uri="{0D108BD9-81ED-4DB2-BD59-A6C34878D82A}">
                    <a16:rowId xmlns:a16="http://schemas.microsoft.com/office/drawing/2014/main" val="2927959812"/>
                  </a:ext>
                </a:extLst>
              </a:tr>
              <a:tr h="370840">
                <a:tc>
                  <a:txBody>
                    <a:bodyPr/>
                    <a:lstStyle/>
                    <a:p>
                      <a:r>
                        <a:rPr lang="en-US" sz="2800" dirty="0"/>
                        <a:t>Follow-up</a:t>
                      </a:r>
                    </a:p>
                  </a:txBody>
                  <a:tcPr/>
                </a:tc>
                <a:tc>
                  <a:txBody>
                    <a:bodyPr/>
                    <a:lstStyle/>
                    <a:p>
                      <a:pPr algn="ctr"/>
                      <a:r>
                        <a:rPr lang="en-US" sz="2800" dirty="0"/>
                        <a:t>16.0</a:t>
                      </a:r>
                    </a:p>
                  </a:txBody>
                  <a:tcPr/>
                </a:tc>
                <a:tc>
                  <a:txBody>
                    <a:bodyPr/>
                    <a:lstStyle/>
                    <a:p>
                      <a:pPr algn="ctr"/>
                      <a:r>
                        <a:rPr lang="en-US" sz="2800" dirty="0"/>
                        <a:t>14.4</a:t>
                      </a:r>
                    </a:p>
                  </a:txBody>
                  <a:tcPr/>
                </a:tc>
                <a:extLst>
                  <a:ext uri="{0D108BD9-81ED-4DB2-BD59-A6C34878D82A}">
                    <a16:rowId xmlns:a16="http://schemas.microsoft.com/office/drawing/2014/main" val="156533424"/>
                  </a:ext>
                </a:extLst>
              </a:tr>
            </a:tbl>
          </a:graphicData>
        </a:graphic>
      </p:graphicFrame>
      <p:graphicFrame>
        <p:nvGraphicFramePr>
          <p:cNvPr id="3" name="Table 2">
            <a:extLst>
              <a:ext uri="{FF2B5EF4-FFF2-40B4-BE49-F238E27FC236}">
                <a16:creationId xmlns:a16="http://schemas.microsoft.com/office/drawing/2014/main" id="{6B348581-4289-857C-640E-7BA06030D910}"/>
              </a:ext>
            </a:extLst>
          </p:cNvPr>
          <p:cNvGraphicFramePr>
            <a:graphicFrameLocks noGrp="1"/>
          </p:cNvGraphicFramePr>
          <p:nvPr/>
        </p:nvGraphicFramePr>
        <p:xfrm>
          <a:off x="18376497" y="10145877"/>
          <a:ext cx="5397042" cy="1554480"/>
        </p:xfrm>
        <a:graphic>
          <a:graphicData uri="http://schemas.openxmlformats.org/drawingml/2006/table">
            <a:tbl>
              <a:tblPr firstRow="1" bandRow="1">
                <a:tableStyleId>{5C22544A-7EE6-4342-B048-85BDC9FD1C3A}</a:tableStyleId>
              </a:tblPr>
              <a:tblGrid>
                <a:gridCol w="2291532">
                  <a:extLst>
                    <a:ext uri="{9D8B030D-6E8A-4147-A177-3AD203B41FA5}">
                      <a16:colId xmlns:a16="http://schemas.microsoft.com/office/drawing/2014/main" val="918530907"/>
                    </a:ext>
                  </a:extLst>
                </a:gridCol>
                <a:gridCol w="3105510">
                  <a:extLst>
                    <a:ext uri="{9D8B030D-6E8A-4147-A177-3AD203B41FA5}">
                      <a16:colId xmlns:a16="http://schemas.microsoft.com/office/drawing/2014/main" val="223880713"/>
                    </a:ext>
                  </a:extLst>
                </a:gridCol>
              </a:tblGrid>
              <a:tr h="370840">
                <a:tc gridSpan="2">
                  <a:txBody>
                    <a:bodyPr/>
                    <a:lstStyle/>
                    <a:p>
                      <a:pPr algn="ctr"/>
                      <a:r>
                        <a:rPr lang="en-US" sz="2800" dirty="0"/>
                        <a:t>Mean difference</a:t>
                      </a:r>
                    </a:p>
                  </a:txBody>
                  <a:tcPr/>
                </a:tc>
                <a:tc hMerge="1">
                  <a:txBody>
                    <a:bodyPr/>
                    <a:lstStyle/>
                    <a:p>
                      <a:pPr algn="ctr"/>
                      <a:r>
                        <a:rPr lang="en-US" sz="2800" dirty="0"/>
                        <a:t>Mean difference</a:t>
                      </a:r>
                    </a:p>
                  </a:txBody>
                  <a:tcPr/>
                </a:tc>
                <a:extLst>
                  <a:ext uri="{0D108BD9-81ED-4DB2-BD59-A6C34878D82A}">
                    <a16:rowId xmlns:a16="http://schemas.microsoft.com/office/drawing/2014/main" val="2729370589"/>
                  </a:ext>
                </a:extLst>
              </a:tr>
              <a:tr h="370840">
                <a:tc>
                  <a:txBody>
                    <a:bodyPr/>
                    <a:lstStyle/>
                    <a:p>
                      <a:r>
                        <a:rPr lang="en-US" sz="2800" dirty="0"/>
                        <a:t>Unadjusted</a:t>
                      </a:r>
                    </a:p>
                  </a:txBody>
                  <a:tcPr/>
                </a:tc>
                <a:tc>
                  <a:txBody>
                    <a:bodyPr/>
                    <a:lstStyle/>
                    <a:p>
                      <a:r>
                        <a:rPr lang="en-US" sz="2800" dirty="0"/>
                        <a:t>1.6</a:t>
                      </a:r>
                    </a:p>
                  </a:txBody>
                  <a:tcPr/>
                </a:tc>
                <a:extLst>
                  <a:ext uri="{0D108BD9-81ED-4DB2-BD59-A6C34878D82A}">
                    <a16:rowId xmlns:a16="http://schemas.microsoft.com/office/drawing/2014/main" val="439025585"/>
                  </a:ext>
                </a:extLst>
              </a:tr>
              <a:tr h="370840">
                <a:tc>
                  <a:txBody>
                    <a:bodyPr/>
                    <a:lstStyle/>
                    <a:p>
                      <a:r>
                        <a:rPr lang="en-US" sz="2800" dirty="0"/>
                        <a:t>Adjusted</a:t>
                      </a:r>
                    </a:p>
                  </a:txBody>
                  <a:tcPr/>
                </a:tc>
                <a:tc>
                  <a:txBody>
                    <a:bodyPr/>
                    <a:lstStyle/>
                    <a:p>
                      <a:r>
                        <a:rPr lang="en-US" sz="2800" dirty="0"/>
                        <a:t>8.2 (P = 0.002)</a:t>
                      </a:r>
                    </a:p>
                  </a:txBody>
                  <a:tcPr/>
                </a:tc>
                <a:extLst>
                  <a:ext uri="{0D108BD9-81ED-4DB2-BD59-A6C34878D82A}">
                    <a16:rowId xmlns:a16="http://schemas.microsoft.com/office/drawing/2014/main" val="4166610683"/>
                  </a:ext>
                </a:extLst>
              </a:tr>
            </a:tbl>
          </a:graphicData>
        </a:graphic>
      </p:graphicFrame>
      <p:sp>
        <p:nvSpPr>
          <p:cNvPr id="4" name="TextBox 3">
            <a:extLst>
              <a:ext uri="{FF2B5EF4-FFF2-40B4-BE49-F238E27FC236}">
                <a16:creationId xmlns:a16="http://schemas.microsoft.com/office/drawing/2014/main" id="{3AC8738F-4A26-2930-6F63-3A20FDA63561}"/>
              </a:ext>
            </a:extLst>
          </p:cNvPr>
          <p:cNvSpPr txBox="1"/>
          <p:nvPr/>
        </p:nvSpPr>
        <p:spPr>
          <a:xfrm>
            <a:off x="17245276" y="7881308"/>
            <a:ext cx="5977467" cy="584775"/>
          </a:xfrm>
          <a:prstGeom prst="rect">
            <a:avLst/>
          </a:prstGeom>
          <a:noFill/>
        </p:spPr>
        <p:txBody>
          <a:bodyPr wrap="square" rtlCol="0">
            <a:spAutoFit/>
          </a:bodyPr>
          <a:lstStyle/>
          <a:p>
            <a:r>
              <a:rPr lang="en-US" sz="3200" dirty="0"/>
              <a:t>Aim 1: primary outcome results</a:t>
            </a:r>
          </a:p>
        </p:txBody>
      </p:sp>
    </p:spTree>
    <p:extLst>
      <p:ext uri="{BB962C8B-B14F-4D97-AF65-F5344CB8AC3E}">
        <p14:creationId xmlns:p14="http://schemas.microsoft.com/office/powerpoint/2010/main" val="10339555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a:extLst>
              <a:ext uri="{FF2B5EF4-FFF2-40B4-BE49-F238E27FC236}">
                <a16:creationId xmlns:a16="http://schemas.microsoft.com/office/drawing/2014/main" id="{0A6A4096-735A-4883-8F68-4BFB1F0FABB6}"/>
              </a:ext>
            </a:extLst>
          </p:cNvPr>
          <p:cNvSpPr>
            <a:spLocks noGrp="1"/>
          </p:cNvSpPr>
          <p:nvPr>
            <p:ph type="title"/>
          </p:nvPr>
        </p:nvSpPr>
        <p:spPr/>
        <p:txBody>
          <a:bodyPr/>
          <a:lstStyle/>
          <a:p>
            <a:pPr eaLnBrk="1" hangingPunct="1"/>
            <a:r>
              <a:rPr lang="en-US" altLang="en-US"/>
              <a:t>Challenges of the PROUD study</a:t>
            </a:r>
            <a:endParaRPr lang="en-US" altLang="en-US" dirty="0"/>
          </a:p>
        </p:txBody>
      </p:sp>
      <p:sp>
        <p:nvSpPr>
          <p:cNvPr id="32771" name="Content Placeholder 9">
            <a:extLst>
              <a:ext uri="{FF2B5EF4-FFF2-40B4-BE49-F238E27FC236}">
                <a16:creationId xmlns:a16="http://schemas.microsoft.com/office/drawing/2014/main" id="{26B5A181-C136-4754-83F8-9E00D9C05F01}"/>
              </a:ext>
            </a:extLst>
          </p:cNvPr>
          <p:cNvSpPr>
            <a:spLocks noGrp="1"/>
          </p:cNvSpPr>
          <p:nvPr>
            <p:ph idx="1"/>
          </p:nvPr>
        </p:nvSpPr>
        <p:spPr>
          <a:xfrm>
            <a:off x="2576902" y="3832745"/>
            <a:ext cx="16862424" cy="10537824"/>
          </a:xfrm>
        </p:spPr>
        <p:txBody>
          <a:bodyPr/>
          <a:lstStyle/>
          <a:p>
            <a:pPr marL="0" indent="0">
              <a:buNone/>
            </a:pPr>
            <a:r>
              <a:rPr lang="en-US" altLang="en-US" b="1" dirty="0"/>
              <a:t>Challenge of PCTs:</a:t>
            </a:r>
            <a:r>
              <a:rPr lang="en-US" altLang="en-US" dirty="0"/>
              <a:t> may have a small number of clusters</a:t>
            </a:r>
          </a:p>
          <a:p>
            <a:pPr marL="0" indent="0"/>
            <a:endParaRPr lang="en-US" altLang="en-US" sz="1600" b="1" dirty="0"/>
          </a:p>
          <a:p>
            <a:pPr marL="0" indent="0">
              <a:buNone/>
            </a:pPr>
            <a:r>
              <a:rPr lang="en-US" altLang="en-US" b="1" dirty="0"/>
              <a:t>In PROUD:</a:t>
            </a:r>
            <a:r>
              <a:rPr lang="en-US" altLang="en-US" dirty="0"/>
              <a:t> only 12 clinics (6 per arm)</a:t>
            </a:r>
          </a:p>
          <a:p>
            <a:pPr eaLnBrk="1" hangingPunct="1">
              <a:buFont typeface="Arial" panose="020B0604020202020204" pitchFamily="34" charset="0"/>
              <a:buChar char="•"/>
            </a:pPr>
            <a:r>
              <a:rPr lang="en-US" altLang="en-US" dirty="0"/>
              <a:t>When fitting a mixed-effect model (analysis approach for primary and secondary outcomes), standard testing procedures can lead to elevated type 1 error rates</a:t>
            </a:r>
          </a:p>
          <a:p>
            <a:r>
              <a:rPr lang="en-US" altLang="en-US" dirty="0"/>
              <a:t>Alternate small-sample degree of freedom (DF) correction methods have been evaluated, but not in context of PROUD analyses (count outcome, covariate-adjusted)</a:t>
            </a:r>
          </a:p>
          <a:p>
            <a:pPr marL="0" indent="0"/>
            <a:endParaRPr lang="en-US" altLang="en-US" sz="1600" dirty="0"/>
          </a:p>
          <a:p>
            <a:pPr marL="0" indent="0">
              <a:buNone/>
            </a:pPr>
            <a:r>
              <a:rPr lang="en-US" altLang="en-US" b="1" dirty="0"/>
              <a:t>Approach: </a:t>
            </a:r>
          </a:p>
          <a:p>
            <a:r>
              <a:rPr lang="en-US" altLang="en-US" dirty="0"/>
              <a:t>Conducted simulation studies across a range of scenarios to identify a testing approach that achieved type 1 error rates closest to the nominal level</a:t>
            </a:r>
          </a:p>
          <a:p>
            <a:pPr lvl="1"/>
            <a:r>
              <a:rPr lang="en-US" altLang="en-US" dirty="0"/>
              <a:t>Likelihood ratio test with “between-within” (also called “inner-outer”) denominator degree of freedom (DDF) performed best in PROUD scenario</a:t>
            </a:r>
          </a:p>
          <a:p>
            <a:pPr lvl="1"/>
            <a:r>
              <a:rPr lang="en-US" altLang="en-US" dirty="0"/>
              <a:t>But no one test performed best across all scenarios</a:t>
            </a:r>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endParaRPr lang="en-US" altLang="en-US" dirty="0"/>
          </a:p>
        </p:txBody>
      </p:sp>
      <p:sp>
        <p:nvSpPr>
          <p:cNvPr id="32772" name="Slide Number Placeholder 7">
            <a:extLst>
              <a:ext uri="{FF2B5EF4-FFF2-40B4-BE49-F238E27FC236}">
                <a16:creationId xmlns:a16="http://schemas.microsoft.com/office/drawing/2014/main" id="{E37DD826-ECF6-4F48-A058-880260530FC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50"/>
              </a:spcBef>
              <a:spcAft>
                <a:spcPts val="1126"/>
              </a:spcAft>
              <a:buClr>
                <a:srgbClr val="78BE20"/>
              </a:buClr>
              <a:buSzPct val="90000"/>
              <a:buFont typeface="Wingdings" panose="05000000000000000000" pitchFamily="2" charset="2"/>
              <a:defRPr sz="4800">
                <a:solidFill>
                  <a:schemeClr val="tx1"/>
                </a:solidFill>
                <a:latin typeface="Calibri" panose="020F0502020204030204" pitchFamily="34" charset="0"/>
                <a:ea typeface="MS PGothic" panose="020B0600070205080204" pitchFamily="34" charset="-128"/>
              </a:defRPr>
            </a:lvl1pPr>
            <a:lvl2pPr marL="1485900" indent="-571500">
              <a:spcBef>
                <a:spcPts val="750"/>
              </a:spcBef>
              <a:spcAft>
                <a:spcPts val="1126"/>
              </a:spcAft>
              <a:buClr>
                <a:srgbClr val="85CFCD"/>
              </a:buClr>
              <a:buSzPct val="80000"/>
              <a:buFont typeface="Wingdings" panose="05000000000000000000"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a:spcBef>
                <a:spcPts val="750"/>
              </a:spcBef>
              <a:spcAft>
                <a:spcPts val="1126"/>
              </a:spcAft>
              <a:buClr>
                <a:srgbClr val="85CFCD"/>
              </a:buClr>
              <a:buSzPct val="80000"/>
              <a:buFont typeface="Wingdings" panose="05000000000000000000"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a:spcBef>
                <a:spcPts val="750"/>
              </a:spcBef>
              <a:spcAft>
                <a:spcPts val="1126"/>
              </a:spcAft>
              <a:buClr>
                <a:srgbClr val="85CFCD"/>
              </a:buClr>
              <a:buSzPct val="80000"/>
              <a:buFont typeface="Wingdings" panose="05000000000000000000"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anose="05000000000000000000" pitchFamily="2" charset="2"/>
              <a:buChar char="§"/>
              <a:defRPr sz="3200">
                <a:solidFill>
                  <a:schemeClr val="tx1"/>
                </a:solidFill>
                <a:latin typeface="Calibri" panose="020F0502020204030204" pitchFamily="34" charset="0"/>
                <a:ea typeface="MS PGothic" panose="020B0600070205080204" pitchFamily="34" charset="-128"/>
              </a:defRPr>
            </a:lvl9pPr>
          </a:lstStyle>
          <a:p>
            <a:pPr>
              <a:spcBef>
                <a:spcPct val="0"/>
              </a:spcBef>
              <a:spcAft>
                <a:spcPct val="0"/>
              </a:spcAft>
              <a:buClrTx/>
              <a:buSzTx/>
              <a:buFontTx/>
              <a:buNone/>
            </a:pPr>
            <a:r>
              <a:rPr lang="en-US" altLang="en-US" sz="1800" dirty="0">
                <a:solidFill>
                  <a:srgbClr val="7F7F7F"/>
                </a:solidFill>
              </a:rPr>
              <a:t> </a:t>
            </a:r>
          </a:p>
        </p:txBody>
      </p:sp>
    </p:spTree>
    <p:extLst>
      <p:ext uri="{BB962C8B-B14F-4D97-AF65-F5344CB8AC3E}">
        <p14:creationId xmlns:p14="http://schemas.microsoft.com/office/powerpoint/2010/main" val="21126767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8">
            <a:extLst>
              <a:ext uri="{FF2B5EF4-FFF2-40B4-BE49-F238E27FC236}">
                <a16:creationId xmlns:a16="http://schemas.microsoft.com/office/drawing/2014/main" id="{AE6BAFD0-0C37-6E4B-B3DD-B0B06EAE30D2}"/>
              </a:ext>
            </a:extLst>
          </p:cNvPr>
          <p:cNvSpPr>
            <a:spLocks noGrp="1"/>
          </p:cNvSpPr>
          <p:nvPr>
            <p:ph type="title"/>
          </p:nvPr>
        </p:nvSpPr>
        <p:spPr>
          <a:xfrm>
            <a:off x="1659490" y="730869"/>
            <a:ext cx="21033938" cy="1821914"/>
          </a:xfrm>
        </p:spPr>
        <p:txBody>
          <a:bodyPr/>
          <a:lstStyle/>
          <a:p>
            <a:pPr eaLnBrk="1" hangingPunct="1"/>
            <a:r>
              <a:rPr lang="en-US" altLang="en-US" dirty="0"/>
              <a:t>Challenges of the PROUD study</a:t>
            </a:r>
            <a:br>
              <a:rPr lang="en-US" altLang="en-US" dirty="0"/>
            </a:br>
            <a:r>
              <a:rPr lang="en-US" altLang="en-US" sz="3600" dirty="0"/>
              <a:t>Defining eligibility criteria for analytic sample using EHR data</a:t>
            </a:r>
          </a:p>
        </p:txBody>
      </p:sp>
      <p:sp>
        <p:nvSpPr>
          <p:cNvPr id="19459" name="Content Placeholder 9">
            <a:extLst>
              <a:ext uri="{FF2B5EF4-FFF2-40B4-BE49-F238E27FC236}">
                <a16:creationId xmlns:a16="http://schemas.microsoft.com/office/drawing/2014/main" id="{4178FDFF-BA5B-EF42-B8FA-AED46EA93917}"/>
              </a:ext>
            </a:extLst>
          </p:cNvPr>
          <p:cNvSpPr>
            <a:spLocks noGrp="1"/>
          </p:cNvSpPr>
          <p:nvPr>
            <p:ph idx="1"/>
          </p:nvPr>
        </p:nvSpPr>
        <p:spPr>
          <a:xfrm>
            <a:off x="12176459" y="2974976"/>
            <a:ext cx="8328024" cy="10537824"/>
          </a:xfrm>
        </p:spPr>
        <p:txBody>
          <a:bodyPr/>
          <a:lstStyle/>
          <a:p>
            <a:pPr marL="914400" indent="-914400">
              <a:buFont typeface="Calibri" panose="020F0502020204030204" pitchFamily="34" charset="0"/>
              <a:buAutoNum type="arabicPeriod"/>
            </a:pPr>
            <a:r>
              <a:rPr lang="en-US" altLang="en-US" sz="4000" dirty="0"/>
              <a:t>Latent population of individuals with OUD</a:t>
            </a:r>
          </a:p>
          <a:p>
            <a:pPr marL="2085976" lvl="2" indent="-685800"/>
            <a:r>
              <a:rPr lang="en-US" altLang="en-US" dirty="0"/>
              <a:t>OUD is under-diagnosed (Phase 1 prevalence: 0.50%)</a:t>
            </a:r>
            <a:endParaRPr lang="en-US" altLang="en-US" dirty="0">
              <a:solidFill>
                <a:srgbClr val="FF0000"/>
              </a:solidFill>
            </a:endParaRPr>
          </a:p>
        </p:txBody>
      </p:sp>
      <p:sp>
        <p:nvSpPr>
          <p:cNvPr id="19460" name="Slide Number Placeholder 7">
            <a:extLst>
              <a:ext uri="{FF2B5EF4-FFF2-40B4-BE49-F238E27FC236}">
                <a16:creationId xmlns:a16="http://schemas.microsoft.com/office/drawing/2014/main" id="{DDAB9C97-62E3-8046-AF5B-CC4CF25D971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50"/>
              </a:spcBef>
              <a:spcAft>
                <a:spcPts val="1126"/>
              </a:spcAft>
              <a:buClr>
                <a:srgbClr val="78BE20"/>
              </a:buClr>
              <a:buSzPct val="90000"/>
              <a:buFont typeface="Wingdings" pitchFamily="2" charset="2"/>
              <a:defRPr sz="4800">
                <a:solidFill>
                  <a:schemeClr val="tx1"/>
                </a:solidFill>
                <a:latin typeface="Calibri" panose="020F0502020204030204" pitchFamily="34" charset="0"/>
                <a:ea typeface="MS PGothic" panose="020B0600070205080204" pitchFamily="34" charset="-128"/>
              </a:defRPr>
            </a:lvl1pPr>
            <a:lvl2pPr marL="1485900" indent="-571500" eaLnBrk="0" hangingPunct="0">
              <a:spcBef>
                <a:spcPts val="750"/>
              </a:spcBef>
              <a:spcAft>
                <a:spcPts val="1126"/>
              </a:spcAft>
              <a:buClr>
                <a:srgbClr val="85CFCD"/>
              </a:buClr>
              <a:buSzPct val="80000"/>
              <a:buFont typeface="Wingdings"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eaLnBrk="0" hangingPunct="0">
              <a:spcBef>
                <a:spcPts val="750"/>
              </a:spcBef>
              <a:spcAft>
                <a:spcPts val="1126"/>
              </a:spcAft>
              <a:buClr>
                <a:srgbClr val="85CFCD"/>
              </a:buClr>
              <a:buSzPct val="80000"/>
              <a:buFont typeface="Wingdings"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eaLnBrk="0" hangingPunct="0">
              <a:spcBef>
                <a:spcPts val="750"/>
              </a:spcBef>
              <a:spcAft>
                <a:spcPts val="1126"/>
              </a:spcAft>
              <a:buClr>
                <a:srgbClr val="85CFCD"/>
              </a:buClr>
              <a:buSzPct val="80000"/>
              <a:buFont typeface="Wingdings"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eaLnBrk="0"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spcAft>
                <a:spcPct val="0"/>
              </a:spcAft>
              <a:buClrTx/>
              <a:buSzTx/>
              <a:buFontTx/>
              <a:buNone/>
            </a:pPr>
            <a:r>
              <a:rPr lang="en-US" altLang="en-US" sz="1800" dirty="0">
                <a:solidFill>
                  <a:srgbClr val="7F7F7F"/>
                </a:solidFill>
              </a:rPr>
              <a:t> </a:t>
            </a:r>
          </a:p>
        </p:txBody>
      </p:sp>
      <p:sp>
        <p:nvSpPr>
          <p:cNvPr id="15" name="Rectangle 14">
            <a:extLst>
              <a:ext uri="{FF2B5EF4-FFF2-40B4-BE49-F238E27FC236}">
                <a16:creationId xmlns:a16="http://schemas.microsoft.com/office/drawing/2014/main" id="{602C92AB-1EF9-F646-ABDA-5A072DA306F9}"/>
              </a:ext>
            </a:extLst>
          </p:cNvPr>
          <p:cNvSpPr/>
          <p:nvPr/>
        </p:nvSpPr>
        <p:spPr>
          <a:xfrm>
            <a:off x="3694096" y="5765801"/>
            <a:ext cx="7108414" cy="6819926"/>
          </a:xfrm>
          <a:prstGeom prst="rect">
            <a:avLst/>
          </a:prstGeom>
          <a:noFill/>
          <a:ln w="38100" cap="flat" cmpd="sng" algn="ctr">
            <a:solidFill>
              <a:srgbClr val="4472C4">
                <a:shade val="50000"/>
              </a:srgbClr>
            </a:solidFill>
            <a:prstDash val="solid"/>
            <a:miter lim="800000"/>
          </a:ln>
          <a:effectLst/>
        </p:spPr>
        <p:txBody>
          <a:bodyPr rtlCol="0" anchor="ctr"/>
          <a:lstStyle/>
          <a:p>
            <a:pPr algn="ctr" defTabSz="1828800">
              <a:defRPr/>
            </a:pPr>
            <a:endParaRPr lang="en-US" kern="0">
              <a:solidFill>
                <a:prstClr val="white"/>
              </a:solidFill>
              <a:latin typeface="Calibri" panose="020F0502020204030204"/>
            </a:endParaRPr>
          </a:p>
        </p:txBody>
      </p:sp>
      <p:sp>
        <p:nvSpPr>
          <p:cNvPr id="16" name="TextBox 19">
            <a:extLst>
              <a:ext uri="{FF2B5EF4-FFF2-40B4-BE49-F238E27FC236}">
                <a16:creationId xmlns:a16="http://schemas.microsoft.com/office/drawing/2014/main" id="{84CF4BCC-492E-6949-BC07-47DC0AE87FC4}"/>
              </a:ext>
            </a:extLst>
          </p:cNvPr>
          <p:cNvSpPr txBox="1">
            <a:spLocks noChangeArrowheads="1"/>
          </p:cNvSpPr>
          <p:nvPr/>
        </p:nvSpPr>
        <p:spPr bwMode="auto">
          <a:xfrm>
            <a:off x="4222414" y="5827188"/>
            <a:ext cx="6051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375"/>
              </a:spcBef>
              <a:spcAft>
                <a:spcPts val="563"/>
              </a:spcAft>
              <a:buClr>
                <a:srgbClr val="78BE20"/>
              </a:buClr>
              <a:buSzPct val="90000"/>
              <a:buFont typeface="Wingdings" pitchFamily="2" charset="2"/>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ts val="375"/>
              </a:spcBef>
              <a:spcAft>
                <a:spcPts val="563"/>
              </a:spcAft>
              <a:buClr>
                <a:srgbClr val="85CFCD"/>
              </a:buClr>
              <a:buSzPct val="80000"/>
              <a:buFont typeface="Wingdings" pitchFamily="2" charset="2"/>
              <a:buChar char="§"/>
              <a:defRPr sz="2200">
                <a:solidFill>
                  <a:schemeClr val="tx1"/>
                </a:solidFill>
                <a:latin typeface="Calibri" panose="020F0502020204030204" pitchFamily="34" charset="0"/>
                <a:ea typeface="MS PGothic" panose="020B0600070205080204" pitchFamily="34" charset="-128"/>
              </a:defRPr>
            </a:lvl2pPr>
            <a:lvl3pPr marL="1143000" indent="-228600" eaLnBrk="0" hangingPunct="0">
              <a:spcBef>
                <a:spcPts val="375"/>
              </a:spcBef>
              <a:spcAft>
                <a:spcPts val="563"/>
              </a:spcAft>
              <a:buClr>
                <a:srgbClr val="85CFCD"/>
              </a:buClr>
              <a:buSzPct val="80000"/>
              <a:buFont typeface="Wingdings"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ts val="375"/>
              </a:spcBef>
              <a:spcAft>
                <a:spcPts val="563"/>
              </a:spcAft>
              <a:buClr>
                <a:srgbClr val="85CFCD"/>
              </a:buClr>
              <a:buSzPct val="80000"/>
              <a:buFont typeface="Wingdings" pitchFamily="2" charset="2"/>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9pPr>
          </a:lstStyle>
          <a:p>
            <a:pPr algn="ctr" defTabSz="914318" eaLnBrk="1" hangingPunct="1">
              <a:spcBef>
                <a:spcPts val="0"/>
              </a:spcBef>
              <a:spcAft>
                <a:spcPts val="0"/>
              </a:spcAft>
              <a:buClrTx/>
              <a:buSzTx/>
              <a:defRPr/>
            </a:pPr>
            <a:r>
              <a:rPr lang="en-US" sz="3600" kern="0" dirty="0">
                <a:solidFill>
                  <a:prstClr val="black"/>
                </a:solidFill>
                <a:latin typeface="Calibri"/>
              </a:rPr>
              <a:t>Clinic population at baseline (pre-randomization)</a:t>
            </a:r>
          </a:p>
        </p:txBody>
      </p:sp>
      <p:sp>
        <p:nvSpPr>
          <p:cNvPr id="17" name="Rectangle 16">
            <a:extLst>
              <a:ext uri="{FF2B5EF4-FFF2-40B4-BE49-F238E27FC236}">
                <a16:creationId xmlns:a16="http://schemas.microsoft.com/office/drawing/2014/main" id="{4A18F22E-09EF-7F45-BC41-63490BD4DBB0}"/>
              </a:ext>
            </a:extLst>
          </p:cNvPr>
          <p:cNvSpPr/>
          <p:nvPr/>
        </p:nvSpPr>
        <p:spPr>
          <a:xfrm>
            <a:off x="3865537" y="9229727"/>
            <a:ext cx="5670576" cy="3184562"/>
          </a:xfrm>
          <a:prstGeom prst="rect">
            <a:avLst/>
          </a:prstGeom>
          <a:solidFill>
            <a:srgbClr val="44546A">
              <a:lumMod val="20000"/>
              <a:lumOff val="80000"/>
            </a:srgbClr>
          </a:solidFill>
          <a:ln w="38100" cap="flat" cmpd="sng" algn="ctr">
            <a:noFill/>
            <a:prstDash val="solid"/>
            <a:miter lim="800000"/>
          </a:ln>
          <a:effectLst/>
        </p:spPr>
        <p:txBody>
          <a:bodyPr rtlCol="0" anchor="ctr"/>
          <a:lstStyle/>
          <a:p>
            <a:pPr algn="ctr" defTabSz="1828800">
              <a:defRPr/>
            </a:pPr>
            <a:endParaRPr lang="en-US" kern="0">
              <a:solidFill>
                <a:prstClr val="white"/>
              </a:solidFill>
              <a:latin typeface="Calibri" panose="020F0502020204030204"/>
            </a:endParaRPr>
          </a:p>
        </p:txBody>
      </p:sp>
      <p:sp>
        <p:nvSpPr>
          <p:cNvPr id="18" name="TextBox 17">
            <a:extLst>
              <a:ext uri="{FF2B5EF4-FFF2-40B4-BE49-F238E27FC236}">
                <a16:creationId xmlns:a16="http://schemas.microsoft.com/office/drawing/2014/main" id="{D01B0476-CFE0-AA4F-B3B8-4E069C1E3711}"/>
              </a:ext>
            </a:extLst>
          </p:cNvPr>
          <p:cNvSpPr txBox="1"/>
          <p:nvPr/>
        </p:nvSpPr>
        <p:spPr>
          <a:xfrm>
            <a:off x="3829852" y="9325141"/>
            <a:ext cx="1955985" cy="1200329"/>
          </a:xfrm>
          <a:prstGeom prst="rect">
            <a:avLst/>
          </a:prstGeom>
          <a:noFill/>
        </p:spPr>
        <p:txBody>
          <a:bodyPr wrap="none" rtlCol="0">
            <a:spAutoFit/>
          </a:bodyPr>
          <a:lstStyle/>
          <a:p>
            <a:pPr defTabSz="1828800"/>
            <a:r>
              <a:rPr lang="en-US" sz="7200" dirty="0">
                <a:solidFill>
                  <a:prstClr val="black"/>
                </a:solidFill>
                <a:latin typeface="Calibri" panose="020F0502020204030204"/>
              </a:rPr>
              <a:t>OUD</a:t>
            </a:r>
          </a:p>
        </p:txBody>
      </p:sp>
      <p:sp>
        <p:nvSpPr>
          <p:cNvPr id="21" name="TextBox 20">
            <a:extLst>
              <a:ext uri="{FF2B5EF4-FFF2-40B4-BE49-F238E27FC236}">
                <a16:creationId xmlns:a16="http://schemas.microsoft.com/office/drawing/2014/main" id="{FEBFCD58-2525-824A-B4C0-DDDAE4D0CFB4}"/>
              </a:ext>
            </a:extLst>
          </p:cNvPr>
          <p:cNvSpPr txBox="1"/>
          <p:nvPr/>
        </p:nvSpPr>
        <p:spPr>
          <a:xfrm>
            <a:off x="6457991" y="9378424"/>
            <a:ext cx="2943764" cy="1370760"/>
          </a:xfrm>
          <a:prstGeom prst="rect">
            <a:avLst/>
          </a:prstGeom>
          <a:solidFill>
            <a:srgbClr val="5B9BD5">
              <a:lumMod val="75000"/>
            </a:srgbClr>
          </a:solidFill>
        </p:spPr>
        <p:txBody>
          <a:bodyPr wrap="square" rtlCol="0" anchor="ctr" anchorCtr="0">
            <a:noAutofit/>
          </a:bodyPr>
          <a:lstStyle/>
          <a:p>
            <a:pPr algn="ctr" defTabSz="1828800">
              <a:defRPr/>
            </a:pPr>
            <a:r>
              <a:rPr lang="en-US" kern="0" dirty="0">
                <a:solidFill>
                  <a:prstClr val="white"/>
                </a:solidFill>
                <a:latin typeface="Calibri" panose="020F0502020204030204"/>
              </a:rPr>
              <a:t>Had diagnosis at baseline</a:t>
            </a:r>
          </a:p>
        </p:txBody>
      </p:sp>
    </p:spTree>
    <p:extLst>
      <p:ext uri="{BB962C8B-B14F-4D97-AF65-F5344CB8AC3E}">
        <p14:creationId xmlns:p14="http://schemas.microsoft.com/office/powerpoint/2010/main" val="6115538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9">
            <a:extLst>
              <a:ext uri="{FF2B5EF4-FFF2-40B4-BE49-F238E27FC236}">
                <a16:creationId xmlns:a16="http://schemas.microsoft.com/office/drawing/2014/main" id="{4178FDFF-BA5B-EF42-B8FA-AED46EA93917}"/>
              </a:ext>
            </a:extLst>
          </p:cNvPr>
          <p:cNvSpPr>
            <a:spLocks noGrp="1"/>
          </p:cNvSpPr>
          <p:nvPr>
            <p:ph idx="1"/>
          </p:nvPr>
        </p:nvSpPr>
        <p:spPr>
          <a:xfrm>
            <a:off x="12176459" y="2974976"/>
            <a:ext cx="8328024" cy="10537824"/>
          </a:xfrm>
        </p:spPr>
        <p:txBody>
          <a:bodyPr/>
          <a:lstStyle/>
          <a:p>
            <a:pPr marL="914400" indent="-914400">
              <a:buFont typeface="Calibri" panose="020F0502020204030204" pitchFamily="34" charset="0"/>
              <a:buAutoNum type="arabicPeriod"/>
            </a:pPr>
            <a:r>
              <a:rPr lang="en-US" altLang="en-US" sz="4000" dirty="0"/>
              <a:t>Latent population of individuals with OUD</a:t>
            </a:r>
          </a:p>
          <a:p>
            <a:pPr marL="2085976" lvl="2" indent="-685800"/>
            <a:r>
              <a:rPr lang="en-US" altLang="en-US" dirty="0"/>
              <a:t>OUD is under-diagnosed (Phase 1 prevalence: 0.50%)</a:t>
            </a:r>
            <a:endParaRPr lang="en-US" altLang="en-US" dirty="0">
              <a:solidFill>
                <a:srgbClr val="FF0000"/>
              </a:solidFill>
            </a:endParaRPr>
          </a:p>
          <a:p>
            <a:pPr marL="2085976" lvl="2" indent="-685800"/>
            <a:r>
              <a:rPr lang="en-US" altLang="en-US" dirty="0"/>
              <a:t>MA Model expected to increase diagnosis</a:t>
            </a:r>
          </a:p>
          <a:p>
            <a:pPr marL="0" indent="0"/>
            <a:endParaRPr lang="en-US" altLang="en-US" sz="4000" dirty="0"/>
          </a:p>
        </p:txBody>
      </p:sp>
      <p:sp>
        <p:nvSpPr>
          <p:cNvPr id="19460" name="Slide Number Placeholder 7">
            <a:extLst>
              <a:ext uri="{FF2B5EF4-FFF2-40B4-BE49-F238E27FC236}">
                <a16:creationId xmlns:a16="http://schemas.microsoft.com/office/drawing/2014/main" id="{DDAB9C97-62E3-8046-AF5B-CC4CF25D971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50"/>
              </a:spcBef>
              <a:spcAft>
                <a:spcPts val="1126"/>
              </a:spcAft>
              <a:buClr>
                <a:srgbClr val="78BE20"/>
              </a:buClr>
              <a:buSzPct val="90000"/>
              <a:buFont typeface="Wingdings" pitchFamily="2" charset="2"/>
              <a:defRPr sz="4800">
                <a:solidFill>
                  <a:schemeClr val="tx1"/>
                </a:solidFill>
                <a:latin typeface="Calibri" panose="020F0502020204030204" pitchFamily="34" charset="0"/>
                <a:ea typeface="MS PGothic" panose="020B0600070205080204" pitchFamily="34" charset="-128"/>
              </a:defRPr>
            </a:lvl1pPr>
            <a:lvl2pPr marL="1485900" indent="-571500" eaLnBrk="0" hangingPunct="0">
              <a:spcBef>
                <a:spcPts val="750"/>
              </a:spcBef>
              <a:spcAft>
                <a:spcPts val="1126"/>
              </a:spcAft>
              <a:buClr>
                <a:srgbClr val="85CFCD"/>
              </a:buClr>
              <a:buSzPct val="80000"/>
              <a:buFont typeface="Wingdings"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eaLnBrk="0" hangingPunct="0">
              <a:spcBef>
                <a:spcPts val="750"/>
              </a:spcBef>
              <a:spcAft>
                <a:spcPts val="1126"/>
              </a:spcAft>
              <a:buClr>
                <a:srgbClr val="85CFCD"/>
              </a:buClr>
              <a:buSzPct val="80000"/>
              <a:buFont typeface="Wingdings"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eaLnBrk="0" hangingPunct="0">
              <a:spcBef>
                <a:spcPts val="750"/>
              </a:spcBef>
              <a:spcAft>
                <a:spcPts val="1126"/>
              </a:spcAft>
              <a:buClr>
                <a:srgbClr val="85CFCD"/>
              </a:buClr>
              <a:buSzPct val="80000"/>
              <a:buFont typeface="Wingdings"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eaLnBrk="0"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spcAft>
                <a:spcPct val="0"/>
              </a:spcAft>
              <a:buClrTx/>
              <a:buSzTx/>
              <a:buFontTx/>
              <a:buNone/>
            </a:pPr>
            <a:endParaRPr lang="en-US" altLang="en-US" sz="1800" dirty="0">
              <a:solidFill>
                <a:srgbClr val="7F7F7F"/>
              </a:solidFill>
            </a:endParaRPr>
          </a:p>
        </p:txBody>
      </p:sp>
      <p:sp>
        <p:nvSpPr>
          <p:cNvPr id="15" name="Rectangle 14">
            <a:extLst>
              <a:ext uri="{FF2B5EF4-FFF2-40B4-BE49-F238E27FC236}">
                <a16:creationId xmlns:a16="http://schemas.microsoft.com/office/drawing/2014/main" id="{602C92AB-1EF9-F646-ABDA-5A072DA306F9}"/>
              </a:ext>
            </a:extLst>
          </p:cNvPr>
          <p:cNvSpPr/>
          <p:nvPr/>
        </p:nvSpPr>
        <p:spPr>
          <a:xfrm>
            <a:off x="3694096" y="5765801"/>
            <a:ext cx="7108414" cy="6819926"/>
          </a:xfrm>
          <a:prstGeom prst="rect">
            <a:avLst/>
          </a:prstGeom>
          <a:noFill/>
          <a:ln w="38100" cap="flat" cmpd="sng" algn="ctr">
            <a:solidFill>
              <a:srgbClr val="4472C4">
                <a:shade val="50000"/>
              </a:srgbClr>
            </a:solidFill>
            <a:prstDash val="solid"/>
            <a:miter lim="800000"/>
          </a:ln>
          <a:effectLst/>
        </p:spPr>
        <p:txBody>
          <a:bodyPr rtlCol="0" anchor="ctr"/>
          <a:lstStyle/>
          <a:p>
            <a:pPr algn="ctr" defTabSz="1828800">
              <a:defRPr/>
            </a:pPr>
            <a:endParaRPr lang="en-US" kern="0">
              <a:solidFill>
                <a:prstClr val="white"/>
              </a:solidFill>
              <a:latin typeface="Calibri" panose="020F0502020204030204"/>
            </a:endParaRPr>
          </a:p>
        </p:txBody>
      </p:sp>
      <p:sp>
        <p:nvSpPr>
          <p:cNvPr id="16" name="TextBox 19">
            <a:extLst>
              <a:ext uri="{FF2B5EF4-FFF2-40B4-BE49-F238E27FC236}">
                <a16:creationId xmlns:a16="http://schemas.microsoft.com/office/drawing/2014/main" id="{84CF4BCC-492E-6949-BC07-47DC0AE87FC4}"/>
              </a:ext>
            </a:extLst>
          </p:cNvPr>
          <p:cNvSpPr txBox="1">
            <a:spLocks noChangeArrowheads="1"/>
          </p:cNvSpPr>
          <p:nvPr/>
        </p:nvSpPr>
        <p:spPr bwMode="auto">
          <a:xfrm>
            <a:off x="4222414" y="5827188"/>
            <a:ext cx="6051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375"/>
              </a:spcBef>
              <a:spcAft>
                <a:spcPts val="563"/>
              </a:spcAft>
              <a:buClr>
                <a:srgbClr val="78BE20"/>
              </a:buClr>
              <a:buSzPct val="90000"/>
              <a:buFont typeface="Wingdings" pitchFamily="2" charset="2"/>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ts val="375"/>
              </a:spcBef>
              <a:spcAft>
                <a:spcPts val="563"/>
              </a:spcAft>
              <a:buClr>
                <a:srgbClr val="85CFCD"/>
              </a:buClr>
              <a:buSzPct val="80000"/>
              <a:buFont typeface="Wingdings" pitchFamily="2" charset="2"/>
              <a:buChar char="§"/>
              <a:defRPr sz="2200">
                <a:solidFill>
                  <a:schemeClr val="tx1"/>
                </a:solidFill>
                <a:latin typeface="Calibri" panose="020F0502020204030204" pitchFamily="34" charset="0"/>
                <a:ea typeface="MS PGothic" panose="020B0600070205080204" pitchFamily="34" charset="-128"/>
              </a:defRPr>
            </a:lvl2pPr>
            <a:lvl3pPr marL="1143000" indent="-228600" eaLnBrk="0" hangingPunct="0">
              <a:spcBef>
                <a:spcPts val="375"/>
              </a:spcBef>
              <a:spcAft>
                <a:spcPts val="563"/>
              </a:spcAft>
              <a:buClr>
                <a:srgbClr val="85CFCD"/>
              </a:buClr>
              <a:buSzPct val="80000"/>
              <a:buFont typeface="Wingdings"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ts val="375"/>
              </a:spcBef>
              <a:spcAft>
                <a:spcPts val="563"/>
              </a:spcAft>
              <a:buClr>
                <a:srgbClr val="85CFCD"/>
              </a:buClr>
              <a:buSzPct val="80000"/>
              <a:buFont typeface="Wingdings" pitchFamily="2" charset="2"/>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9pPr>
          </a:lstStyle>
          <a:p>
            <a:pPr algn="ctr" defTabSz="914318" eaLnBrk="1" hangingPunct="1">
              <a:spcBef>
                <a:spcPts val="0"/>
              </a:spcBef>
              <a:spcAft>
                <a:spcPts val="0"/>
              </a:spcAft>
              <a:buClrTx/>
              <a:buSzTx/>
              <a:defRPr/>
            </a:pPr>
            <a:r>
              <a:rPr lang="en-US" sz="3600" kern="0" dirty="0">
                <a:solidFill>
                  <a:prstClr val="black"/>
                </a:solidFill>
                <a:latin typeface="Calibri"/>
              </a:rPr>
              <a:t>Clinic population at baseline (pre-randomization)</a:t>
            </a:r>
          </a:p>
        </p:txBody>
      </p:sp>
      <p:sp>
        <p:nvSpPr>
          <p:cNvPr id="17" name="Rectangle 16">
            <a:extLst>
              <a:ext uri="{FF2B5EF4-FFF2-40B4-BE49-F238E27FC236}">
                <a16:creationId xmlns:a16="http://schemas.microsoft.com/office/drawing/2014/main" id="{4A18F22E-09EF-7F45-BC41-63490BD4DBB0}"/>
              </a:ext>
            </a:extLst>
          </p:cNvPr>
          <p:cNvSpPr/>
          <p:nvPr/>
        </p:nvSpPr>
        <p:spPr>
          <a:xfrm>
            <a:off x="3865537" y="9229727"/>
            <a:ext cx="5670576" cy="3184562"/>
          </a:xfrm>
          <a:prstGeom prst="rect">
            <a:avLst/>
          </a:prstGeom>
          <a:solidFill>
            <a:srgbClr val="44546A">
              <a:lumMod val="20000"/>
              <a:lumOff val="80000"/>
            </a:srgbClr>
          </a:solidFill>
          <a:ln w="38100" cap="flat" cmpd="sng" algn="ctr">
            <a:noFill/>
            <a:prstDash val="solid"/>
            <a:miter lim="800000"/>
          </a:ln>
          <a:effectLst/>
        </p:spPr>
        <p:txBody>
          <a:bodyPr rtlCol="0" anchor="ctr"/>
          <a:lstStyle/>
          <a:p>
            <a:pPr algn="ctr" defTabSz="1828800">
              <a:defRPr/>
            </a:pPr>
            <a:endParaRPr lang="en-US" kern="0">
              <a:solidFill>
                <a:prstClr val="white"/>
              </a:solidFill>
              <a:latin typeface="Calibri" panose="020F0502020204030204"/>
            </a:endParaRPr>
          </a:p>
        </p:txBody>
      </p:sp>
      <p:sp>
        <p:nvSpPr>
          <p:cNvPr id="18" name="TextBox 17">
            <a:extLst>
              <a:ext uri="{FF2B5EF4-FFF2-40B4-BE49-F238E27FC236}">
                <a16:creationId xmlns:a16="http://schemas.microsoft.com/office/drawing/2014/main" id="{D01B0476-CFE0-AA4F-B3B8-4E069C1E3711}"/>
              </a:ext>
            </a:extLst>
          </p:cNvPr>
          <p:cNvSpPr txBox="1"/>
          <p:nvPr/>
        </p:nvSpPr>
        <p:spPr>
          <a:xfrm>
            <a:off x="3829852" y="9325141"/>
            <a:ext cx="1955985" cy="1200329"/>
          </a:xfrm>
          <a:prstGeom prst="rect">
            <a:avLst/>
          </a:prstGeom>
          <a:noFill/>
        </p:spPr>
        <p:txBody>
          <a:bodyPr wrap="none" rtlCol="0">
            <a:spAutoFit/>
          </a:bodyPr>
          <a:lstStyle/>
          <a:p>
            <a:pPr defTabSz="1828800"/>
            <a:r>
              <a:rPr lang="en-US" sz="7200" dirty="0">
                <a:solidFill>
                  <a:prstClr val="black"/>
                </a:solidFill>
                <a:latin typeface="Calibri" panose="020F0502020204030204"/>
              </a:rPr>
              <a:t>OUD</a:t>
            </a:r>
          </a:p>
        </p:txBody>
      </p:sp>
      <p:sp>
        <p:nvSpPr>
          <p:cNvPr id="21" name="TextBox 20">
            <a:extLst>
              <a:ext uri="{FF2B5EF4-FFF2-40B4-BE49-F238E27FC236}">
                <a16:creationId xmlns:a16="http://schemas.microsoft.com/office/drawing/2014/main" id="{FEBFCD58-2525-824A-B4C0-DDDAE4D0CFB4}"/>
              </a:ext>
            </a:extLst>
          </p:cNvPr>
          <p:cNvSpPr txBox="1"/>
          <p:nvPr/>
        </p:nvSpPr>
        <p:spPr>
          <a:xfrm>
            <a:off x="6457991" y="9378424"/>
            <a:ext cx="2943764" cy="1370760"/>
          </a:xfrm>
          <a:prstGeom prst="rect">
            <a:avLst/>
          </a:prstGeom>
          <a:solidFill>
            <a:srgbClr val="5B9BD5">
              <a:lumMod val="75000"/>
            </a:srgbClr>
          </a:solidFill>
        </p:spPr>
        <p:txBody>
          <a:bodyPr wrap="square" rtlCol="0" anchor="ctr" anchorCtr="0">
            <a:noAutofit/>
          </a:bodyPr>
          <a:lstStyle/>
          <a:p>
            <a:pPr algn="ctr" defTabSz="1828800">
              <a:defRPr/>
            </a:pPr>
            <a:r>
              <a:rPr lang="en-US" kern="0" dirty="0">
                <a:solidFill>
                  <a:prstClr val="white"/>
                </a:solidFill>
                <a:latin typeface="Calibri" panose="020F0502020204030204"/>
              </a:rPr>
              <a:t>Had diagnosis at baseline</a:t>
            </a:r>
          </a:p>
        </p:txBody>
      </p:sp>
      <p:sp>
        <p:nvSpPr>
          <p:cNvPr id="13" name="TextBox 12">
            <a:extLst>
              <a:ext uri="{FF2B5EF4-FFF2-40B4-BE49-F238E27FC236}">
                <a16:creationId xmlns:a16="http://schemas.microsoft.com/office/drawing/2014/main" id="{FBBF7F27-1CA0-4ACE-84F5-9B0CB5E88568}"/>
              </a:ext>
            </a:extLst>
          </p:cNvPr>
          <p:cNvSpPr txBox="1"/>
          <p:nvPr/>
        </p:nvSpPr>
        <p:spPr>
          <a:xfrm>
            <a:off x="3986286" y="10981826"/>
            <a:ext cx="2977014" cy="1200329"/>
          </a:xfrm>
          <a:prstGeom prst="rect">
            <a:avLst/>
          </a:prstGeom>
          <a:solidFill>
            <a:srgbClr val="ED7D31"/>
          </a:solidFill>
        </p:spPr>
        <p:txBody>
          <a:bodyPr wrap="square" rtlCol="0">
            <a:spAutoFit/>
          </a:bodyPr>
          <a:lstStyle/>
          <a:p>
            <a:pPr algn="ctr" defTabSz="1828800">
              <a:defRPr/>
            </a:pPr>
            <a:r>
              <a:rPr lang="en-US" kern="0" dirty="0">
                <a:solidFill>
                  <a:prstClr val="white"/>
                </a:solidFill>
                <a:latin typeface="Calibri" panose="020F0502020204030204"/>
              </a:rPr>
              <a:t>Diagnosed via PROUD</a:t>
            </a:r>
          </a:p>
        </p:txBody>
      </p:sp>
      <p:sp>
        <p:nvSpPr>
          <p:cNvPr id="11" name="Title 8">
            <a:extLst>
              <a:ext uri="{FF2B5EF4-FFF2-40B4-BE49-F238E27FC236}">
                <a16:creationId xmlns:a16="http://schemas.microsoft.com/office/drawing/2014/main" id="{4DD34901-EF4A-4745-AAF4-D3238B08DF9E}"/>
              </a:ext>
            </a:extLst>
          </p:cNvPr>
          <p:cNvSpPr txBox="1">
            <a:spLocks/>
          </p:cNvSpPr>
          <p:nvPr/>
        </p:nvSpPr>
        <p:spPr>
          <a:xfrm>
            <a:off x="1659490" y="730869"/>
            <a:ext cx="21033938" cy="1821914"/>
          </a:xfrm>
          <a:prstGeom prst="rect">
            <a:avLst/>
          </a:prstGeom>
        </p:spPr>
        <p:txBody>
          <a:bodyPr vert="horz" lIns="91440" tIns="45720" rIns="91440" bIns="45720" rtlCol="0" anchor="ctr" anchorCtr="0">
            <a:noAutofit/>
          </a:bodyPr>
          <a:lstStyle>
            <a:lvl1pPr algn="l" defTabSz="1828800" rtl="0" eaLnBrk="1" latinLnBrk="0" hangingPunct="1">
              <a:lnSpc>
                <a:spcPct val="100000"/>
              </a:lnSpc>
              <a:spcBef>
                <a:spcPct val="0"/>
              </a:spcBef>
              <a:buNone/>
              <a:defRPr sz="5200" b="0" kern="1200">
                <a:solidFill>
                  <a:schemeClr val="tx2"/>
                </a:solidFill>
                <a:latin typeface="+mj-lt"/>
                <a:ea typeface="+mj-ea"/>
                <a:cs typeface="+mj-cs"/>
              </a:defRPr>
            </a:lvl1pPr>
          </a:lstStyle>
          <a:p>
            <a:r>
              <a:rPr lang="en-US" altLang="en-US" dirty="0"/>
              <a:t>Challenges of the PROUD study</a:t>
            </a:r>
            <a:br>
              <a:rPr lang="en-US" altLang="en-US" dirty="0"/>
            </a:br>
            <a:r>
              <a:rPr lang="en-US" altLang="en-US" sz="3600" dirty="0"/>
              <a:t>Defining eligibility criteria for analytic sample using EHR data</a:t>
            </a:r>
          </a:p>
        </p:txBody>
      </p:sp>
    </p:spTree>
    <p:extLst>
      <p:ext uri="{BB962C8B-B14F-4D97-AF65-F5344CB8AC3E}">
        <p14:creationId xmlns:p14="http://schemas.microsoft.com/office/powerpoint/2010/main" val="37331651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9">
            <a:extLst>
              <a:ext uri="{FF2B5EF4-FFF2-40B4-BE49-F238E27FC236}">
                <a16:creationId xmlns:a16="http://schemas.microsoft.com/office/drawing/2014/main" id="{4178FDFF-BA5B-EF42-B8FA-AED46EA93917}"/>
              </a:ext>
            </a:extLst>
          </p:cNvPr>
          <p:cNvSpPr>
            <a:spLocks noGrp="1"/>
          </p:cNvSpPr>
          <p:nvPr>
            <p:ph idx="1"/>
          </p:nvPr>
        </p:nvSpPr>
        <p:spPr>
          <a:xfrm>
            <a:off x="12176459" y="2974976"/>
            <a:ext cx="8328024" cy="10537824"/>
          </a:xfrm>
        </p:spPr>
        <p:txBody>
          <a:bodyPr/>
          <a:lstStyle/>
          <a:p>
            <a:pPr marL="914400" indent="-914400">
              <a:buFont typeface="Calibri" panose="020F0502020204030204" pitchFamily="34" charset="0"/>
              <a:buAutoNum type="arabicPeriod"/>
            </a:pPr>
            <a:r>
              <a:rPr lang="en-US" altLang="en-US" sz="4000" dirty="0"/>
              <a:t>Latent population of individuals with OUD</a:t>
            </a:r>
          </a:p>
          <a:p>
            <a:pPr marL="2085976" lvl="2" indent="-685800"/>
            <a:r>
              <a:rPr lang="en-US" altLang="en-US" dirty="0"/>
              <a:t>OUD is under-diagnosed (Phase 1 prevalence: 0.50%)</a:t>
            </a:r>
            <a:endParaRPr lang="en-US" altLang="en-US" dirty="0">
              <a:solidFill>
                <a:srgbClr val="FF0000"/>
              </a:solidFill>
            </a:endParaRPr>
          </a:p>
          <a:p>
            <a:pPr marL="2085976" lvl="2" indent="-685800"/>
            <a:r>
              <a:rPr lang="en-US" altLang="en-US" dirty="0"/>
              <a:t>MA Model expected to increase diagnosis</a:t>
            </a:r>
          </a:p>
          <a:p>
            <a:pPr marL="914400" indent="-914400">
              <a:buFont typeface="Calibri" panose="020F0502020204030204" pitchFamily="34" charset="0"/>
              <a:buAutoNum type="arabicPeriod"/>
            </a:pPr>
            <a:r>
              <a:rPr lang="en-US" altLang="en-US" sz="4000" dirty="0"/>
              <a:t>MA Model attracts new people to clinic or HCS (70-90% of patients seen by nurse)</a:t>
            </a:r>
          </a:p>
        </p:txBody>
      </p:sp>
      <p:sp>
        <p:nvSpPr>
          <p:cNvPr id="19460" name="Slide Number Placeholder 7">
            <a:extLst>
              <a:ext uri="{FF2B5EF4-FFF2-40B4-BE49-F238E27FC236}">
                <a16:creationId xmlns:a16="http://schemas.microsoft.com/office/drawing/2014/main" id="{DDAB9C97-62E3-8046-AF5B-CC4CF25D971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750"/>
              </a:spcBef>
              <a:spcAft>
                <a:spcPts val="1126"/>
              </a:spcAft>
              <a:buClr>
                <a:srgbClr val="78BE20"/>
              </a:buClr>
              <a:buSzPct val="90000"/>
              <a:buFont typeface="Wingdings" pitchFamily="2" charset="2"/>
              <a:defRPr sz="4800">
                <a:solidFill>
                  <a:schemeClr val="tx1"/>
                </a:solidFill>
                <a:latin typeface="Calibri" panose="020F0502020204030204" pitchFamily="34" charset="0"/>
                <a:ea typeface="MS PGothic" panose="020B0600070205080204" pitchFamily="34" charset="-128"/>
              </a:defRPr>
            </a:lvl1pPr>
            <a:lvl2pPr marL="1485900" indent="-571500" eaLnBrk="0" hangingPunct="0">
              <a:spcBef>
                <a:spcPts val="750"/>
              </a:spcBef>
              <a:spcAft>
                <a:spcPts val="1126"/>
              </a:spcAft>
              <a:buClr>
                <a:srgbClr val="85CFCD"/>
              </a:buClr>
              <a:buSzPct val="80000"/>
              <a:buFont typeface="Wingdings" pitchFamily="2" charset="2"/>
              <a:buChar char="§"/>
              <a:defRPr sz="4400">
                <a:solidFill>
                  <a:schemeClr val="tx1"/>
                </a:solidFill>
                <a:latin typeface="Calibri" panose="020F0502020204030204" pitchFamily="34" charset="0"/>
                <a:ea typeface="MS PGothic" panose="020B0600070205080204" pitchFamily="34" charset="-128"/>
              </a:defRPr>
            </a:lvl2pPr>
            <a:lvl3pPr marL="2286000" indent="-457200" eaLnBrk="0" hangingPunct="0">
              <a:spcBef>
                <a:spcPts val="750"/>
              </a:spcBef>
              <a:spcAft>
                <a:spcPts val="1126"/>
              </a:spcAft>
              <a:buClr>
                <a:srgbClr val="85CFCD"/>
              </a:buClr>
              <a:buSzPct val="80000"/>
              <a:buFont typeface="Wingdings" pitchFamily="2" charset="2"/>
              <a:buChar char="§"/>
              <a:defRPr sz="4000">
                <a:solidFill>
                  <a:schemeClr val="tx1"/>
                </a:solidFill>
                <a:latin typeface="Calibri" panose="020F0502020204030204" pitchFamily="34" charset="0"/>
                <a:ea typeface="MS PGothic" panose="020B0600070205080204" pitchFamily="34" charset="-128"/>
              </a:defRPr>
            </a:lvl3pPr>
            <a:lvl4pPr marL="3200400" indent="-457200" eaLnBrk="0" hangingPunct="0">
              <a:spcBef>
                <a:spcPts val="750"/>
              </a:spcBef>
              <a:spcAft>
                <a:spcPts val="1126"/>
              </a:spcAft>
              <a:buClr>
                <a:srgbClr val="85CFCD"/>
              </a:buClr>
              <a:buSzPct val="80000"/>
              <a:buFont typeface="Wingdings" pitchFamily="2" charset="2"/>
              <a:buChar char="§"/>
              <a:defRPr>
                <a:solidFill>
                  <a:schemeClr val="tx1"/>
                </a:solidFill>
                <a:latin typeface="Calibri" panose="020F0502020204030204" pitchFamily="34" charset="0"/>
                <a:ea typeface="MS PGothic" panose="020B0600070205080204" pitchFamily="34" charset="-128"/>
              </a:defRPr>
            </a:lvl4pPr>
            <a:lvl5pPr marL="4114800" indent="-457200" eaLnBrk="0"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5pPr>
            <a:lvl6pPr marL="50292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6pPr>
            <a:lvl7pPr marL="59436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7pPr>
            <a:lvl8pPr marL="68580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8pPr>
            <a:lvl9pPr marL="7772400" indent="-457200" defTabSz="911226" eaLnBrk="0" fontAlgn="base" hangingPunct="0">
              <a:spcBef>
                <a:spcPts val="750"/>
              </a:spcBef>
              <a:spcAft>
                <a:spcPts val="1126"/>
              </a:spcAft>
              <a:buClr>
                <a:srgbClr val="85CFCD"/>
              </a:buClr>
              <a:buSzPct val="80000"/>
              <a:buFont typeface="Wingdings" pitchFamily="2" charset="2"/>
              <a:buChar char="§"/>
              <a:defRPr sz="3200">
                <a:solidFill>
                  <a:schemeClr val="tx1"/>
                </a:solidFill>
                <a:latin typeface="Calibri" panose="020F0502020204030204" pitchFamily="34" charset="0"/>
                <a:ea typeface="MS PGothic" panose="020B0600070205080204" pitchFamily="34" charset="-128"/>
              </a:defRPr>
            </a:lvl9pPr>
          </a:lstStyle>
          <a:p>
            <a:pPr eaLnBrk="1" hangingPunct="1">
              <a:spcBef>
                <a:spcPct val="0"/>
              </a:spcBef>
              <a:spcAft>
                <a:spcPct val="0"/>
              </a:spcAft>
              <a:buClrTx/>
              <a:buSzTx/>
              <a:buFontTx/>
              <a:buNone/>
            </a:pPr>
            <a:r>
              <a:rPr lang="en-US" altLang="en-US" sz="1800" dirty="0">
                <a:solidFill>
                  <a:srgbClr val="7F7F7F"/>
                </a:solidFill>
              </a:rPr>
              <a:t> </a:t>
            </a:r>
          </a:p>
        </p:txBody>
      </p:sp>
      <p:sp>
        <p:nvSpPr>
          <p:cNvPr id="15" name="Rectangle 14">
            <a:extLst>
              <a:ext uri="{FF2B5EF4-FFF2-40B4-BE49-F238E27FC236}">
                <a16:creationId xmlns:a16="http://schemas.microsoft.com/office/drawing/2014/main" id="{602C92AB-1EF9-F646-ABDA-5A072DA306F9}"/>
              </a:ext>
            </a:extLst>
          </p:cNvPr>
          <p:cNvSpPr/>
          <p:nvPr/>
        </p:nvSpPr>
        <p:spPr>
          <a:xfrm>
            <a:off x="3694096" y="5765801"/>
            <a:ext cx="7108414" cy="6819926"/>
          </a:xfrm>
          <a:prstGeom prst="rect">
            <a:avLst/>
          </a:prstGeom>
          <a:noFill/>
          <a:ln w="38100" cap="flat" cmpd="sng" algn="ctr">
            <a:solidFill>
              <a:srgbClr val="4472C4">
                <a:shade val="50000"/>
              </a:srgbClr>
            </a:solidFill>
            <a:prstDash val="solid"/>
            <a:miter lim="800000"/>
          </a:ln>
          <a:effectLst/>
        </p:spPr>
        <p:txBody>
          <a:bodyPr rtlCol="0" anchor="ctr"/>
          <a:lstStyle/>
          <a:p>
            <a:pPr algn="ctr" defTabSz="1828800">
              <a:defRPr/>
            </a:pPr>
            <a:endParaRPr lang="en-US" kern="0">
              <a:solidFill>
                <a:prstClr val="white"/>
              </a:solidFill>
              <a:latin typeface="Calibri" panose="020F0502020204030204"/>
            </a:endParaRPr>
          </a:p>
        </p:txBody>
      </p:sp>
      <p:sp>
        <p:nvSpPr>
          <p:cNvPr id="16" name="TextBox 19">
            <a:extLst>
              <a:ext uri="{FF2B5EF4-FFF2-40B4-BE49-F238E27FC236}">
                <a16:creationId xmlns:a16="http://schemas.microsoft.com/office/drawing/2014/main" id="{84CF4BCC-492E-6949-BC07-47DC0AE87FC4}"/>
              </a:ext>
            </a:extLst>
          </p:cNvPr>
          <p:cNvSpPr txBox="1">
            <a:spLocks noChangeArrowheads="1"/>
          </p:cNvSpPr>
          <p:nvPr/>
        </p:nvSpPr>
        <p:spPr bwMode="auto">
          <a:xfrm>
            <a:off x="4222414" y="5827188"/>
            <a:ext cx="6051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375"/>
              </a:spcBef>
              <a:spcAft>
                <a:spcPts val="563"/>
              </a:spcAft>
              <a:buClr>
                <a:srgbClr val="78BE20"/>
              </a:buClr>
              <a:buSzPct val="90000"/>
              <a:buFont typeface="Wingdings" pitchFamily="2" charset="2"/>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ts val="375"/>
              </a:spcBef>
              <a:spcAft>
                <a:spcPts val="563"/>
              </a:spcAft>
              <a:buClr>
                <a:srgbClr val="85CFCD"/>
              </a:buClr>
              <a:buSzPct val="80000"/>
              <a:buFont typeface="Wingdings" pitchFamily="2" charset="2"/>
              <a:buChar char="§"/>
              <a:defRPr sz="2200">
                <a:solidFill>
                  <a:schemeClr val="tx1"/>
                </a:solidFill>
                <a:latin typeface="Calibri" panose="020F0502020204030204" pitchFamily="34" charset="0"/>
                <a:ea typeface="MS PGothic" panose="020B0600070205080204" pitchFamily="34" charset="-128"/>
              </a:defRPr>
            </a:lvl2pPr>
            <a:lvl3pPr marL="1143000" indent="-228600" eaLnBrk="0" hangingPunct="0">
              <a:spcBef>
                <a:spcPts val="375"/>
              </a:spcBef>
              <a:spcAft>
                <a:spcPts val="563"/>
              </a:spcAft>
              <a:buClr>
                <a:srgbClr val="85CFCD"/>
              </a:buClr>
              <a:buSzPct val="80000"/>
              <a:buFont typeface="Wingdings"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ts val="375"/>
              </a:spcBef>
              <a:spcAft>
                <a:spcPts val="563"/>
              </a:spcAft>
              <a:buClr>
                <a:srgbClr val="85CFCD"/>
              </a:buClr>
              <a:buSzPct val="80000"/>
              <a:buFont typeface="Wingdings" pitchFamily="2" charset="2"/>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9pPr>
          </a:lstStyle>
          <a:p>
            <a:pPr algn="ctr" defTabSz="914318" eaLnBrk="1" hangingPunct="1">
              <a:spcBef>
                <a:spcPts val="0"/>
              </a:spcBef>
              <a:spcAft>
                <a:spcPts val="0"/>
              </a:spcAft>
              <a:buClrTx/>
              <a:buSzTx/>
              <a:defRPr/>
            </a:pPr>
            <a:r>
              <a:rPr lang="en-US" sz="3600" kern="0" dirty="0">
                <a:solidFill>
                  <a:prstClr val="black"/>
                </a:solidFill>
                <a:latin typeface="Calibri"/>
              </a:rPr>
              <a:t>Clinic population at baseline (pre-randomization)</a:t>
            </a:r>
          </a:p>
        </p:txBody>
      </p:sp>
      <p:sp>
        <p:nvSpPr>
          <p:cNvPr id="17" name="Rectangle 16">
            <a:extLst>
              <a:ext uri="{FF2B5EF4-FFF2-40B4-BE49-F238E27FC236}">
                <a16:creationId xmlns:a16="http://schemas.microsoft.com/office/drawing/2014/main" id="{4A18F22E-09EF-7F45-BC41-63490BD4DBB0}"/>
              </a:ext>
            </a:extLst>
          </p:cNvPr>
          <p:cNvSpPr/>
          <p:nvPr/>
        </p:nvSpPr>
        <p:spPr>
          <a:xfrm>
            <a:off x="3865537" y="9229727"/>
            <a:ext cx="5670576" cy="3184562"/>
          </a:xfrm>
          <a:prstGeom prst="rect">
            <a:avLst/>
          </a:prstGeom>
          <a:solidFill>
            <a:srgbClr val="44546A">
              <a:lumMod val="20000"/>
              <a:lumOff val="80000"/>
            </a:srgbClr>
          </a:solidFill>
          <a:ln w="38100" cap="flat" cmpd="sng" algn="ctr">
            <a:noFill/>
            <a:prstDash val="solid"/>
            <a:miter lim="800000"/>
          </a:ln>
          <a:effectLst/>
        </p:spPr>
        <p:txBody>
          <a:bodyPr rtlCol="0" anchor="ctr"/>
          <a:lstStyle/>
          <a:p>
            <a:pPr algn="ctr" defTabSz="1828800">
              <a:defRPr/>
            </a:pPr>
            <a:endParaRPr lang="en-US" kern="0">
              <a:solidFill>
                <a:prstClr val="white"/>
              </a:solidFill>
              <a:latin typeface="Calibri" panose="020F0502020204030204"/>
            </a:endParaRPr>
          </a:p>
        </p:txBody>
      </p:sp>
      <p:sp>
        <p:nvSpPr>
          <p:cNvPr id="18" name="TextBox 17">
            <a:extLst>
              <a:ext uri="{FF2B5EF4-FFF2-40B4-BE49-F238E27FC236}">
                <a16:creationId xmlns:a16="http://schemas.microsoft.com/office/drawing/2014/main" id="{D01B0476-CFE0-AA4F-B3B8-4E069C1E3711}"/>
              </a:ext>
            </a:extLst>
          </p:cNvPr>
          <p:cNvSpPr txBox="1"/>
          <p:nvPr/>
        </p:nvSpPr>
        <p:spPr>
          <a:xfrm>
            <a:off x="3829852" y="9325141"/>
            <a:ext cx="1955985" cy="1200329"/>
          </a:xfrm>
          <a:prstGeom prst="rect">
            <a:avLst/>
          </a:prstGeom>
          <a:noFill/>
        </p:spPr>
        <p:txBody>
          <a:bodyPr wrap="none" rtlCol="0">
            <a:spAutoFit/>
          </a:bodyPr>
          <a:lstStyle/>
          <a:p>
            <a:pPr defTabSz="1828800"/>
            <a:r>
              <a:rPr lang="en-US" sz="7200" dirty="0">
                <a:solidFill>
                  <a:prstClr val="black"/>
                </a:solidFill>
                <a:latin typeface="Calibri" panose="020F0502020204030204"/>
              </a:rPr>
              <a:t>OUD</a:t>
            </a:r>
          </a:p>
        </p:txBody>
      </p:sp>
      <p:sp>
        <p:nvSpPr>
          <p:cNvPr id="21" name="TextBox 20">
            <a:extLst>
              <a:ext uri="{FF2B5EF4-FFF2-40B4-BE49-F238E27FC236}">
                <a16:creationId xmlns:a16="http://schemas.microsoft.com/office/drawing/2014/main" id="{FEBFCD58-2525-824A-B4C0-DDDAE4D0CFB4}"/>
              </a:ext>
            </a:extLst>
          </p:cNvPr>
          <p:cNvSpPr txBox="1"/>
          <p:nvPr/>
        </p:nvSpPr>
        <p:spPr>
          <a:xfrm>
            <a:off x="6457991" y="9378424"/>
            <a:ext cx="2943764" cy="1370760"/>
          </a:xfrm>
          <a:prstGeom prst="rect">
            <a:avLst/>
          </a:prstGeom>
          <a:solidFill>
            <a:srgbClr val="5B9BD5">
              <a:lumMod val="75000"/>
            </a:srgbClr>
          </a:solidFill>
        </p:spPr>
        <p:txBody>
          <a:bodyPr wrap="square" rtlCol="0" anchor="ctr" anchorCtr="0">
            <a:noAutofit/>
          </a:bodyPr>
          <a:lstStyle/>
          <a:p>
            <a:pPr algn="ctr" defTabSz="1828800">
              <a:defRPr/>
            </a:pPr>
            <a:r>
              <a:rPr lang="en-US" kern="0" dirty="0">
                <a:solidFill>
                  <a:prstClr val="white"/>
                </a:solidFill>
                <a:latin typeface="Calibri" panose="020F0502020204030204"/>
              </a:rPr>
              <a:t>Had diagnosis at baseline</a:t>
            </a:r>
          </a:p>
        </p:txBody>
      </p:sp>
      <p:sp>
        <p:nvSpPr>
          <p:cNvPr id="24" name="Rectangle 23">
            <a:extLst>
              <a:ext uri="{FF2B5EF4-FFF2-40B4-BE49-F238E27FC236}">
                <a16:creationId xmlns:a16="http://schemas.microsoft.com/office/drawing/2014/main" id="{12D595AC-44FD-1F45-858E-AD73D964EB5A}"/>
              </a:ext>
            </a:extLst>
          </p:cNvPr>
          <p:cNvSpPr/>
          <p:nvPr/>
        </p:nvSpPr>
        <p:spPr>
          <a:xfrm>
            <a:off x="14782106" y="10326131"/>
            <a:ext cx="2634134" cy="1927114"/>
          </a:xfrm>
          <a:prstGeom prst="rect">
            <a:avLst/>
          </a:prstGeom>
          <a:solidFill>
            <a:srgbClr val="44546A">
              <a:lumMod val="20000"/>
              <a:lumOff val="80000"/>
            </a:srgbClr>
          </a:solidFill>
          <a:ln w="38100" cap="flat" cmpd="sng" algn="ctr">
            <a:noFill/>
            <a:prstDash val="solid"/>
            <a:miter lim="800000"/>
          </a:ln>
          <a:effectLst/>
        </p:spPr>
        <p:txBody>
          <a:bodyPr rtlCol="0" anchor="ctr"/>
          <a:lstStyle/>
          <a:p>
            <a:pPr algn="ctr" defTabSz="1828800">
              <a:defRPr/>
            </a:pPr>
            <a:r>
              <a:rPr lang="en-US" sz="7200" kern="0" dirty="0">
                <a:latin typeface="Calibri" panose="020F0502020204030204"/>
              </a:rPr>
              <a:t>OUD</a:t>
            </a:r>
            <a:endParaRPr lang="en-US" kern="0" dirty="0">
              <a:latin typeface="Calibri" panose="020F0502020204030204"/>
            </a:endParaRPr>
          </a:p>
        </p:txBody>
      </p:sp>
      <p:sp>
        <p:nvSpPr>
          <p:cNvPr id="26" name="TextBox 25">
            <a:extLst>
              <a:ext uri="{FF2B5EF4-FFF2-40B4-BE49-F238E27FC236}">
                <a16:creationId xmlns:a16="http://schemas.microsoft.com/office/drawing/2014/main" id="{354C051B-3B63-6A4F-BBE0-A50B79354C22}"/>
              </a:ext>
            </a:extLst>
          </p:cNvPr>
          <p:cNvSpPr txBox="1">
            <a:spLocks noChangeArrowheads="1"/>
          </p:cNvSpPr>
          <p:nvPr/>
        </p:nvSpPr>
        <p:spPr bwMode="auto">
          <a:xfrm>
            <a:off x="11465562" y="11305552"/>
            <a:ext cx="275272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375"/>
              </a:spcBef>
              <a:spcAft>
                <a:spcPts val="563"/>
              </a:spcAft>
              <a:buClr>
                <a:srgbClr val="78BE20"/>
              </a:buClr>
              <a:buSzPct val="90000"/>
              <a:buFont typeface="Wingdings" pitchFamily="2" charset="2"/>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ts val="375"/>
              </a:spcBef>
              <a:spcAft>
                <a:spcPts val="563"/>
              </a:spcAft>
              <a:buClr>
                <a:srgbClr val="85CFCD"/>
              </a:buClr>
              <a:buSzPct val="80000"/>
              <a:buFont typeface="Wingdings" pitchFamily="2" charset="2"/>
              <a:buChar char="§"/>
              <a:defRPr sz="2200">
                <a:solidFill>
                  <a:schemeClr val="tx1"/>
                </a:solidFill>
                <a:latin typeface="Calibri" panose="020F0502020204030204" pitchFamily="34" charset="0"/>
                <a:ea typeface="MS PGothic" panose="020B0600070205080204" pitchFamily="34" charset="-128"/>
              </a:defRPr>
            </a:lvl2pPr>
            <a:lvl3pPr marL="1143000" indent="-228600" eaLnBrk="0" hangingPunct="0">
              <a:spcBef>
                <a:spcPts val="375"/>
              </a:spcBef>
              <a:spcAft>
                <a:spcPts val="563"/>
              </a:spcAft>
              <a:buClr>
                <a:srgbClr val="85CFCD"/>
              </a:buClr>
              <a:buSzPct val="80000"/>
              <a:buFont typeface="Wingdings" pitchFamily="2" charset="2"/>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ts val="375"/>
              </a:spcBef>
              <a:spcAft>
                <a:spcPts val="563"/>
              </a:spcAft>
              <a:buClr>
                <a:srgbClr val="85CFCD"/>
              </a:buClr>
              <a:buSzPct val="80000"/>
              <a:buFont typeface="Wingdings" pitchFamily="2" charset="2"/>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5pPr>
            <a:lvl6pPr marL="25146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6pPr>
            <a:lvl7pPr marL="29718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7pPr>
            <a:lvl8pPr marL="34290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8pPr>
            <a:lvl9pPr marL="3886200" indent="-228600" defTabSz="455613" eaLnBrk="0" fontAlgn="base" hangingPunct="0">
              <a:spcBef>
                <a:spcPts val="375"/>
              </a:spcBef>
              <a:spcAft>
                <a:spcPts val="563"/>
              </a:spcAft>
              <a:buClr>
                <a:srgbClr val="85CFCD"/>
              </a:buClr>
              <a:buSzPct val="80000"/>
              <a:buFont typeface="Wingdings" pitchFamily="2" charset="2"/>
              <a:buChar char="§"/>
              <a:defRPr sz="1600">
                <a:solidFill>
                  <a:schemeClr val="tx1"/>
                </a:solidFill>
                <a:latin typeface="Calibri" panose="020F0502020204030204" pitchFamily="34" charset="0"/>
                <a:ea typeface="MS PGothic" panose="020B0600070205080204" pitchFamily="34" charset="-128"/>
              </a:defRPr>
            </a:lvl9pPr>
          </a:lstStyle>
          <a:p>
            <a:pPr eaLnBrk="1" hangingPunct="1">
              <a:spcBef>
                <a:spcPct val="0"/>
              </a:spcBef>
              <a:spcAft>
                <a:spcPct val="0"/>
              </a:spcAft>
              <a:buClrTx/>
              <a:buSzTx/>
              <a:buFontTx/>
              <a:buNone/>
            </a:pPr>
            <a:r>
              <a:rPr lang="en-US" altLang="en-US" sz="3600" dirty="0"/>
              <a:t>Attracted by intervention</a:t>
            </a:r>
          </a:p>
        </p:txBody>
      </p:sp>
      <p:cxnSp>
        <p:nvCxnSpPr>
          <p:cNvPr id="29" name="Straight Arrow Connector 28">
            <a:extLst>
              <a:ext uri="{FF2B5EF4-FFF2-40B4-BE49-F238E27FC236}">
                <a16:creationId xmlns:a16="http://schemas.microsoft.com/office/drawing/2014/main" id="{1B98EB88-5307-7844-9839-DC49CF96FB3F}"/>
              </a:ext>
            </a:extLst>
          </p:cNvPr>
          <p:cNvCxnSpPr>
            <a:cxnSpLocks/>
          </p:cNvCxnSpPr>
          <p:nvPr/>
        </p:nvCxnSpPr>
        <p:spPr>
          <a:xfrm flipH="1">
            <a:off x="11037786" y="11289688"/>
            <a:ext cx="3416402" cy="0"/>
          </a:xfrm>
          <a:prstGeom prst="straightConnector1">
            <a:avLst/>
          </a:prstGeom>
          <a:solidFill>
            <a:sysClr val="window" lastClr="FFFFFF"/>
          </a:solidFill>
          <a:ln w="38100" cap="flat" cmpd="sng" algn="ctr">
            <a:solidFill>
              <a:sysClr val="windowText" lastClr="000000"/>
            </a:solidFill>
            <a:prstDash val="solid"/>
            <a:tailEnd type="arrow"/>
          </a:ln>
          <a:effectLst/>
        </p:spPr>
      </p:cxnSp>
      <p:sp>
        <p:nvSpPr>
          <p:cNvPr id="13" name="TextBox 12">
            <a:extLst>
              <a:ext uri="{FF2B5EF4-FFF2-40B4-BE49-F238E27FC236}">
                <a16:creationId xmlns:a16="http://schemas.microsoft.com/office/drawing/2014/main" id="{FBBF7F27-1CA0-4ACE-84F5-9B0CB5E88568}"/>
              </a:ext>
            </a:extLst>
          </p:cNvPr>
          <p:cNvSpPr txBox="1"/>
          <p:nvPr/>
        </p:nvSpPr>
        <p:spPr>
          <a:xfrm>
            <a:off x="3986286" y="10981826"/>
            <a:ext cx="2977014" cy="1200329"/>
          </a:xfrm>
          <a:prstGeom prst="rect">
            <a:avLst/>
          </a:prstGeom>
          <a:solidFill>
            <a:srgbClr val="ED7D31"/>
          </a:solidFill>
        </p:spPr>
        <p:txBody>
          <a:bodyPr wrap="square" rtlCol="0">
            <a:spAutoFit/>
          </a:bodyPr>
          <a:lstStyle/>
          <a:p>
            <a:pPr algn="ctr" defTabSz="1828800">
              <a:defRPr/>
            </a:pPr>
            <a:r>
              <a:rPr lang="en-US" kern="0" dirty="0">
                <a:solidFill>
                  <a:prstClr val="white"/>
                </a:solidFill>
                <a:latin typeface="Calibri" panose="020F0502020204030204"/>
              </a:rPr>
              <a:t>Diagnosed via PROUD</a:t>
            </a:r>
          </a:p>
        </p:txBody>
      </p:sp>
      <p:sp>
        <p:nvSpPr>
          <p:cNvPr id="19" name="Title 8">
            <a:extLst>
              <a:ext uri="{FF2B5EF4-FFF2-40B4-BE49-F238E27FC236}">
                <a16:creationId xmlns:a16="http://schemas.microsoft.com/office/drawing/2014/main" id="{A5BBF016-67B1-4548-8DD6-B0925DA156C7}"/>
              </a:ext>
            </a:extLst>
          </p:cNvPr>
          <p:cNvSpPr txBox="1">
            <a:spLocks/>
          </p:cNvSpPr>
          <p:nvPr/>
        </p:nvSpPr>
        <p:spPr>
          <a:xfrm>
            <a:off x="1659490" y="730869"/>
            <a:ext cx="21033938" cy="1821914"/>
          </a:xfrm>
          <a:prstGeom prst="rect">
            <a:avLst/>
          </a:prstGeom>
        </p:spPr>
        <p:txBody>
          <a:bodyPr vert="horz" lIns="91440" tIns="45720" rIns="91440" bIns="45720" rtlCol="0" anchor="ctr" anchorCtr="0">
            <a:noAutofit/>
          </a:bodyPr>
          <a:lstStyle>
            <a:lvl1pPr algn="l" defTabSz="1828800" rtl="0" eaLnBrk="1" latinLnBrk="0" hangingPunct="1">
              <a:lnSpc>
                <a:spcPct val="100000"/>
              </a:lnSpc>
              <a:spcBef>
                <a:spcPct val="0"/>
              </a:spcBef>
              <a:buNone/>
              <a:defRPr sz="5200" b="0" kern="1200">
                <a:solidFill>
                  <a:schemeClr val="tx2"/>
                </a:solidFill>
                <a:latin typeface="+mj-lt"/>
                <a:ea typeface="+mj-ea"/>
                <a:cs typeface="+mj-cs"/>
              </a:defRPr>
            </a:lvl1pPr>
          </a:lstStyle>
          <a:p>
            <a:r>
              <a:rPr lang="en-US" altLang="en-US"/>
              <a:t>Challenges of the PROUD study</a:t>
            </a:r>
            <a:br>
              <a:rPr lang="en-US" altLang="en-US"/>
            </a:br>
            <a:r>
              <a:rPr lang="en-US" altLang="en-US" sz="3600"/>
              <a:t>Defining eligibility criteria for analytic sample using EHR data</a:t>
            </a:r>
            <a:endParaRPr lang="en-US" altLang="en-US" sz="3600" dirty="0"/>
          </a:p>
        </p:txBody>
      </p:sp>
    </p:spTree>
    <p:extLst>
      <p:ext uri="{BB962C8B-B14F-4D97-AF65-F5344CB8AC3E}">
        <p14:creationId xmlns:p14="http://schemas.microsoft.com/office/powerpoint/2010/main" val="26758677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4A80-EA73-B94A-927B-D8631AF96CA1}"/>
              </a:ext>
            </a:extLst>
          </p:cNvPr>
          <p:cNvSpPr>
            <a:spLocks noGrp="1"/>
          </p:cNvSpPr>
          <p:nvPr>
            <p:ph type="title"/>
          </p:nvPr>
        </p:nvSpPr>
        <p:spPr/>
        <p:txBody>
          <a:bodyPr/>
          <a:lstStyle/>
          <a:p>
            <a:r>
              <a:rPr lang="en-US" dirty="0"/>
              <a:t>Potential for identification bias</a:t>
            </a:r>
          </a:p>
        </p:txBody>
      </p:sp>
      <p:sp>
        <p:nvSpPr>
          <p:cNvPr id="3" name="Content Placeholder 2">
            <a:extLst>
              <a:ext uri="{FF2B5EF4-FFF2-40B4-BE49-F238E27FC236}">
                <a16:creationId xmlns:a16="http://schemas.microsoft.com/office/drawing/2014/main" id="{B663819B-6949-244E-8BC1-C2519240BBBB}"/>
              </a:ext>
            </a:extLst>
          </p:cNvPr>
          <p:cNvSpPr>
            <a:spLocks noGrp="1"/>
          </p:cNvSpPr>
          <p:nvPr>
            <p:ph idx="1"/>
          </p:nvPr>
        </p:nvSpPr>
        <p:spPr/>
        <p:txBody>
          <a:bodyPr/>
          <a:lstStyle/>
          <a:p>
            <a:pPr marL="0" indent="0"/>
            <a:endParaRPr lang="en-US" b="1" dirty="0"/>
          </a:p>
          <a:p>
            <a:pPr marL="0" indent="0">
              <a:buNone/>
            </a:pPr>
            <a:r>
              <a:rPr lang="en-US" b="1" dirty="0"/>
              <a:t>Identification bias: </a:t>
            </a:r>
            <a:r>
              <a:rPr lang="en-US" dirty="0"/>
              <a:t>form of selection bias that can occur when the intervention affects who is identified as being eligible for inclusion in trial analyses</a:t>
            </a:r>
          </a:p>
          <a:p>
            <a:pPr marL="0" indent="0"/>
            <a:endParaRPr lang="en-US" b="1" dirty="0"/>
          </a:p>
          <a:p>
            <a:pPr marL="0" indent="0">
              <a:buNone/>
            </a:pPr>
            <a:r>
              <a:rPr lang="en-US" b="1" dirty="0"/>
              <a:t>Aim 2 effectiveness outcome </a:t>
            </a:r>
            <a:r>
              <a:rPr lang="en-US" dirty="0"/>
              <a:t>(n</a:t>
            </a:r>
            <a:r>
              <a:rPr lang="en-US" altLang="en-US" dirty="0"/>
              <a:t>umber of days of acute care utilization):</a:t>
            </a:r>
            <a:endParaRPr lang="en-US" altLang="en-US" b="1" dirty="0"/>
          </a:p>
          <a:p>
            <a:pPr>
              <a:buFont typeface="Arial" panose="020B0604020202020204" pitchFamily="34" charset="0"/>
              <a:buChar char="•"/>
            </a:pPr>
            <a:r>
              <a:rPr lang="en-US" dirty="0"/>
              <a:t>Example analytic study population: patients with an OUD diagnosis</a:t>
            </a:r>
          </a:p>
          <a:p>
            <a:pPr>
              <a:buFont typeface="Arial" panose="020B0604020202020204" pitchFamily="34" charset="0"/>
              <a:buChar char="•"/>
            </a:pPr>
            <a:r>
              <a:rPr lang="en-US" dirty="0"/>
              <a:t>Intervention affects who is diagnosed with OUD</a:t>
            </a:r>
          </a:p>
          <a:p>
            <a:pPr>
              <a:buFont typeface="Arial" panose="020B0604020202020204" pitchFamily="34" charset="0"/>
              <a:buChar char="•"/>
            </a:pPr>
            <a:r>
              <a:rPr lang="en-US" dirty="0"/>
              <a:t>Patients diagnosed in the intervention arm are likely to be different (either sicker or healthier) than patients diagnosed in the control arm. </a:t>
            </a:r>
          </a:p>
          <a:p>
            <a:pPr>
              <a:buFont typeface="Arial" panose="020B0604020202020204" pitchFamily="34" charset="0"/>
              <a:buChar char="•"/>
            </a:pPr>
            <a:r>
              <a:rPr lang="en-US" dirty="0"/>
              <a:t>Bias can be in either direction </a:t>
            </a:r>
          </a:p>
        </p:txBody>
      </p:sp>
      <p:sp>
        <p:nvSpPr>
          <p:cNvPr id="4" name="Slide Number Placeholder 3">
            <a:extLst>
              <a:ext uri="{FF2B5EF4-FFF2-40B4-BE49-F238E27FC236}">
                <a16:creationId xmlns:a16="http://schemas.microsoft.com/office/drawing/2014/main" id="{19D2D39B-2F3B-D649-8B41-AA5C56068A9C}"/>
              </a:ext>
            </a:extLst>
          </p:cNvPr>
          <p:cNvSpPr>
            <a:spLocks noGrp="1"/>
          </p:cNvSpPr>
          <p:nvPr>
            <p:ph type="sldNum" sz="quarter" idx="10"/>
          </p:nvPr>
        </p:nvSpPr>
        <p:spPr/>
        <p:txBody>
          <a:bodyPr/>
          <a:lstStyle/>
          <a:p>
            <a:pPr>
              <a:defRPr/>
            </a:pPr>
            <a:r>
              <a:rPr lang="en-US" altLang="en-US" dirty="0"/>
              <a:t> </a:t>
            </a:r>
          </a:p>
        </p:txBody>
      </p:sp>
    </p:spTree>
    <p:extLst>
      <p:ext uri="{BB962C8B-B14F-4D97-AF65-F5344CB8AC3E}">
        <p14:creationId xmlns:p14="http://schemas.microsoft.com/office/powerpoint/2010/main" val="28106723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B583-A488-5449-BD2F-58D88FDD0980}"/>
              </a:ext>
            </a:extLst>
          </p:cNvPr>
          <p:cNvSpPr>
            <a:spLocks noGrp="1"/>
          </p:cNvSpPr>
          <p:nvPr>
            <p:ph type="title"/>
          </p:nvPr>
        </p:nvSpPr>
        <p:spPr/>
        <p:txBody>
          <a:bodyPr/>
          <a:lstStyle/>
          <a:p>
            <a:r>
              <a:rPr lang="en-US" dirty="0"/>
              <a:t>Addressing identification bias</a:t>
            </a:r>
          </a:p>
        </p:txBody>
      </p:sp>
      <p:sp>
        <p:nvSpPr>
          <p:cNvPr id="3" name="Content Placeholder 2">
            <a:extLst>
              <a:ext uri="{FF2B5EF4-FFF2-40B4-BE49-F238E27FC236}">
                <a16:creationId xmlns:a16="http://schemas.microsoft.com/office/drawing/2014/main" id="{DD65E595-83E8-4F4B-A69A-52277AAB03C6}"/>
              </a:ext>
            </a:extLst>
          </p:cNvPr>
          <p:cNvSpPr>
            <a:spLocks noGrp="1"/>
          </p:cNvSpPr>
          <p:nvPr>
            <p:ph idx="1"/>
          </p:nvPr>
        </p:nvSpPr>
        <p:spPr/>
        <p:txBody>
          <a:bodyPr/>
          <a:lstStyle/>
          <a:p>
            <a:pPr marL="0" indent="0">
              <a:buNone/>
            </a:pPr>
            <a:r>
              <a:rPr lang="en-US" sz="3200" b="1" dirty="0"/>
              <a:t>Design solution: </a:t>
            </a:r>
            <a:r>
              <a:rPr lang="en-US" sz="3200" dirty="0"/>
              <a:t>only</a:t>
            </a:r>
            <a:r>
              <a:rPr lang="en-US" sz="3200" b="1" dirty="0"/>
              <a:t> </a:t>
            </a:r>
            <a:r>
              <a:rPr lang="en-US" sz="3200" dirty="0"/>
              <a:t>include individuals identified pre-randomization</a:t>
            </a:r>
          </a:p>
          <a:p>
            <a:pPr>
              <a:buFont typeface="Arial" panose="020B0604020202020204" pitchFamily="34" charset="0"/>
              <a:buChar char="•"/>
            </a:pPr>
            <a:r>
              <a:rPr lang="en-US" sz="3200" dirty="0"/>
              <a:t>Randomization ensures comparability across intervention groups</a:t>
            </a:r>
          </a:p>
          <a:p>
            <a:pPr>
              <a:buFont typeface="Arial" panose="020B0604020202020204" pitchFamily="34" charset="0"/>
              <a:buChar char="•"/>
            </a:pPr>
            <a:r>
              <a:rPr lang="en-US" sz="3200" dirty="0"/>
              <a:t>Primary sample for Aim 2: 1,988 patients with a visit to the 12 PROUD trial clinics pre-randomization (pre-R) and a documented OUD diagnosis pre-R</a:t>
            </a:r>
          </a:p>
          <a:p>
            <a:pPr marL="0" indent="0"/>
            <a:endParaRPr lang="en-US" sz="3200" b="1" dirty="0"/>
          </a:p>
          <a:p>
            <a:pPr marL="0" indent="0">
              <a:buNone/>
            </a:pPr>
            <a:r>
              <a:rPr lang="en-US" sz="3200" b="1" dirty="0"/>
              <a:t>Limitations: </a:t>
            </a:r>
          </a:p>
          <a:p>
            <a:pPr>
              <a:buFont typeface="Arial" panose="020B0604020202020204" pitchFamily="34" charset="0"/>
              <a:buChar char="•"/>
            </a:pPr>
            <a:r>
              <a:rPr lang="en-US" sz="3200" dirty="0"/>
              <a:t>Misses a large number of patients potentially affected</a:t>
            </a:r>
          </a:p>
          <a:p>
            <a:pPr>
              <a:buFont typeface="Arial" panose="020B0604020202020204" pitchFamily="34" charset="0"/>
              <a:buChar char="•"/>
            </a:pPr>
            <a:r>
              <a:rPr lang="en-US" sz="3200" dirty="0"/>
              <a:t>Patients identified pre-R may not reflect broader population with OUD</a:t>
            </a:r>
          </a:p>
          <a:p>
            <a:endParaRPr lang="en-US" sz="3200" dirty="0"/>
          </a:p>
          <a:p>
            <a:pPr marL="0" indent="0">
              <a:buNone/>
            </a:pPr>
            <a:r>
              <a:rPr lang="en-US" sz="3200" b="1" dirty="0"/>
              <a:t>Secondary sample:</a:t>
            </a:r>
            <a:r>
              <a:rPr lang="en-US" sz="3200" dirty="0"/>
              <a:t> add patients identified post-R to the pre-R sample</a:t>
            </a:r>
          </a:p>
          <a:p>
            <a:r>
              <a:rPr lang="en-US" altLang="en-US" sz="3200" dirty="0"/>
              <a:t>Included 1,347 patients with new OUD diagnosis or new to PROUD trial clinics after randomization (post-randomization sample)</a:t>
            </a:r>
          </a:p>
          <a:p>
            <a:r>
              <a:rPr lang="en-US" altLang="en-US" sz="3200" dirty="0"/>
              <a:t>Covariate-adjusted regression allowed for </a:t>
            </a:r>
            <a:r>
              <a:rPr lang="en-US" altLang="en-US" sz="3200" b="1" dirty="0"/>
              <a:t>separate intervention effects</a:t>
            </a:r>
            <a:r>
              <a:rPr lang="en-US" altLang="en-US" sz="3200" dirty="0"/>
              <a:t> in the pre- and post-R samples</a:t>
            </a:r>
          </a:p>
          <a:p>
            <a:pPr lvl="1"/>
            <a:r>
              <a:rPr lang="en-US" altLang="en-US" sz="3200" dirty="0"/>
              <a:t>Adjusted for </a:t>
            </a:r>
            <a:r>
              <a:rPr lang="en-US" altLang="en-US" sz="3200" b="1" dirty="0"/>
              <a:t>pre-specified prognostic covariates </a:t>
            </a:r>
            <a:r>
              <a:rPr lang="en-US" altLang="en-US" sz="3200" dirty="0"/>
              <a:t>that could differ across patients identified post-randomization in the intervention versus usual care clinics</a:t>
            </a:r>
          </a:p>
        </p:txBody>
      </p:sp>
      <p:sp>
        <p:nvSpPr>
          <p:cNvPr id="4" name="Slide Number Placeholder 3">
            <a:extLst>
              <a:ext uri="{FF2B5EF4-FFF2-40B4-BE49-F238E27FC236}">
                <a16:creationId xmlns:a16="http://schemas.microsoft.com/office/drawing/2014/main" id="{E5039852-575E-074A-900D-8E2274EB1AD5}"/>
              </a:ext>
            </a:extLst>
          </p:cNvPr>
          <p:cNvSpPr>
            <a:spLocks noGrp="1"/>
          </p:cNvSpPr>
          <p:nvPr>
            <p:ph type="sldNum" sz="quarter" idx="10"/>
          </p:nvPr>
        </p:nvSpPr>
        <p:spPr/>
        <p:txBody>
          <a:bodyPr/>
          <a:lstStyle/>
          <a:p>
            <a:pPr>
              <a:defRPr/>
            </a:pPr>
            <a:r>
              <a:rPr lang="en-US" altLang="en-US" dirty="0"/>
              <a:t> </a:t>
            </a:r>
          </a:p>
        </p:txBody>
      </p:sp>
    </p:spTree>
    <p:extLst>
      <p:ext uri="{BB962C8B-B14F-4D97-AF65-F5344CB8AC3E}">
        <p14:creationId xmlns:p14="http://schemas.microsoft.com/office/powerpoint/2010/main" val="1070359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020F78-1AFC-AB71-4D2A-9619FBECC004}"/>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E4F1F8A4-8587-48D2-388D-6D54693A6915}"/>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F3F2EAD0-D3AC-F23E-EBDE-1E196C61FE8E}"/>
              </a:ext>
            </a:extLst>
          </p:cNvPr>
          <p:cNvSpPr>
            <a:spLocks noGrp="1"/>
          </p:cNvSpPr>
          <p:nvPr>
            <p:ph type="title"/>
          </p:nvPr>
        </p:nvSpPr>
        <p:spPr/>
        <p:txBody>
          <a:bodyPr/>
          <a:lstStyle/>
          <a:p>
            <a:r>
              <a:rPr lang="en-US" dirty="0"/>
              <a:t>Acute care utilization (Aim 2) PROUD trial results</a:t>
            </a:r>
          </a:p>
        </p:txBody>
      </p:sp>
      <p:sp>
        <p:nvSpPr>
          <p:cNvPr id="5" name="Content Placeholder 4">
            <a:extLst>
              <a:ext uri="{FF2B5EF4-FFF2-40B4-BE49-F238E27FC236}">
                <a16:creationId xmlns:a16="http://schemas.microsoft.com/office/drawing/2014/main" id="{A96171A3-3C7E-5E4C-3F1F-B7BC92DABD4E}"/>
              </a:ext>
            </a:extLst>
          </p:cNvPr>
          <p:cNvSpPr>
            <a:spLocks noGrp="1"/>
          </p:cNvSpPr>
          <p:nvPr>
            <p:ph sz="quarter" idx="19"/>
          </p:nvPr>
        </p:nvSpPr>
        <p:spPr>
          <a:xfrm>
            <a:off x="1754188" y="3523992"/>
            <a:ext cx="20716345" cy="8305800"/>
          </a:xfrm>
        </p:spPr>
        <p:txBody>
          <a:bodyPr/>
          <a:lstStyle/>
          <a:p>
            <a:pPr marL="0" indent="0">
              <a:buNone/>
            </a:pPr>
            <a:r>
              <a:rPr lang="en-US" altLang="en-US" b="1" dirty="0" smtClean="0"/>
              <a:t>Results </a:t>
            </a:r>
            <a:r>
              <a:rPr lang="en-US" altLang="en-US" b="1" smtClean="0"/>
              <a:t>not published</a:t>
            </a:r>
            <a:endParaRPr lang="en-US" altLang="en-US" sz="3600" dirty="0"/>
          </a:p>
          <a:p>
            <a:endParaRPr lang="en-US" dirty="0"/>
          </a:p>
        </p:txBody>
      </p:sp>
      <p:sp>
        <p:nvSpPr>
          <p:cNvPr id="6" name="Slide Number Placeholder 5">
            <a:extLst>
              <a:ext uri="{FF2B5EF4-FFF2-40B4-BE49-F238E27FC236}">
                <a16:creationId xmlns:a16="http://schemas.microsoft.com/office/drawing/2014/main" id="{E06FD0C1-6EB0-BA7C-ED8C-1E987613226A}"/>
              </a:ext>
            </a:extLst>
          </p:cNvPr>
          <p:cNvSpPr>
            <a:spLocks noGrp="1"/>
          </p:cNvSpPr>
          <p:nvPr>
            <p:ph type="sldNum" sz="quarter" idx="4"/>
          </p:nvPr>
        </p:nvSpPr>
        <p:spPr/>
        <p:txBody>
          <a:bodyPr/>
          <a:lstStyle/>
          <a:p>
            <a:fld id="{8C8B385D-DF67-E241-B0BF-76B80A8E743B}" type="slidenum">
              <a:rPr lang="en-US" smtClean="0"/>
              <a:pPr/>
              <a:t>98</a:t>
            </a:fld>
            <a:endParaRPr lang="en-US" dirty="0"/>
          </a:p>
        </p:txBody>
      </p:sp>
    </p:spTree>
    <p:extLst>
      <p:ext uri="{BB962C8B-B14F-4D97-AF65-F5344CB8AC3E}">
        <p14:creationId xmlns:p14="http://schemas.microsoft.com/office/powerpoint/2010/main" val="20370920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B343F-2648-46FC-BB50-16F8451F7F47}"/>
              </a:ext>
            </a:extLst>
          </p:cNvPr>
          <p:cNvSpPr>
            <a:spLocks noGrp="1"/>
          </p:cNvSpPr>
          <p:nvPr>
            <p:ph type="body" sz="quarter" idx="14"/>
          </p:nvPr>
        </p:nvSpPr>
        <p:spPr/>
        <p:txBody>
          <a:bodyPr/>
          <a:lstStyle/>
          <a:p>
            <a:r>
              <a:rPr lang="en-US" dirty="0"/>
              <a:t> </a:t>
            </a:r>
          </a:p>
        </p:txBody>
      </p:sp>
      <p:sp>
        <p:nvSpPr>
          <p:cNvPr id="3" name="Text Placeholder 2">
            <a:extLst>
              <a:ext uri="{FF2B5EF4-FFF2-40B4-BE49-F238E27FC236}">
                <a16:creationId xmlns:a16="http://schemas.microsoft.com/office/drawing/2014/main" id="{3F739E5B-2FFC-43BB-A0F0-57F0234C308C}"/>
              </a:ext>
            </a:extLst>
          </p:cNvPr>
          <p:cNvSpPr>
            <a:spLocks noGrp="1"/>
          </p:cNvSpPr>
          <p:nvPr>
            <p:ph type="body" sz="quarter" idx="15"/>
          </p:nvPr>
        </p:nvSpPr>
        <p:spPr/>
        <p:txBody>
          <a:bodyPr/>
          <a:lstStyle/>
          <a:p>
            <a:r>
              <a:rPr lang="en-US" dirty="0"/>
              <a:t> </a:t>
            </a:r>
          </a:p>
        </p:txBody>
      </p:sp>
      <p:sp>
        <p:nvSpPr>
          <p:cNvPr id="4" name="Title 3">
            <a:extLst>
              <a:ext uri="{FF2B5EF4-FFF2-40B4-BE49-F238E27FC236}">
                <a16:creationId xmlns:a16="http://schemas.microsoft.com/office/drawing/2014/main" id="{93181E50-E510-45A7-A8F2-379BEB250609}"/>
              </a:ext>
            </a:extLst>
          </p:cNvPr>
          <p:cNvSpPr>
            <a:spLocks noGrp="1"/>
          </p:cNvSpPr>
          <p:nvPr>
            <p:ph type="title"/>
          </p:nvPr>
        </p:nvSpPr>
        <p:spPr/>
        <p:txBody>
          <a:bodyPr/>
          <a:lstStyle/>
          <a:p>
            <a:r>
              <a:rPr lang="en-US" dirty="0"/>
              <a:t>Case Study 2: The Sustained Patient-centered Alcohol Related Care (SPARC) Trial</a:t>
            </a:r>
          </a:p>
        </p:txBody>
      </p:sp>
      <p:sp>
        <p:nvSpPr>
          <p:cNvPr id="5" name="Content Placeholder 4">
            <a:extLst>
              <a:ext uri="{FF2B5EF4-FFF2-40B4-BE49-F238E27FC236}">
                <a16:creationId xmlns:a16="http://schemas.microsoft.com/office/drawing/2014/main" id="{BA63A5C4-E806-4855-978E-190A16DDC726}"/>
              </a:ext>
            </a:extLst>
          </p:cNvPr>
          <p:cNvSpPr>
            <a:spLocks noGrp="1"/>
          </p:cNvSpPr>
          <p:nvPr>
            <p:ph sz="quarter" idx="19"/>
          </p:nvPr>
        </p:nvSpPr>
        <p:spPr>
          <a:xfrm>
            <a:off x="1754189" y="3908412"/>
            <a:ext cx="19598744" cy="8305800"/>
          </a:xfrm>
        </p:spPr>
        <p:txBody>
          <a:bodyPr/>
          <a:lstStyle/>
          <a:p>
            <a:pPr marL="0" lvl="0" indent="0" defTabSz="431800" fontAlgn="base">
              <a:spcBef>
                <a:spcPts val="375"/>
              </a:spcBef>
              <a:spcAft>
                <a:spcPts val="563"/>
              </a:spcAft>
              <a:buClr>
                <a:srgbClr val="78BE20"/>
              </a:buClr>
              <a:buSzPct val="90000"/>
              <a:buNone/>
            </a:pPr>
            <a:r>
              <a:rPr lang="en-US" altLang="en-US" dirty="0">
                <a:solidFill>
                  <a:prstClr val="black"/>
                </a:solidFill>
                <a:ea typeface="MS PGothic" pitchFamily="34" charset="-128"/>
              </a:rPr>
              <a:t>Pragmatic, stepped-wedge implementation trial</a:t>
            </a:r>
          </a:p>
          <a:p>
            <a:pPr marL="0" lvl="0" indent="0" defTabSz="431800" fontAlgn="base">
              <a:spcBef>
                <a:spcPts val="375"/>
              </a:spcBef>
              <a:spcAft>
                <a:spcPts val="563"/>
              </a:spcAft>
              <a:buClr>
                <a:srgbClr val="78BE20"/>
              </a:buClr>
              <a:buSzPct val="90000"/>
              <a:buNone/>
            </a:pPr>
            <a:endParaRPr lang="en-US" altLang="en-US" sz="1000"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Interventions:</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Integrated alcohol-related care</a:t>
            </a:r>
          </a:p>
          <a:p>
            <a:pPr marL="1454150" lvl="3" indent="-155575" defTabSz="431800" fontAlgn="base">
              <a:spcBef>
                <a:spcPts val="375"/>
              </a:spcBef>
              <a:spcAft>
                <a:spcPts val="563"/>
              </a:spcAft>
              <a:buClr>
                <a:srgbClr val="85CFCD"/>
              </a:buClr>
              <a:buFont typeface="Wingdings" panose="05000000000000000000" pitchFamily="2" charset="2"/>
              <a:buChar char="§"/>
            </a:pPr>
            <a:r>
              <a:rPr lang="en-US" altLang="en-US" dirty="0">
                <a:solidFill>
                  <a:prstClr val="black"/>
                </a:solidFill>
                <a:ea typeface="MS PGothic" pitchFamily="34" charset="-128"/>
              </a:rPr>
              <a:t> Screening for unhealthy alcohol use, brief alcohol counseling</a:t>
            </a:r>
          </a:p>
          <a:p>
            <a:pPr marL="1454150" lvl="3" indent="-155575" defTabSz="431800" fontAlgn="base">
              <a:spcBef>
                <a:spcPts val="375"/>
              </a:spcBef>
              <a:spcAft>
                <a:spcPts val="563"/>
              </a:spcAft>
              <a:buClr>
                <a:srgbClr val="85CFCD"/>
              </a:buClr>
              <a:buFont typeface="Wingdings" panose="05000000000000000000" pitchFamily="2" charset="2"/>
              <a:buChar char="§"/>
            </a:pPr>
            <a:r>
              <a:rPr lang="en-US" altLang="en-US" dirty="0">
                <a:solidFill>
                  <a:prstClr val="black"/>
                </a:solidFill>
                <a:ea typeface="MS PGothic" pitchFamily="34" charset="-128"/>
              </a:rPr>
              <a:t> Assessment, diagnosis, and treatment of alcohol use disorders (AUDs)</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prstClr val="black"/>
                </a:solidFill>
                <a:ea typeface="MS PGothic" pitchFamily="34" charset="-128"/>
              </a:rPr>
              <a:t> Usual primary care</a:t>
            </a:r>
          </a:p>
          <a:p>
            <a:pPr marL="0" lvl="0" indent="0" defTabSz="431800" fontAlgn="base">
              <a:spcBef>
                <a:spcPts val="375"/>
              </a:spcBef>
              <a:spcAft>
                <a:spcPts val="563"/>
              </a:spcAft>
              <a:buClr>
                <a:srgbClr val="78BE20"/>
              </a:buClr>
              <a:buSzPct val="90000"/>
              <a:buNone/>
            </a:pPr>
            <a:endParaRPr lang="en-US" altLang="en-US" sz="1000" b="1" dirty="0">
              <a:solidFill>
                <a:prstClr val="black"/>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Sample:</a:t>
            </a:r>
            <a:r>
              <a:rPr lang="en-US" altLang="en-US" dirty="0">
                <a:solidFill>
                  <a:prstClr val="black"/>
                </a:solidFill>
                <a:ea typeface="MS PGothic" pitchFamily="34" charset="-128"/>
              </a:rPr>
              <a:t> 19 primary care (PC) sites of Kaiser Permanente Washington</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srgbClr val="000000"/>
                </a:solidFill>
                <a:ea typeface="MS PGothic" pitchFamily="34" charset="-128"/>
              </a:rPr>
              <a:t> ~330,000 PC patients (2015-2018)</a:t>
            </a:r>
          </a:p>
          <a:p>
            <a:pPr marL="384175" lvl="2" indent="0" defTabSz="431800" fontAlgn="base">
              <a:spcBef>
                <a:spcPts val="375"/>
              </a:spcBef>
              <a:spcAft>
                <a:spcPts val="563"/>
              </a:spcAft>
              <a:buClr>
                <a:srgbClr val="85CFCD"/>
              </a:buClr>
              <a:buSzPct val="80000"/>
              <a:buNone/>
            </a:pPr>
            <a:endParaRPr lang="en-US" altLang="en-US" sz="1000" dirty="0">
              <a:solidFill>
                <a:srgbClr val="000000"/>
              </a:solidFill>
              <a:ea typeface="MS PGothic" pitchFamily="34" charset="-128"/>
            </a:endParaRPr>
          </a:p>
          <a:p>
            <a:pPr marL="0" lvl="0" indent="0" defTabSz="431800" fontAlgn="base">
              <a:spcBef>
                <a:spcPts val="375"/>
              </a:spcBef>
              <a:spcAft>
                <a:spcPts val="563"/>
              </a:spcAft>
              <a:buClr>
                <a:srgbClr val="78BE20"/>
              </a:buClr>
              <a:buSzPct val="90000"/>
              <a:buNone/>
            </a:pPr>
            <a:r>
              <a:rPr lang="en-US" altLang="en-US" b="1" dirty="0">
                <a:solidFill>
                  <a:prstClr val="black"/>
                </a:solidFill>
                <a:ea typeface="MS PGothic" pitchFamily="34" charset="-128"/>
              </a:rPr>
              <a:t>Results:</a:t>
            </a:r>
            <a:endParaRPr lang="en-US" altLang="en-US" dirty="0">
              <a:solidFill>
                <a:prstClr val="black"/>
              </a:solidFill>
              <a:ea typeface="MS PGothic" pitchFamily="34" charset="-128"/>
            </a:endParaRP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srgbClr val="000000"/>
                </a:solidFill>
                <a:ea typeface="MS PGothic" pitchFamily="34" charset="-128"/>
              </a:rPr>
              <a:t> Intervention increased brief alcohol counseling (magnitude was modest)</a:t>
            </a:r>
          </a:p>
          <a:p>
            <a:pPr marL="539750" lvl="2" indent="-155575" defTabSz="431800" fontAlgn="base">
              <a:spcBef>
                <a:spcPts val="375"/>
              </a:spcBef>
              <a:spcAft>
                <a:spcPts val="563"/>
              </a:spcAft>
              <a:buClr>
                <a:srgbClr val="85CFCD"/>
              </a:buClr>
              <a:buSzPct val="80000"/>
              <a:buFont typeface="Wingdings" panose="05000000000000000000" pitchFamily="2" charset="2"/>
              <a:buChar char="§"/>
            </a:pPr>
            <a:r>
              <a:rPr lang="en-US" altLang="en-US" dirty="0">
                <a:solidFill>
                  <a:srgbClr val="000000"/>
                </a:solidFill>
                <a:ea typeface="MS PGothic" pitchFamily="34" charset="-128"/>
              </a:rPr>
              <a:t> Intervention did not increase treatment engagement, but increased intermediate outcomes (screening, new AUD diagnosis, treatment initiation)</a:t>
            </a:r>
            <a:endParaRPr lang="en-US" altLang="en-US" dirty="0">
              <a:solidFill>
                <a:prstClr val="black"/>
              </a:solidFill>
              <a:ea typeface="MS PGothic" pitchFamily="34" charset="-128"/>
            </a:endParaRPr>
          </a:p>
          <a:p>
            <a:pPr marL="0" indent="0">
              <a:buNone/>
            </a:pPr>
            <a:endParaRPr lang="en-US" dirty="0"/>
          </a:p>
        </p:txBody>
      </p:sp>
      <p:sp>
        <p:nvSpPr>
          <p:cNvPr id="6" name="Slide Number Placeholder 5">
            <a:extLst>
              <a:ext uri="{FF2B5EF4-FFF2-40B4-BE49-F238E27FC236}">
                <a16:creationId xmlns:a16="http://schemas.microsoft.com/office/drawing/2014/main" id="{075B5F5A-A73E-4FD7-9BB9-6674554FD91D}"/>
              </a:ext>
            </a:extLst>
          </p:cNvPr>
          <p:cNvSpPr>
            <a:spLocks noGrp="1"/>
          </p:cNvSpPr>
          <p:nvPr>
            <p:ph type="sldNum" sz="quarter" idx="4"/>
          </p:nvPr>
        </p:nvSpPr>
        <p:spPr/>
        <p:txBody>
          <a:bodyPr/>
          <a:lstStyle/>
          <a:p>
            <a:fld id="{8C8B385D-DF67-E241-B0BF-76B80A8E743B}" type="slidenum">
              <a:rPr lang="en-US" smtClean="0"/>
              <a:pPr/>
              <a:t>99</a:t>
            </a:fld>
            <a:endParaRPr lang="en-US" dirty="0"/>
          </a:p>
        </p:txBody>
      </p:sp>
    </p:spTree>
    <p:extLst>
      <p:ext uri="{BB962C8B-B14F-4D97-AF65-F5344CB8AC3E}">
        <p14:creationId xmlns:p14="http://schemas.microsoft.com/office/powerpoint/2010/main" val="1194175169"/>
      </p:ext>
    </p:extLst>
  </p:cSld>
  <p:clrMapOvr>
    <a:masterClrMapping/>
  </p:clrMapOvr>
</p:sld>
</file>

<file path=ppt/theme/theme1.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72270</TotalTime>
  <Words>14678</Words>
  <Application>Microsoft Office PowerPoint</Application>
  <PresentationFormat>Custom</PresentationFormat>
  <Paragraphs>1531</Paragraphs>
  <Slides>112</Slides>
  <Notes>92</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112</vt:i4>
      </vt:variant>
    </vt:vector>
  </HeadingPairs>
  <TitlesOfParts>
    <vt:vector size="128" baseType="lpstr">
      <vt:lpstr>ＭＳ Ｐゴシック</vt:lpstr>
      <vt:lpstr>ＭＳ Ｐゴシック</vt:lpstr>
      <vt:lpstr>AdvPSA88A</vt:lpstr>
      <vt:lpstr>Arial</vt:lpstr>
      <vt:lpstr>Arial Narrow</vt:lpstr>
      <vt:lpstr>Calibri</vt:lpstr>
      <vt:lpstr>Cambria</vt:lpstr>
      <vt:lpstr>Cambria Math</vt:lpstr>
      <vt:lpstr>Wingdings</vt:lpstr>
      <vt:lpstr>Title - Basic Gradient</vt:lpstr>
      <vt:lpstr>Title - Photo</vt:lpstr>
      <vt:lpstr>Transition</vt:lpstr>
      <vt:lpstr>Title - Texture Gradient</vt:lpstr>
      <vt:lpstr>Title - Basic Solid</vt:lpstr>
      <vt:lpstr>Content</vt:lpstr>
      <vt:lpstr>Full Blank Slide</vt:lpstr>
      <vt:lpstr>Statistical methods for electronic health record data     American Causal Inference Conference</vt:lpstr>
      <vt:lpstr>Welcome! </vt:lpstr>
      <vt:lpstr>Kaiser Permanente Washington Health Research Institute, Seattle, WA</vt:lpstr>
      <vt:lpstr>Course Outline</vt:lpstr>
      <vt:lpstr>Introduction to electronic health records for research purpose</vt:lpstr>
      <vt:lpstr>What is EHR data?</vt:lpstr>
      <vt:lpstr>Health insurance, administrative claims data</vt:lpstr>
      <vt:lpstr>Clinical, EMR data</vt:lpstr>
      <vt:lpstr>EHR data sources</vt:lpstr>
      <vt:lpstr>EHR data are extensive and complex! </vt:lpstr>
      <vt:lpstr>Why do research with EHR data?</vt:lpstr>
      <vt:lpstr>Why do research with EHR data?</vt:lpstr>
      <vt:lpstr>Challenges of research with EHR data</vt:lpstr>
      <vt:lpstr>Selection bias in defining study sample</vt:lpstr>
      <vt:lpstr>Measurement error, misclassification, and missing data</vt:lpstr>
      <vt:lpstr>Multilevel data</vt:lpstr>
      <vt:lpstr>Multi-site studies, Interoperability</vt:lpstr>
      <vt:lpstr>Health system variability in recording depression symptoms</vt:lpstr>
      <vt:lpstr>Variation in data capture of injury intent across time</vt:lpstr>
      <vt:lpstr>Unstructured, free text data</vt:lpstr>
      <vt:lpstr>Operationalizing clinical data for research</vt:lpstr>
      <vt:lpstr>Using clinical data to conduct observational studies</vt:lpstr>
      <vt:lpstr>Outline - observational studies using clinical data</vt:lpstr>
      <vt:lpstr>Retrospective cohort design</vt:lpstr>
      <vt:lpstr>Retrospective cohort design</vt:lpstr>
      <vt:lpstr>Designing a retrospective cohort</vt:lpstr>
      <vt:lpstr>Compare mom and baby outcomes of antihypertensive medications</vt:lpstr>
      <vt:lpstr>Outline - observational studies using clinical data</vt:lpstr>
      <vt:lpstr>Addressing treatment selection bias (i.e. non-randomized treatment bias)</vt:lpstr>
      <vt:lpstr>Treatment selection bias</vt:lpstr>
      <vt:lpstr>Early pregnancy exposure to opioids and neural tube defects (NTDs)</vt:lpstr>
      <vt:lpstr>Early pregnancy exposure to opioids and neural tube defects (NTDs)</vt:lpstr>
      <vt:lpstr>Bariatric surgery and macrovascular disease </vt:lpstr>
      <vt:lpstr>Interrupted time series – a type of historical control</vt:lpstr>
      <vt:lpstr>Did risk reduction initiative for patients on long-term opioid therapy reduce motor vehicle crashes?</vt:lpstr>
      <vt:lpstr>Motor vehicle crashes over time in long-term opioid therapy patients </vt:lpstr>
      <vt:lpstr>Unmeasured confounding</vt:lpstr>
      <vt:lpstr>Unmeasured confounding</vt:lpstr>
      <vt:lpstr>Unmeasured confounding sensitivity analyses:   bariatric surgery and macrovascular disease</vt:lpstr>
      <vt:lpstr>Estimating effect of flu vaccine on mortality</vt:lpstr>
      <vt:lpstr>Indication bias</vt:lpstr>
      <vt:lpstr>ACEIs and ARBs do not increase risk of COVID19 infection</vt:lpstr>
      <vt:lpstr>Antidepressant use in pregnancy and risk of gestational diabetes</vt:lpstr>
      <vt:lpstr>Safety of sulfonamide antibacterials in pregnancy</vt:lpstr>
      <vt:lpstr>Selection bias – when using clinical data in general (recall)</vt:lpstr>
      <vt:lpstr>Selection bias</vt:lpstr>
      <vt:lpstr>Assessing impact of colorectal cancer screening</vt:lpstr>
      <vt:lpstr>Accounting for non-response in the Middle-Aged/Seniors Chronic Opioid Therapy (MASCOT) survey. </vt:lpstr>
      <vt:lpstr>Some thoughts on measurement error in clinical data</vt:lpstr>
      <vt:lpstr>Measurement error</vt:lpstr>
      <vt:lpstr>Does statin use increase risk of community-acquired pneumonia?</vt:lpstr>
      <vt:lpstr>Two-phase study examining association between elective induction of labor and pregnancy outcomes</vt:lpstr>
      <vt:lpstr>Informative observation times</vt:lpstr>
      <vt:lpstr>Does receipt of alcohol-related care differ for patients with HIV?</vt:lpstr>
      <vt:lpstr>Estimating risk of suicide attempt following PHQ item 9 response</vt:lpstr>
      <vt:lpstr>Risk of suicidal behavior following PHQ9</vt:lpstr>
      <vt:lpstr>Summary and conclusions</vt:lpstr>
      <vt:lpstr>Statistical methods for pragmatic trials Using real-world data to improve clinical care </vt:lpstr>
      <vt:lpstr>Outline</vt:lpstr>
      <vt:lpstr>Clinical research is slow</vt:lpstr>
      <vt:lpstr>Clinical research is not always directly relevant to practice</vt:lpstr>
      <vt:lpstr>What are pragmatic clinical trials (PCTs)?</vt:lpstr>
      <vt:lpstr>Learning Healthcare System</vt:lpstr>
      <vt:lpstr>Pragmatic vs. Explanatory Trials</vt:lpstr>
      <vt:lpstr>Pragmatic vs. Explanatory Trials</vt:lpstr>
      <vt:lpstr>Pragmatic vs. Explanatory Trials</vt:lpstr>
      <vt:lpstr>Pragmatic vs. Explanatory Trials</vt:lpstr>
      <vt:lpstr>Pragmatic vs. Explanatory Trials</vt:lpstr>
      <vt:lpstr>Pragmatic vs. Explanatory Trials</vt:lpstr>
      <vt:lpstr>Key features of most pragmatic trials</vt:lpstr>
      <vt:lpstr>Outline</vt:lpstr>
      <vt:lpstr>Study design </vt:lpstr>
      <vt:lpstr>Cluster randomized trials</vt:lpstr>
      <vt:lpstr>Randomization</vt:lpstr>
      <vt:lpstr>Cluster randomized trials</vt:lpstr>
      <vt:lpstr>Stepped wedge cluster randomized trials</vt:lpstr>
      <vt:lpstr>Stepped wedge cluster randomized trials</vt:lpstr>
      <vt:lpstr>Zelen design</vt:lpstr>
      <vt:lpstr>Defining eligibility criteria of sample using EHR data</vt:lpstr>
      <vt:lpstr>Identification bias</vt:lpstr>
      <vt:lpstr>Approaches to address identification bias in cluster-randomized trials</vt:lpstr>
      <vt:lpstr>Using real world data for outcome ascertainment</vt:lpstr>
      <vt:lpstr>Outcome ascertainment and missing data</vt:lpstr>
      <vt:lpstr>Outcome ascertainment and missing data</vt:lpstr>
      <vt:lpstr>Health equity in PCTs</vt:lpstr>
      <vt:lpstr>Health equity in PCTs</vt:lpstr>
      <vt:lpstr>Outline</vt:lpstr>
      <vt:lpstr>Case Study 1: The PRimary care Opioid Use Disorders Treatment (PROUD) Trial</vt:lpstr>
      <vt:lpstr>PROUD Trial objectives</vt:lpstr>
      <vt:lpstr>Challenges of the PROUD study</vt:lpstr>
      <vt:lpstr>Challenges of the PROUD study</vt:lpstr>
      <vt:lpstr>Challenges of the PROUD study</vt:lpstr>
      <vt:lpstr>Challenges of the PROUD study Defining eligibility criteria for analytic sample using EHR data</vt:lpstr>
      <vt:lpstr>PowerPoint Presentation</vt:lpstr>
      <vt:lpstr>PowerPoint Presentation</vt:lpstr>
      <vt:lpstr>Potential for identification bias</vt:lpstr>
      <vt:lpstr>Addressing identification bias</vt:lpstr>
      <vt:lpstr>Acute care utilization (Aim 2) PROUD trial results</vt:lpstr>
      <vt:lpstr>Case Study 2: The Sustained Patient-centered Alcohol Related Care (SPARC) Trial</vt:lpstr>
      <vt:lpstr>Accommodating health system needs while maintaining rigorous design and analysis</vt:lpstr>
      <vt:lpstr>Accommodating health system needs while maintaining rigorous design and analysis</vt:lpstr>
      <vt:lpstr>Case Study 3: More Individualized Care: Assessment and Recovery through Engagement (MICARE) Trial</vt:lpstr>
      <vt:lpstr>Challenges of the MICARE study</vt:lpstr>
      <vt:lpstr>Challenges of the MICARE study Follow-up PHQ-9 scores not controlled by study team</vt:lpstr>
      <vt:lpstr>Challenges of the MICARE study Differential administration of measures across arms</vt:lpstr>
      <vt:lpstr>Informing statistical study design using baseline data</vt:lpstr>
      <vt:lpstr>Informing statistical study design using baseline data Selecting which follow-up measure(s) to use in setting of intervention-depending observations</vt:lpstr>
      <vt:lpstr>Informing statistical study design using baseline data Selecting which follow-up measure(s) to use in setting of intervention-depending observations</vt:lpstr>
      <vt:lpstr>Case study conclusions</vt:lpstr>
      <vt:lpstr>Summary</vt:lpstr>
      <vt:lpstr>Thank you! Questions?</vt:lpstr>
      <vt:lpstr>Statistical methods for electronic health record data     American Causal Inference Conference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J. Paolella</dc:creator>
  <cp:lastModifiedBy>Rentex</cp:lastModifiedBy>
  <cp:revision>632</cp:revision>
  <cp:lastPrinted>2018-01-10T22:45:08Z</cp:lastPrinted>
  <dcterms:created xsi:type="dcterms:W3CDTF">2017-05-09T20:35:20Z</dcterms:created>
  <dcterms:modified xsi:type="dcterms:W3CDTF">2024-05-14T19:51:47Z</dcterms:modified>
</cp:coreProperties>
</file>