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9" r:id="rId6"/>
    <p:sldId id="266" r:id="rId7"/>
    <p:sldId id="267" r:id="rId8"/>
    <p:sldId id="279" r:id="rId9"/>
    <p:sldId id="260" r:id="rId10"/>
    <p:sldId id="268" r:id="rId11"/>
    <p:sldId id="271" r:id="rId12"/>
    <p:sldId id="272" r:id="rId13"/>
    <p:sldId id="274" r:id="rId14"/>
    <p:sldId id="275" r:id="rId15"/>
    <p:sldId id="276" r:id="rId16"/>
    <p:sldId id="277" r:id="rId17"/>
    <p:sldId id="278" r:id="rId18"/>
    <p:sldId id="269" r:id="rId19"/>
    <p:sldId id="261"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Capstone Project </a:t>
            </a:r>
            <a:br>
              <a:rPr lang="en-US" sz="4000" dirty="0" smtClean="0"/>
            </a:br>
            <a:r>
              <a:rPr lang="en-US" sz="4000" dirty="0" smtClean="0"/>
              <a:t>The Battle of Neighborhoods</a:t>
            </a:r>
            <a:br>
              <a:rPr lang="en-US" sz="4000" dirty="0" smtClean="0"/>
            </a:br>
            <a:r>
              <a:rPr lang="en-US" sz="4000" dirty="0"/>
              <a:t/>
            </a:r>
            <a:br>
              <a:rPr lang="en-US" sz="4000" dirty="0"/>
            </a:br>
            <a:r>
              <a:rPr lang="en-US" sz="4000" dirty="0" smtClean="0"/>
              <a:t/>
            </a:r>
            <a:br>
              <a:rPr lang="en-US" sz="4000" dirty="0" smtClean="0"/>
            </a:br>
            <a:endParaRPr lang="en-US" sz="4000" dirty="0"/>
          </a:p>
        </p:txBody>
      </p:sp>
      <p:sp>
        <p:nvSpPr>
          <p:cNvPr id="3" name="Subtitle 2"/>
          <p:cNvSpPr>
            <a:spLocks noGrp="1"/>
          </p:cNvSpPr>
          <p:nvPr>
            <p:ph type="subTitle" idx="1"/>
          </p:nvPr>
        </p:nvSpPr>
        <p:spPr/>
        <p:txBody>
          <a:bodyPr/>
          <a:lstStyle/>
          <a:p>
            <a:r>
              <a:rPr lang="en-US" dirty="0" smtClean="0"/>
              <a:t>Ryan Cooley</a:t>
            </a:r>
          </a:p>
          <a:p>
            <a:r>
              <a:rPr lang="en-US" dirty="0" smtClean="0"/>
              <a:t>02.26.2020</a:t>
            </a:r>
            <a:endParaRPr lang="en-US" dirty="0"/>
          </a:p>
        </p:txBody>
      </p:sp>
    </p:spTree>
    <p:extLst>
      <p:ext uri="{BB962C8B-B14F-4D97-AF65-F5344CB8AC3E}">
        <p14:creationId xmlns:p14="http://schemas.microsoft.com/office/powerpoint/2010/main" val="38424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Cluster 0</a:t>
            </a:r>
            <a:endParaRPr lang="en-US" sz="3200" dirty="0"/>
          </a:p>
        </p:txBody>
      </p:sp>
      <p:sp>
        <p:nvSpPr>
          <p:cNvPr id="3" name="Content Placeholder 2"/>
          <p:cNvSpPr>
            <a:spLocks noGrp="1"/>
          </p:cNvSpPr>
          <p:nvPr>
            <p:ph idx="1"/>
          </p:nvPr>
        </p:nvSpPr>
        <p:spPr>
          <a:xfrm>
            <a:off x="1103312" y="2052918"/>
            <a:ext cx="3715823" cy="4195481"/>
          </a:xfrm>
        </p:spPr>
        <p:txBody>
          <a:bodyPr/>
          <a:lstStyle/>
          <a:p>
            <a:r>
              <a:rPr lang="en-US" dirty="0" smtClean="0"/>
              <a:t>Segment 0 are neighborhoods that had a major of restaurants that are Pizza Place and Fast Food</a:t>
            </a:r>
          </a:p>
          <a:p>
            <a:r>
              <a:rPr lang="en-US" dirty="0" smtClean="0"/>
              <a:t>Most of the neighborhoods reside in Brooklyn and Queens</a:t>
            </a:r>
          </a:p>
          <a:p>
            <a:endParaRPr lang="en-US" dirty="0"/>
          </a:p>
        </p:txBody>
      </p:sp>
      <p:pic>
        <p:nvPicPr>
          <p:cNvPr id="9" name="Picture 8"/>
          <p:cNvPicPr>
            <a:picLocks noChangeAspect="1"/>
          </p:cNvPicPr>
          <p:nvPr/>
        </p:nvPicPr>
        <p:blipFill>
          <a:blip r:embed="rId2"/>
          <a:stretch>
            <a:fillRect/>
          </a:stretch>
        </p:blipFill>
        <p:spPr>
          <a:xfrm>
            <a:off x="6164674" y="2631420"/>
            <a:ext cx="2839284" cy="2687631"/>
          </a:xfrm>
          <a:prstGeom prst="rect">
            <a:avLst/>
          </a:prstGeom>
        </p:spPr>
      </p:pic>
      <p:pic>
        <p:nvPicPr>
          <p:cNvPr id="10" name="Picture 9"/>
          <p:cNvPicPr>
            <a:picLocks noChangeAspect="1"/>
          </p:cNvPicPr>
          <p:nvPr/>
        </p:nvPicPr>
        <p:blipFill>
          <a:blip r:embed="rId3"/>
          <a:stretch>
            <a:fillRect/>
          </a:stretch>
        </p:blipFill>
        <p:spPr>
          <a:xfrm>
            <a:off x="6164673" y="1243133"/>
            <a:ext cx="4442889" cy="1220230"/>
          </a:xfrm>
          <a:prstGeom prst="rect">
            <a:avLst/>
          </a:prstGeom>
        </p:spPr>
      </p:pic>
      <p:pic>
        <p:nvPicPr>
          <p:cNvPr id="11" name="Picture 10"/>
          <p:cNvPicPr>
            <a:picLocks noChangeAspect="1"/>
          </p:cNvPicPr>
          <p:nvPr/>
        </p:nvPicPr>
        <p:blipFill>
          <a:blip r:embed="rId4"/>
          <a:stretch>
            <a:fillRect/>
          </a:stretch>
        </p:blipFill>
        <p:spPr>
          <a:xfrm>
            <a:off x="9089066" y="2643663"/>
            <a:ext cx="3036992" cy="1028273"/>
          </a:xfrm>
          <a:prstGeom prst="rect">
            <a:avLst/>
          </a:prstGeom>
        </p:spPr>
      </p:pic>
    </p:spTree>
    <p:extLst>
      <p:ext uri="{BB962C8B-B14F-4D97-AF65-F5344CB8AC3E}">
        <p14:creationId xmlns:p14="http://schemas.microsoft.com/office/powerpoint/2010/main" val="272558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Cluster 1</a:t>
            </a:r>
            <a:endParaRPr lang="en-US" sz="3200" dirty="0"/>
          </a:p>
        </p:txBody>
      </p:sp>
      <p:sp>
        <p:nvSpPr>
          <p:cNvPr id="3" name="Content Placeholder 2"/>
          <p:cNvSpPr>
            <a:spLocks noGrp="1"/>
          </p:cNvSpPr>
          <p:nvPr>
            <p:ph idx="1"/>
          </p:nvPr>
        </p:nvSpPr>
        <p:spPr>
          <a:xfrm>
            <a:off x="1103312" y="2052918"/>
            <a:ext cx="3715823" cy="4195481"/>
          </a:xfrm>
        </p:spPr>
        <p:txBody>
          <a:bodyPr/>
          <a:lstStyle/>
          <a:p>
            <a:r>
              <a:rPr lang="en-US" dirty="0" smtClean="0"/>
              <a:t>Segment 1 is a mostly neighborhoods that are Caribbean.</a:t>
            </a:r>
          </a:p>
          <a:p>
            <a:r>
              <a:rPr lang="en-US" dirty="0" smtClean="0"/>
              <a:t>Most of these neighborhoods reside in Brooklyn and Queen</a:t>
            </a:r>
            <a:endParaRPr lang="en-US" dirty="0"/>
          </a:p>
        </p:txBody>
      </p:sp>
      <p:pic>
        <p:nvPicPr>
          <p:cNvPr id="4" name="Picture 3"/>
          <p:cNvPicPr>
            <a:picLocks noChangeAspect="1"/>
          </p:cNvPicPr>
          <p:nvPr/>
        </p:nvPicPr>
        <p:blipFill>
          <a:blip r:embed="rId2"/>
          <a:stretch>
            <a:fillRect/>
          </a:stretch>
        </p:blipFill>
        <p:spPr>
          <a:xfrm>
            <a:off x="6881426" y="2052918"/>
            <a:ext cx="3981450" cy="3305175"/>
          </a:xfrm>
          <a:prstGeom prst="rect">
            <a:avLst/>
          </a:prstGeom>
        </p:spPr>
      </p:pic>
    </p:spTree>
    <p:extLst>
      <p:ext uri="{BB962C8B-B14F-4D97-AF65-F5344CB8AC3E}">
        <p14:creationId xmlns:p14="http://schemas.microsoft.com/office/powerpoint/2010/main" val="175577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Cluster 2</a:t>
            </a:r>
            <a:endParaRPr lang="en-US" sz="3200" dirty="0"/>
          </a:p>
        </p:txBody>
      </p:sp>
      <p:sp>
        <p:nvSpPr>
          <p:cNvPr id="3" name="Content Placeholder 2"/>
          <p:cNvSpPr>
            <a:spLocks noGrp="1"/>
          </p:cNvSpPr>
          <p:nvPr>
            <p:ph idx="1"/>
          </p:nvPr>
        </p:nvSpPr>
        <p:spPr>
          <a:xfrm>
            <a:off x="1103312" y="2052918"/>
            <a:ext cx="3715823" cy="4195481"/>
          </a:xfrm>
        </p:spPr>
        <p:txBody>
          <a:bodyPr/>
          <a:lstStyle/>
          <a:p>
            <a:r>
              <a:rPr lang="en-US" dirty="0" smtClean="0"/>
              <a:t>Segment 2 are mostly a mix of Italian/Pizza</a:t>
            </a:r>
          </a:p>
          <a:p>
            <a:r>
              <a:rPr lang="en-US" dirty="0" smtClean="0"/>
              <a:t>Most reside in Staten Island</a:t>
            </a:r>
            <a:endParaRPr lang="en-US" dirty="0"/>
          </a:p>
        </p:txBody>
      </p:sp>
      <p:pic>
        <p:nvPicPr>
          <p:cNvPr id="4" name="Picture 3"/>
          <p:cNvPicPr>
            <a:picLocks noChangeAspect="1"/>
          </p:cNvPicPr>
          <p:nvPr/>
        </p:nvPicPr>
        <p:blipFill>
          <a:blip r:embed="rId2"/>
          <a:stretch>
            <a:fillRect/>
          </a:stretch>
        </p:blipFill>
        <p:spPr>
          <a:xfrm>
            <a:off x="7063817" y="2052918"/>
            <a:ext cx="3545775" cy="3822622"/>
          </a:xfrm>
          <a:prstGeom prst="rect">
            <a:avLst/>
          </a:prstGeom>
        </p:spPr>
      </p:pic>
    </p:spTree>
    <p:extLst>
      <p:ext uri="{BB962C8B-B14F-4D97-AF65-F5344CB8AC3E}">
        <p14:creationId xmlns:p14="http://schemas.microsoft.com/office/powerpoint/2010/main" val="348459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Cluster 3</a:t>
            </a:r>
            <a:endParaRPr lang="en-US" sz="3200" dirty="0"/>
          </a:p>
        </p:txBody>
      </p:sp>
      <p:sp>
        <p:nvSpPr>
          <p:cNvPr id="3" name="Content Placeholder 2"/>
          <p:cNvSpPr>
            <a:spLocks noGrp="1"/>
          </p:cNvSpPr>
          <p:nvPr>
            <p:ph idx="1"/>
          </p:nvPr>
        </p:nvSpPr>
        <p:spPr>
          <a:xfrm>
            <a:off x="1103312" y="2052918"/>
            <a:ext cx="3715823" cy="4195481"/>
          </a:xfrm>
        </p:spPr>
        <p:txBody>
          <a:bodyPr/>
          <a:lstStyle/>
          <a:p>
            <a:r>
              <a:rPr lang="en-US" dirty="0" smtClean="0"/>
              <a:t>Segment 3 are heavy Italian, Pizza, and American</a:t>
            </a:r>
          </a:p>
          <a:p>
            <a:r>
              <a:rPr lang="en-US" dirty="0" smtClean="0"/>
              <a:t>This is our largest segment with a majority of neighborhoods in Manhattan, Brooklyn, and Queens.</a:t>
            </a:r>
            <a:endParaRPr lang="en-US" dirty="0"/>
          </a:p>
        </p:txBody>
      </p:sp>
      <p:pic>
        <p:nvPicPr>
          <p:cNvPr id="5" name="Picture 4"/>
          <p:cNvPicPr>
            <a:picLocks noChangeAspect="1"/>
          </p:cNvPicPr>
          <p:nvPr/>
        </p:nvPicPr>
        <p:blipFill>
          <a:blip r:embed="rId2"/>
          <a:stretch>
            <a:fillRect/>
          </a:stretch>
        </p:blipFill>
        <p:spPr>
          <a:xfrm>
            <a:off x="8167301" y="1731748"/>
            <a:ext cx="2396439" cy="3210915"/>
          </a:xfrm>
          <a:prstGeom prst="rect">
            <a:avLst/>
          </a:prstGeom>
        </p:spPr>
      </p:pic>
      <p:pic>
        <p:nvPicPr>
          <p:cNvPr id="6" name="Picture 5"/>
          <p:cNvPicPr>
            <a:picLocks noChangeAspect="1"/>
          </p:cNvPicPr>
          <p:nvPr/>
        </p:nvPicPr>
        <p:blipFill>
          <a:blip r:embed="rId3"/>
          <a:stretch>
            <a:fillRect/>
          </a:stretch>
        </p:blipFill>
        <p:spPr>
          <a:xfrm>
            <a:off x="8167301" y="5057774"/>
            <a:ext cx="2628900" cy="1190625"/>
          </a:xfrm>
          <a:prstGeom prst="rect">
            <a:avLst/>
          </a:prstGeom>
        </p:spPr>
      </p:pic>
    </p:spTree>
    <p:extLst>
      <p:ext uri="{BB962C8B-B14F-4D97-AF65-F5344CB8AC3E}">
        <p14:creationId xmlns:p14="http://schemas.microsoft.com/office/powerpoint/2010/main" val="79056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Cluster 4</a:t>
            </a:r>
            <a:endParaRPr lang="en-US" sz="3200" dirty="0"/>
          </a:p>
        </p:txBody>
      </p:sp>
      <p:sp>
        <p:nvSpPr>
          <p:cNvPr id="3" name="Content Placeholder 2"/>
          <p:cNvSpPr>
            <a:spLocks noGrp="1"/>
          </p:cNvSpPr>
          <p:nvPr>
            <p:ph idx="1"/>
          </p:nvPr>
        </p:nvSpPr>
        <p:spPr>
          <a:xfrm>
            <a:off x="1103312" y="2052918"/>
            <a:ext cx="3715823" cy="4195481"/>
          </a:xfrm>
        </p:spPr>
        <p:txBody>
          <a:bodyPr/>
          <a:lstStyle/>
          <a:p>
            <a:r>
              <a:rPr lang="en-US" dirty="0" smtClean="0"/>
              <a:t>Segment 4 are neighborhoods that are heavy Italian Restaurants and Pizza Places</a:t>
            </a:r>
          </a:p>
          <a:p>
            <a:r>
              <a:rPr lang="en-US" dirty="0" smtClean="0"/>
              <a:t>Most are located in Staten Island and the Bronx</a:t>
            </a:r>
            <a:endParaRPr lang="en-US" dirty="0"/>
          </a:p>
        </p:txBody>
      </p:sp>
      <p:pic>
        <p:nvPicPr>
          <p:cNvPr id="4" name="Picture 3"/>
          <p:cNvPicPr>
            <a:picLocks noChangeAspect="1"/>
          </p:cNvPicPr>
          <p:nvPr/>
        </p:nvPicPr>
        <p:blipFill>
          <a:blip r:embed="rId2"/>
          <a:stretch>
            <a:fillRect/>
          </a:stretch>
        </p:blipFill>
        <p:spPr>
          <a:xfrm>
            <a:off x="7116463" y="1990853"/>
            <a:ext cx="3782196" cy="4044849"/>
          </a:xfrm>
          <a:prstGeom prst="rect">
            <a:avLst/>
          </a:prstGeom>
        </p:spPr>
      </p:pic>
    </p:spTree>
    <p:extLst>
      <p:ext uri="{BB962C8B-B14F-4D97-AF65-F5344CB8AC3E}">
        <p14:creationId xmlns:p14="http://schemas.microsoft.com/office/powerpoint/2010/main" val="303749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Cluster 5</a:t>
            </a:r>
            <a:endParaRPr lang="en-US" sz="3200" dirty="0"/>
          </a:p>
        </p:txBody>
      </p:sp>
      <p:sp>
        <p:nvSpPr>
          <p:cNvPr id="3" name="Content Placeholder 2"/>
          <p:cNvSpPr>
            <a:spLocks noGrp="1"/>
          </p:cNvSpPr>
          <p:nvPr>
            <p:ph idx="1"/>
          </p:nvPr>
        </p:nvSpPr>
        <p:spPr>
          <a:xfrm>
            <a:off x="1103312" y="2052918"/>
            <a:ext cx="3715823" cy="4195481"/>
          </a:xfrm>
        </p:spPr>
        <p:txBody>
          <a:bodyPr/>
          <a:lstStyle/>
          <a:p>
            <a:r>
              <a:rPr lang="en-US" dirty="0" smtClean="0"/>
              <a:t>Segment 5 are neighborhoods that have a variety or “diverse” amount of cuisines mostly in Staten Island</a:t>
            </a:r>
            <a:endParaRPr lang="en-US" dirty="0"/>
          </a:p>
        </p:txBody>
      </p:sp>
      <p:pic>
        <p:nvPicPr>
          <p:cNvPr id="4" name="Picture 3"/>
          <p:cNvPicPr>
            <a:picLocks noChangeAspect="1"/>
          </p:cNvPicPr>
          <p:nvPr/>
        </p:nvPicPr>
        <p:blipFill>
          <a:blip r:embed="rId2"/>
          <a:stretch>
            <a:fillRect/>
          </a:stretch>
        </p:blipFill>
        <p:spPr>
          <a:xfrm>
            <a:off x="6521406" y="3896232"/>
            <a:ext cx="4489508" cy="1886730"/>
          </a:xfrm>
          <a:prstGeom prst="rect">
            <a:avLst/>
          </a:prstGeom>
        </p:spPr>
      </p:pic>
      <p:pic>
        <p:nvPicPr>
          <p:cNvPr id="5" name="Picture 4"/>
          <p:cNvPicPr>
            <a:picLocks noChangeAspect="1"/>
          </p:cNvPicPr>
          <p:nvPr/>
        </p:nvPicPr>
        <p:blipFill>
          <a:blip r:embed="rId3"/>
          <a:stretch>
            <a:fillRect/>
          </a:stretch>
        </p:blipFill>
        <p:spPr>
          <a:xfrm>
            <a:off x="5689282" y="1853248"/>
            <a:ext cx="6358946" cy="1502512"/>
          </a:xfrm>
          <a:prstGeom prst="rect">
            <a:avLst/>
          </a:prstGeom>
        </p:spPr>
      </p:pic>
    </p:spTree>
    <p:extLst>
      <p:ext uri="{BB962C8B-B14F-4D97-AF65-F5344CB8AC3E}">
        <p14:creationId xmlns:p14="http://schemas.microsoft.com/office/powerpoint/2010/main" val="352548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Cluster 6</a:t>
            </a:r>
            <a:endParaRPr lang="en-US" sz="3200" dirty="0"/>
          </a:p>
        </p:txBody>
      </p:sp>
      <p:sp>
        <p:nvSpPr>
          <p:cNvPr id="3" name="Content Placeholder 2"/>
          <p:cNvSpPr>
            <a:spLocks noGrp="1"/>
          </p:cNvSpPr>
          <p:nvPr>
            <p:ph idx="1"/>
          </p:nvPr>
        </p:nvSpPr>
        <p:spPr>
          <a:xfrm>
            <a:off x="1103312" y="2052918"/>
            <a:ext cx="3715823" cy="4195481"/>
          </a:xfrm>
        </p:spPr>
        <p:txBody>
          <a:bodyPr/>
          <a:lstStyle/>
          <a:p>
            <a:r>
              <a:rPr lang="en-US" dirty="0" smtClean="0"/>
              <a:t>Segment 6 are neighborhoods on Staten Island that are primary Italian Restaurants</a:t>
            </a:r>
          </a:p>
          <a:p>
            <a:endParaRPr lang="en-US" dirty="0"/>
          </a:p>
        </p:txBody>
      </p:sp>
      <p:pic>
        <p:nvPicPr>
          <p:cNvPr id="4" name="Picture 3"/>
          <p:cNvPicPr>
            <a:picLocks noChangeAspect="1"/>
          </p:cNvPicPr>
          <p:nvPr/>
        </p:nvPicPr>
        <p:blipFill>
          <a:blip r:embed="rId2"/>
          <a:stretch>
            <a:fillRect/>
          </a:stretch>
        </p:blipFill>
        <p:spPr>
          <a:xfrm>
            <a:off x="6889407" y="1993291"/>
            <a:ext cx="4849750" cy="2413952"/>
          </a:xfrm>
          <a:prstGeom prst="rect">
            <a:avLst/>
          </a:prstGeom>
        </p:spPr>
      </p:pic>
    </p:spTree>
    <p:extLst>
      <p:ext uri="{BB962C8B-B14F-4D97-AF65-F5344CB8AC3E}">
        <p14:creationId xmlns:p14="http://schemas.microsoft.com/office/powerpoint/2010/main" val="3236692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Cluster 7</a:t>
            </a:r>
            <a:endParaRPr lang="en-US" sz="3200" dirty="0"/>
          </a:p>
        </p:txBody>
      </p:sp>
      <p:sp>
        <p:nvSpPr>
          <p:cNvPr id="3" name="Content Placeholder 2"/>
          <p:cNvSpPr>
            <a:spLocks noGrp="1"/>
          </p:cNvSpPr>
          <p:nvPr>
            <p:ph idx="1"/>
          </p:nvPr>
        </p:nvSpPr>
        <p:spPr>
          <a:xfrm>
            <a:off x="1103312" y="2052918"/>
            <a:ext cx="3715823" cy="4195481"/>
          </a:xfrm>
        </p:spPr>
        <p:txBody>
          <a:bodyPr/>
          <a:lstStyle/>
          <a:p>
            <a:r>
              <a:rPr lang="en-US" dirty="0" smtClean="0"/>
              <a:t>Segment 7 are neighborhoods that a majority of restaurants that are American</a:t>
            </a:r>
          </a:p>
          <a:p>
            <a:r>
              <a:rPr lang="en-US" dirty="0" smtClean="0"/>
              <a:t>Manhattan has the most at 7</a:t>
            </a:r>
            <a:endParaRPr lang="en-US" dirty="0"/>
          </a:p>
        </p:txBody>
      </p:sp>
      <p:pic>
        <p:nvPicPr>
          <p:cNvPr id="4" name="Picture 3"/>
          <p:cNvPicPr>
            <a:picLocks noChangeAspect="1"/>
          </p:cNvPicPr>
          <p:nvPr/>
        </p:nvPicPr>
        <p:blipFill>
          <a:blip r:embed="rId2"/>
          <a:stretch>
            <a:fillRect/>
          </a:stretch>
        </p:blipFill>
        <p:spPr>
          <a:xfrm>
            <a:off x="6269381" y="1853248"/>
            <a:ext cx="4686948" cy="3847336"/>
          </a:xfrm>
          <a:prstGeom prst="rect">
            <a:avLst/>
          </a:prstGeom>
        </p:spPr>
      </p:pic>
    </p:spTree>
    <p:extLst>
      <p:ext uri="{BB962C8B-B14F-4D97-AF65-F5344CB8AC3E}">
        <p14:creationId xmlns:p14="http://schemas.microsoft.com/office/powerpoint/2010/main" val="3341255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High Level</a:t>
            </a:r>
            <a:endParaRPr lang="en-US" sz="3200" dirty="0"/>
          </a:p>
        </p:txBody>
      </p:sp>
      <p:pic>
        <p:nvPicPr>
          <p:cNvPr id="4" name="Content Placeholder 3"/>
          <p:cNvPicPr>
            <a:picLocks noGrp="1" noChangeAspect="1"/>
          </p:cNvPicPr>
          <p:nvPr>
            <p:ph idx="1"/>
          </p:nvPr>
        </p:nvPicPr>
        <p:blipFill rotWithShape="1">
          <a:blip r:embed="rId2"/>
          <a:srcRect l="25420" t="22348" r="14998"/>
          <a:stretch/>
        </p:blipFill>
        <p:spPr>
          <a:xfrm>
            <a:off x="6623221" y="1853248"/>
            <a:ext cx="3534034" cy="3258065"/>
          </a:xfrm>
          <a:prstGeom prst="rect">
            <a:avLst/>
          </a:prstGeom>
        </p:spPr>
      </p:pic>
      <p:sp>
        <p:nvSpPr>
          <p:cNvPr id="7" name="Content Placeholder 2"/>
          <p:cNvSpPr txBox="1">
            <a:spLocks/>
          </p:cNvSpPr>
          <p:nvPr/>
        </p:nvSpPr>
        <p:spPr>
          <a:xfrm>
            <a:off x="716135" y="1492745"/>
            <a:ext cx="487735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200" dirty="0" smtClean="0"/>
              <a:t>We segments the neighborhoods into 8 different segments depending on what type of cuisine was most common:</a:t>
            </a:r>
          </a:p>
          <a:p>
            <a:pPr marL="0" indent="0">
              <a:buFont typeface="Wingdings 3" charset="2"/>
              <a:buNone/>
            </a:pPr>
            <a:endParaRPr lang="en-US" sz="1200" dirty="0" smtClean="0"/>
          </a:p>
          <a:p>
            <a:pPr marL="0" indent="0">
              <a:buNone/>
            </a:pPr>
            <a:r>
              <a:rPr lang="en-US" sz="1200" dirty="0" smtClean="0"/>
              <a:t>0 -  Caribbean</a:t>
            </a:r>
          </a:p>
          <a:p>
            <a:pPr marL="0" indent="0">
              <a:buNone/>
            </a:pPr>
            <a:r>
              <a:rPr lang="en-US" sz="1200" dirty="0" smtClean="0"/>
              <a:t>1 - Chinese </a:t>
            </a:r>
          </a:p>
          <a:p>
            <a:pPr marL="0" indent="0">
              <a:buNone/>
            </a:pPr>
            <a:r>
              <a:rPr lang="en-US" sz="1200" dirty="0" smtClean="0"/>
              <a:t>2 - Italian </a:t>
            </a:r>
          </a:p>
          <a:p>
            <a:pPr marL="0" indent="0">
              <a:buNone/>
            </a:pPr>
            <a:r>
              <a:rPr lang="en-US" sz="1200" dirty="0" smtClean="0"/>
              <a:t>3 – Italian American</a:t>
            </a:r>
          </a:p>
          <a:p>
            <a:pPr marL="0" indent="0">
              <a:buNone/>
            </a:pPr>
            <a:r>
              <a:rPr lang="en-US" sz="1200" dirty="0" smtClean="0"/>
              <a:t>4 – Pizza </a:t>
            </a:r>
          </a:p>
          <a:p>
            <a:pPr marL="0" indent="0">
              <a:buNone/>
            </a:pPr>
            <a:r>
              <a:rPr lang="en-US" sz="1200" dirty="0" smtClean="0"/>
              <a:t>5 – Mix of Cuisines</a:t>
            </a:r>
            <a:endParaRPr lang="en-US" dirty="0"/>
          </a:p>
          <a:p>
            <a:pPr marL="0" indent="0">
              <a:buNone/>
            </a:pPr>
            <a:r>
              <a:rPr lang="en-US" sz="1200" dirty="0" smtClean="0"/>
              <a:t>6 – Fast Food</a:t>
            </a:r>
          </a:p>
          <a:p>
            <a:pPr marL="0" indent="0">
              <a:buNone/>
            </a:pPr>
            <a:r>
              <a:rPr lang="en-US" sz="1200" dirty="0" smtClean="0"/>
              <a:t>7 - American</a:t>
            </a:r>
          </a:p>
        </p:txBody>
      </p:sp>
    </p:spTree>
    <p:extLst>
      <p:ext uri="{BB962C8B-B14F-4D97-AF65-F5344CB8AC3E}">
        <p14:creationId xmlns:p14="http://schemas.microsoft.com/office/powerpoint/2010/main" val="17422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Discussion</a:t>
            </a:r>
            <a:endParaRPr lang="en-US" sz="3200" dirty="0"/>
          </a:p>
        </p:txBody>
      </p:sp>
      <p:sp>
        <p:nvSpPr>
          <p:cNvPr id="3" name="Content Placeholder 2"/>
          <p:cNvSpPr>
            <a:spLocks noGrp="1"/>
          </p:cNvSpPr>
          <p:nvPr>
            <p:ph idx="1"/>
          </p:nvPr>
        </p:nvSpPr>
        <p:spPr/>
        <p:txBody>
          <a:bodyPr/>
          <a:lstStyle/>
          <a:p>
            <a:r>
              <a:rPr lang="en-US" dirty="0" smtClean="0"/>
              <a:t>Three analysis were down to understand the clusters:</a:t>
            </a:r>
          </a:p>
          <a:p>
            <a:pPr marL="457200" indent="-457200">
              <a:buAutoNum type="arabicPeriod"/>
            </a:pPr>
            <a:r>
              <a:rPr lang="en-US" dirty="0" smtClean="0"/>
              <a:t>Count of Borough</a:t>
            </a:r>
          </a:p>
          <a:p>
            <a:pPr marL="457200" indent="-457200">
              <a:buAutoNum type="arabicPeriod"/>
            </a:pPr>
            <a:r>
              <a:rPr lang="en-US" dirty="0" smtClean="0"/>
              <a:t>Count of 1</a:t>
            </a:r>
            <a:r>
              <a:rPr lang="en-US" baseline="30000" dirty="0" smtClean="0"/>
              <a:t>st</a:t>
            </a:r>
            <a:r>
              <a:rPr lang="en-US" dirty="0" smtClean="0"/>
              <a:t> Mot Common Venue</a:t>
            </a:r>
          </a:p>
          <a:p>
            <a:pPr marL="457200" indent="-457200">
              <a:buAutoNum type="arabicPeriod"/>
            </a:pPr>
            <a:r>
              <a:rPr lang="en-US" dirty="0" smtClean="0"/>
              <a:t>Count of 2</a:t>
            </a:r>
            <a:r>
              <a:rPr lang="en-US" baseline="30000" dirty="0" smtClean="0"/>
              <a:t>nd</a:t>
            </a:r>
            <a:r>
              <a:rPr lang="en-US" dirty="0" smtClean="0"/>
              <a:t> Most Common Venue</a:t>
            </a:r>
          </a:p>
          <a:p>
            <a:pPr marL="0" indent="0">
              <a:buNone/>
            </a:pPr>
            <a:r>
              <a:rPr lang="en-US" dirty="0" smtClean="0"/>
              <a:t>As reference on slide 9, Pizza was the most common venue amongst all of the clusters. We did discover that there seems to be a variety of other venues associated with the clusters with pizza. Staten Island seemed to have the most diverse clusters. </a:t>
            </a:r>
          </a:p>
          <a:p>
            <a:pPr marL="0" indent="0">
              <a:buNone/>
            </a:pPr>
            <a:endParaRPr lang="en-US" dirty="0"/>
          </a:p>
        </p:txBody>
      </p:sp>
    </p:spTree>
    <p:extLst>
      <p:ext uri="{BB962C8B-B14F-4D97-AF65-F5344CB8AC3E}">
        <p14:creationId xmlns:p14="http://schemas.microsoft.com/office/powerpoint/2010/main" val="155227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Background &amp; Problem Description</a:t>
            </a:r>
            <a:endParaRPr lang="en-US" sz="3200" dirty="0"/>
          </a:p>
        </p:txBody>
      </p:sp>
      <p:sp>
        <p:nvSpPr>
          <p:cNvPr id="3" name="Content Placeholder 2"/>
          <p:cNvSpPr>
            <a:spLocks noGrp="1"/>
          </p:cNvSpPr>
          <p:nvPr>
            <p:ph idx="1"/>
          </p:nvPr>
        </p:nvSpPr>
        <p:spPr/>
        <p:txBody>
          <a:bodyPr/>
          <a:lstStyle/>
          <a:p>
            <a:r>
              <a:rPr lang="en-US" dirty="0" smtClean="0"/>
              <a:t>New York City is one of the most diverse and populated cities in the world. It is a melting pot of different cultures and cuisines from around the world. It is also considering a foodie heaven because there are so many options. That means that there are a lot of options to choose from and that selecting the best place can be tough. It should be important to know which places are the best depending upon the neighborhood you are in. This project will help to understand the diversity of a neighborhood by leveraging venue data from </a:t>
            </a:r>
            <a:r>
              <a:rPr lang="en-US" dirty="0" smtClean="0"/>
              <a:t>Four square's</a:t>
            </a:r>
            <a:r>
              <a:rPr lang="en-US" dirty="0" smtClean="0"/>
              <a:t> ‘Place API’ and ‘k-means’ clustering machine learning algorithm. The audience would be anyone that is interested to use this analysis to understand th</a:t>
            </a:r>
            <a:r>
              <a:rPr lang="en-US" dirty="0" smtClean="0"/>
              <a:t>e distribution of different cultures and cuisines in New York City. </a:t>
            </a:r>
            <a:endParaRPr lang="en-US" dirty="0"/>
          </a:p>
        </p:txBody>
      </p:sp>
    </p:spTree>
    <p:extLst>
      <p:ext uri="{BB962C8B-B14F-4D97-AF65-F5344CB8AC3E}">
        <p14:creationId xmlns:p14="http://schemas.microsoft.com/office/powerpoint/2010/main" val="2070357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Conclusion.</a:t>
            </a:r>
            <a:endParaRPr lang="en-US" sz="3200" dirty="0"/>
          </a:p>
        </p:txBody>
      </p:sp>
      <p:sp>
        <p:nvSpPr>
          <p:cNvPr id="3" name="Content Placeholder 2"/>
          <p:cNvSpPr>
            <a:spLocks noGrp="1"/>
          </p:cNvSpPr>
          <p:nvPr>
            <p:ph idx="1"/>
          </p:nvPr>
        </p:nvSpPr>
        <p:spPr/>
        <p:txBody>
          <a:bodyPr/>
          <a:lstStyle/>
          <a:p>
            <a:r>
              <a:rPr lang="en-US" dirty="0" smtClean="0"/>
              <a:t>By applying the cluster algorithm, K-means, to a multi-dimensional dataset, a very detail result set can be created to help us understand and visualization the neighborhoods and culture in NYC based on the typ</a:t>
            </a:r>
            <a:r>
              <a:rPr lang="en-US" dirty="0" smtClean="0"/>
              <a:t>e of cuisines venues there are. Pizza and Italian were very most dominate in NYC but there were also a lot of Asian and Caribbean venues as well. That speaks to the diversity of the city. </a:t>
            </a:r>
            <a:endParaRPr lang="en-US" dirty="0"/>
          </a:p>
          <a:p>
            <a:r>
              <a:rPr lang="en-US" dirty="0" smtClean="0"/>
              <a:t>The results from the project could be improved by maybe incorporating an API from Yelp! to get customer feedback and ratings of venues into this dataset. This would help the stakeholders get an idea of how good a place is based on the average customer review and rating. </a:t>
            </a:r>
            <a:endParaRPr lang="en-US" dirty="0"/>
          </a:p>
        </p:txBody>
      </p:sp>
    </p:spTree>
    <p:extLst>
      <p:ext uri="{BB962C8B-B14F-4D97-AF65-F5344CB8AC3E}">
        <p14:creationId xmlns:p14="http://schemas.microsoft.com/office/powerpoint/2010/main" val="34233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 Preparation</a:t>
            </a:r>
            <a:endParaRPr lang="en-US" sz="3200" dirty="0"/>
          </a:p>
        </p:txBody>
      </p:sp>
      <p:sp>
        <p:nvSpPr>
          <p:cNvPr id="3" name="Content Placeholder 2"/>
          <p:cNvSpPr>
            <a:spLocks noGrp="1"/>
          </p:cNvSpPr>
          <p:nvPr>
            <p:ph idx="1"/>
          </p:nvPr>
        </p:nvSpPr>
        <p:spPr/>
        <p:txBody>
          <a:bodyPr/>
          <a:lstStyle/>
          <a:p>
            <a:pPr marL="0" indent="0">
              <a:buNone/>
            </a:pPr>
            <a:r>
              <a:rPr lang="en-US" dirty="0" smtClean="0"/>
              <a:t>These are the Data Sources Used for this Analysis: </a:t>
            </a:r>
          </a:p>
          <a:p>
            <a:r>
              <a:rPr lang="en-US" b="1" dirty="0" smtClean="0"/>
              <a:t>New York Data Set: </a:t>
            </a:r>
            <a:r>
              <a:rPr lang="en-US" dirty="0"/>
              <a:t> </a:t>
            </a:r>
            <a:r>
              <a:rPr lang="en-US" dirty="0">
                <a:hlinkClick r:id="rId2"/>
              </a:rPr>
              <a:t>https://</a:t>
            </a:r>
            <a:r>
              <a:rPr lang="en-US" dirty="0" smtClean="0">
                <a:hlinkClick r:id="rId2"/>
              </a:rPr>
              <a:t>geo.nyu.edu/catalog/nyu_2451_34572</a:t>
            </a:r>
            <a:endParaRPr lang="en-US" dirty="0" smtClean="0"/>
          </a:p>
          <a:p>
            <a:pPr marL="457200" lvl="1" indent="0">
              <a:buNone/>
            </a:pPr>
            <a:r>
              <a:rPr lang="en-US" dirty="0" smtClean="0"/>
              <a:t>The data set will be our base neighborhood data set to cross reference against the Foursquare API venue data</a:t>
            </a:r>
            <a:endParaRPr lang="en-US" dirty="0" smtClean="0"/>
          </a:p>
          <a:p>
            <a:r>
              <a:rPr lang="en-US" b="1" dirty="0" smtClean="0"/>
              <a:t>Foursquare API:</a:t>
            </a:r>
            <a:r>
              <a:rPr lang="en-US" dirty="0"/>
              <a:t> to get the most common venues of given Borough of New York </a:t>
            </a:r>
            <a:r>
              <a:rPr lang="en-US" dirty="0" smtClean="0"/>
              <a:t>City and to get </a:t>
            </a:r>
            <a:r>
              <a:rPr lang="en-US" dirty="0"/>
              <a:t>the venues' record of given venues of New York </a:t>
            </a:r>
            <a:r>
              <a:rPr lang="en-US" dirty="0" smtClean="0"/>
              <a:t>City. </a:t>
            </a:r>
            <a:endParaRPr lang="en-US" dirty="0" smtClean="0"/>
          </a:p>
          <a:p>
            <a:r>
              <a:rPr lang="en-US" b="1" dirty="0" smtClean="0"/>
              <a:t>Geophy</a:t>
            </a:r>
            <a:r>
              <a:rPr lang="en-US" b="1" dirty="0" smtClean="0"/>
              <a:t> </a:t>
            </a:r>
            <a:r>
              <a:rPr lang="en-US" dirty="0"/>
              <a:t>Library in </a:t>
            </a:r>
            <a:r>
              <a:rPr lang="en-US" dirty="0" smtClean="0"/>
              <a:t>Python: this </a:t>
            </a:r>
            <a:r>
              <a:rPr lang="en-US" dirty="0"/>
              <a:t>will help us get the </a:t>
            </a:r>
            <a:r>
              <a:rPr lang="en-US" dirty="0"/>
              <a:t>Lat</a:t>
            </a:r>
            <a:r>
              <a:rPr lang="en-US" dirty="0"/>
              <a:t> and Long of the NYC data set</a:t>
            </a:r>
            <a:endParaRPr lang="en-US" dirty="0"/>
          </a:p>
        </p:txBody>
      </p:sp>
    </p:spTree>
    <p:extLst>
      <p:ext uri="{BB962C8B-B14F-4D97-AF65-F5344CB8AC3E}">
        <p14:creationId xmlns:p14="http://schemas.microsoft.com/office/powerpoint/2010/main" val="193490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Methodology: Loading Dependencies</a:t>
            </a:r>
            <a:endParaRPr lang="en-US" sz="3200" dirty="0"/>
          </a:p>
        </p:txBody>
      </p:sp>
      <p:sp>
        <p:nvSpPr>
          <p:cNvPr id="3" name="Content Placeholder 2"/>
          <p:cNvSpPr>
            <a:spLocks noGrp="1"/>
          </p:cNvSpPr>
          <p:nvPr>
            <p:ph idx="1"/>
          </p:nvPr>
        </p:nvSpPr>
        <p:spPr/>
        <p:txBody>
          <a:bodyPr/>
          <a:lstStyle/>
          <a:p>
            <a:r>
              <a:rPr lang="en-US" dirty="0" smtClean="0"/>
              <a:t>We will first download all the dependencies:</a:t>
            </a:r>
          </a:p>
          <a:p>
            <a:pPr marL="0" indent="0">
              <a:buNone/>
            </a:pPr>
            <a:endParaRPr lang="en-US" dirty="0"/>
          </a:p>
        </p:txBody>
      </p:sp>
      <p:pic>
        <p:nvPicPr>
          <p:cNvPr id="4" name="Picture 3"/>
          <p:cNvPicPr>
            <a:picLocks noChangeAspect="1"/>
          </p:cNvPicPr>
          <p:nvPr/>
        </p:nvPicPr>
        <p:blipFill>
          <a:blip r:embed="rId2"/>
          <a:stretch>
            <a:fillRect/>
          </a:stretch>
        </p:blipFill>
        <p:spPr>
          <a:xfrm>
            <a:off x="1583416" y="2537897"/>
            <a:ext cx="7630191" cy="3574579"/>
          </a:xfrm>
          <a:prstGeom prst="rect">
            <a:avLst/>
          </a:prstGeom>
        </p:spPr>
      </p:pic>
    </p:spTree>
    <p:extLst>
      <p:ext uri="{BB962C8B-B14F-4D97-AF65-F5344CB8AC3E}">
        <p14:creationId xmlns:p14="http://schemas.microsoft.com/office/powerpoint/2010/main" val="187050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Transforming and Exploring the Data </a:t>
            </a:r>
            <a:r>
              <a:rPr lang="en-US" dirty="0"/>
              <a:t>S</a:t>
            </a:r>
            <a:r>
              <a:rPr lang="en-US" dirty="0" smtClean="0"/>
              <a:t>et</a:t>
            </a:r>
            <a:endParaRPr lang="en-US" dirty="0"/>
          </a:p>
        </p:txBody>
      </p:sp>
      <p:sp>
        <p:nvSpPr>
          <p:cNvPr id="3" name="Content Placeholder 2"/>
          <p:cNvSpPr>
            <a:spLocks noGrp="1"/>
          </p:cNvSpPr>
          <p:nvPr>
            <p:ph idx="1"/>
          </p:nvPr>
        </p:nvSpPr>
        <p:spPr/>
        <p:txBody>
          <a:bodyPr/>
          <a:lstStyle/>
          <a:p>
            <a:pPr marL="0" indent="0">
              <a:buNone/>
            </a:pPr>
            <a:r>
              <a:rPr lang="en-US" dirty="0" smtClean="0"/>
              <a:t>1. We upload the JSON file and transform it in a Pandas Data Frame</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2. </a:t>
            </a:r>
            <a:r>
              <a:rPr lang="en-US" dirty="0" smtClean="0"/>
              <a:t>When then use the </a:t>
            </a:r>
            <a:r>
              <a:rPr lang="en-US" dirty="0"/>
              <a:t>G</a:t>
            </a:r>
            <a:r>
              <a:rPr lang="en-US" dirty="0" smtClean="0"/>
              <a:t>eopy</a:t>
            </a:r>
            <a:r>
              <a:rPr lang="en-US" dirty="0" smtClean="0"/>
              <a:t> library to get the </a:t>
            </a:r>
            <a:r>
              <a:rPr lang="en-US" dirty="0" smtClean="0"/>
              <a:t>Lat</a:t>
            </a:r>
            <a:r>
              <a:rPr lang="en-US" dirty="0" smtClean="0"/>
              <a:t> and Long and create map: </a:t>
            </a:r>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4166544" y="2494134"/>
            <a:ext cx="3025089" cy="1236281"/>
          </a:xfrm>
          <a:prstGeom prst="rect">
            <a:avLst/>
          </a:prstGeom>
        </p:spPr>
      </p:pic>
      <p:pic>
        <p:nvPicPr>
          <p:cNvPr id="7" name="Picture 6"/>
          <p:cNvPicPr>
            <a:picLocks noChangeAspect="1"/>
          </p:cNvPicPr>
          <p:nvPr/>
        </p:nvPicPr>
        <p:blipFill>
          <a:blip r:embed="rId3"/>
          <a:stretch>
            <a:fillRect/>
          </a:stretch>
        </p:blipFill>
        <p:spPr>
          <a:xfrm>
            <a:off x="3957848" y="4421947"/>
            <a:ext cx="3715264" cy="2026122"/>
          </a:xfrm>
          <a:prstGeom prst="rect">
            <a:avLst/>
          </a:prstGeom>
        </p:spPr>
      </p:pic>
    </p:spTree>
    <p:extLst>
      <p:ext uri="{BB962C8B-B14F-4D97-AF65-F5344CB8AC3E}">
        <p14:creationId xmlns:p14="http://schemas.microsoft.com/office/powerpoint/2010/main" val="323363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Methodology: Appending Foursquare data to the NYC Data set</a:t>
            </a:r>
            <a:endParaRPr lang="en-US" sz="3200" dirty="0"/>
          </a:p>
        </p:txBody>
      </p:sp>
      <p:sp>
        <p:nvSpPr>
          <p:cNvPr id="3" name="Content Placeholder 2"/>
          <p:cNvSpPr>
            <a:spLocks noGrp="1"/>
          </p:cNvSpPr>
          <p:nvPr>
            <p:ph idx="1"/>
          </p:nvPr>
        </p:nvSpPr>
        <p:spPr/>
        <p:txBody>
          <a:bodyPr/>
          <a:lstStyle/>
          <a:p>
            <a:pPr marL="0" indent="0">
              <a:buNone/>
            </a:pPr>
            <a:r>
              <a:rPr lang="en-US" dirty="0" smtClean="0"/>
              <a:t>We will take the following steps to append the data set:</a:t>
            </a:r>
          </a:p>
          <a:p>
            <a:pPr marL="0" indent="0">
              <a:buNone/>
            </a:pPr>
            <a:endParaRPr lang="en-US" dirty="0" smtClean="0"/>
          </a:p>
          <a:p>
            <a:pPr marL="457200" indent="-457200">
              <a:buAutoNum type="arabicPeriod"/>
            </a:pPr>
            <a:r>
              <a:rPr lang="en-US" dirty="0" smtClean="0"/>
              <a:t>Create the </a:t>
            </a:r>
            <a:r>
              <a:rPr lang="en-US" dirty="0"/>
              <a:t>API request </a:t>
            </a:r>
            <a:r>
              <a:rPr lang="en-US" dirty="0" smtClean="0"/>
              <a:t>URL with our Foursquare developer credentials</a:t>
            </a:r>
          </a:p>
          <a:p>
            <a:pPr marL="457200" indent="-457200">
              <a:buAutoNum type="arabicPeriod"/>
            </a:pPr>
            <a:r>
              <a:rPr lang="en-US" dirty="0" smtClean="0"/>
              <a:t>Make </a:t>
            </a:r>
            <a:r>
              <a:rPr lang="en-US" dirty="0"/>
              <a:t>the GET </a:t>
            </a:r>
            <a:r>
              <a:rPr lang="en-US" dirty="0" smtClean="0"/>
              <a:t>request</a:t>
            </a:r>
          </a:p>
          <a:p>
            <a:pPr marL="457200" indent="-457200">
              <a:buAutoNum type="arabicPeriod"/>
            </a:pPr>
            <a:r>
              <a:rPr lang="en-US" dirty="0" smtClean="0"/>
              <a:t>Return only </a:t>
            </a:r>
            <a:r>
              <a:rPr lang="en-US" dirty="0"/>
              <a:t>relevant information for </a:t>
            </a:r>
            <a:r>
              <a:rPr lang="en-US" dirty="0" smtClean="0"/>
              <a:t>each nearby venue within our NYC data set</a:t>
            </a:r>
          </a:p>
          <a:p>
            <a:pPr marL="457200" indent="-457200">
              <a:buAutoNum type="arabicPeriod"/>
            </a:pPr>
            <a:r>
              <a:rPr lang="en-US" dirty="0" smtClean="0"/>
              <a:t>Append </a:t>
            </a:r>
            <a:r>
              <a:rPr lang="en-US" dirty="0"/>
              <a:t>all nearby venues to a list</a:t>
            </a:r>
            <a:endParaRPr lang="en-US" dirty="0" smtClean="0"/>
          </a:p>
        </p:txBody>
      </p:sp>
    </p:spTree>
    <p:extLst>
      <p:ext uri="{BB962C8B-B14F-4D97-AF65-F5344CB8AC3E}">
        <p14:creationId xmlns:p14="http://schemas.microsoft.com/office/powerpoint/2010/main" val="427818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Methodology: K-Means Clustering</a:t>
            </a:r>
            <a:endParaRPr lang="en-US" sz="3200" dirty="0"/>
          </a:p>
        </p:txBody>
      </p:sp>
      <p:sp>
        <p:nvSpPr>
          <p:cNvPr id="3" name="Content Placeholder 2"/>
          <p:cNvSpPr>
            <a:spLocks noGrp="1"/>
          </p:cNvSpPr>
          <p:nvPr>
            <p:ph idx="1"/>
          </p:nvPr>
        </p:nvSpPr>
        <p:spPr>
          <a:xfrm>
            <a:off x="585309" y="1649263"/>
            <a:ext cx="8946541" cy="4195481"/>
          </a:xfrm>
        </p:spPr>
        <p:txBody>
          <a:bodyPr/>
          <a:lstStyle/>
          <a:p>
            <a:pPr marL="0" indent="0">
              <a:buNone/>
            </a:pPr>
            <a:r>
              <a:rPr lang="en-US" sz="1400" dirty="0" smtClean="0"/>
              <a:t>We will chose the K-Means Clustering Algorithm to help build segments for the neighborhoods based on types of cuisines in that particular neighborhood:</a:t>
            </a:r>
          </a:p>
          <a:p>
            <a:pPr marL="457200" indent="-457200">
              <a:buAutoNum type="arabicPeriod"/>
            </a:pPr>
            <a:r>
              <a:rPr lang="en-US" sz="1600" dirty="0" smtClean="0"/>
              <a:t>We will first explore and group the data set:</a:t>
            </a:r>
          </a:p>
          <a:p>
            <a:pPr marL="457200" indent="-457200">
              <a:buAutoNum type="arabicPeriod"/>
            </a:pPr>
            <a:endParaRPr lang="en-US" dirty="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r>
              <a:rPr lang="en-US" sz="1600" dirty="0" smtClean="0"/>
              <a:t>We will then use two different methods to evaluate how much clusters we need (Elbow and Silhouette Methods for  Optimal k (see next slide for detail):</a:t>
            </a:r>
          </a:p>
          <a:p>
            <a:pPr marL="457200" indent="-457200">
              <a:buAutoNum type="arabicPeriod"/>
            </a:pPr>
            <a:r>
              <a:rPr lang="en-US" sz="1600" dirty="0" smtClean="0"/>
              <a:t>Once we pick a method for the optimal number K, we will run the model:</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1084433" y="2526255"/>
            <a:ext cx="5967156" cy="1198347"/>
          </a:xfrm>
          <a:prstGeom prst="rect">
            <a:avLst/>
          </a:prstGeom>
        </p:spPr>
      </p:pic>
      <p:pic>
        <p:nvPicPr>
          <p:cNvPr id="5" name="Picture 4"/>
          <p:cNvPicPr>
            <a:picLocks noChangeAspect="1"/>
          </p:cNvPicPr>
          <p:nvPr/>
        </p:nvPicPr>
        <p:blipFill>
          <a:blip r:embed="rId3"/>
          <a:stretch>
            <a:fillRect/>
          </a:stretch>
        </p:blipFill>
        <p:spPr>
          <a:xfrm>
            <a:off x="1084433" y="5186307"/>
            <a:ext cx="7269858" cy="1316873"/>
          </a:xfrm>
          <a:prstGeom prst="rect">
            <a:avLst/>
          </a:prstGeom>
        </p:spPr>
      </p:pic>
    </p:spTree>
    <p:extLst>
      <p:ext uri="{BB962C8B-B14F-4D97-AF65-F5344CB8AC3E}">
        <p14:creationId xmlns:p14="http://schemas.microsoft.com/office/powerpoint/2010/main" val="408509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Methodology: Custer Evaluation</a:t>
            </a:r>
            <a:endParaRPr lang="en-US" sz="3200" dirty="0"/>
          </a:p>
        </p:txBody>
      </p:sp>
      <p:sp>
        <p:nvSpPr>
          <p:cNvPr id="3" name="Content Placeholder 2"/>
          <p:cNvSpPr>
            <a:spLocks noGrp="1"/>
          </p:cNvSpPr>
          <p:nvPr>
            <p:ph idx="1"/>
          </p:nvPr>
        </p:nvSpPr>
        <p:spPr>
          <a:xfrm>
            <a:off x="585309" y="1649263"/>
            <a:ext cx="4215291" cy="4195481"/>
          </a:xfrm>
        </p:spPr>
        <p:txBody>
          <a:bodyPr>
            <a:normAutofit fontScale="92500" lnSpcReduction="10000"/>
          </a:bodyPr>
          <a:lstStyle/>
          <a:p>
            <a:pPr marL="0" indent="0">
              <a:buNone/>
            </a:pPr>
            <a:endParaRPr lang="en-US" dirty="0" smtClean="0"/>
          </a:p>
          <a:p>
            <a:pPr marL="457200" indent="-457200">
              <a:buAutoNum type="arabicPeriod"/>
            </a:pPr>
            <a:r>
              <a:rPr lang="en-US" b="1" dirty="0" smtClean="0"/>
              <a:t>Elbow Method - </a:t>
            </a:r>
            <a:r>
              <a:rPr lang="en-US" dirty="0" smtClean="0"/>
              <a:t>calculate </a:t>
            </a:r>
            <a:r>
              <a:rPr lang="en-US" dirty="0"/>
              <a:t>the sum of squared distances of samples to their closest cluster center for different values of k. The value of k after which there is no </a:t>
            </a:r>
            <a:r>
              <a:rPr lang="en-US" dirty="0" smtClean="0"/>
              <a:t>significant </a:t>
            </a:r>
            <a:r>
              <a:rPr lang="en-US" dirty="0"/>
              <a:t>decrease in sum of squared distances is </a:t>
            </a:r>
            <a:r>
              <a:rPr lang="en-US" dirty="0" smtClean="0"/>
              <a:t>chosen.</a:t>
            </a:r>
            <a:endParaRPr lang="en-US" dirty="0"/>
          </a:p>
          <a:p>
            <a:pPr marL="457200" indent="-457200">
              <a:buAutoNum type="arabicPeriod"/>
            </a:pPr>
            <a:r>
              <a:rPr lang="en-US" b="1" dirty="0" smtClean="0"/>
              <a:t>Silhouette Method </a:t>
            </a:r>
            <a:r>
              <a:rPr lang="en-US" dirty="0" smtClean="0"/>
              <a:t>- value </a:t>
            </a:r>
            <a:r>
              <a:rPr lang="en-US" dirty="0"/>
              <a:t>measures how similar a point is to its own cluster (cohesion) compared to other clusters (separation</a:t>
            </a:r>
            <a:r>
              <a:rPr lang="en-US" dirty="0" smtClean="0"/>
              <a:t>)</a:t>
            </a:r>
          </a:p>
          <a:p>
            <a:pPr marL="457200" indent="-457200">
              <a:buAutoNum type="arabicPeriod"/>
            </a:pPr>
            <a:endParaRPr lang="en-US" dirty="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US" dirty="0" smtClean="0"/>
          </a:p>
        </p:txBody>
      </p:sp>
      <p:pic>
        <p:nvPicPr>
          <p:cNvPr id="6" name="Picture 5"/>
          <p:cNvPicPr>
            <a:picLocks noChangeAspect="1"/>
          </p:cNvPicPr>
          <p:nvPr/>
        </p:nvPicPr>
        <p:blipFill>
          <a:blip r:embed="rId2"/>
          <a:stretch>
            <a:fillRect/>
          </a:stretch>
        </p:blipFill>
        <p:spPr>
          <a:xfrm>
            <a:off x="6012872" y="4173884"/>
            <a:ext cx="4925291" cy="1890947"/>
          </a:xfrm>
          <a:prstGeom prst="rect">
            <a:avLst/>
          </a:prstGeom>
        </p:spPr>
      </p:pic>
      <p:sp>
        <p:nvSpPr>
          <p:cNvPr id="7" name="Right Arrow 6"/>
          <p:cNvSpPr/>
          <p:nvPr/>
        </p:nvSpPr>
        <p:spPr>
          <a:xfrm>
            <a:off x="585309" y="5880862"/>
            <a:ext cx="496889" cy="36793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82198" y="5772041"/>
            <a:ext cx="4589318" cy="923330"/>
          </a:xfrm>
          <a:prstGeom prst="rect">
            <a:avLst/>
          </a:prstGeom>
          <a:noFill/>
        </p:spPr>
        <p:txBody>
          <a:bodyPr wrap="square" rtlCol="0">
            <a:spAutoFit/>
          </a:bodyPr>
          <a:lstStyle/>
          <a:p>
            <a:r>
              <a:rPr lang="en-US" b="1" dirty="0" smtClean="0"/>
              <a:t>We will set the cluster number to 8 based on Silhouette Method base on the data set</a:t>
            </a:r>
            <a:endParaRPr lang="en-US" b="1" dirty="0"/>
          </a:p>
        </p:txBody>
      </p:sp>
      <p:pic>
        <p:nvPicPr>
          <p:cNvPr id="9" name="Picture 8"/>
          <p:cNvPicPr>
            <a:picLocks noChangeAspect="1"/>
          </p:cNvPicPr>
          <p:nvPr/>
        </p:nvPicPr>
        <p:blipFill>
          <a:blip r:embed="rId3"/>
          <a:stretch>
            <a:fillRect/>
          </a:stretch>
        </p:blipFill>
        <p:spPr>
          <a:xfrm>
            <a:off x="6012871" y="1959603"/>
            <a:ext cx="4925291" cy="1853041"/>
          </a:xfrm>
          <a:prstGeom prst="rect">
            <a:avLst/>
          </a:prstGeom>
        </p:spPr>
      </p:pic>
    </p:spTree>
    <p:extLst>
      <p:ext uri="{BB962C8B-B14F-4D97-AF65-F5344CB8AC3E}">
        <p14:creationId xmlns:p14="http://schemas.microsoft.com/office/powerpoint/2010/main" val="50349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Results: High Level Clusters (Segments)</a:t>
            </a:r>
            <a:endParaRPr lang="en-US" sz="3200" dirty="0"/>
          </a:p>
        </p:txBody>
      </p:sp>
      <p:pic>
        <p:nvPicPr>
          <p:cNvPr id="4" name="Content Placeholder 3"/>
          <p:cNvPicPr>
            <a:picLocks noGrp="1" noChangeAspect="1"/>
          </p:cNvPicPr>
          <p:nvPr>
            <p:ph idx="1"/>
          </p:nvPr>
        </p:nvPicPr>
        <p:blipFill rotWithShape="1">
          <a:blip r:embed="rId2"/>
          <a:srcRect l="25420" t="22348" r="14998"/>
          <a:stretch/>
        </p:blipFill>
        <p:spPr>
          <a:xfrm>
            <a:off x="6623221" y="1853248"/>
            <a:ext cx="3534034" cy="3258065"/>
          </a:xfrm>
          <a:prstGeom prst="rect">
            <a:avLst/>
          </a:prstGeom>
        </p:spPr>
      </p:pic>
      <p:sp>
        <p:nvSpPr>
          <p:cNvPr id="7" name="Content Placeholder 2"/>
          <p:cNvSpPr txBox="1">
            <a:spLocks/>
          </p:cNvSpPr>
          <p:nvPr/>
        </p:nvSpPr>
        <p:spPr>
          <a:xfrm>
            <a:off x="716135" y="1492745"/>
            <a:ext cx="487735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smtClean="0"/>
              <a:t>The model produced 8 segments grouping the neighborhoods by borough and by </a:t>
            </a:r>
            <a:r>
              <a:rPr lang="en-US" sz="1200" dirty="0"/>
              <a:t>Cuisines</a:t>
            </a:r>
            <a:r>
              <a:rPr lang="en-US" sz="1200" dirty="0" smtClean="0"/>
              <a:t> type. The map to the right is a high level view of the clusters created</a:t>
            </a:r>
          </a:p>
          <a:p>
            <a:pPr marL="0" indent="0">
              <a:buNone/>
            </a:pPr>
            <a:r>
              <a:rPr lang="en-US" sz="1200" dirty="0" smtClean="0"/>
              <a:t>0 -  Pizza/Fast Food – Queens &amp; Brooklyn</a:t>
            </a:r>
          </a:p>
          <a:p>
            <a:pPr marL="0" indent="0">
              <a:buNone/>
            </a:pPr>
            <a:r>
              <a:rPr lang="en-US" sz="1200" dirty="0" smtClean="0"/>
              <a:t>1 – Caribbean Cuisines – Brooklyn &amp; Queens</a:t>
            </a:r>
          </a:p>
          <a:p>
            <a:pPr marL="0" indent="0">
              <a:buNone/>
            </a:pPr>
            <a:r>
              <a:rPr lang="en-US" sz="1200" dirty="0" smtClean="0"/>
              <a:t>2 – Italian/Pizza – Staten Island</a:t>
            </a:r>
          </a:p>
          <a:p>
            <a:pPr marL="0" indent="0">
              <a:buNone/>
            </a:pPr>
            <a:r>
              <a:rPr lang="en-US" sz="1200" dirty="0" smtClean="0"/>
              <a:t>3 – Italian/Pizza/American – Manhattan, Brooklyn, &amp; Queens</a:t>
            </a:r>
          </a:p>
          <a:p>
            <a:pPr marL="0" indent="0">
              <a:buNone/>
            </a:pPr>
            <a:r>
              <a:rPr lang="en-US" sz="1200" dirty="0" smtClean="0"/>
              <a:t>4 – Pizza/Italian – Staten Island &amp; The Bronx</a:t>
            </a:r>
          </a:p>
          <a:p>
            <a:pPr marL="0" indent="0">
              <a:buNone/>
            </a:pPr>
            <a:r>
              <a:rPr lang="en-US" sz="1200" dirty="0" smtClean="0"/>
              <a:t>5 – Italian/Vietnamese  - Staten Island</a:t>
            </a:r>
          </a:p>
          <a:p>
            <a:pPr marL="0" indent="0">
              <a:buNone/>
            </a:pPr>
            <a:r>
              <a:rPr lang="en-US" sz="1200" dirty="0" smtClean="0"/>
              <a:t>6 – </a:t>
            </a:r>
            <a:r>
              <a:rPr lang="en-US" sz="1200" dirty="0"/>
              <a:t>Mix of Cuisines – </a:t>
            </a:r>
            <a:r>
              <a:rPr lang="en-US" sz="1200" dirty="0" smtClean="0"/>
              <a:t>Staten </a:t>
            </a:r>
            <a:r>
              <a:rPr lang="en-US" sz="1200" dirty="0"/>
              <a:t>Island</a:t>
            </a:r>
          </a:p>
          <a:p>
            <a:pPr marL="0" indent="0">
              <a:buNone/>
            </a:pPr>
            <a:r>
              <a:rPr lang="en-US" sz="1200" dirty="0" smtClean="0"/>
              <a:t>7 – American – Manhattan *&amp; Brooklyn</a:t>
            </a:r>
          </a:p>
        </p:txBody>
      </p:sp>
      <p:sp>
        <p:nvSpPr>
          <p:cNvPr id="9" name="Right Arrow 8"/>
          <p:cNvSpPr/>
          <p:nvPr/>
        </p:nvSpPr>
        <p:spPr>
          <a:xfrm>
            <a:off x="219246" y="5103160"/>
            <a:ext cx="496889" cy="36793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716135" y="4994339"/>
            <a:ext cx="4589318" cy="646331"/>
          </a:xfrm>
          <a:prstGeom prst="rect">
            <a:avLst/>
          </a:prstGeom>
          <a:noFill/>
        </p:spPr>
        <p:txBody>
          <a:bodyPr wrap="square" rtlCol="0">
            <a:spAutoFit/>
          </a:bodyPr>
          <a:lstStyle/>
          <a:p>
            <a:r>
              <a:rPr lang="en-US" b="1" dirty="0" smtClean="0"/>
              <a:t>The Next Slides will break down the clusters or segments we created</a:t>
            </a:r>
            <a:endParaRPr lang="en-US" b="1" dirty="0"/>
          </a:p>
        </p:txBody>
      </p:sp>
    </p:spTree>
    <p:extLst>
      <p:ext uri="{BB962C8B-B14F-4D97-AF65-F5344CB8AC3E}">
        <p14:creationId xmlns:p14="http://schemas.microsoft.com/office/powerpoint/2010/main" val="3810240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1391</TotalTime>
  <Words>1080</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Capstone Project  The Battle of Neighborhoods   </vt:lpstr>
      <vt:lpstr>Background &amp; Problem Description</vt:lpstr>
      <vt:lpstr>Data Preparation</vt:lpstr>
      <vt:lpstr>Methodology: Loading Dependencies</vt:lpstr>
      <vt:lpstr>Methodology: Transforming and Exploring the Data Set</vt:lpstr>
      <vt:lpstr>Methodology: Appending Foursquare data to the NYC Data set</vt:lpstr>
      <vt:lpstr>Methodology: K-Means Clustering</vt:lpstr>
      <vt:lpstr>Methodology: Custer Evaluation</vt:lpstr>
      <vt:lpstr>Results: High Level Clusters (Segments)</vt:lpstr>
      <vt:lpstr>Results: Cluster 0</vt:lpstr>
      <vt:lpstr>Results: Cluster 1</vt:lpstr>
      <vt:lpstr>Results: Cluster 2</vt:lpstr>
      <vt:lpstr>Results: Cluster 3</vt:lpstr>
      <vt:lpstr>Results: Cluster 4</vt:lpstr>
      <vt:lpstr>Results: Cluster 5</vt:lpstr>
      <vt:lpstr>Results: Cluster 6</vt:lpstr>
      <vt:lpstr>Results: Cluster 7</vt:lpstr>
      <vt:lpstr>Results: High Level</vt:lpstr>
      <vt:lpstr>Discussion</vt:lpstr>
      <vt:lpstr>Conclusion.</vt:lpstr>
    </vt:vector>
  </TitlesOfParts>
  <Company>Southwest Airlines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   </dc:title>
  <dc:creator>Ryan Cooley</dc:creator>
  <cp:lastModifiedBy>Ryan Cooley</cp:lastModifiedBy>
  <cp:revision>22</cp:revision>
  <dcterms:created xsi:type="dcterms:W3CDTF">2020-02-23T20:17:39Z</dcterms:created>
  <dcterms:modified xsi:type="dcterms:W3CDTF">2020-02-26T18:52:12Z</dcterms:modified>
</cp:coreProperties>
</file>