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7" r:id="rId4"/>
  </p:sldMasterIdLst>
  <p:notesMasterIdLst>
    <p:notesMasterId r:id="rId46"/>
  </p:notesMasterIdLst>
  <p:handoutMasterIdLst>
    <p:handoutMasterId r:id="rId47"/>
  </p:handoutMasterIdLst>
  <p:sldIdLst>
    <p:sldId id="477" r:id="rId5"/>
    <p:sldId id="469" r:id="rId6"/>
    <p:sldId id="470" r:id="rId7"/>
    <p:sldId id="472" r:id="rId8"/>
    <p:sldId id="467" r:id="rId9"/>
    <p:sldId id="482" r:id="rId10"/>
    <p:sldId id="491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5" r:id="rId21"/>
    <p:sldId id="546" r:id="rId22"/>
    <p:sldId id="587" r:id="rId23"/>
    <p:sldId id="588" r:id="rId24"/>
    <p:sldId id="589" r:id="rId25"/>
    <p:sldId id="590" r:id="rId26"/>
    <p:sldId id="593" r:id="rId27"/>
    <p:sldId id="592" r:id="rId28"/>
    <p:sldId id="591" r:id="rId29"/>
    <p:sldId id="595" r:id="rId30"/>
    <p:sldId id="586" r:id="rId31"/>
    <p:sldId id="596" r:id="rId32"/>
    <p:sldId id="393" r:id="rId33"/>
    <p:sldId id="394" r:id="rId34"/>
    <p:sldId id="395" r:id="rId35"/>
    <p:sldId id="396" r:id="rId36"/>
    <p:sldId id="397" r:id="rId37"/>
    <p:sldId id="594" r:id="rId38"/>
    <p:sldId id="597" r:id="rId39"/>
    <p:sldId id="598" r:id="rId40"/>
    <p:sldId id="599" r:id="rId41"/>
    <p:sldId id="600" r:id="rId42"/>
    <p:sldId id="601" r:id="rId43"/>
    <p:sldId id="602" r:id="rId44"/>
    <p:sldId id="60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 autoAdjust="0"/>
    <p:restoredTop sz="85602" autoAdjust="0"/>
  </p:normalViewPr>
  <p:slideViewPr>
    <p:cSldViewPr snapToGrid="0">
      <p:cViewPr varScale="1">
        <p:scale>
          <a:sx n="111" d="100"/>
          <a:sy n="111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27022EB2-72D7-451B-AEA0-CC69EE5C4891}" type="datetime1">
              <a:rPr lang="es-ES" smtClean="0"/>
              <a:t>22/09/2024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5A8CD4AB-B9A2-4248-B31F-8EBC71546D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A8661170-17F7-49AF-B705-E8F2CF2052F2}" type="datetime1">
              <a:rPr lang="es-ES" smtClean="0"/>
              <a:t>22/09/2024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ABE9C73-6CDE-45E2-97F8-E3C5308FA23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ABE9C73-6CDE-45E2-97F8-E3C5308FA23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34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ABE9C73-6CDE-45E2-97F8-E3C5308FA232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18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B4F5C9-88B7-447F-BE3E-E1414EC76429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70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28404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7791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9575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7232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328981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22764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320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8730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041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20482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FA1CE0-D520-4AE6-8983-BF7F35BD3F6A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117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2744B2-8AFF-4854-8EB2-6AEDB3208B71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720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7B5EDD-7914-41F5-AC1A-03040CA5E9C6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58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C3E2A5-012A-4BBA-9BD6-129DEB004F28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739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10620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D81C884-65B5-4077-A415-CB6AF9CEFAD3}" type="datetime1">
              <a:rPr lang="es-ES" noProof="0" smtClean="0"/>
              <a:t>22/09/2024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827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0EF1-A90B-DAB8-765A-59870EDB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3683-C9C7-5BB2-E468-EF007983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3F3A8-6C47-899E-CFC1-2932F8E0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De una línea</a:t>
            </a:r>
            <a:r>
              <a:rPr lang="es-ES" dirty="0"/>
              <a:t>:</a:t>
            </a:r>
          </a:p>
          <a:p>
            <a:pPr marL="201168" lvl="1" indent="0">
              <a:buNone/>
            </a:pPr>
            <a:r>
              <a:rPr lang="es-ES" dirty="0"/>
              <a:t>//Esto es un comentario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De más de una línea (bloque)</a:t>
            </a:r>
          </a:p>
          <a:p>
            <a:pPr marL="201168" lvl="1" indent="0">
              <a:buNone/>
            </a:pPr>
            <a:r>
              <a:rPr lang="es-ES" dirty="0"/>
              <a:t>/* Esto también es un</a:t>
            </a:r>
          </a:p>
          <a:p>
            <a:pPr marL="201168" lvl="1" indent="0">
              <a:buNone/>
            </a:pPr>
            <a:r>
              <a:rPr lang="es-ES" dirty="0"/>
              <a:t>      comentario</a:t>
            </a:r>
          </a:p>
          <a:p>
            <a:pPr marL="201168" lvl="1" indent="0">
              <a:buNone/>
            </a:pPr>
            <a:r>
              <a:rPr lang="es-ES" dirty="0"/>
              <a:t>*/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JavaDoc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/>
              <a:t>Es una utilidad para la generación de documentación de </a:t>
            </a:r>
            <a:r>
              <a:rPr lang="es-ES" dirty="0" err="1"/>
              <a:t>APÍs</a:t>
            </a:r>
            <a:r>
              <a:rPr lang="es-ES" dirty="0"/>
              <a:t>  en formato HTML a partir de código fuente java.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7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Declaración e inicialización de </a:t>
            </a:r>
            <a:r>
              <a:rPr lang="es-ES" b="1" dirty="0" err="1"/>
              <a:t>Array</a:t>
            </a:r>
            <a:r>
              <a:rPr lang="es-ES" dirty="0"/>
              <a:t>: </a:t>
            </a:r>
          </a:p>
          <a:p>
            <a:pPr lvl="1"/>
            <a:endParaRPr lang="es-ES" dirty="0"/>
          </a:p>
          <a:p>
            <a:pPr marL="384048" lvl="2" indent="0">
              <a:buNone/>
            </a:pPr>
            <a:r>
              <a:rPr lang="es-ES" sz="2000" dirty="0"/>
              <a:t>tipoDato[] valor;          </a:t>
            </a:r>
          </a:p>
          <a:p>
            <a:pPr marL="384048" lvl="2" indent="0">
              <a:buNone/>
            </a:pPr>
            <a:endParaRPr lang="es-ES" sz="2000" dirty="0"/>
          </a:p>
          <a:p>
            <a:pPr marL="384048" lvl="2" indent="0">
              <a:buNone/>
            </a:pPr>
            <a:r>
              <a:rPr lang="es-ES" sz="2000" dirty="0"/>
              <a:t>valor = new tipoDato[NUMERO_ELEMENTOS];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Donde: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tipoDato es el tipo de datos de los elementos del array</a:t>
            </a:r>
          </a:p>
          <a:p>
            <a:pPr lvl="1"/>
            <a:r>
              <a:rPr lang="es-ES" dirty="0"/>
              <a:t>valor es el nombre de la variable de tipo </a:t>
            </a:r>
            <a:r>
              <a:rPr lang="es-ES" dirty="0" err="1"/>
              <a:t>array</a:t>
            </a:r>
            <a:endParaRPr lang="es-ES" dirty="0"/>
          </a:p>
          <a:p>
            <a:pPr lvl="1"/>
            <a:r>
              <a:rPr lang="es-ES" dirty="0"/>
              <a:t>NUMERO_ELEMENTOS es el tamaño del </a:t>
            </a:r>
            <a:r>
              <a:rPr lang="es-ES" dirty="0" err="1"/>
              <a:t>array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882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Declaración e inicialización de un </a:t>
            </a:r>
            <a:r>
              <a:rPr lang="es-ES" b="1" dirty="0" err="1"/>
              <a:t>Array</a:t>
            </a:r>
            <a:r>
              <a:rPr lang="es-ES" b="1" dirty="0"/>
              <a:t> en un sentencia</a:t>
            </a:r>
            <a:r>
              <a:rPr lang="es-ES" dirty="0"/>
              <a:t>: </a:t>
            </a:r>
          </a:p>
          <a:p>
            <a:pPr lvl="1"/>
            <a:endParaRPr lang="es-ES" dirty="0"/>
          </a:p>
          <a:p>
            <a:pPr lvl="2"/>
            <a:r>
              <a:rPr lang="es-ES" sz="2000" dirty="0"/>
              <a:t>tipoDato</a:t>
            </a:r>
            <a:r>
              <a:rPr lang="es-ES" sz="2400" dirty="0"/>
              <a:t>[]</a:t>
            </a:r>
            <a:r>
              <a:rPr lang="es-ES" dirty="0"/>
              <a:t> valor= new tipoDato[NUMERO_ELEMENTOS];</a:t>
            </a:r>
          </a:p>
          <a:p>
            <a:pPr lvl="1"/>
            <a:r>
              <a:rPr lang="es-ES" dirty="0"/>
              <a:t>O</a:t>
            </a:r>
          </a:p>
          <a:p>
            <a:pPr lvl="2"/>
            <a:r>
              <a:rPr lang="es-ES" sz="2000" dirty="0"/>
              <a:t>tipoDato</a:t>
            </a:r>
            <a:r>
              <a:rPr lang="es-ES" dirty="0"/>
              <a:t> valor</a:t>
            </a:r>
            <a:r>
              <a:rPr lang="es-ES" sz="2000" dirty="0"/>
              <a:t>[]=</a:t>
            </a:r>
            <a:r>
              <a:rPr lang="es-ES" dirty="0"/>
              <a:t> new tipoDato[NUMERO_ELEMENTOS];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 operador new reserva espacio en memoria para el número de elementos especificados y devuelve la referencia al primero de ellos. </a:t>
            </a:r>
          </a:p>
          <a:p>
            <a:pPr lvl="1"/>
            <a:r>
              <a:rPr lang="es-ES" dirty="0"/>
              <a:t>Así la variable referencia de tipo </a:t>
            </a:r>
            <a:r>
              <a:rPr lang="es-ES" dirty="0" err="1"/>
              <a:t>array</a:t>
            </a:r>
            <a:r>
              <a:rPr lang="es-ES" dirty="0"/>
              <a:t> queda inicializada.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96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/>
          <a:lstStyle/>
          <a:p>
            <a:pPr lvl="1"/>
            <a:endParaRPr lang="es-ES" dirty="0"/>
          </a:p>
          <a:p>
            <a:pPr lvl="1"/>
            <a:r>
              <a:rPr lang="es-ES" b="1" dirty="0"/>
              <a:t>Ejemplo de declaración e inicialización de </a:t>
            </a:r>
            <a:r>
              <a:rPr lang="es-ES" b="1" dirty="0" err="1"/>
              <a:t>Array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Usando dos sentencias:</a:t>
            </a:r>
          </a:p>
          <a:p>
            <a:pPr marL="384048" lvl="2" indent="0">
              <a:buNone/>
            </a:pPr>
            <a:r>
              <a:rPr lang="es-ES" sz="2000" dirty="0"/>
              <a:t>int [] numeros;</a:t>
            </a:r>
          </a:p>
          <a:p>
            <a:pPr marL="384048" lvl="2" indent="0">
              <a:buNone/>
            </a:pPr>
            <a:r>
              <a:rPr lang="es-ES" sz="2000" dirty="0"/>
              <a:t>numeros = new int[5];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Usando una sentencia alternativa1:</a:t>
            </a:r>
          </a:p>
          <a:p>
            <a:pPr marL="384048" lvl="2" indent="0">
              <a:buNone/>
            </a:pPr>
            <a:r>
              <a:rPr lang="es-ES" sz="2000" dirty="0"/>
              <a:t>int[] numeros = new int[5];</a:t>
            </a:r>
          </a:p>
          <a:p>
            <a:pPr lvl="1"/>
            <a:r>
              <a:rPr lang="es-ES" dirty="0"/>
              <a:t>Usando una sentencia alternativa2:</a:t>
            </a:r>
          </a:p>
          <a:p>
            <a:pPr marL="384048" lvl="2" indent="0">
              <a:buNone/>
            </a:pPr>
            <a:r>
              <a:rPr lang="es-ES" sz="2000" dirty="0"/>
              <a:t>int numeros[]= new int[5];</a:t>
            </a:r>
          </a:p>
          <a:p>
            <a:pPr marL="384048" lvl="2" indent="0">
              <a:buNone/>
            </a:pPr>
            <a:endParaRPr lang="es-ES" sz="2000" dirty="0"/>
          </a:p>
          <a:p>
            <a:pPr marL="384048" lvl="2" indent="0">
              <a:buNone/>
            </a:pPr>
            <a:endParaRPr lang="es-ES" sz="2000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32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Declaración e inicialización de </a:t>
            </a:r>
            <a:r>
              <a:rPr lang="es-ES" b="1" dirty="0" err="1"/>
              <a:t>Array</a:t>
            </a:r>
            <a:r>
              <a:rPr lang="es-ES" dirty="0"/>
              <a:t>: </a:t>
            </a:r>
          </a:p>
          <a:p>
            <a:pPr lvl="1"/>
            <a:endParaRPr lang="es-ES" dirty="0"/>
          </a:p>
          <a:p>
            <a:pPr marL="384048" lvl="2" indent="0">
              <a:buNone/>
            </a:pPr>
            <a:r>
              <a:rPr lang="es-ES" sz="2000" dirty="0" err="1"/>
              <a:t>tipoDato</a:t>
            </a:r>
            <a:r>
              <a:rPr lang="es-ES" sz="2000" dirty="0"/>
              <a:t>[] valor;          </a:t>
            </a:r>
          </a:p>
          <a:p>
            <a:pPr marL="384048" lvl="2" indent="0">
              <a:buNone/>
            </a:pPr>
            <a:endParaRPr lang="es-ES" sz="2000" dirty="0"/>
          </a:p>
          <a:p>
            <a:pPr marL="384048" lvl="2" indent="0">
              <a:buNone/>
            </a:pPr>
            <a:r>
              <a:rPr lang="es-ES" sz="2000" dirty="0"/>
              <a:t>valor = new </a:t>
            </a:r>
            <a:r>
              <a:rPr lang="es-ES" sz="2000" dirty="0" err="1"/>
              <a:t>tipoDato</a:t>
            </a:r>
            <a:r>
              <a:rPr lang="es-ES" sz="2000" dirty="0"/>
              <a:t>[NUMERO_ELEMENTOS];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Donde: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tipoDato</a:t>
            </a:r>
            <a:r>
              <a:rPr lang="es-ES" dirty="0"/>
              <a:t> es el tipo de datos de los elementos del </a:t>
            </a:r>
            <a:r>
              <a:rPr lang="es-ES" dirty="0" err="1"/>
              <a:t>array</a:t>
            </a:r>
            <a:endParaRPr lang="es-ES" dirty="0"/>
          </a:p>
          <a:p>
            <a:pPr lvl="1"/>
            <a:r>
              <a:rPr lang="es-ES" dirty="0"/>
              <a:t>valor es el nombre de la variable de tipo </a:t>
            </a:r>
            <a:r>
              <a:rPr lang="es-ES" dirty="0" err="1"/>
              <a:t>array</a:t>
            </a:r>
            <a:endParaRPr lang="es-ES" dirty="0"/>
          </a:p>
          <a:p>
            <a:pPr lvl="1"/>
            <a:r>
              <a:rPr lang="es-ES" dirty="0"/>
              <a:t>NUMERO_ELEMENTOS es el tamaño del </a:t>
            </a:r>
            <a:r>
              <a:rPr lang="es-ES" dirty="0" err="1"/>
              <a:t>array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02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Declaración e inicialización de un Array en una sentencia</a:t>
            </a:r>
            <a:r>
              <a:rPr lang="es-ES" dirty="0"/>
              <a:t>: </a:t>
            </a:r>
          </a:p>
          <a:p>
            <a:pPr lvl="1"/>
            <a:endParaRPr lang="es-ES" dirty="0"/>
          </a:p>
          <a:p>
            <a:pPr lvl="2"/>
            <a:r>
              <a:rPr lang="es-ES" sz="2000" dirty="0" err="1"/>
              <a:t>tipoDato</a:t>
            </a:r>
            <a:r>
              <a:rPr lang="es-ES" dirty="0"/>
              <a:t>[] valor= new </a:t>
            </a:r>
            <a:r>
              <a:rPr lang="es-ES" dirty="0" err="1"/>
              <a:t>tipoDato</a:t>
            </a:r>
            <a:r>
              <a:rPr lang="es-ES" dirty="0"/>
              <a:t>[NUMERO_ELEMENTOS];</a:t>
            </a:r>
          </a:p>
          <a:p>
            <a:pPr lvl="1"/>
            <a:r>
              <a:rPr lang="es-ES" dirty="0"/>
              <a:t>O</a:t>
            </a:r>
          </a:p>
          <a:p>
            <a:pPr lvl="2"/>
            <a:r>
              <a:rPr lang="es-ES" sz="2000" dirty="0" err="1"/>
              <a:t>tipoDato</a:t>
            </a:r>
            <a:r>
              <a:rPr lang="es-ES" dirty="0"/>
              <a:t> valor</a:t>
            </a:r>
            <a:r>
              <a:rPr lang="es-ES" sz="2000" dirty="0"/>
              <a:t>[]=</a:t>
            </a:r>
            <a:r>
              <a:rPr lang="es-ES" dirty="0"/>
              <a:t> new </a:t>
            </a:r>
            <a:r>
              <a:rPr lang="es-ES" dirty="0" err="1"/>
              <a:t>tipoDato</a:t>
            </a:r>
            <a:r>
              <a:rPr lang="es-ES" dirty="0"/>
              <a:t>[NUMERO_ELEMENTOS];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 operador new reserva espacio en memoria para el número de elementos especificados y devuelve la referencia al primero de ellos. </a:t>
            </a:r>
          </a:p>
          <a:p>
            <a:pPr lvl="1"/>
            <a:r>
              <a:rPr lang="es-ES" dirty="0"/>
              <a:t>Así la variable referencia de tipo </a:t>
            </a:r>
            <a:r>
              <a:rPr lang="es-ES" dirty="0" err="1"/>
              <a:t>array</a:t>
            </a:r>
            <a:r>
              <a:rPr lang="es-ES" dirty="0"/>
              <a:t> queda inicializada.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45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/>
          <a:lstStyle/>
          <a:p>
            <a:pPr lvl="1"/>
            <a:endParaRPr lang="es-ES" dirty="0"/>
          </a:p>
          <a:p>
            <a:pPr lvl="1"/>
            <a:r>
              <a:rPr lang="es-ES" b="1" dirty="0"/>
              <a:t>Ejemplo de declaración e inicialización de </a:t>
            </a:r>
            <a:r>
              <a:rPr lang="es-ES" b="1" dirty="0" err="1"/>
              <a:t>Array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Usando dos sentencias:</a:t>
            </a:r>
          </a:p>
          <a:p>
            <a:pPr marL="384048" lvl="2" indent="0">
              <a:buNone/>
            </a:pPr>
            <a:r>
              <a:rPr lang="es-ES" sz="2000" dirty="0"/>
              <a:t>int [] numeros;</a:t>
            </a:r>
          </a:p>
          <a:p>
            <a:pPr marL="384048" lvl="2" indent="0">
              <a:buNone/>
            </a:pPr>
            <a:r>
              <a:rPr lang="es-ES" sz="2000" dirty="0"/>
              <a:t>numeros = new int[5];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Usando una sentencia alternativa1:</a:t>
            </a:r>
          </a:p>
          <a:p>
            <a:pPr marL="384048" lvl="2" indent="0">
              <a:buNone/>
            </a:pPr>
            <a:r>
              <a:rPr lang="es-ES" sz="2000" dirty="0"/>
              <a:t>int[] numeros = new int[5];</a:t>
            </a:r>
          </a:p>
          <a:p>
            <a:pPr lvl="1"/>
            <a:r>
              <a:rPr lang="es-ES" dirty="0"/>
              <a:t>Usando una sentencia alternativa2:</a:t>
            </a:r>
          </a:p>
          <a:p>
            <a:pPr marL="384048" lvl="2" indent="0">
              <a:buNone/>
            </a:pPr>
            <a:r>
              <a:rPr lang="es-ES" sz="2000" dirty="0"/>
              <a:t>int numeros[]= new int[5];</a:t>
            </a:r>
          </a:p>
          <a:p>
            <a:pPr marL="384048" lvl="2" indent="0">
              <a:buNone/>
            </a:pPr>
            <a:endParaRPr lang="es-ES" sz="2000" dirty="0"/>
          </a:p>
          <a:p>
            <a:pPr marL="384048" lvl="2" indent="0">
              <a:buNone/>
            </a:pPr>
            <a:endParaRPr lang="es-ES" sz="2000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00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r>
              <a:rPr lang="es-ES" dirty="0"/>
              <a:t>Al crear un </a:t>
            </a:r>
            <a:r>
              <a:rPr lang="es-ES" dirty="0" err="1"/>
              <a:t>array</a:t>
            </a:r>
            <a:r>
              <a:rPr lang="es-ES" dirty="0"/>
              <a:t> de un tipo todos los elementos del </a:t>
            </a:r>
            <a:r>
              <a:rPr lang="es-ES" dirty="0" err="1"/>
              <a:t>array</a:t>
            </a:r>
            <a:r>
              <a:rPr lang="es-ES" dirty="0"/>
              <a:t> se inicializan con el valor por defecto del tipo de datos correspondiente.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(números con 0, caracteres con el carácter nulo, booleanos a false y los tipos de referencia a   </a:t>
            </a:r>
            <a:r>
              <a:rPr lang="es-ES" dirty="0" err="1"/>
              <a:t>null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 número de elementos de un array se puede consultar a  través del atributo </a:t>
            </a:r>
            <a:r>
              <a:rPr lang="es-ES" b="1" dirty="0" err="1"/>
              <a:t>length</a:t>
            </a:r>
            <a:endParaRPr lang="es-ES" b="1" dirty="0"/>
          </a:p>
          <a:p>
            <a:pPr lvl="1"/>
            <a:endParaRPr lang="es-ES" b="1" dirty="0"/>
          </a:p>
          <a:p>
            <a:pPr lvl="1"/>
            <a:r>
              <a:rPr lang="es-ES" dirty="0"/>
              <a:t>El índice del primer elemento de un array es siempre 0.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298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</a:t>
            </a:r>
            <a:r>
              <a:rPr lang="es-ES" dirty="0"/>
              <a:t> -  acceder a 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r>
              <a:rPr lang="es-ES" dirty="0"/>
              <a:t>Usando índices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Ejemplo</a:t>
            </a:r>
          </a:p>
          <a:p>
            <a:pPr marL="384048" lvl="2" indent="0">
              <a:buNone/>
            </a:pPr>
            <a:r>
              <a:rPr lang="es-ES" sz="2000" dirty="0"/>
              <a:t>numeros[0]</a:t>
            </a:r>
            <a:r>
              <a:rPr lang="es-ES" dirty="0"/>
              <a:t> = 22;</a:t>
            </a:r>
          </a:p>
          <a:p>
            <a:pPr marL="384048" lvl="2" indent="0">
              <a:buNone/>
            </a:pPr>
            <a:r>
              <a:rPr lang="es-ES" sz="2000" dirty="0"/>
              <a:t>numeros[2] = 45;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0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</a:t>
            </a:r>
            <a:r>
              <a:rPr lang="es-ES" dirty="0"/>
              <a:t> declaración creación e inicialización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Combinar declaración y creación</a:t>
            </a:r>
          </a:p>
          <a:p>
            <a:pPr lvl="1"/>
            <a:endParaRPr lang="es-ES" dirty="0"/>
          </a:p>
          <a:p>
            <a:pPr marL="384048" lvl="2" indent="0">
              <a:buNone/>
            </a:pPr>
            <a:r>
              <a:rPr lang="es-ES" sz="2000" dirty="0"/>
              <a:t>int[] numeros1=  new int[3];</a:t>
            </a:r>
          </a:p>
          <a:p>
            <a:pPr marL="384048" lvl="2" indent="0">
              <a:buNone/>
            </a:pPr>
            <a:r>
              <a:rPr lang="es-ES" sz="2000" dirty="0"/>
              <a:t>numeros1[0] = 1;</a:t>
            </a:r>
          </a:p>
          <a:p>
            <a:pPr marL="384048" lvl="2" indent="0">
              <a:buNone/>
            </a:pPr>
            <a:r>
              <a:rPr lang="es-ES" sz="2000" dirty="0"/>
              <a:t>numeros1[1] = 2;</a:t>
            </a:r>
          </a:p>
          <a:p>
            <a:pPr marL="384048" lvl="2" indent="0">
              <a:buNone/>
            </a:pPr>
            <a:r>
              <a:rPr lang="es-ES" sz="2000" dirty="0"/>
              <a:t>numeros1[2] = 3;</a:t>
            </a:r>
          </a:p>
          <a:p>
            <a:pPr marL="384048" lvl="2" indent="0">
              <a:buNone/>
            </a:pPr>
            <a:endParaRPr lang="es-ES" sz="2000" dirty="0"/>
          </a:p>
          <a:p>
            <a:pPr marL="384048" lvl="2" indent="0">
              <a:buNone/>
            </a:pPr>
            <a:endParaRPr lang="es-ES" sz="2000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2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9BC12-35E1-14AF-8DB6-ABB78DAD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CFD39-7F7B-0AF3-58A2-80FC0494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Declarar un array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[5];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Crea un array de enteros con capacidad para 5 elementos.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Inicializar en el momento de la 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delcaración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numeros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 1, 2, 3, 4, 5 };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Inicializa un array de 									//enteros con valores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Los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 err="1">
                <a:solidFill>
                  <a:schemeClr val="tx1"/>
                </a:solidFill>
                <a:latin typeface="Tahoma"/>
                <a:cs typeface="Tahoma"/>
              </a:rPr>
              <a:t>arrays</a:t>
            </a:r>
            <a:r>
              <a:rPr lang="es-ES" sz="18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nativos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tienen</a:t>
            </a:r>
            <a:r>
              <a:rPr lang="es-ES" sz="18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un</a:t>
            </a:r>
            <a:r>
              <a:rPr lang="es-ES"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50" dirty="0">
                <a:solidFill>
                  <a:schemeClr val="tx1"/>
                </a:solidFill>
                <a:latin typeface="Tahoma"/>
                <a:cs typeface="Tahoma"/>
              </a:rPr>
              <a:t>tamaño</a:t>
            </a:r>
            <a:r>
              <a:rPr lang="es-ES" sz="180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55" dirty="0">
                <a:solidFill>
                  <a:schemeClr val="tx1"/>
                </a:solidFill>
                <a:latin typeface="Tahoma"/>
                <a:cs typeface="Tahoma"/>
              </a:rPr>
              <a:t>fijo,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significa</a:t>
            </a:r>
            <a:r>
              <a:rPr lang="es-ES" sz="18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que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no</a:t>
            </a:r>
            <a:r>
              <a:rPr lang="es-ES"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podrás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añadir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quitar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5" dirty="0">
                <a:solidFill>
                  <a:schemeClr val="tx1"/>
                </a:solidFill>
                <a:latin typeface="Tahoma"/>
                <a:cs typeface="Tahoma"/>
              </a:rPr>
              <a:t>elementos,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sólo</a:t>
            </a:r>
            <a:r>
              <a:rPr lang="es-ES"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modificarlos.</a:t>
            </a:r>
            <a:endParaRPr lang="es-ES" sz="18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 marR="283845">
              <a:lnSpc>
                <a:spcPct val="100000"/>
              </a:lnSpc>
              <a:spcBef>
                <a:spcPts val="1920"/>
              </a:spcBef>
            </a:pP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Para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quitar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o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añadir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5" dirty="0">
                <a:solidFill>
                  <a:schemeClr val="tx1"/>
                </a:solidFill>
                <a:latin typeface="Tahoma"/>
                <a:cs typeface="Tahoma"/>
              </a:rPr>
              <a:t>elementos,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deberás</a:t>
            </a:r>
            <a:r>
              <a:rPr lang="es-ES" sz="18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crear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un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nuevo</a:t>
            </a:r>
            <a:r>
              <a:rPr lang="es-ES" sz="1800" spc="-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array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y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copiar</a:t>
            </a:r>
            <a:r>
              <a:rPr lang="es-ES" sz="18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en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él</a:t>
            </a:r>
            <a:r>
              <a:rPr lang="es-ES"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sólo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ahoma"/>
                <a:cs typeface="Tahoma"/>
              </a:rPr>
              <a:t>lo</a:t>
            </a:r>
            <a:r>
              <a:rPr lang="es-ES" sz="18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elementos</a:t>
            </a:r>
            <a:r>
              <a:rPr lang="es-ES"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que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te</a:t>
            </a:r>
            <a:r>
              <a:rPr lang="es-ES" sz="1800" spc="-1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interesen. </a:t>
            </a:r>
            <a:r>
              <a:rPr lang="es-ES" sz="1800" dirty="0">
                <a:solidFill>
                  <a:schemeClr val="tx1"/>
                </a:solidFill>
                <a:latin typeface="Tahoma"/>
                <a:cs typeface="Tahoma"/>
              </a:rPr>
              <a:t>Es</a:t>
            </a:r>
            <a:r>
              <a:rPr lang="es-ES" sz="180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aquí</a:t>
            </a:r>
            <a:r>
              <a:rPr lang="es-ES" sz="180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donde</a:t>
            </a:r>
            <a:r>
              <a:rPr lang="es-ES" sz="180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dirty="0" err="1">
                <a:solidFill>
                  <a:schemeClr val="tx1"/>
                </a:solidFill>
                <a:latin typeface="Tahoma"/>
                <a:cs typeface="Tahoma"/>
              </a:rPr>
              <a:t>ArrayList</a:t>
            </a:r>
            <a:r>
              <a:rPr lang="es-ES" sz="180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del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 err="1">
                <a:solidFill>
                  <a:schemeClr val="tx1"/>
                </a:solidFill>
                <a:latin typeface="Tahoma"/>
                <a:cs typeface="Tahoma"/>
              </a:rPr>
              <a:t>framework</a:t>
            </a:r>
            <a:r>
              <a:rPr lang="es-ES" sz="1800" spc="-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dirty="0" err="1">
                <a:solidFill>
                  <a:schemeClr val="tx1"/>
                </a:solidFill>
                <a:latin typeface="Tahoma"/>
                <a:cs typeface="Tahoma"/>
              </a:rPr>
              <a:t>Collections</a:t>
            </a:r>
            <a:r>
              <a:rPr lang="es-ES"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aporta</a:t>
            </a:r>
            <a:r>
              <a:rPr lang="es-ES" sz="180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beneficios,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al</a:t>
            </a:r>
            <a:r>
              <a:rPr lang="es-ES" sz="180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permitir</a:t>
            </a:r>
            <a:r>
              <a:rPr lang="es-ES" sz="1800" spc="-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cambiar</a:t>
            </a:r>
            <a:r>
              <a:rPr lang="es-ES" sz="1800" spc="-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0" dirty="0">
                <a:solidFill>
                  <a:schemeClr val="tx1"/>
                </a:solidFill>
                <a:latin typeface="Tahoma"/>
                <a:cs typeface="Tahoma"/>
              </a:rPr>
              <a:t>su</a:t>
            </a:r>
            <a:r>
              <a:rPr lang="es-ES" sz="180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dimensión dinámicamente.</a:t>
            </a:r>
            <a:endParaRPr lang="es-ES" sz="18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5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0EF1-A90B-DAB8-765A-59870EDB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3683-C9C7-5BB2-E468-EF007983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Javadoc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3F3A8-6C47-899E-CFC1-2932F8E0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 err="1"/>
              <a:t>JavaDoc</a:t>
            </a:r>
            <a:r>
              <a:rPr lang="es-ES" dirty="0"/>
              <a:t>:</a:t>
            </a:r>
          </a:p>
          <a:p>
            <a:pPr marL="201168" lvl="1" indent="0">
              <a:buNone/>
            </a:pPr>
            <a:r>
              <a:rPr lang="es-ES" dirty="0"/>
              <a:t>/** Esto es un </a:t>
            </a:r>
            <a:r>
              <a:rPr lang="es-ES" dirty="0" err="1"/>
              <a:t>javadoc</a:t>
            </a:r>
            <a:endParaRPr lang="es-ES" dirty="0"/>
          </a:p>
          <a:p>
            <a:pPr marL="201168" lvl="1" indent="0">
              <a:buNone/>
            </a:pPr>
            <a:r>
              <a:rPr lang="es-ES" dirty="0"/>
              <a:t>*/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Permite documentar las clases y los métodos</a:t>
            </a:r>
          </a:p>
          <a:p>
            <a:pPr lvl="1"/>
            <a:r>
              <a:rPr lang="es-ES" b="1" dirty="0"/>
              <a:t>Útil para la compresión </a:t>
            </a:r>
          </a:p>
          <a:p>
            <a:pPr lvl="1"/>
            <a:endParaRPr lang="es-ES" b="1" dirty="0"/>
          </a:p>
          <a:p>
            <a:pPr lvl="1"/>
            <a:r>
              <a:rPr lang="es-ES" dirty="0"/>
              <a:t>Un comentario JAVADOC está compuesto de una definición seguida de un bloque de etiquetas relacionadas</a:t>
            </a:r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95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72E5-1D3E-E628-E6C9-CFDD231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2C6C6-C0F2-05D5-982D-250E4588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Acceso y modificación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longitud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longitud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miArray.length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Obtiene la longitud del array.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Acceso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primerElemento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//Accede al 1ºelemento (índice 0) 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ultimoElemento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miArray.length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- 1];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Accede al último elemento del array.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ultimoElemento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[longitud -1];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Ahora con la variable, 				// accede al último elemento del array.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Modificación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 = 10; 		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Modifica el primer elemento del array.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numeros.length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- 1] = 20;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//Modifica el último elemento.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60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72E5-1D3E-E628-E6C9-CFDD231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2C6C6-C0F2-05D5-982D-250E458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358373" cy="3777622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Iteracción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s-ES" sz="1800" b="1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Iteracción</a:t>
            </a: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bucle </a:t>
            </a:r>
            <a:r>
              <a:rPr lang="es-ES" sz="1800" b="1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for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= 0; i &lt;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miArray.length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i++) 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elemento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[i];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Haz algo con el elemento, como imprimirlo.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System.out.println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"Elemento en el índice 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i + 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": 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elemento);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Iteración con </a:t>
            </a:r>
            <a:r>
              <a:rPr lang="es-ES" sz="1800" b="1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for-each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elemento :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Haz algo con el elemento, como imprimirlo.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System.out.println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"Elemento: 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elemento);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49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72E5-1D3E-E628-E6C9-CFDD231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2C6C6-C0F2-05D5-982D-250E458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835" y="2133600"/>
            <a:ext cx="10006640" cy="3777622"/>
          </a:xfrm>
        </p:spPr>
        <p:txBody>
          <a:bodyPr>
            <a:normAutofit fontScale="925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Acceso a miembro no existente – Control de excepción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{ 1, 2, 3, 4, 5 };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indice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7; </a:t>
            </a:r>
            <a:r>
              <a:rPr lang="es-E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//El índice está fuera de los límites válidos del array</a:t>
            </a:r>
            <a:endParaRPr lang="es-E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indice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&gt;= 0 &amp;&amp;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indice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miArray.length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s-E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elemento =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miArray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indice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"Elemento en el índice "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indice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s-E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": "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elemento);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s-E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"El índice está fuera de los límites del array."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s-E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ArrayIndexOutOfBoundsException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e)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Sytem.out.println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"Error: Índice fuera de los límites del array."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65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72E5-1D3E-E628-E6C9-CFDD231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2C6C6-C0F2-05D5-982D-250E458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05022" cy="3777622"/>
          </a:xfrm>
        </p:spPr>
        <p:txBody>
          <a:bodyPr>
            <a:normAutofit fontScale="925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Fusionar dos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Fusionar dos array (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merge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)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array1 = { 1, 2, 3 };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array2 = { 4, 5, 6 };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fusionado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[array1.length + array2.length];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System.arraycopy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(array1, 0, fusionado, 0, array1.length);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System.arraycopy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(array2, 0, fusionado, array1.length, array2.length);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fusionado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Imprimir un array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 hay un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miArray.toString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pero la clase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java.util.Arrays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 Java proporciona una serie de métodos útiles para trabajar con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System.out.println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Arrays.toString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nombreDelArray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84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72E5-1D3E-E628-E6C9-CFDD231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2C6C6-C0F2-05D5-982D-250E458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36011" cy="3777622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//Ordenar un array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 3, 1, 2 };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Array desordenado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Ordena el array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//Buscar un elemento en un array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binarySearch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2);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Busca el elemento 2 array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Imprime 1, ya que el elemento 2 está en 								 //el índice 1 del array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//Comprueba si dos </a:t>
            </a:r>
            <a:r>
              <a:rPr lang="es-ES" sz="1800" b="1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arrays</a:t>
            </a: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son iguales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sonIguales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equals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arrayFromList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arrayCopia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Comprueba si son iguales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sonIguales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Imprime true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98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72E5-1D3E-E628-E6C9-CFDD231A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2C6C6-C0F2-05D5-982D-250E4588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91" y="2133600"/>
            <a:ext cx="10023895" cy="377762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//Copiar un array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arrayCopia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copyOf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arrayFromList,arrayFromList.length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Copia el array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arrayCopia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Imprime [1, 2, 3]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//Otra opción con </a:t>
            </a:r>
            <a:r>
              <a:rPr lang="es-ES" sz="1800" b="1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System.arraycopy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arraycopy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arrayFromList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0,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arrayCopia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0,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arrayFromList.length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853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A88EE-6EDB-FB60-9F5B-551C1D9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0D001-9F0D-6034-9486-0834ECD5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3" y="2133600"/>
            <a:ext cx="10869283" cy="377762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sz="1700" b="1" dirty="0"/>
              <a:t>¿Cuándo usar </a:t>
            </a:r>
            <a:r>
              <a:rPr lang="es-ES" sz="1700" b="1" dirty="0" err="1"/>
              <a:t>System.arraycopy</a:t>
            </a:r>
            <a:r>
              <a:rPr lang="es-ES" sz="1700" b="1" dirty="0"/>
              <a:t> y </a:t>
            </a:r>
            <a:r>
              <a:rPr lang="es-ES" sz="1700" b="1" dirty="0" err="1"/>
              <a:t>Array.CopyOf</a:t>
            </a:r>
            <a:r>
              <a:rPr lang="es-ES" sz="1700" b="1" dirty="0"/>
              <a:t>?</a:t>
            </a:r>
          </a:p>
          <a:p>
            <a:pPr marR="6350" lvl="1">
              <a:lnSpc>
                <a:spcPct val="100000"/>
              </a:lnSpc>
            </a:pPr>
            <a:r>
              <a:rPr lang="es-ES" sz="1700" dirty="0"/>
              <a:t>System.arraycopy es una llamada de sistema nativa de Java y, en algunas situaciones, puede ser más eficiente en términos de rendimiento que </a:t>
            </a:r>
            <a:r>
              <a:rPr lang="es-ES" sz="1700" dirty="0" err="1"/>
              <a:t>Arrays.copyOf</a:t>
            </a:r>
            <a:r>
              <a:rPr lang="es-ES" sz="1700" dirty="0"/>
              <a:t>, especialmente cuando se trabaja con grandes cantidades de datos.</a:t>
            </a:r>
          </a:p>
          <a:p>
            <a:pPr marR="5715" lvl="1">
              <a:lnSpc>
                <a:spcPct val="100000"/>
              </a:lnSpc>
            </a:pPr>
            <a:r>
              <a:rPr lang="es-ES" sz="1700" dirty="0"/>
              <a:t>System.arraycopy  permite especificar un índice de inicio tanto para el array de origen como para el array de destino, lo que brinda un mayor control sobre qué elementos copiar y dónde colocarlos en el array de destino.</a:t>
            </a:r>
          </a:p>
          <a:p>
            <a:pPr marR="5080" lvl="1">
              <a:lnSpc>
                <a:spcPct val="100000"/>
              </a:lnSpc>
            </a:pPr>
            <a:r>
              <a:rPr lang="es-ES" sz="1700" dirty="0" err="1"/>
              <a:t>Arrays.copyOf</a:t>
            </a:r>
            <a:r>
              <a:rPr lang="es-ES" sz="1700" dirty="0"/>
              <a:t> es más fácil de usar y más legible en comparación con System.arraycopy. Permite crear una copia del array de origen con el tamaño especificado y, opcionalmente, truncar o rellenar con valores predeterminados si es necesario.</a:t>
            </a:r>
          </a:p>
          <a:p>
            <a:pPr marR="7620" lvl="1">
              <a:lnSpc>
                <a:spcPct val="100000"/>
              </a:lnSpc>
            </a:pPr>
            <a:r>
              <a:rPr lang="es-ES" sz="1700" dirty="0" err="1"/>
              <a:t>Arrays.copyOf</a:t>
            </a:r>
            <a:r>
              <a:rPr lang="es-ES" sz="1700" dirty="0"/>
              <a:t> automáticamente ajusta el tamaño del array de destino según la longitud especificada, lo que simplifica la creación de copias de </a:t>
            </a:r>
            <a:r>
              <a:rPr lang="es-ES" sz="1700" dirty="0" err="1"/>
              <a:t>arrays</a:t>
            </a:r>
            <a:r>
              <a:rPr lang="es-ES" sz="1700" dirty="0"/>
              <a:t> con tamaños diferentes.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760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3AD0-F169-DEDB-646E-46D044F6C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C316-ECD8-8FC9-80EA-82CD65F0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clase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EDA56-C093-5C9C-E1CE-47C2B228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s-ES" dirty="0"/>
          </a:p>
          <a:p>
            <a:pPr lvl="1"/>
            <a:r>
              <a:rPr lang="es-ES" dirty="0" err="1"/>
              <a:t>Arrays.toString</a:t>
            </a:r>
            <a:r>
              <a:rPr lang="es-ES" dirty="0"/>
              <a:t>(</a:t>
            </a:r>
            <a:r>
              <a:rPr lang="es-ES" dirty="0" err="1"/>
              <a:t>unArray</a:t>
            </a:r>
            <a:r>
              <a:rPr lang="es-ES" dirty="0"/>
              <a:t>): muestra los elementos del array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Arrays.sort</a:t>
            </a:r>
            <a:r>
              <a:rPr lang="es-ES" dirty="0"/>
              <a:t>(</a:t>
            </a:r>
            <a:r>
              <a:rPr lang="es-ES" dirty="0" err="1"/>
              <a:t>unArray</a:t>
            </a:r>
            <a:r>
              <a:rPr lang="es-ES" dirty="0"/>
              <a:t>): ordena los elementos del array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Arrays.asList</a:t>
            </a:r>
            <a:r>
              <a:rPr lang="es-ES" dirty="0"/>
              <a:t>(</a:t>
            </a:r>
            <a:r>
              <a:rPr lang="es-ES" dirty="0" err="1"/>
              <a:t>unArray</a:t>
            </a:r>
            <a:r>
              <a:rPr lang="es-ES" dirty="0"/>
              <a:t>): devuelve una lista de tamaño fijo respaldada por el array especificado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Arrays.equals</a:t>
            </a:r>
            <a:r>
              <a:rPr lang="es-ES" dirty="0"/>
              <a:t>(</a:t>
            </a:r>
            <a:r>
              <a:rPr lang="es-ES" dirty="0" err="1"/>
              <a:t>unArray,otroArray</a:t>
            </a:r>
            <a:r>
              <a:rPr lang="es-ES" dirty="0"/>
              <a:t>): true si tienen el mismo contenido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Arrays.copyOf</a:t>
            </a:r>
            <a:r>
              <a:rPr lang="es-ES" dirty="0"/>
              <a:t>(</a:t>
            </a:r>
            <a:r>
              <a:rPr lang="es-ES" dirty="0" err="1"/>
              <a:t>unArray</a:t>
            </a:r>
            <a:r>
              <a:rPr lang="es-ES" dirty="0"/>
              <a:t>, </a:t>
            </a:r>
            <a:r>
              <a:rPr lang="es-ES" dirty="0" err="1"/>
              <a:t>unArray.length</a:t>
            </a:r>
            <a:r>
              <a:rPr lang="es-ES" dirty="0"/>
              <a:t>) </a:t>
            </a:r>
          </a:p>
          <a:p>
            <a:pPr lvl="1"/>
            <a:endParaRPr lang="es-ES" dirty="0"/>
          </a:p>
          <a:p>
            <a:pPr lvl="1"/>
            <a:endParaRPr lang="es-ES" b="1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38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Marcador de posición de imagen 9" descr="Portátil y bloc de notas en la mesa">
            <a:extLst>
              <a:ext uri="{FF2B5EF4-FFF2-40B4-BE49-F238E27FC236}">
                <a16:creationId xmlns:a16="http://schemas.microsoft.com/office/drawing/2014/main" id="{67DD62FF-25BB-FC74-601B-A0E7AC259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1" r="15693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46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r>
              <a:rPr lang="en-US" sz="3200" b="1" dirty="0">
                <a:solidFill>
                  <a:srgbClr val="FEFFFF"/>
                </a:solidFill>
              </a:rPr>
              <a:t>String y StringBuilder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marL="216000" indent="-216000"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 cadenas de texto inmutable</a:t>
            </a:r>
          </a:p>
          <a:p>
            <a:pPr marL="216000" indent="-216000">
              <a:buFont typeface="Wingdings 3" charset="2"/>
              <a:buChar char=""/>
            </a:pP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StringBuilder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una clase para manejar cadenas de texto, es mutable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45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0E9A5-3C73-BF90-25D6-0D2ADEF6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9D102-93BA-0AD7-6D7A-4876BD2E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F1559-7534-FB52-4BE2-EF325523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s-ES" dirty="0"/>
          </a:p>
          <a:p>
            <a:pPr lvl="1"/>
            <a:r>
              <a:rPr lang="es-ES" dirty="0">
                <a:effectLst/>
              </a:rPr>
              <a:t>Clase predefinida en java que permite crear y manejar cadenas de caracteres, </a:t>
            </a:r>
            <a:r>
              <a:rPr lang="es-ES" dirty="0"/>
              <a:t>texto, palabras, frases, etc</a:t>
            </a:r>
            <a:r>
              <a:rPr lang="es-ES" dirty="0">
                <a:effectLst/>
              </a:rPr>
              <a:t>.</a:t>
            </a:r>
          </a:p>
          <a:p>
            <a:pPr lvl="1"/>
            <a:r>
              <a:rPr lang="es-ES" dirty="0"/>
              <a:t>El texto debe ir entre comillas dobles.</a:t>
            </a:r>
          </a:p>
          <a:p>
            <a:pPr lvl="1"/>
            <a:r>
              <a:rPr lang="es-ES" dirty="0">
                <a:effectLst/>
              </a:rPr>
              <a:t>No es un tipo primitivo.</a:t>
            </a:r>
          </a:p>
          <a:p>
            <a:pPr lvl="1"/>
            <a:r>
              <a:rPr lang="es-ES" dirty="0"/>
              <a:t>Pertenece a la biblioteca estándar de java.</a:t>
            </a:r>
            <a:endParaRPr lang="es-ES" dirty="0">
              <a:effectLst/>
            </a:endParaRPr>
          </a:p>
          <a:p>
            <a:pPr lvl="1"/>
            <a:r>
              <a:rPr lang="es-ES" b="1" dirty="0" err="1"/>
              <a:t>java.lang.String</a:t>
            </a:r>
            <a:endParaRPr lang="es-ES" b="1" dirty="0"/>
          </a:p>
          <a:p>
            <a:pPr lvl="1"/>
            <a:r>
              <a:rPr lang="es-ES" dirty="0"/>
              <a:t>Son constantes, </a:t>
            </a:r>
            <a:r>
              <a:rPr lang="es-ES" b="1" dirty="0"/>
              <a:t>inmutables</a:t>
            </a:r>
            <a:r>
              <a:rPr lang="es-ES" dirty="0"/>
              <a:t>, una vez creados su valor no puede cambiar.</a:t>
            </a:r>
          </a:p>
          <a:p>
            <a:pPr lvl="1"/>
            <a:r>
              <a:rPr lang="es-ES" dirty="0"/>
              <a:t>Es una clase final</a:t>
            </a:r>
          </a:p>
          <a:p>
            <a:pPr lvl="1"/>
            <a:r>
              <a:rPr lang="es-ES" dirty="0"/>
              <a:t>Como </a:t>
            </a:r>
            <a:r>
              <a:rPr lang="es-ES" dirty="0" err="1"/>
              <a:t>String</a:t>
            </a:r>
            <a:r>
              <a:rPr lang="es-ES" dirty="0"/>
              <a:t> es inmutable cada vez que añadimos algo o </a:t>
            </a:r>
            <a:r>
              <a:rPr lang="es-ES" dirty="0" err="1"/>
              <a:t>modicamos</a:t>
            </a:r>
            <a:r>
              <a:rPr lang="es-ES" dirty="0"/>
              <a:t> la cadena de texto de alguna forma, lo que ocurre es que se crea un nuevo objeto, y el anterior pasa a ser eliminado de la memoria por el </a:t>
            </a:r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Collector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5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0EF1-A90B-DAB8-765A-59870EDB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3683-C9C7-5BB2-E468-EF007983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Javadoc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3F3A8-6C47-899E-CFC1-2932F8E0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/>
              <a:t>Etiquetas principales</a:t>
            </a:r>
            <a:r>
              <a:rPr lang="es-ES" dirty="0"/>
              <a:t>:</a:t>
            </a:r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068CBD0-A748-9603-0B5E-969AAA2C4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21018"/>
              </p:ext>
            </p:extLst>
          </p:nvPr>
        </p:nvGraphicFramePr>
        <p:xfrm>
          <a:off x="2191109" y="3122864"/>
          <a:ext cx="906153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190">
                  <a:extLst>
                    <a:ext uri="{9D8B030D-6E8A-4147-A177-3AD203B41FA5}">
                      <a16:colId xmlns:a16="http://schemas.microsoft.com/office/drawing/2014/main" val="3203792104"/>
                    </a:ext>
                  </a:extLst>
                </a:gridCol>
                <a:gridCol w="5926347">
                  <a:extLst>
                    <a:ext uri="{9D8B030D-6E8A-4147-A177-3AD203B41FA5}">
                      <a16:colId xmlns:a16="http://schemas.microsoft.com/office/drawing/2014/main" val="1381854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9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Autor del elemento a documentar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2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Versión del elemento de la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4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Indica los parámetros de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7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Indica la excepción que puede generar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 para documentar cada uno de los parámetros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3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Una referencia a otra clase o utilidad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6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@deprecated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método ha sido reemplazado por otro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46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5C736-31C3-3AA8-62F6-F55C2E208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43155-2EA6-9099-F94B-B6785D5D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D5CE9-7F24-2A3C-8C17-291F7B0B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  <a:p>
            <a:pPr lvl="1"/>
            <a:r>
              <a:rPr lang="es-ES" dirty="0"/>
              <a:t>Para crear un </a:t>
            </a:r>
            <a:r>
              <a:rPr lang="es-ES" dirty="0" err="1"/>
              <a:t>String</a:t>
            </a:r>
            <a:r>
              <a:rPr lang="es-ES" dirty="0"/>
              <a:t> tenemos dos opciones: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s-ES" dirty="0"/>
              <a:t>Creando implícitamente la cadena asignando el valor al objeto: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unaCadena</a:t>
            </a:r>
            <a:r>
              <a:rPr lang="es-ES" dirty="0"/>
              <a:t> = “Soy una cadena de texto”;</a:t>
            </a:r>
          </a:p>
          <a:p>
            <a:pPr lvl="1"/>
            <a:endParaRPr lang="es-ES" dirty="0"/>
          </a:p>
          <a:p>
            <a:pPr marL="658368" lvl="1" indent="-457200">
              <a:buFont typeface="+mj-lt"/>
              <a:buAutoNum type="arabicPeriod" startAt="2"/>
            </a:pPr>
            <a:r>
              <a:rPr lang="es-ES" dirty="0"/>
              <a:t>Instanciando la clase </a:t>
            </a:r>
            <a:r>
              <a:rPr lang="es-ES" dirty="0" err="1"/>
              <a:t>String</a:t>
            </a:r>
            <a:r>
              <a:rPr lang="es-ES" dirty="0"/>
              <a:t>, creando explícitamente la cadena: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unaCadena</a:t>
            </a:r>
            <a:r>
              <a:rPr lang="es-ES" dirty="0"/>
              <a:t> = new </a:t>
            </a:r>
            <a:r>
              <a:rPr lang="es-ES" dirty="0" err="1"/>
              <a:t>String</a:t>
            </a:r>
            <a:r>
              <a:rPr lang="es-ES" dirty="0"/>
              <a:t>(“ Yo también soy una cadena. No buena idea”);</a:t>
            </a:r>
          </a:p>
        </p:txBody>
      </p:sp>
    </p:spTree>
    <p:extLst>
      <p:ext uri="{BB962C8B-B14F-4D97-AF65-F5344CB8AC3E}">
        <p14:creationId xmlns:p14="http://schemas.microsoft.com/office/powerpoint/2010/main" val="177730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CB711-95E0-54D1-246D-E02F882C9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29768-E179-50F0-C5F8-26DD0C11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345DD-BA5E-D400-BC8C-EC7073B1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  <a:p>
            <a:pPr lvl="1"/>
            <a:r>
              <a:rPr lang="es-ES" dirty="0"/>
              <a:t>Operador + para concatenación ( enlazar dos cadenas ) 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unaCadena</a:t>
            </a:r>
            <a:r>
              <a:rPr lang="es-ES" dirty="0"/>
              <a:t> = “Hola “;</a:t>
            </a:r>
          </a:p>
          <a:p>
            <a:pPr marL="201168" lvl="1" indent="0">
              <a:buNone/>
            </a:pPr>
            <a:r>
              <a:rPr lang="es-ES" dirty="0"/>
              <a:t> </a:t>
            </a:r>
            <a:r>
              <a:rPr lang="es-ES" dirty="0" err="1"/>
              <a:t>unaCadena</a:t>
            </a:r>
            <a:r>
              <a:rPr lang="es-ES" dirty="0"/>
              <a:t> += “mundo”;   </a:t>
            </a:r>
          </a:p>
          <a:p>
            <a:pPr marL="201168" lvl="1" indent="0">
              <a:buNone/>
            </a:pPr>
            <a:r>
              <a:rPr lang="es-ES" dirty="0"/>
              <a:t>//   es equivalente a </a:t>
            </a:r>
            <a:r>
              <a:rPr lang="es-ES" dirty="0" err="1"/>
              <a:t>unaCadena</a:t>
            </a:r>
            <a:r>
              <a:rPr lang="es-ES" dirty="0"/>
              <a:t> = </a:t>
            </a:r>
            <a:r>
              <a:rPr lang="es-ES" dirty="0" err="1"/>
              <a:t>unaCadena</a:t>
            </a:r>
            <a:r>
              <a:rPr lang="es-ES" dirty="0"/>
              <a:t> + “mundo”;</a:t>
            </a:r>
          </a:p>
          <a:p>
            <a:pPr marL="201168" lvl="1" indent="0">
              <a:buNone/>
            </a:pP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vacia</a:t>
            </a:r>
            <a:r>
              <a:rPr lang="es-ES" dirty="0"/>
              <a:t> = “”;</a:t>
            </a:r>
          </a:p>
          <a:p>
            <a:pPr marL="201168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4782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74DFC-921C-F8ED-A32C-7C40DD0D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4CA6B-997E-AEE4-D420-2D8F4C82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A5EC5-ADBC-E361-7369-4EB682ED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Métodos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concat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str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lenght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char </a:t>
            </a:r>
            <a:r>
              <a:rPr lang="es-ES" dirty="0" err="1"/>
              <a:t>charAt</a:t>
            </a:r>
            <a:r>
              <a:rPr lang="es-ES" dirty="0"/>
              <a:t>(int </a:t>
            </a:r>
            <a:r>
              <a:rPr lang="es-ES" dirty="0" err="1"/>
              <a:t>index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indexOf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ch)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indexOf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ch,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fromIndex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indexOf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str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indexOf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str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fromIndex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substring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beginIndex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substring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beginIndex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endIndex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832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7B9A-95D7-C2DB-1FC7-E51CE28A1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8AB92-9ADA-1E5B-7BB1-B6CE4C2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133AE-DEED-0FE0-E8F1-D516041D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  <a:p>
            <a:pPr lvl="1"/>
            <a:r>
              <a:rPr lang="es-ES" b="1" dirty="0"/>
              <a:t>Métodos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toLowerCase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toUpperCase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equals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obj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equalsIgnoreCase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startsWith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prefix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endsWith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suffix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String </a:t>
            </a:r>
            <a:r>
              <a:rPr lang="es-ES" dirty="0" err="1"/>
              <a:t>replace</a:t>
            </a:r>
            <a:r>
              <a:rPr lang="es-ES" dirty="0"/>
              <a:t>(char </a:t>
            </a:r>
            <a:r>
              <a:rPr lang="es-ES" dirty="0" err="1"/>
              <a:t>oldChar</a:t>
            </a:r>
            <a:r>
              <a:rPr lang="es-ES" dirty="0"/>
              <a:t>, char </a:t>
            </a:r>
            <a:r>
              <a:rPr lang="es-ES" dirty="0" err="1"/>
              <a:t>newChar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dirty="0" err="1"/>
              <a:t>CharSequence</a:t>
            </a:r>
            <a:r>
              <a:rPr lang="es-ES" dirty="0"/>
              <a:t> </a:t>
            </a:r>
            <a:r>
              <a:rPr lang="es-ES" dirty="0" err="1"/>
              <a:t>charSeq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864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saludo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"Hola"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saludo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//No estoy modificando el 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s-E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, estoy creando 					//uno nuevo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saludo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01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StringBuilder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La</a:t>
            </a:r>
            <a:r>
              <a:rPr lang="es-ES" sz="18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0" dirty="0">
                <a:solidFill>
                  <a:schemeClr val="tx1"/>
                </a:solidFill>
                <a:latin typeface="Tahoma"/>
                <a:cs typeface="Tahoma"/>
              </a:rPr>
              <a:t>clase</a:t>
            </a:r>
            <a:r>
              <a:rPr lang="es-ES" sz="18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dirty="0" err="1">
                <a:solidFill>
                  <a:schemeClr val="tx1"/>
                </a:solidFill>
                <a:latin typeface="Tahoma"/>
                <a:cs typeface="Tahoma"/>
              </a:rPr>
              <a:t>StringBuilder</a:t>
            </a:r>
            <a:r>
              <a:rPr lang="es-ES" sz="18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sirve</a:t>
            </a:r>
            <a:r>
              <a:rPr lang="es-ES" sz="1800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5" dirty="0">
                <a:solidFill>
                  <a:schemeClr val="tx1"/>
                </a:solidFill>
                <a:latin typeface="Tahoma"/>
                <a:cs typeface="Tahoma"/>
              </a:rPr>
              <a:t>para</a:t>
            </a:r>
            <a:r>
              <a:rPr lang="es-ES" sz="18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los</a:t>
            </a:r>
            <a:r>
              <a:rPr lang="es-ES" sz="18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50" dirty="0">
                <a:solidFill>
                  <a:schemeClr val="tx1"/>
                </a:solidFill>
                <a:latin typeface="Tahoma"/>
                <a:cs typeface="Tahoma"/>
              </a:rPr>
              <a:t>mismo</a:t>
            </a:r>
            <a:r>
              <a:rPr lang="es-ES" sz="1800" spc="-2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que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 err="1">
                <a:solidFill>
                  <a:schemeClr val="tx1"/>
                </a:solidFill>
                <a:latin typeface="Tahoma"/>
                <a:cs typeface="Tahoma"/>
              </a:rPr>
              <a:t>String</a:t>
            </a:r>
            <a:r>
              <a:rPr lang="es-ES" sz="18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pero</a:t>
            </a:r>
            <a:r>
              <a:rPr lang="es-ES" sz="1800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presenta</a:t>
            </a:r>
            <a:r>
              <a:rPr lang="es-ES" sz="18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diferencias</a:t>
            </a:r>
            <a:r>
              <a:rPr lang="es-ES" sz="18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en</a:t>
            </a:r>
            <a:r>
              <a:rPr lang="es-ES" sz="18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0" dirty="0">
                <a:solidFill>
                  <a:schemeClr val="tx1"/>
                </a:solidFill>
                <a:latin typeface="Tahoma"/>
                <a:cs typeface="Tahoma"/>
              </a:rPr>
              <a:t>su</a:t>
            </a:r>
            <a:r>
              <a:rPr lang="es-ES" sz="1800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manejo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y</a:t>
            </a:r>
            <a:r>
              <a:rPr lang="es-ES" sz="18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rendimiento.</a:t>
            </a:r>
            <a:r>
              <a:rPr lang="es-ES" sz="18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ahoma"/>
                <a:cs typeface="Tahoma"/>
              </a:rPr>
              <a:t>Al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ahoma"/>
                <a:cs typeface="Tahoma"/>
              </a:rPr>
              <a:t>contrario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que</a:t>
            </a:r>
            <a:r>
              <a:rPr lang="es-ES" sz="1800" spc="-1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5" dirty="0" err="1">
                <a:solidFill>
                  <a:schemeClr val="tx1"/>
                </a:solidFill>
                <a:latin typeface="Tahoma"/>
                <a:cs typeface="Tahoma"/>
              </a:rPr>
              <a:t>String</a:t>
            </a:r>
            <a:r>
              <a:rPr lang="es-ES" sz="1800" spc="-45" dirty="0">
                <a:solidFill>
                  <a:schemeClr val="tx1"/>
                </a:solidFill>
                <a:latin typeface="Tahoma"/>
                <a:cs typeface="Tahoma"/>
              </a:rPr>
              <a:t>,</a:t>
            </a:r>
            <a:r>
              <a:rPr lang="es-ES" sz="18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es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60" dirty="0">
                <a:solidFill>
                  <a:schemeClr val="tx1"/>
                </a:solidFill>
                <a:latin typeface="Tahoma"/>
                <a:cs typeface="Tahoma"/>
              </a:rPr>
              <a:t>mutable,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0" dirty="0">
                <a:solidFill>
                  <a:schemeClr val="tx1"/>
                </a:solidFill>
                <a:latin typeface="Tahoma"/>
                <a:cs typeface="Tahoma"/>
              </a:rPr>
              <a:t>podemos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modificar</a:t>
            </a:r>
            <a:r>
              <a:rPr lang="es-ES" sz="18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0" dirty="0">
                <a:solidFill>
                  <a:schemeClr val="tx1"/>
                </a:solidFill>
                <a:latin typeface="Tahoma"/>
                <a:cs typeface="Tahoma"/>
              </a:rPr>
              <a:t>su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contenido/valor</a:t>
            </a:r>
            <a:r>
              <a:rPr lang="es-ES"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5" dirty="0">
                <a:solidFill>
                  <a:schemeClr val="tx1"/>
                </a:solidFill>
                <a:latin typeface="Tahoma"/>
                <a:cs typeface="Tahoma"/>
              </a:rPr>
              <a:t>sin </a:t>
            </a:r>
            <a:r>
              <a:rPr lang="es-ES" sz="1800" dirty="0">
                <a:solidFill>
                  <a:schemeClr val="tx1"/>
                </a:solidFill>
                <a:latin typeface="Tahoma"/>
                <a:cs typeface="Tahoma"/>
              </a:rPr>
              <a:t>tener</a:t>
            </a:r>
            <a:r>
              <a:rPr lang="es-ES" sz="18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que</a:t>
            </a:r>
            <a:r>
              <a:rPr lang="es-ES" sz="18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ahoma"/>
                <a:cs typeface="Tahoma"/>
              </a:rPr>
              <a:t>crear</a:t>
            </a:r>
            <a:r>
              <a:rPr lang="es-ES" sz="1800" spc="-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un</a:t>
            </a:r>
            <a:r>
              <a:rPr lang="es-ES" sz="18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nuevo</a:t>
            </a:r>
            <a:r>
              <a:rPr lang="es-ES" sz="18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0" dirty="0">
                <a:solidFill>
                  <a:schemeClr val="tx1"/>
                </a:solidFill>
                <a:latin typeface="Tahoma"/>
                <a:cs typeface="Tahoma"/>
              </a:rPr>
              <a:t>objeto</a:t>
            </a:r>
            <a:r>
              <a:rPr lang="es-ES" sz="18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como</a:t>
            </a:r>
            <a:r>
              <a:rPr lang="es-ES" sz="18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en</a:t>
            </a:r>
            <a:r>
              <a:rPr lang="es-ES" sz="1800" spc="-20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20" dirty="0">
                <a:solidFill>
                  <a:schemeClr val="tx1"/>
                </a:solidFill>
                <a:latin typeface="Tahoma"/>
                <a:cs typeface="Tahoma"/>
              </a:rPr>
              <a:t>el</a:t>
            </a:r>
            <a:r>
              <a:rPr lang="es-ES" sz="1800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40" dirty="0">
                <a:solidFill>
                  <a:schemeClr val="tx1"/>
                </a:solidFill>
                <a:latin typeface="Tahoma"/>
                <a:cs typeface="Tahoma"/>
              </a:rPr>
              <a:t>caso</a:t>
            </a:r>
            <a:r>
              <a:rPr lang="es-ES" sz="1800" spc="-1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35" dirty="0">
                <a:solidFill>
                  <a:schemeClr val="tx1"/>
                </a:solidFill>
                <a:latin typeface="Tahoma"/>
                <a:cs typeface="Tahoma"/>
              </a:rPr>
              <a:t>de</a:t>
            </a:r>
            <a:r>
              <a:rPr lang="es-ES" sz="1800" spc="-1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s-ES" sz="1800" spc="-10" dirty="0" err="1">
                <a:solidFill>
                  <a:schemeClr val="tx1"/>
                </a:solidFill>
                <a:latin typeface="Tahoma"/>
                <a:cs typeface="Tahoma"/>
              </a:rPr>
              <a:t>String</a:t>
            </a:r>
            <a:r>
              <a:rPr lang="es-ES" sz="1800" spc="-10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  <a:endParaRPr lang="es-ES" sz="18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StringBuilder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StringBuilderSaludo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StringBuilder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StringBuilderSaludo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.append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"Hola"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StringBuilderSaludo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.append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StringBuilderSaludo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.toString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b="1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StringBuilder</a:t>
            </a: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es una clase que permite modificar el </a:t>
            </a:r>
            <a:r>
              <a:rPr lang="es-ES" sz="1800" b="1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String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sin crear uno nuevo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08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StringBuilder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Tiene 3 constructores</a:t>
            </a:r>
          </a:p>
          <a:p>
            <a:r>
              <a:rPr lang="es-ES" b="1" dirty="0" err="1"/>
              <a:t>StringBuilder</a:t>
            </a:r>
            <a:r>
              <a:rPr lang="es-ES" b="1" dirty="0"/>
              <a:t>()</a:t>
            </a:r>
          </a:p>
          <a:p>
            <a:r>
              <a:rPr lang="es-ES" dirty="0"/>
              <a:t>El constructor por defecto crea un objeto vacío con capacidad de 16 caracteres.</a:t>
            </a:r>
          </a:p>
          <a:p>
            <a:r>
              <a:rPr lang="es-ES" dirty="0"/>
              <a:t>Ejemplo: </a:t>
            </a:r>
            <a:r>
              <a:rPr lang="es-ES" dirty="0" err="1"/>
              <a:t>StringBuilder</a:t>
            </a:r>
            <a:r>
              <a:rPr lang="es-ES" dirty="0"/>
              <a:t> s = new </a:t>
            </a:r>
            <a:r>
              <a:rPr lang="es-ES" dirty="0" err="1"/>
              <a:t>StringBuilder</a:t>
            </a:r>
            <a:r>
              <a:rPr lang="es-ES" dirty="0"/>
              <a:t>();</a:t>
            </a:r>
          </a:p>
          <a:p>
            <a:r>
              <a:rPr lang="es-ES" b="1" dirty="0" err="1"/>
              <a:t>StringBuilder</a:t>
            </a:r>
            <a:r>
              <a:rPr lang="es-ES" b="1" dirty="0"/>
              <a:t>(</a:t>
            </a: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 err="1"/>
              <a:t>numCaracteres</a:t>
            </a:r>
            <a:r>
              <a:rPr lang="es-ES" b="1" dirty="0"/>
              <a:t>)</a:t>
            </a:r>
          </a:p>
          <a:p>
            <a:r>
              <a:rPr lang="es-ES" dirty="0"/>
              <a:t>Podemos pasar un valor para su número de caracteres</a:t>
            </a:r>
          </a:p>
          <a:p>
            <a:r>
              <a:rPr lang="es-ES" dirty="0"/>
              <a:t>Ejemplo: </a:t>
            </a:r>
            <a:r>
              <a:rPr lang="es-ES" dirty="0" err="1"/>
              <a:t>StringBuilder</a:t>
            </a:r>
            <a:r>
              <a:rPr lang="es-ES" dirty="0"/>
              <a:t> s = new </a:t>
            </a:r>
            <a:r>
              <a:rPr lang="es-ES" dirty="0" err="1"/>
              <a:t>StringBuilder</a:t>
            </a:r>
            <a:r>
              <a:rPr lang="es-ES" dirty="0"/>
              <a:t>(255);</a:t>
            </a:r>
          </a:p>
          <a:p>
            <a:r>
              <a:rPr lang="es-ES" b="1" dirty="0" err="1"/>
              <a:t>StringBuilder</a:t>
            </a:r>
            <a:r>
              <a:rPr lang="es-ES" b="1" dirty="0"/>
              <a:t>(String texto)</a:t>
            </a:r>
          </a:p>
          <a:p>
            <a:r>
              <a:rPr lang="es-ES" dirty="0"/>
              <a:t>Usamos un </a:t>
            </a:r>
            <a:r>
              <a:rPr lang="es-ES" dirty="0" err="1"/>
              <a:t>String</a:t>
            </a:r>
            <a:r>
              <a:rPr lang="es-ES" dirty="0"/>
              <a:t> como parámetro para construir nuestro </a:t>
            </a:r>
            <a:r>
              <a:rPr lang="es-ES" dirty="0" err="1"/>
              <a:t>StringBuilder</a:t>
            </a:r>
            <a:endParaRPr lang="es-ES" dirty="0"/>
          </a:p>
          <a:p>
            <a:r>
              <a:rPr lang="es-ES" dirty="0"/>
              <a:t>Ejemplo: </a:t>
            </a:r>
            <a:r>
              <a:rPr lang="es-ES" dirty="0" err="1"/>
              <a:t>StringBuilder</a:t>
            </a:r>
            <a:r>
              <a:rPr lang="es-ES" dirty="0"/>
              <a:t> s = new </a:t>
            </a:r>
            <a:r>
              <a:rPr lang="es-ES" dirty="0" err="1"/>
              <a:t>StringBuilder</a:t>
            </a:r>
            <a:r>
              <a:rPr lang="es-ES" dirty="0"/>
              <a:t>("test");</a:t>
            </a:r>
          </a:p>
        </p:txBody>
      </p:sp>
    </p:spTree>
    <p:extLst>
      <p:ext uri="{BB962C8B-B14F-4D97-AF65-F5344CB8AC3E}">
        <p14:creationId xmlns:p14="http://schemas.microsoft.com/office/powerpoint/2010/main" val="1154674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StringBuilder</a:t>
            </a:r>
            <a:r>
              <a:rPr lang="es-ES" dirty="0"/>
              <a:t> -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append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Agrega una representación de un valor a la secuencia actual.</a:t>
            </a:r>
          </a:p>
          <a:p>
            <a:pPr marL="0" indent="0">
              <a:buNone/>
            </a:pPr>
            <a:r>
              <a:rPr lang="es-ES" dirty="0" err="1"/>
              <a:t>StringBuilder</a:t>
            </a:r>
            <a:r>
              <a:rPr lang="es-ES" dirty="0"/>
              <a:t> </a:t>
            </a:r>
            <a:r>
              <a:rPr lang="es-ES" dirty="0" err="1"/>
              <a:t>builder</a:t>
            </a:r>
            <a:r>
              <a:rPr lang="es-ES" dirty="0"/>
              <a:t> = new </a:t>
            </a:r>
            <a:r>
              <a:rPr lang="es-ES" dirty="0" err="1"/>
              <a:t>StringBuilder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 err="1"/>
              <a:t>builder.append</a:t>
            </a:r>
            <a:r>
              <a:rPr lang="es-ES" dirty="0"/>
              <a:t>("Hola");</a:t>
            </a:r>
          </a:p>
          <a:p>
            <a:r>
              <a:rPr lang="es-ES" b="1" dirty="0" err="1"/>
              <a:t>insert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Inserta una representación de un valor en una posición específica en la secuencia.</a:t>
            </a:r>
          </a:p>
          <a:p>
            <a:pPr marL="0" indent="0">
              <a:buNone/>
            </a:pPr>
            <a:r>
              <a:rPr lang="es-ES" dirty="0"/>
              <a:t>// insertar en una posición</a:t>
            </a:r>
          </a:p>
          <a:p>
            <a:pPr marL="0" indent="0">
              <a:buNone/>
            </a:pPr>
            <a:r>
              <a:rPr lang="es-ES" dirty="0" err="1"/>
              <a:t>builder.insert</a:t>
            </a:r>
            <a:r>
              <a:rPr lang="es-ES" dirty="0"/>
              <a:t>(1, "</a:t>
            </a:r>
            <a:r>
              <a:rPr lang="es-ES" dirty="0" err="1"/>
              <a:t>ey</a:t>
            </a:r>
            <a:r>
              <a:rPr lang="es-ES" dirty="0"/>
              <a:t> H");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builder.toString</a:t>
            </a:r>
            <a:r>
              <a:rPr lang="es-ES" dirty="0"/>
              <a:t>()); // </a:t>
            </a:r>
            <a:r>
              <a:rPr lang="es-ES" dirty="0" err="1"/>
              <a:t>Hey</a:t>
            </a:r>
            <a:r>
              <a:rPr lang="es-ES" dirty="0"/>
              <a:t> Hola</a:t>
            </a:r>
          </a:p>
          <a:p>
            <a:r>
              <a:rPr lang="es-ES" b="1" dirty="0" err="1"/>
              <a:t>delete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Elimina caracteres desde una posición inicial hasta una posición final.</a:t>
            </a:r>
          </a:p>
          <a:p>
            <a:pPr marL="0" indent="0">
              <a:buNone/>
            </a:pPr>
            <a:r>
              <a:rPr lang="es-ES" dirty="0"/>
              <a:t>// borrar </a:t>
            </a:r>
            <a:r>
              <a:rPr lang="es-ES" dirty="0" err="1"/>
              <a:t>Hey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builder.delete</a:t>
            </a:r>
            <a:r>
              <a:rPr lang="es-ES" dirty="0"/>
              <a:t>(0, 4);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builder.toString</a:t>
            </a:r>
            <a:r>
              <a:rPr lang="es-ES" dirty="0"/>
              <a:t>()); // Hola</a:t>
            </a:r>
          </a:p>
        </p:txBody>
      </p:sp>
    </p:spTree>
    <p:extLst>
      <p:ext uri="{BB962C8B-B14F-4D97-AF65-F5344CB8AC3E}">
        <p14:creationId xmlns:p14="http://schemas.microsoft.com/office/powerpoint/2010/main" val="260230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StringBuilder</a:t>
            </a:r>
            <a:r>
              <a:rPr lang="es-ES" dirty="0"/>
              <a:t> -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length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Devuelve la longitud de la secuencia actual.</a:t>
            </a:r>
          </a:p>
          <a:p>
            <a:pPr marL="0" indent="0">
              <a:buNone/>
            </a:pPr>
            <a:r>
              <a:rPr lang="es-ES" dirty="0"/>
              <a:t>// </a:t>
            </a:r>
            <a:r>
              <a:rPr lang="es-ES" dirty="0" err="1"/>
              <a:t>length</a:t>
            </a:r>
            <a:r>
              <a:rPr lang="es-ES" dirty="0"/>
              <a:t> de </a:t>
            </a:r>
            <a:r>
              <a:rPr lang="es-ES" dirty="0" err="1"/>
              <a:t>Hey</a:t>
            </a:r>
            <a:r>
              <a:rPr lang="es-ES" dirty="0"/>
              <a:t> Hola</a:t>
            </a:r>
          </a:p>
          <a:p>
            <a:pPr marL="0" indent="0">
              <a:buNone/>
            </a:pP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builder.length</a:t>
            </a:r>
            <a:r>
              <a:rPr lang="es-ES" dirty="0"/>
              <a:t>()); // 8</a:t>
            </a:r>
          </a:p>
          <a:p>
            <a:endParaRPr lang="es-ES" b="1" dirty="0"/>
          </a:p>
          <a:p>
            <a:r>
              <a:rPr lang="es-ES" b="1" dirty="0" err="1"/>
              <a:t>replace</a:t>
            </a:r>
            <a:r>
              <a:rPr lang="es-ES" b="1" dirty="0"/>
              <a:t> ()</a:t>
            </a:r>
          </a:p>
          <a:p>
            <a:pPr marL="0" indent="0">
              <a:buNone/>
            </a:pPr>
            <a:r>
              <a:rPr lang="es-ES" dirty="0"/>
              <a:t>Inserta una representación de un valor en una posición específica en la secuencia.</a:t>
            </a:r>
          </a:p>
          <a:p>
            <a:pPr marL="0" indent="0">
              <a:buNone/>
            </a:pPr>
            <a:r>
              <a:rPr lang="es-ES" dirty="0"/>
              <a:t>// reemplazar en “</a:t>
            </a:r>
            <a:r>
              <a:rPr lang="es-ES" dirty="0" err="1"/>
              <a:t>Hey</a:t>
            </a:r>
            <a:r>
              <a:rPr lang="es-ES" dirty="0"/>
              <a:t> Hola” la palabra Hola por “Hi” </a:t>
            </a:r>
          </a:p>
          <a:p>
            <a:pPr marL="0" indent="0">
              <a:buNone/>
            </a:pPr>
            <a:r>
              <a:rPr lang="es-ES" dirty="0" err="1"/>
              <a:t>builder.replace</a:t>
            </a:r>
            <a:r>
              <a:rPr lang="es-ES" dirty="0"/>
              <a:t>(4, </a:t>
            </a:r>
            <a:r>
              <a:rPr lang="es-ES" dirty="0" err="1"/>
              <a:t>builder.length</a:t>
            </a:r>
            <a:r>
              <a:rPr lang="es-ES" dirty="0"/>
              <a:t>(), "Hi");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builder.toString</a:t>
            </a:r>
            <a:r>
              <a:rPr lang="es-ES" dirty="0"/>
              <a:t>()); // </a:t>
            </a:r>
            <a:r>
              <a:rPr lang="es-ES" dirty="0" err="1"/>
              <a:t>Hey</a:t>
            </a:r>
            <a:r>
              <a:rPr lang="es-ES" dirty="0"/>
              <a:t> Hi</a:t>
            </a:r>
          </a:p>
          <a:p>
            <a:endParaRPr lang="es-ES" b="1" dirty="0"/>
          </a:p>
          <a:p>
            <a:endParaRPr lang="es-ES" b="1" dirty="0" err="1"/>
          </a:p>
        </p:txBody>
      </p:sp>
    </p:spTree>
    <p:extLst>
      <p:ext uri="{BB962C8B-B14F-4D97-AF65-F5344CB8AC3E}">
        <p14:creationId xmlns:p14="http://schemas.microsoft.com/office/powerpoint/2010/main" val="3240002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StringBuilder</a:t>
            </a:r>
            <a:r>
              <a:rPr lang="es-ES" dirty="0"/>
              <a:t> -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insert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Inserta una representación de un valor en una posición específica en la secuencia.</a:t>
            </a:r>
          </a:p>
          <a:p>
            <a:pPr marL="0" indent="0">
              <a:buNone/>
            </a:pPr>
            <a:r>
              <a:rPr lang="es-ES" dirty="0"/>
              <a:t>// Insertar en una posición </a:t>
            </a:r>
            <a:r>
              <a:rPr lang="es-ES" dirty="0" err="1"/>
              <a:t>builder.insert</a:t>
            </a:r>
            <a:r>
              <a:rPr lang="es-ES" dirty="0"/>
              <a:t>(6, "!"); // </a:t>
            </a:r>
            <a:r>
              <a:rPr lang="es-ES" dirty="0" err="1"/>
              <a:t>Hey</a:t>
            </a:r>
            <a:r>
              <a:rPr lang="es-ES" dirty="0"/>
              <a:t> Hi!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builder.toString</a:t>
            </a:r>
            <a:r>
              <a:rPr lang="es-ES" dirty="0"/>
              <a:t>());</a:t>
            </a:r>
          </a:p>
          <a:p>
            <a:r>
              <a:rPr lang="es-ES" b="1" dirty="0" err="1"/>
              <a:t>substring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Devuelve una porción de la cadena actual.</a:t>
            </a:r>
          </a:p>
          <a:p>
            <a:pPr marL="0" indent="0">
              <a:buNone/>
            </a:pPr>
            <a:r>
              <a:rPr lang="es-ES" dirty="0"/>
              <a:t>// Devuelve la porción de la cadena desde el índice 3 hasta el final de “Hi </a:t>
            </a:r>
            <a:r>
              <a:rPr lang="es-ES" dirty="0" err="1"/>
              <a:t>World</a:t>
            </a:r>
            <a:r>
              <a:rPr lang="es-ES" dirty="0"/>
              <a:t>!”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mySubString</a:t>
            </a:r>
            <a:r>
              <a:rPr lang="es-ES" dirty="0"/>
              <a:t> = </a:t>
            </a:r>
            <a:r>
              <a:rPr lang="es-ES" dirty="0" err="1"/>
              <a:t>builder.substring</a:t>
            </a:r>
            <a:r>
              <a:rPr lang="es-ES" dirty="0"/>
              <a:t>(3); </a:t>
            </a:r>
          </a:p>
          <a:p>
            <a:pPr marL="0" indent="0">
              <a:buNone/>
            </a:pP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mySubString</a:t>
            </a:r>
            <a:r>
              <a:rPr lang="es-ES" dirty="0"/>
              <a:t>); // </a:t>
            </a:r>
            <a:r>
              <a:rPr lang="es-ES" dirty="0" err="1"/>
              <a:t>World</a:t>
            </a:r>
            <a:r>
              <a:rPr lang="es-ES" dirty="0"/>
              <a:t>!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// Devuelve la porción de la cadena desde el índice 3 hasta el 5 de “Hi </a:t>
            </a:r>
            <a:r>
              <a:rPr lang="es-ES" dirty="0" err="1"/>
              <a:t>World</a:t>
            </a:r>
            <a:r>
              <a:rPr lang="es-ES" dirty="0"/>
              <a:t>!”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mySubString</a:t>
            </a:r>
            <a:r>
              <a:rPr lang="es-ES" dirty="0"/>
              <a:t> = </a:t>
            </a:r>
            <a:r>
              <a:rPr lang="es-ES" dirty="0" err="1"/>
              <a:t>builder.substring</a:t>
            </a:r>
            <a:r>
              <a:rPr lang="es-ES" dirty="0"/>
              <a:t>(3, 5); </a:t>
            </a:r>
          </a:p>
          <a:p>
            <a:pPr marL="0" indent="0">
              <a:buNone/>
            </a:pP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mySubString</a:t>
            </a:r>
            <a:r>
              <a:rPr lang="es-ES" dirty="0"/>
              <a:t>); // </a:t>
            </a:r>
            <a:r>
              <a:rPr lang="es-ES" dirty="0" err="1"/>
              <a:t>Wo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3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0EF1-A90B-DAB8-765A-59870EDB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3683-C9C7-5BB2-E468-EF007983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Javadoc -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3F3A8-6C47-899E-CFC1-2932F8E0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/>
              <a:t>Comentarios de clase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/>
              <a:t>/**</a:t>
            </a:r>
          </a:p>
          <a:p>
            <a:pPr marL="201168" lvl="1" indent="0">
              <a:buNone/>
            </a:pPr>
            <a:r>
              <a:rPr lang="es-ES" dirty="0"/>
              <a:t>* Frase corta descriptiva</a:t>
            </a:r>
          </a:p>
          <a:p>
            <a:pPr marL="201168" lvl="1" indent="0">
              <a:buNone/>
            </a:pPr>
            <a:r>
              <a:rPr lang="es-ES" dirty="0"/>
              <a:t>* Descripción de la clase</a:t>
            </a:r>
          </a:p>
          <a:p>
            <a:pPr marL="201168" lvl="1" indent="0">
              <a:buNone/>
            </a:pPr>
            <a:r>
              <a:rPr lang="es-ES" dirty="0"/>
              <a:t>* @author Nombre Apellido / Empresa</a:t>
            </a:r>
          </a:p>
          <a:p>
            <a:pPr marL="201168" lvl="1" indent="0">
              <a:buNone/>
            </a:pPr>
            <a:r>
              <a:rPr lang="es-ES" dirty="0"/>
              <a:t>* @version 1.0 , 2024/09/20</a:t>
            </a:r>
          </a:p>
          <a:p>
            <a:pPr marL="201168" lvl="1" indent="0">
              <a:buNone/>
            </a:pPr>
            <a:r>
              <a:rPr lang="es-ES" dirty="0"/>
              <a:t>*/</a:t>
            </a:r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9295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StringBuilder</a:t>
            </a:r>
            <a:r>
              <a:rPr lang="es-ES" dirty="0"/>
              <a:t> -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indexof</a:t>
            </a:r>
            <a:r>
              <a:rPr lang="es-ES" b="1" dirty="0"/>
              <a:t>() y </a:t>
            </a:r>
            <a:r>
              <a:rPr lang="es-ES" b="1" dirty="0" err="1"/>
              <a:t>lastIndexOf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Devuelven la posición de la primera y última ocurrencia, respectivamente, del texto proporcionado, si no lo encuentra devolverá -1</a:t>
            </a:r>
          </a:p>
          <a:p>
            <a:pPr marL="0" indent="0">
              <a:buNone/>
            </a:pPr>
            <a:r>
              <a:rPr lang="es-ES" dirty="0"/>
              <a:t>// Devuelve la posición de la primera ocurrencia de la cadena</a:t>
            </a:r>
          </a:p>
          <a:p>
            <a:pPr marL="0" indent="0">
              <a:buNone/>
            </a:pPr>
            <a:r>
              <a:rPr lang="es-ES" dirty="0"/>
              <a:t>// o -1 si no se encuentra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pos</a:t>
            </a:r>
            <a:r>
              <a:rPr lang="es-ES" dirty="0"/>
              <a:t> = </a:t>
            </a:r>
            <a:r>
              <a:rPr lang="es-ES" dirty="0" err="1"/>
              <a:t>builder.indexOf</a:t>
            </a:r>
            <a:r>
              <a:rPr lang="es-ES" dirty="0"/>
              <a:t>("</a:t>
            </a:r>
            <a:r>
              <a:rPr lang="es-ES" dirty="0" err="1"/>
              <a:t>World</a:t>
            </a:r>
            <a:r>
              <a:rPr lang="es-ES" dirty="0"/>
              <a:t>"); // o </a:t>
            </a:r>
            <a:r>
              <a:rPr lang="es-ES" dirty="0" err="1"/>
              <a:t>lastIndexOf</a:t>
            </a:r>
            <a:r>
              <a:rPr lang="es-ES" dirty="0"/>
              <a:t> para la última ocurrencia</a:t>
            </a:r>
          </a:p>
          <a:p>
            <a:pPr marL="0" indent="0">
              <a:buNone/>
            </a:pP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pos</a:t>
            </a:r>
            <a:r>
              <a:rPr lang="es-ES" dirty="0"/>
              <a:t>); // 3</a:t>
            </a:r>
          </a:p>
        </p:txBody>
      </p:sp>
    </p:spTree>
    <p:extLst>
      <p:ext uri="{BB962C8B-B14F-4D97-AF65-F5344CB8AC3E}">
        <p14:creationId xmlns:p14="http://schemas.microsoft.com/office/powerpoint/2010/main" val="4008015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3692-D155-32D5-D076-E075FC2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StringBuilder</a:t>
            </a:r>
            <a:r>
              <a:rPr lang="es-ES" dirty="0"/>
              <a:t> -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F7DBA-9F06-7864-C280-2CBD344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toString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dirty="0"/>
              <a:t>Devuelve un </a:t>
            </a:r>
            <a:r>
              <a:rPr lang="es-ES" dirty="0" err="1"/>
              <a:t>String</a:t>
            </a:r>
            <a:r>
              <a:rPr lang="es-ES" dirty="0"/>
              <a:t> del </a:t>
            </a:r>
            <a:r>
              <a:rPr lang="es-ES" dirty="0" err="1"/>
              <a:t>StringBuilder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// Devuelve el </a:t>
            </a:r>
            <a:r>
              <a:rPr lang="es-ES" dirty="0" err="1"/>
              <a:t>String</a:t>
            </a:r>
            <a:r>
              <a:rPr lang="es-ES" dirty="0"/>
              <a:t> que representa los datos del </a:t>
            </a:r>
            <a:r>
              <a:rPr lang="es-ES" dirty="0" err="1"/>
              <a:t>StringBuilder</a:t>
            </a:r>
            <a:r>
              <a:rPr lang="es-ES" dirty="0"/>
              <a:t>  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myString</a:t>
            </a:r>
            <a:r>
              <a:rPr lang="es-ES" dirty="0"/>
              <a:t> = </a:t>
            </a:r>
            <a:r>
              <a:rPr lang="es-ES" dirty="0" err="1"/>
              <a:t>builder.toString</a:t>
            </a:r>
            <a:r>
              <a:rPr lang="es-ES" dirty="0"/>
              <a:t>();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myString</a:t>
            </a:r>
            <a:r>
              <a:rPr lang="es-ES" dirty="0"/>
              <a:t>); // Hi </a:t>
            </a:r>
            <a:r>
              <a:rPr lang="es-ES" dirty="0" err="1"/>
              <a:t>World</a:t>
            </a:r>
            <a:r>
              <a:rPr lang="es-ES" dirty="0"/>
              <a:t>!</a:t>
            </a:r>
          </a:p>
          <a:p>
            <a:r>
              <a:rPr lang="es-ES" b="1" dirty="0"/>
              <a:t>reverse()</a:t>
            </a:r>
          </a:p>
          <a:p>
            <a:pPr marL="0" indent="0">
              <a:buNone/>
            </a:pPr>
            <a:r>
              <a:rPr lang="es-ES" dirty="0"/>
              <a:t>Invierte la cadena</a:t>
            </a:r>
          </a:p>
          <a:p>
            <a:pPr marL="0" indent="0">
              <a:buNone/>
            </a:pPr>
            <a:r>
              <a:rPr lang="es-ES" dirty="0"/>
              <a:t>// reverse</a:t>
            </a:r>
          </a:p>
          <a:p>
            <a:pPr marL="0" indent="0">
              <a:buNone/>
            </a:pPr>
            <a:r>
              <a:rPr lang="es-ES" dirty="0" err="1"/>
              <a:t>builder.reverse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builder.toString</a:t>
            </a:r>
            <a:r>
              <a:rPr lang="es-ES" dirty="0"/>
              <a:t>()); // !</a:t>
            </a:r>
            <a:r>
              <a:rPr lang="es-ES" dirty="0" err="1"/>
              <a:t>dlroW</a:t>
            </a:r>
            <a:r>
              <a:rPr lang="es-ES" dirty="0"/>
              <a:t> </a:t>
            </a:r>
            <a:r>
              <a:rPr lang="es-ES" dirty="0" err="1"/>
              <a:t>iH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36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0EF1-A90B-DAB8-765A-59870EDB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3683-C9C7-5BB2-E468-EF007983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Javadoc -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3F3A8-6C47-899E-CFC1-2932F8E0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/>
              <a:t>Comentarios de método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/>
              <a:t>/**</a:t>
            </a:r>
          </a:p>
          <a:p>
            <a:pPr marL="201168" lvl="1" indent="0">
              <a:buNone/>
            </a:pPr>
            <a:r>
              <a:rPr lang="es-ES" dirty="0"/>
              <a:t>* Frase corta descriptiva</a:t>
            </a:r>
          </a:p>
          <a:p>
            <a:pPr marL="201168" lvl="1" indent="0">
              <a:buNone/>
            </a:pPr>
            <a:r>
              <a:rPr lang="es-ES" dirty="0"/>
              <a:t>* Descripción del método.</a:t>
            </a:r>
          </a:p>
          <a:p>
            <a:pPr marL="201168" lvl="1" indent="0">
              <a:buNone/>
            </a:pPr>
            <a:r>
              <a:rPr lang="es-ES" dirty="0"/>
              <a:t>* @param param1 descripción del parámetro.</a:t>
            </a:r>
          </a:p>
          <a:p>
            <a:pPr marL="201168" lvl="1" indent="0">
              <a:buNone/>
            </a:pPr>
            <a:r>
              <a:rPr lang="es-ES" dirty="0"/>
              <a:t>* @return qué devuelve el método.</a:t>
            </a:r>
          </a:p>
          <a:p>
            <a:pPr marL="201168" lvl="1" indent="0">
              <a:buNone/>
            </a:pPr>
            <a:r>
              <a:rPr lang="es-ES" dirty="0"/>
              <a:t>* @exception tipo de excepción que lanza el método y en qué caso</a:t>
            </a:r>
          </a:p>
          <a:p>
            <a:pPr marL="201168" lvl="1" indent="0">
              <a:buNone/>
            </a:pPr>
            <a:r>
              <a:rPr lang="es-ES" dirty="0"/>
              <a:t>* @see </a:t>
            </a:r>
            <a:r>
              <a:rPr lang="es-ES" dirty="0" err="1"/>
              <a:t>paquete.Clase#metodo</a:t>
            </a:r>
            <a:r>
              <a:rPr lang="es-ES" dirty="0"/>
              <a:t> Código al que se hace referencia</a:t>
            </a:r>
          </a:p>
          <a:p>
            <a:pPr marL="201168" lvl="1" indent="0">
              <a:buNone/>
            </a:pPr>
            <a:r>
              <a:rPr lang="es-ES" dirty="0"/>
              <a:t>* @throws </a:t>
            </a:r>
            <a:r>
              <a:rPr lang="es-ES" dirty="0" err="1"/>
              <a:t>IllegalArgumentException</a:t>
            </a:r>
            <a:r>
              <a:rPr lang="es-ES" dirty="0"/>
              <a:t> el param1 no tiene el formato deseado</a:t>
            </a:r>
          </a:p>
          <a:p>
            <a:pPr marL="201168" lvl="1" indent="0">
              <a:buNone/>
            </a:pPr>
            <a:r>
              <a:rPr lang="es-ES" dirty="0"/>
              <a:t>*/</a:t>
            </a:r>
          </a:p>
          <a:p>
            <a:pPr marL="201168" lvl="1" indent="0">
              <a:buNone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68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Marcador de posición de imagen 9" descr="Portátil y bloc de notas en la mesa">
            <a:extLst>
              <a:ext uri="{FF2B5EF4-FFF2-40B4-BE49-F238E27FC236}">
                <a16:creationId xmlns:a16="http://schemas.microsoft.com/office/drawing/2014/main" id="{67DD62FF-25BB-FC74-601B-A0E7AC259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1" r="15693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46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r>
              <a:rPr lang="en-US" sz="3200" b="1" dirty="0">
                <a:solidFill>
                  <a:srgbClr val="FEFFFF"/>
                </a:solidFill>
              </a:rPr>
              <a:t>Arrays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marL="216000" indent="-216000"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arrays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nativos tienen un tamaño fijo, significa que no podrás añadir o quitar elementos, sólo modificarlos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89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/>
          <a:lstStyle/>
          <a:p>
            <a:pPr lvl="1"/>
            <a:endParaRPr lang="es-ES" dirty="0"/>
          </a:p>
          <a:p>
            <a:pPr lvl="1"/>
            <a:r>
              <a:rPr lang="es-ES" b="1" dirty="0"/>
              <a:t>Array</a:t>
            </a:r>
            <a:r>
              <a:rPr lang="es-ES" dirty="0"/>
              <a:t>: Es una estructura de datos que nos permite almacenar una gran cantidad de datos de un mismo tipo.</a:t>
            </a:r>
          </a:p>
          <a:p>
            <a:pPr lvl="1"/>
            <a:r>
              <a:rPr lang="es-ES" dirty="0"/>
              <a:t>Es una colección de </a:t>
            </a:r>
            <a:r>
              <a:rPr lang="es-ES" b="1" dirty="0"/>
              <a:t>longitud fija </a:t>
            </a:r>
            <a:r>
              <a:rPr lang="es-ES" dirty="0"/>
              <a:t>de elementos del </a:t>
            </a:r>
            <a:r>
              <a:rPr lang="es-ES" b="1" dirty="0"/>
              <a:t>mismo tipo</a:t>
            </a:r>
            <a:r>
              <a:rPr lang="es-ES" dirty="0"/>
              <a:t> </a:t>
            </a:r>
            <a:r>
              <a:rPr lang="es-ES" b="1" dirty="0"/>
              <a:t>indexado por un int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Los elementos de un array están organizados secuencialmente en memoria, y se puede acceder a ellos mediante un índice numérico, comenzando por el </a:t>
            </a:r>
            <a:r>
              <a:rPr lang="es-ES" b="1" dirty="0"/>
              <a:t>índice 0 </a:t>
            </a:r>
            <a:r>
              <a:rPr lang="es-ES" dirty="0"/>
              <a:t>para el primer elemento, 1 para el segundo, y así sucesivamente.</a:t>
            </a:r>
          </a:p>
          <a:p>
            <a:pPr lvl="1"/>
            <a:r>
              <a:rPr lang="es-ES" dirty="0"/>
              <a:t>Los arrays son objetos en Java.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5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>
            <a:normAutofit lnSpcReduction="10000"/>
          </a:bodyPr>
          <a:lstStyle/>
          <a:p>
            <a:pPr lvl="1"/>
            <a:endParaRPr lang="es-ES" dirty="0"/>
          </a:p>
          <a:p>
            <a:pPr lvl="1"/>
            <a:r>
              <a:rPr lang="es-ES" b="1" dirty="0"/>
              <a:t>Declaración de </a:t>
            </a:r>
            <a:r>
              <a:rPr lang="es-ES" b="1" dirty="0" err="1"/>
              <a:t>Array</a:t>
            </a:r>
            <a:r>
              <a:rPr lang="es-ES" dirty="0"/>
              <a:t>: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tipoDato[] valor        </a:t>
            </a:r>
          </a:p>
          <a:p>
            <a:pPr marL="201168" lvl="1" indent="0">
              <a:buNone/>
            </a:pPr>
            <a:r>
              <a:rPr lang="es-ES" dirty="0"/>
              <a:t>       </a:t>
            </a:r>
          </a:p>
          <a:p>
            <a:pPr lvl="1"/>
            <a:r>
              <a:rPr lang="es-ES" dirty="0"/>
              <a:t>También se puede usar tipoDato valor[] 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Donde: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tipoDato es el tipo de datos de los elementos del array</a:t>
            </a:r>
          </a:p>
          <a:p>
            <a:pPr lvl="1"/>
            <a:r>
              <a:rPr lang="es-ES" dirty="0"/>
              <a:t>valor es el nombre de la variable de tipo </a:t>
            </a:r>
            <a:r>
              <a:rPr lang="es-ES" dirty="0" err="1"/>
              <a:t>array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79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216-F04F-5779-1CAA-0F14E946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D6149-1BB8-0219-498B-8098F7A4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3AC59-FA7D-EC8C-4ECD-E5E0BD95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2682"/>
            <a:ext cx="10058400" cy="4023360"/>
          </a:xfrm>
        </p:spPr>
        <p:txBody>
          <a:bodyPr/>
          <a:lstStyle/>
          <a:p>
            <a:pPr lvl="1"/>
            <a:endParaRPr lang="es-ES" dirty="0"/>
          </a:p>
          <a:p>
            <a:pPr lvl="1"/>
            <a:r>
              <a:rPr lang="es-ES" b="1" dirty="0"/>
              <a:t>Ejemplo declaración de </a:t>
            </a:r>
            <a:r>
              <a:rPr lang="es-ES" b="1" dirty="0" err="1"/>
              <a:t>Array</a:t>
            </a:r>
            <a:r>
              <a:rPr lang="es-ES" dirty="0"/>
              <a:t>: </a:t>
            </a:r>
          </a:p>
          <a:p>
            <a:pPr lvl="1"/>
            <a:endParaRPr lang="es-ES" dirty="0"/>
          </a:p>
          <a:p>
            <a:pPr lvl="1"/>
            <a:r>
              <a:rPr lang="es-ES" u="sng" dirty="0" err="1"/>
              <a:t>int</a:t>
            </a:r>
            <a:r>
              <a:rPr lang="es-ES" dirty="0"/>
              <a:t> [] numeros</a:t>
            </a:r>
          </a:p>
          <a:p>
            <a:pPr lvl="1"/>
            <a:r>
              <a:rPr lang="es-ES" dirty="0"/>
              <a:t>String[] palabras</a:t>
            </a:r>
          </a:p>
          <a:p>
            <a:pPr lvl="1"/>
            <a:r>
              <a:rPr lang="es-ES" dirty="0" err="1"/>
              <a:t>Rectangulo</a:t>
            </a:r>
            <a:r>
              <a:rPr lang="es-ES" dirty="0"/>
              <a:t>[] </a:t>
            </a:r>
            <a:r>
              <a:rPr lang="es-ES" dirty="0" err="1"/>
              <a:t>rectangulos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int numeros[]</a:t>
            </a:r>
          </a:p>
          <a:p>
            <a:pPr lvl="1"/>
            <a:r>
              <a:rPr lang="es-ES" dirty="0"/>
              <a:t>String palabras []</a:t>
            </a:r>
          </a:p>
          <a:p>
            <a:pPr lvl="1"/>
            <a:r>
              <a:rPr lang="es-ES" dirty="0" err="1"/>
              <a:t>Rectangulo</a:t>
            </a:r>
            <a:r>
              <a:rPr lang="es-ES" dirty="0"/>
              <a:t> rectángulos []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714222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15737</TotalTime>
  <Words>2937</Words>
  <Application>Microsoft Office PowerPoint</Application>
  <PresentationFormat>Panorámica</PresentationFormat>
  <Paragraphs>480</Paragraphs>
  <Slides>41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Tahoma</vt:lpstr>
      <vt:lpstr>Wingdings 3</vt:lpstr>
      <vt:lpstr>Espiral</vt:lpstr>
      <vt:lpstr>Comentarios</vt:lpstr>
      <vt:lpstr>Javadoc</vt:lpstr>
      <vt:lpstr>Javadoc</vt:lpstr>
      <vt:lpstr>Javadoc - ejemplo</vt:lpstr>
      <vt:lpstr>Javadoc - ejemplo</vt:lpstr>
      <vt:lpstr>Arrays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 -  acceder a  elementos</vt:lpstr>
      <vt:lpstr>Array declaración creación e inicialización</vt:lpstr>
      <vt:lpstr>Array </vt:lpstr>
      <vt:lpstr>Array</vt:lpstr>
      <vt:lpstr>Array</vt:lpstr>
      <vt:lpstr>Array</vt:lpstr>
      <vt:lpstr>Array</vt:lpstr>
      <vt:lpstr>Array</vt:lpstr>
      <vt:lpstr>Array</vt:lpstr>
      <vt:lpstr>Array</vt:lpstr>
      <vt:lpstr>Métodos clase Arrays</vt:lpstr>
      <vt:lpstr>String y StringBuilder</vt:lpstr>
      <vt:lpstr>Clase String</vt:lpstr>
      <vt:lpstr>Clase String</vt:lpstr>
      <vt:lpstr>Clase String</vt:lpstr>
      <vt:lpstr>Clase String</vt:lpstr>
      <vt:lpstr>Clase String</vt:lpstr>
      <vt:lpstr>Clase String</vt:lpstr>
      <vt:lpstr>Clase StringBuilder</vt:lpstr>
      <vt:lpstr>Clase StringBuilder</vt:lpstr>
      <vt:lpstr>Clase StringBuilder - métodos</vt:lpstr>
      <vt:lpstr>Clase StringBuilder - métodos</vt:lpstr>
      <vt:lpstr>Clase StringBuilder - métodos</vt:lpstr>
      <vt:lpstr>Clase StringBuilder - métodos</vt:lpstr>
      <vt:lpstr>Clase StringBuilder - métodos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Enseñar un curso</dc:title>
  <dc:creator>iaresblazquez@usal.es</dc:creator>
  <cp:lastModifiedBy>iaresblazquez@usal.es</cp:lastModifiedBy>
  <cp:revision>66</cp:revision>
  <dcterms:created xsi:type="dcterms:W3CDTF">2023-11-03T13:20:48Z</dcterms:created>
  <dcterms:modified xsi:type="dcterms:W3CDTF">2024-09-24T21:24:24Z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