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9" r:id="rId3"/>
    <p:sldId id="270" r:id="rId4"/>
    <p:sldId id="271" r:id="rId5"/>
    <p:sldId id="272" r:id="rId6"/>
    <p:sldId id="273" r:id="rId7"/>
    <p:sldId id="274" r:id="rId8"/>
    <p:sldId id="275" r:id="rId9"/>
    <p:sldId id="276" r:id="rId10"/>
    <p:sldId id="262" r:id="rId11"/>
    <p:sldId id="263" r:id="rId12"/>
    <p:sldId id="264" r:id="rId13"/>
    <p:sldId id="265" r:id="rId14"/>
    <p:sldId id="266" r:id="rId15"/>
    <p:sldId id="267"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4/25/2024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amazon.com.br/Clean-Code-Handbook-Software-Craftsmanship/dp/0132350882"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err="1"/>
              <a:t>Clean</a:t>
            </a:r>
            <a:r>
              <a:rPr lang="es-ES" dirty="0"/>
              <a:t> </a:t>
            </a:r>
            <a:r>
              <a:rPr lang="es-ES" dirty="0" err="1"/>
              <a:t>Code</a:t>
            </a:r>
            <a:endParaRPr lang="es-ES" dirty="0"/>
          </a:p>
        </p:txBody>
      </p:sp>
      <p:sp>
        <p:nvSpPr>
          <p:cNvPr id="3" name="Subtítulo 2"/>
          <p:cNvSpPr>
            <a:spLocks noGrp="1"/>
          </p:cNvSpPr>
          <p:nvPr>
            <p:ph type="subTitle" idx="1"/>
          </p:nvPr>
        </p:nvSpPr>
        <p:spPr/>
        <p:txBody>
          <a:bodyPr/>
          <a:lstStyle/>
          <a:p>
            <a:endParaRPr lang="es-ES"/>
          </a:p>
        </p:txBody>
      </p:sp>
    </p:spTree>
    <p:extLst>
      <p:ext uri="{BB962C8B-B14F-4D97-AF65-F5344CB8AC3E}">
        <p14:creationId xmlns:p14="http://schemas.microsoft.com/office/powerpoint/2010/main" val="3584285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D443FC-EF8C-B5FD-F36B-8FEB5ECC3186}"/>
              </a:ext>
            </a:extLst>
          </p:cNvPr>
          <p:cNvSpPr>
            <a:spLocks noGrp="1"/>
          </p:cNvSpPr>
          <p:nvPr>
            <p:ph type="title"/>
          </p:nvPr>
        </p:nvSpPr>
        <p:spPr/>
        <p:txBody>
          <a:bodyPr/>
          <a:lstStyle/>
          <a:p>
            <a:r>
              <a:rPr lang="es-ES" dirty="0" err="1"/>
              <a:t>Clean</a:t>
            </a:r>
            <a:r>
              <a:rPr lang="es-ES" dirty="0"/>
              <a:t> </a:t>
            </a:r>
            <a:r>
              <a:rPr lang="es-ES" dirty="0" err="1"/>
              <a:t>Code</a:t>
            </a:r>
            <a:r>
              <a:rPr lang="es-ES" dirty="0"/>
              <a:t> - Extensiones eclipse</a:t>
            </a:r>
          </a:p>
        </p:txBody>
      </p:sp>
      <p:sp>
        <p:nvSpPr>
          <p:cNvPr id="3" name="Marcador de contenido 2">
            <a:extLst>
              <a:ext uri="{FF2B5EF4-FFF2-40B4-BE49-F238E27FC236}">
                <a16:creationId xmlns:a16="http://schemas.microsoft.com/office/drawing/2014/main" id="{F7237C9F-C33A-DE56-6B96-C105999E296A}"/>
              </a:ext>
            </a:extLst>
          </p:cNvPr>
          <p:cNvSpPr>
            <a:spLocks noGrp="1"/>
          </p:cNvSpPr>
          <p:nvPr>
            <p:ph idx="1"/>
          </p:nvPr>
        </p:nvSpPr>
        <p:spPr/>
        <p:txBody>
          <a:bodyPr>
            <a:normAutofit fontScale="92500" lnSpcReduction="10000"/>
          </a:bodyPr>
          <a:lstStyle/>
          <a:p>
            <a:r>
              <a:rPr lang="es-ES" dirty="0"/>
              <a:t>Hay varias herramientas de análisis estático de código y </a:t>
            </a:r>
            <a:r>
              <a:rPr lang="es-ES" dirty="0" err="1"/>
              <a:t>plugins</a:t>
            </a:r>
            <a:r>
              <a:rPr lang="es-ES" dirty="0"/>
              <a:t> disponibles para Eclipse que pueden ayudarte a mejorar la calidad de tu código y seguir buenas prácticas de programación. Algunas de las herramientas más populares son:</a:t>
            </a:r>
          </a:p>
          <a:p>
            <a:r>
              <a:rPr lang="es-ES" b="1" dirty="0"/>
              <a:t>PMD</a:t>
            </a:r>
          </a:p>
          <a:p>
            <a:r>
              <a:rPr lang="es-ES" dirty="0"/>
              <a:t>Es una herramienta de análisis estático de código que se utiliza para encontrar problemas de código comunes como código duplicado, complejidad </a:t>
            </a:r>
            <a:r>
              <a:rPr lang="es-ES" dirty="0" err="1"/>
              <a:t>ciclomática</a:t>
            </a:r>
            <a:r>
              <a:rPr lang="es-ES" dirty="0"/>
              <a:t>, código muerto, entre otros.</a:t>
            </a:r>
          </a:p>
          <a:p>
            <a:r>
              <a:rPr lang="es-ES" b="1" dirty="0" err="1"/>
              <a:t>CheckStyle</a:t>
            </a:r>
            <a:endParaRPr lang="es-ES" b="1" dirty="0"/>
          </a:p>
          <a:p>
            <a:r>
              <a:rPr lang="es-ES" dirty="0"/>
              <a:t>esta herramienta se utiliza para garantizar que el código siga las convenciones de codificación definidas y que se sigan las mejores  prácticas  de  codificación.  Puede  verificar  la </a:t>
            </a:r>
            <a:r>
              <a:rPr lang="es-ES" dirty="0" err="1"/>
              <a:t>indentación</a:t>
            </a:r>
            <a:r>
              <a:rPr lang="es-ES" dirty="0"/>
              <a:t>, el uso de nombres de variables y métodos, el uso de comentarios, entre otros.</a:t>
            </a:r>
          </a:p>
        </p:txBody>
      </p:sp>
    </p:spTree>
    <p:extLst>
      <p:ext uri="{BB962C8B-B14F-4D97-AF65-F5344CB8AC3E}">
        <p14:creationId xmlns:p14="http://schemas.microsoft.com/office/powerpoint/2010/main" val="3685171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D443FC-EF8C-B5FD-F36B-8FEB5ECC3186}"/>
              </a:ext>
            </a:extLst>
          </p:cNvPr>
          <p:cNvSpPr>
            <a:spLocks noGrp="1"/>
          </p:cNvSpPr>
          <p:nvPr>
            <p:ph type="title"/>
          </p:nvPr>
        </p:nvSpPr>
        <p:spPr/>
        <p:txBody>
          <a:bodyPr/>
          <a:lstStyle/>
          <a:p>
            <a:r>
              <a:rPr lang="es-ES" dirty="0" err="1"/>
              <a:t>Clean</a:t>
            </a:r>
            <a:r>
              <a:rPr lang="es-ES" dirty="0"/>
              <a:t> </a:t>
            </a:r>
            <a:r>
              <a:rPr lang="es-ES" dirty="0" err="1"/>
              <a:t>Code</a:t>
            </a:r>
            <a:r>
              <a:rPr lang="es-ES" dirty="0"/>
              <a:t> - Extensiones eclipse</a:t>
            </a:r>
          </a:p>
        </p:txBody>
      </p:sp>
      <p:sp>
        <p:nvSpPr>
          <p:cNvPr id="3" name="Marcador de contenido 2">
            <a:extLst>
              <a:ext uri="{FF2B5EF4-FFF2-40B4-BE49-F238E27FC236}">
                <a16:creationId xmlns:a16="http://schemas.microsoft.com/office/drawing/2014/main" id="{F7237C9F-C33A-DE56-6B96-C105999E296A}"/>
              </a:ext>
            </a:extLst>
          </p:cNvPr>
          <p:cNvSpPr>
            <a:spLocks noGrp="1"/>
          </p:cNvSpPr>
          <p:nvPr>
            <p:ph idx="1"/>
          </p:nvPr>
        </p:nvSpPr>
        <p:spPr/>
        <p:txBody>
          <a:bodyPr>
            <a:normAutofit/>
          </a:bodyPr>
          <a:lstStyle/>
          <a:p>
            <a:r>
              <a:rPr lang="es-ES" b="1" dirty="0" err="1"/>
              <a:t>SpotBugs</a:t>
            </a:r>
            <a:endParaRPr lang="es-ES" b="1" dirty="0"/>
          </a:p>
          <a:p>
            <a:r>
              <a:rPr lang="es-ES" dirty="0"/>
              <a:t>es una herramienta de análisis estático de código que se utiliza para  encontrar  errores  de  programación  comunes  como referencias nulas, mal uso de la API de Java, problemas de concurrencia, entre otros.</a:t>
            </a:r>
          </a:p>
          <a:p>
            <a:endParaRPr lang="es-ES" dirty="0"/>
          </a:p>
          <a:p>
            <a:r>
              <a:rPr lang="es-ES" b="1" dirty="0" err="1"/>
              <a:t>SonarLint</a:t>
            </a:r>
            <a:endParaRPr lang="es-ES" b="1" dirty="0"/>
          </a:p>
          <a:p>
            <a:r>
              <a:rPr lang="es-ES" dirty="0"/>
              <a:t>es una herramienta que ayuda a detectar problemas de calidad de código en tiempo real mientras escribes código. Utiliza las reglas de SonarQube, una herramienta de gestión de calidad de código de nivel empresarial, para proporcionar comentarios instantáneos sobre el código.</a:t>
            </a:r>
          </a:p>
        </p:txBody>
      </p:sp>
    </p:spTree>
    <p:extLst>
      <p:ext uri="{BB962C8B-B14F-4D97-AF65-F5344CB8AC3E}">
        <p14:creationId xmlns:p14="http://schemas.microsoft.com/office/powerpoint/2010/main" val="4117662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D443FC-EF8C-B5FD-F36B-8FEB5ECC3186}"/>
              </a:ext>
            </a:extLst>
          </p:cNvPr>
          <p:cNvSpPr>
            <a:spLocks noGrp="1"/>
          </p:cNvSpPr>
          <p:nvPr>
            <p:ph type="title"/>
          </p:nvPr>
        </p:nvSpPr>
        <p:spPr/>
        <p:txBody>
          <a:bodyPr/>
          <a:lstStyle/>
          <a:p>
            <a:r>
              <a:rPr lang="es-ES" dirty="0" err="1"/>
              <a:t>Clean</a:t>
            </a:r>
            <a:r>
              <a:rPr lang="es-ES" dirty="0"/>
              <a:t> </a:t>
            </a:r>
            <a:r>
              <a:rPr lang="es-ES" dirty="0" err="1"/>
              <a:t>Code</a:t>
            </a:r>
            <a:r>
              <a:rPr lang="es-ES" dirty="0"/>
              <a:t> - SOLID</a:t>
            </a:r>
          </a:p>
        </p:txBody>
      </p:sp>
      <p:sp>
        <p:nvSpPr>
          <p:cNvPr id="3" name="Marcador de contenido 2">
            <a:extLst>
              <a:ext uri="{FF2B5EF4-FFF2-40B4-BE49-F238E27FC236}">
                <a16:creationId xmlns:a16="http://schemas.microsoft.com/office/drawing/2014/main" id="{F7237C9F-C33A-DE56-6B96-C105999E296A}"/>
              </a:ext>
            </a:extLst>
          </p:cNvPr>
          <p:cNvSpPr>
            <a:spLocks noGrp="1"/>
          </p:cNvSpPr>
          <p:nvPr>
            <p:ph idx="1"/>
          </p:nvPr>
        </p:nvSpPr>
        <p:spPr/>
        <p:txBody>
          <a:bodyPr>
            <a:normAutofit/>
          </a:bodyPr>
          <a:lstStyle/>
          <a:p>
            <a:pPr>
              <a:buFont typeface="+mj-lt"/>
              <a:buAutoNum type="arabicPeriod"/>
            </a:pPr>
            <a:r>
              <a:rPr lang="es-ES" b="1" dirty="0"/>
              <a:t>Principio de Responsabilidad Única (SRP)</a:t>
            </a:r>
          </a:p>
          <a:p>
            <a:r>
              <a:rPr lang="es-ES" dirty="0"/>
              <a:t>Una clase debe tener una única razón para cambiar.</a:t>
            </a:r>
          </a:p>
          <a:p>
            <a:r>
              <a:rPr lang="es-ES" dirty="0"/>
              <a:t>Ejemplo: la clase Coche sólo debería gestionar lo relativo a un coche, no a sus reparaciones o conductores.</a:t>
            </a:r>
          </a:p>
        </p:txBody>
      </p:sp>
    </p:spTree>
    <p:extLst>
      <p:ext uri="{BB962C8B-B14F-4D97-AF65-F5344CB8AC3E}">
        <p14:creationId xmlns:p14="http://schemas.microsoft.com/office/powerpoint/2010/main" val="3883096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D443FC-EF8C-B5FD-F36B-8FEB5ECC3186}"/>
              </a:ext>
            </a:extLst>
          </p:cNvPr>
          <p:cNvSpPr>
            <a:spLocks noGrp="1"/>
          </p:cNvSpPr>
          <p:nvPr>
            <p:ph type="title"/>
          </p:nvPr>
        </p:nvSpPr>
        <p:spPr/>
        <p:txBody>
          <a:bodyPr/>
          <a:lstStyle/>
          <a:p>
            <a:r>
              <a:rPr lang="es-ES" dirty="0" err="1"/>
              <a:t>Clean</a:t>
            </a:r>
            <a:r>
              <a:rPr lang="es-ES" dirty="0"/>
              <a:t> </a:t>
            </a:r>
            <a:r>
              <a:rPr lang="es-ES" dirty="0" err="1"/>
              <a:t>Code</a:t>
            </a:r>
            <a:r>
              <a:rPr lang="es-ES" dirty="0"/>
              <a:t> - SOLID</a:t>
            </a:r>
          </a:p>
        </p:txBody>
      </p:sp>
      <p:sp>
        <p:nvSpPr>
          <p:cNvPr id="3" name="Marcador de contenido 2">
            <a:extLst>
              <a:ext uri="{FF2B5EF4-FFF2-40B4-BE49-F238E27FC236}">
                <a16:creationId xmlns:a16="http://schemas.microsoft.com/office/drawing/2014/main" id="{F7237C9F-C33A-DE56-6B96-C105999E296A}"/>
              </a:ext>
            </a:extLst>
          </p:cNvPr>
          <p:cNvSpPr>
            <a:spLocks noGrp="1"/>
          </p:cNvSpPr>
          <p:nvPr>
            <p:ph idx="1"/>
          </p:nvPr>
        </p:nvSpPr>
        <p:spPr/>
        <p:txBody>
          <a:bodyPr>
            <a:normAutofit/>
          </a:bodyPr>
          <a:lstStyle/>
          <a:p>
            <a:pPr>
              <a:buFont typeface="+mj-lt"/>
              <a:buAutoNum type="arabicPeriod" startAt="2"/>
            </a:pPr>
            <a:r>
              <a:rPr lang="es-ES" b="1" dirty="0"/>
              <a:t>Principio de Abierto/Cerrado (OCP)</a:t>
            </a:r>
          </a:p>
          <a:p>
            <a:r>
              <a:rPr lang="es-ES" dirty="0"/>
              <a:t>Las clases deben estar abiertas para extensión, pero cerradas para modificación. Esto se logra mediante el uso de interfaces y la herencia.</a:t>
            </a:r>
          </a:p>
          <a:p>
            <a:r>
              <a:rPr lang="es-ES" dirty="0"/>
              <a:t>Por ejemplo, si tenemos la clase </a:t>
            </a:r>
            <a:r>
              <a:rPr lang="es-ES" dirty="0" err="1"/>
              <a:t>Vehiculo</a:t>
            </a:r>
            <a:r>
              <a:rPr lang="es-ES" dirty="0"/>
              <a:t> con las clases hijas Coche y Moto, pero queremos añadir Bicicleta, podemos crear un interfaz Conducible para cambiar la forma de conducirlo sin modificar </a:t>
            </a:r>
            <a:r>
              <a:rPr lang="es-ES" dirty="0" err="1"/>
              <a:t>Vehiculo</a:t>
            </a:r>
            <a:r>
              <a:rPr lang="es-ES" dirty="0"/>
              <a:t>.</a:t>
            </a:r>
          </a:p>
        </p:txBody>
      </p:sp>
    </p:spTree>
    <p:extLst>
      <p:ext uri="{BB962C8B-B14F-4D97-AF65-F5344CB8AC3E}">
        <p14:creationId xmlns:p14="http://schemas.microsoft.com/office/powerpoint/2010/main" val="34331011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D443FC-EF8C-B5FD-F36B-8FEB5ECC3186}"/>
              </a:ext>
            </a:extLst>
          </p:cNvPr>
          <p:cNvSpPr>
            <a:spLocks noGrp="1"/>
          </p:cNvSpPr>
          <p:nvPr>
            <p:ph type="title"/>
          </p:nvPr>
        </p:nvSpPr>
        <p:spPr/>
        <p:txBody>
          <a:bodyPr/>
          <a:lstStyle/>
          <a:p>
            <a:r>
              <a:rPr lang="es-ES" dirty="0" err="1"/>
              <a:t>Clean</a:t>
            </a:r>
            <a:r>
              <a:rPr lang="es-ES" dirty="0"/>
              <a:t> </a:t>
            </a:r>
            <a:r>
              <a:rPr lang="es-ES" dirty="0" err="1"/>
              <a:t>Code</a:t>
            </a:r>
            <a:r>
              <a:rPr lang="es-ES" dirty="0"/>
              <a:t> - SOLID</a:t>
            </a:r>
          </a:p>
        </p:txBody>
      </p:sp>
      <p:sp>
        <p:nvSpPr>
          <p:cNvPr id="3" name="Marcador de contenido 2">
            <a:extLst>
              <a:ext uri="{FF2B5EF4-FFF2-40B4-BE49-F238E27FC236}">
                <a16:creationId xmlns:a16="http://schemas.microsoft.com/office/drawing/2014/main" id="{F7237C9F-C33A-DE56-6B96-C105999E296A}"/>
              </a:ext>
            </a:extLst>
          </p:cNvPr>
          <p:cNvSpPr>
            <a:spLocks noGrp="1"/>
          </p:cNvSpPr>
          <p:nvPr>
            <p:ph idx="1"/>
          </p:nvPr>
        </p:nvSpPr>
        <p:spPr/>
        <p:txBody>
          <a:bodyPr>
            <a:normAutofit fontScale="92500" lnSpcReduction="20000"/>
          </a:bodyPr>
          <a:lstStyle/>
          <a:p>
            <a:pPr>
              <a:buFont typeface="+mj-lt"/>
              <a:buAutoNum type="arabicPeriod" startAt="3"/>
            </a:pPr>
            <a:r>
              <a:rPr lang="es-ES" b="1" dirty="0"/>
              <a:t>Principio de Sustitución de </a:t>
            </a:r>
            <a:r>
              <a:rPr lang="es-ES" b="1" dirty="0" err="1"/>
              <a:t>Liskov</a:t>
            </a:r>
            <a:r>
              <a:rPr lang="es-ES" b="1" dirty="0"/>
              <a:t> (LSP)</a:t>
            </a:r>
          </a:p>
          <a:p>
            <a:r>
              <a:rPr lang="es-ES" dirty="0"/>
              <a:t>Establece que las subclases deben poder sustituir a sus clases base sin cambiar el comportamiento del programa.</a:t>
            </a:r>
          </a:p>
          <a:p>
            <a:r>
              <a:rPr lang="es-ES" dirty="0"/>
              <a:t>Imagina que tenemos una clase base llamada </a:t>
            </a:r>
            <a:r>
              <a:rPr lang="es-ES" dirty="0" err="1"/>
              <a:t>Vehiculo</a:t>
            </a:r>
            <a:r>
              <a:rPr lang="es-ES" dirty="0"/>
              <a:t>. Si creamos subclases como Coche y Moto, ambas deberían ser capaces de arrancar tienen Motor. Sin embargo, si creamos una subclase llamada Bicicleta, esta no podría heredar esa capacidad ya que no tiene un motor.</a:t>
            </a:r>
          </a:p>
          <a:p>
            <a:r>
              <a:rPr lang="es-ES" dirty="0"/>
              <a:t>Una solución para cumplir con el LSP podría ser usar una interfaz, por ejemplo, Arrancable, que represente la capacidad de arranque. Las clases Coche y Moto implementarían esta interfaz, pero Bicicleta no.</a:t>
            </a:r>
          </a:p>
          <a:p>
            <a:r>
              <a:rPr lang="es-ES" dirty="0"/>
              <a:t>Otra opción sería utilizar composición para agregar un objeto Motor en los constructores de Coche y Moto, pero no en Bicicleta. Esto asegura que las subclases Coche y Moto puedan sustituir adecuadamente a la clase base </a:t>
            </a:r>
            <a:r>
              <a:rPr lang="es-ES" dirty="0" err="1"/>
              <a:t>Vehiculo</a:t>
            </a:r>
            <a:r>
              <a:rPr lang="es-ES" dirty="0"/>
              <a:t> sin cambiar el comportamiento del programa, mientras que Bicicleta no hereda una funcionalidad inapropiada.</a:t>
            </a:r>
          </a:p>
        </p:txBody>
      </p:sp>
    </p:spTree>
    <p:extLst>
      <p:ext uri="{BB962C8B-B14F-4D97-AF65-F5344CB8AC3E}">
        <p14:creationId xmlns:p14="http://schemas.microsoft.com/office/powerpoint/2010/main" val="4754198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D443FC-EF8C-B5FD-F36B-8FEB5ECC3186}"/>
              </a:ext>
            </a:extLst>
          </p:cNvPr>
          <p:cNvSpPr>
            <a:spLocks noGrp="1"/>
          </p:cNvSpPr>
          <p:nvPr>
            <p:ph type="title"/>
          </p:nvPr>
        </p:nvSpPr>
        <p:spPr/>
        <p:txBody>
          <a:bodyPr/>
          <a:lstStyle/>
          <a:p>
            <a:r>
              <a:rPr lang="es-ES" dirty="0" err="1"/>
              <a:t>Clean</a:t>
            </a:r>
            <a:r>
              <a:rPr lang="es-ES" dirty="0"/>
              <a:t> </a:t>
            </a:r>
            <a:r>
              <a:rPr lang="es-ES" dirty="0" err="1"/>
              <a:t>Code</a:t>
            </a:r>
            <a:r>
              <a:rPr lang="es-ES" dirty="0"/>
              <a:t> - SOLID</a:t>
            </a:r>
          </a:p>
        </p:txBody>
      </p:sp>
      <p:sp>
        <p:nvSpPr>
          <p:cNvPr id="3" name="Marcador de contenido 2">
            <a:extLst>
              <a:ext uri="{FF2B5EF4-FFF2-40B4-BE49-F238E27FC236}">
                <a16:creationId xmlns:a16="http://schemas.microsoft.com/office/drawing/2014/main" id="{F7237C9F-C33A-DE56-6B96-C105999E296A}"/>
              </a:ext>
            </a:extLst>
          </p:cNvPr>
          <p:cNvSpPr>
            <a:spLocks noGrp="1"/>
          </p:cNvSpPr>
          <p:nvPr>
            <p:ph idx="1"/>
          </p:nvPr>
        </p:nvSpPr>
        <p:spPr/>
        <p:txBody>
          <a:bodyPr>
            <a:normAutofit/>
          </a:bodyPr>
          <a:lstStyle/>
          <a:p>
            <a:pPr>
              <a:buFont typeface="+mj-lt"/>
              <a:buAutoNum type="arabicPeriod" startAt="4"/>
            </a:pPr>
            <a:r>
              <a:rPr lang="es-ES" b="1" dirty="0"/>
              <a:t>Principio de Segregación de Interfaces (ISP)</a:t>
            </a:r>
          </a:p>
          <a:p>
            <a:r>
              <a:rPr lang="es-ES" dirty="0"/>
              <a:t>Una clase no debería implementar un interfaz que no necesita.</a:t>
            </a:r>
          </a:p>
          <a:p>
            <a:r>
              <a:rPr lang="es-ES" dirty="0"/>
              <a:t>Ejemplo: la clase Bicicleta no debería implementar Arrancable si no lo necesita al no tener Motor.</a:t>
            </a:r>
          </a:p>
        </p:txBody>
      </p:sp>
    </p:spTree>
    <p:extLst>
      <p:ext uri="{BB962C8B-B14F-4D97-AF65-F5344CB8AC3E}">
        <p14:creationId xmlns:p14="http://schemas.microsoft.com/office/powerpoint/2010/main" val="29115932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D443FC-EF8C-B5FD-F36B-8FEB5ECC3186}"/>
              </a:ext>
            </a:extLst>
          </p:cNvPr>
          <p:cNvSpPr>
            <a:spLocks noGrp="1"/>
          </p:cNvSpPr>
          <p:nvPr>
            <p:ph type="title"/>
          </p:nvPr>
        </p:nvSpPr>
        <p:spPr/>
        <p:txBody>
          <a:bodyPr/>
          <a:lstStyle/>
          <a:p>
            <a:r>
              <a:rPr lang="es-ES" dirty="0" err="1"/>
              <a:t>Clean</a:t>
            </a:r>
            <a:r>
              <a:rPr lang="es-ES" dirty="0"/>
              <a:t> </a:t>
            </a:r>
            <a:r>
              <a:rPr lang="es-ES" dirty="0" err="1"/>
              <a:t>Code</a:t>
            </a:r>
            <a:r>
              <a:rPr lang="es-ES" dirty="0"/>
              <a:t> - SOLID</a:t>
            </a:r>
          </a:p>
        </p:txBody>
      </p:sp>
      <p:sp>
        <p:nvSpPr>
          <p:cNvPr id="3" name="Marcador de contenido 2">
            <a:extLst>
              <a:ext uri="{FF2B5EF4-FFF2-40B4-BE49-F238E27FC236}">
                <a16:creationId xmlns:a16="http://schemas.microsoft.com/office/drawing/2014/main" id="{F7237C9F-C33A-DE56-6B96-C105999E296A}"/>
              </a:ext>
            </a:extLst>
          </p:cNvPr>
          <p:cNvSpPr>
            <a:spLocks noGrp="1"/>
          </p:cNvSpPr>
          <p:nvPr>
            <p:ph idx="1"/>
          </p:nvPr>
        </p:nvSpPr>
        <p:spPr/>
        <p:txBody>
          <a:bodyPr>
            <a:normAutofit/>
          </a:bodyPr>
          <a:lstStyle/>
          <a:p>
            <a:pPr>
              <a:buFont typeface="+mj-lt"/>
              <a:buAutoNum type="arabicPeriod" startAt="5"/>
            </a:pPr>
            <a:r>
              <a:rPr lang="es-ES" b="1" dirty="0"/>
              <a:t>Principio de Inversión de Dependencia (DIP)</a:t>
            </a:r>
          </a:p>
          <a:p>
            <a:r>
              <a:rPr lang="es-ES" dirty="0"/>
              <a:t>Las clases de alto nivel no deben depender de las clases de bajo nivel. Ambas deben depender de abstracciones. También dice que los detalles no deben depender de las abstracciones, sino al revés.</a:t>
            </a:r>
          </a:p>
          <a:p>
            <a:r>
              <a:rPr lang="es-ES" dirty="0"/>
              <a:t>Por ejemplo, si tenemos la clase </a:t>
            </a:r>
            <a:r>
              <a:rPr lang="es-ES" dirty="0" err="1"/>
              <a:t>Vehiculo</a:t>
            </a:r>
            <a:r>
              <a:rPr lang="es-ES" dirty="0"/>
              <a:t> con las clases hijas Coche y Moto, pero queremos añadir Bicicleta, podemos crear un interfaz Conducible para cambiar la forma de conducirlo sin modificar </a:t>
            </a:r>
            <a:r>
              <a:rPr lang="es-ES" dirty="0" err="1"/>
              <a:t>Vehiculo</a:t>
            </a:r>
            <a:r>
              <a:rPr lang="es-ES" dirty="0"/>
              <a:t>.</a:t>
            </a:r>
          </a:p>
        </p:txBody>
      </p:sp>
    </p:spTree>
    <p:extLst>
      <p:ext uri="{BB962C8B-B14F-4D97-AF65-F5344CB8AC3E}">
        <p14:creationId xmlns:p14="http://schemas.microsoft.com/office/powerpoint/2010/main" val="823520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37649C-B300-6052-A4F4-EA10EC8CBC2C}"/>
              </a:ext>
            </a:extLst>
          </p:cNvPr>
          <p:cNvSpPr>
            <a:spLocks noGrp="1"/>
          </p:cNvSpPr>
          <p:nvPr>
            <p:ph type="title"/>
          </p:nvPr>
        </p:nvSpPr>
        <p:spPr/>
        <p:txBody>
          <a:bodyPr/>
          <a:lstStyle/>
          <a:p>
            <a:r>
              <a:rPr lang="es-ES" dirty="0" err="1"/>
              <a:t>Clean</a:t>
            </a:r>
            <a:r>
              <a:rPr lang="es-ES" dirty="0"/>
              <a:t> </a:t>
            </a:r>
            <a:r>
              <a:rPr lang="es-ES" dirty="0" err="1"/>
              <a:t>Code</a:t>
            </a:r>
            <a:endParaRPr lang="es-ES" dirty="0"/>
          </a:p>
        </p:txBody>
      </p:sp>
      <p:sp>
        <p:nvSpPr>
          <p:cNvPr id="3" name="Marcador de contenido 2">
            <a:extLst>
              <a:ext uri="{FF2B5EF4-FFF2-40B4-BE49-F238E27FC236}">
                <a16:creationId xmlns:a16="http://schemas.microsoft.com/office/drawing/2014/main" id="{E095EB84-9BDF-F090-EC2D-54B19D2AC551}"/>
              </a:ext>
            </a:extLst>
          </p:cNvPr>
          <p:cNvSpPr>
            <a:spLocks noGrp="1"/>
          </p:cNvSpPr>
          <p:nvPr>
            <p:ph idx="1"/>
          </p:nvPr>
        </p:nvSpPr>
        <p:spPr/>
        <p:txBody>
          <a:bodyPr/>
          <a:lstStyle/>
          <a:p>
            <a:r>
              <a:rPr lang="es-ES" dirty="0" err="1"/>
              <a:t>Clean</a:t>
            </a:r>
            <a:r>
              <a:rPr lang="es-ES" dirty="0"/>
              <a:t> </a:t>
            </a:r>
            <a:r>
              <a:rPr lang="es-ES" dirty="0" err="1"/>
              <a:t>Code</a:t>
            </a:r>
            <a:r>
              <a:rPr lang="es-ES" dirty="0"/>
              <a:t>, o Código Limpio, es una filosofía de desarrollo de software que consiste en aplicar </a:t>
            </a:r>
            <a:r>
              <a:rPr lang="es-ES" b="1" dirty="0"/>
              <a:t>técnicas simples que facilitan la escritura y lectura de un código</a:t>
            </a:r>
            <a:r>
              <a:rPr lang="es-ES" dirty="0"/>
              <a:t>, volviéndolo más fácil de entender.</a:t>
            </a:r>
          </a:p>
          <a:p>
            <a:r>
              <a:rPr lang="es-ES" dirty="0"/>
              <a:t>Las técnicas de código limpio aparecieron por primera vez en el libro “</a:t>
            </a:r>
            <a:r>
              <a:rPr lang="es-ES" dirty="0" err="1">
                <a:hlinkClick r:id="rId2"/>
              </a:rPr>
              <a:t>Clean</a:t>
            </a:r>
            <a:r>
              <a:rPr lang="es-ES" dirty="0">
                <a:hlinkClick r:id="rId2"/>
              </a:rPr>
              <a:t> </a:t>
            </a:r>
            <a:r>
              <a:rPr lang="es-ES" dirty="0" err="1">
                <a:hlinkClick r:id="rId2"/>
              </a:rPr>
              <a:t>Code</a:t>
            </a:r>
            <a:r>
              <a:rPr lang="es-ES" dirty="0">
                <a:hlinkClick r:id="rId2"/>
              </a:rPr>
              <a:t>: A </a:t>
            </a:r>
            <a:r>
              <a:rPr lang="es-ES" dirty="0" err="1">
                <a:hlinkClick r:id="rId2"/>
              </a:rPr>
              <a:t>Handbook</a:t>
            </a:r>
            <a:r>
              <a:rPr lang="es-ES" dirty="0">
                <a:hlinkClick r:id="rId2"/>
              </a:rPr>
              <a:t> </a:t>
            </a:r>
            <a:r>
              <a:rPr lang="es-ES" dirty="0" err="1">
                <a:hlinkClick r:id="rId2"/>
              </a:rPr>
              <a:t>of</a:t>
            </a:r>
            <a:r>
              <a:rPr lang="es-ES" dirty="0">
                <a:hlinkClick r:id="rId2"/>
              </a:rPr>
              <a:t> Agile Software </a:t>
            </a:r>
            <a:r>
              <a:rPr lang="es-ES" dirty="0" err="1">
                <a:hlinkClick r:id="rId2"/>
              </a:rPr>
              <a:t>Craftsmanship</a:t>
            </a:r>
            <a:r>
              <a:rPr lang="es-ES" dirty="0"/>
              <a:t>”, lanzado en 2008. Este fue escrito por Robert Cecil Martin, conocido en la comunidad como </a:t>
            </a:r>
            <a:r>
              <a:rPr lang="es-ES" dirty="0" err="1"/>
              <a:t>Uncle</a:t>
            </a:r>
            <a:r>
              <a:rPr lang="es-ES" dirty="0"/>
              <a:t> Bob.</a:t>
            </a:r>
          </a:p>
          <a:p>
            <a:r>
              <a:rPr lang="es-ES" dirty="0"/>
              <a:t>Bob encontró que el problema principal en el desarrollo de software era precisamente la manutención. Es decir, un código mal escrito en su primera versión puede funcionar, pero va a generar grandes problemas en el futuro.</a:t>
            </a:r>
          </a:p>
        </p:txBody>
      </p:sp>
    </p:spTree>
    <p:extLst>
      <p:ext uri="{BB962C8B-B14F-4D97-AF65-F5344CB8AC3E}">
        <p14:creationId xmlns:p14="http://schemas.microsoft.com/office/powerpoint/2010/main" val="3822792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37649C-B300-6052-A4F4-EA10EC8CBC2C}"/>
              </a:ext>
            </a:extLst>
          </p:cNvPr>
          <p:cNvSpPr>
            <a:spLocks noGrp="1"/>
          </p:cNvSpPr>
          <p:nvPr>
            <p:ph type="title"/>
          </p:nvPr>
        </p:nvSpPr>
        <p:spPr/>
        <p:txBody>
          <a:bodyPr/>
          <a:lstStyle/>
          <a:p>
            <a:r>
              <a:rPr lang="es-ES" dirty="0" err="1"/>
              <a:t>Clean</a:t>
            </a:r>
            <a:r>
              <a:rPr lang="es-ES" dirty="0"/>
              <a:t> </a:t>
            </a:r>
            <a:r>
              <a:rPr lang="es-ES" dirty="0" err="1"/>
              <a:t>Code</a:t>
            </a:r>
            <a:r>
              <a:rPr lang="es-ES" dirty="0"/>
              <a:t> – 7 reglas</a:t>
            </a:r>
          </a:p>
        </p:txBody>
      </p:sp>
      <p:sp>
        <p:nvSpPr>
          <p:cNvPr id="3" name="Marcador de contenido 2">
            <a:extLst>
              <a:ext uri="{FF2B5EF4-FFF2-40B4-BE49-F238E27FC236}">
                <a16:creationId xmlns:a16="http://schemas.microsoft.com/office/drawing/2014/main" id="{E095EB84-9BDF-F090-EC2D-54B19D2AC551}"/>
              </a:ext>
            </a:extLst>
          </p:cNvPr>
          <p:cNvSpPr>
            <a:spLocks noGrp="1"/>
          </p:cNvSpPr>
          <p:nvPr>
            <p:ph idx="1"/>
          </p:nvPr>
        </p:nvSpPr>
        <p:spPr/>
        <p:txBody>
          <a:bodyPr>
            <a:normAutofit fontScale="85000" lnSpcReduction="10000"/>
          </a:bodyPr>
          <a:lstStyle/>
          <a:p>
            <a:r>
              <a:rPr lang="es-ES" b="1" dirty="0"/>
              <a:t>1 – Los nombres son importantes</a:t>
            </a:r>
          </a:p>
          <a:p>
            <a:r>
              <a:rPr lang="es-ES" dirty="0"/>
              <a:t>La definición de nombre es esencial para el entendimiento de un código. Aquí no importa el tipo de nombre, sean estos:</a:t>
            </a:r>
          </a:p>
          <a:p>
            <a:pPr>
              <a:buFont typeface="Arial" panose="020B0604020202020204" pitchFamily="34" charset="0"/>
              <a:buChar char="•"/>
            </a:pPr>
            <a:r>
              <a:rPr lang="es-ES" dirty="0"/>
              <a:t>Variable;</a:t>
            </a:r>
          </a:p>
          <a:p>
            <a:pPr>
              <a:buFont typeface="Arial" panose="020B0604020202020204" pitchFamily="34" charset="0"/>
              <a:buChar char="•"/>
            </a:pPr>
            <a:r>
              <a:rPr lang="es-ES" dirty="0"/>
              <a:t>Función;</a:t>
            </a:r>
          </a:p>
          <a:p>
            <a:pPr>
              <a:buFont typeface="Arial" panose="020B0604020202020204" pitchFamily="34" charset="0"/>
              <a:buChar char="•"/>
            </a:pPr>
            <a:r>
              <a:rPr lang="es-ES" dirty="0"/>
              <a:t>Parámetro;</a:t>
            </a:r>
          </a:p>
          <a:p>
            <a:pPr>
              <a:buFont typeface="Arial" panose="020B0604020202020204" pitchFamily="34" charset="0"/>
              <a:buChar char="•"/>
            </a:pPr>
            <a:r>
              <a:rPr lang="es-ES" dirty="0"/>
              <a:t>Clase;</a:t>
            </a:r>
          </a:p>
          <a:p>
            <a:pPr>
              <a:buFont typeface="Arial" panose="020B0604020202020204" pitchFamily="34" charset="0"/>
              <a:buChar char="•"/>
            </a:pPr>
            <a:r>
              <a:rPr lang="es-ES" dirty="0"/>
              <a:t>Método.</a:t>
            </a:r>
          </a:p>
          <a:p>
            <a:r>
              <a:rPr lang="es-ES" dirty="0"/>
              <a:t>Al definir un nombre, es necesario tener en mente </a:t>
            </a:r>
            <a:r>
              <a:rPr lang="es-ES" b="1" dirty="0"/>
              <a:t>dos aspectos principales</a:t>
            </a:r>
            <a:r>
              <a:rPr lang="es-ES" dirty="0"/>
              <a:t>:</a:t>
            </a:r>
          </a:p>
          <a:p>
            <a:pPr>
              <a:buFont typeface="+mj-lt"/>
              <a:buAutoNum type="arabicPeriod"/>
            </a:pPr>
            <a:r>
              <a:rPr lang="es-ES" dirty="0"/>
              <a:t>Debe ser preciso y entregar la idea central. Es decir, debe ir directo al punto;</a:t>
            </a:r>
          </a:p>
          <a:p>
            <a:pPr>
              <a:buFont typeface="+mj-lt"/>
              <a:buAutoNum type="arabicPeriod"/>
            </a:pPr>
            <a:r>
              <a:rPr lang="es-ES" dirty="0"/>
              <a:t>No te preocupes por los nombres grandes. Si la función o parámetro necesita de un nombre extenso para demostrar lo que realmente representa, es lo que debes hacer.</a:t>
            </a:r>
          </a:p>
        </p:txBody>
      </p:sp>
    </p:spTree>
    <p:extLst>
      <p:ext uri="{BB962C8B-B14F-4D97-AF65-F5344CB8AC3E}">
        <p14:creationId xmlns:p14="http://schemas.microsoft.com/office/powerpoint/2010/main" val="1460305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37649C-B300-6052-A4F4-EA10EC8CBC2C}"/>
              </a:ext>
            </a:extLst>
          </p:cNvPr>
          <p:cNvSpPr>
            <a:spLocks noGrp="1"/>
          </p:cNvSpPr>
          <p:nvPr>
            <p:ph type="title"/>
          </p:nvPr>
        </p:nvSpPr>
        <p:spPr/>
        <p:txBody>
          <a:bodyPr/>
          <a:lstStyle/>
          <a:p>
            <a:r>
              <a:rPr lang="es-ES" dirty="0" err="1"/>
              <a:t>Clean</a:t>
            </a:r>
            <a:r>
              <a:rPr lang="es-ES" dirty="0"/>
              <a:t> </a:t>
            </a:r>
            <a:r>
              <a:rPr lang="es-ES" dirty="0" err="1"/>
              <a:t>Code</a:t>
            </a:r>
            <a:r>
              <a:rPr lang="es-ES" dirty="0"/>
              <a:t> – 7 reglas</a:t>
            </a:r>
          </a:p>
        </p:txBody>
      </p:sp>
      <p:sp>
        <p:nvSpPr>
          <p:cNvPr id="3" name="Marcador de contenido 2">
            <a:extLst>
              <a:ext uri="{FF2B5EF4-FFF2-40B4-BE49-F238E27FC236}">
                <a16:creationId xmlns:a16="http://schemas.microsoft.com/office/drawing/2014/main" id="{E095EB84-9BDF-F090-EC2D-54B19D2AC551}"/>
              </a:ext>
            </a:extLst>
          </p:cNvPr>
          <p:cNvSpPr>
            <a:spLocks noGrp="1"/>
          </p:cNvSpPr>
          <p:nvPr>
            <p:ph idx="1"/>
          </p:nvPr>
        </p:nvSpPr>
        <p:spPr/>
        <p:txBody>
          <a:bodyPr>
            <a:normAutofit/>
          </a:bodyPr>
          <a:lstStyle/>
          <a:p>
            <a:r>
              <a:rPr lang="es-ES" b="1" dirty="0"/>
              <a:t>2 – Regla del </a:t>
            </a:r>
            <a:r>
              <a:rPr lang="es-ES" b="1" dirty="0" err="1"/>
              <a:t>boy</a:t>
            </a:r>
            <a:r>
              <a:rPr lang="es-ES" b="1" dirty="0"/>
              <a:t> scout</a:t>
            </a:r>
          </a:p>
          <a:p>
            <a:r>
              <a:rPr lang="es-ES" dirty="0"/>
              <a:t>Existe un principio que afirma que, si sales del área en que estas acampando, debes dejarla más limpia que cuando la encontraste.</a:t>
            </a:r>
          </a:p>
          <a:p>
            <a:r>
              <a:rPr lang="es-ES" dirty="0"/>
              <a:t>Si traemos esta regla al mundo de la programación, la podemos adaptar como dejar el </a:t>
            </a:r>
            <a:r>
              <a:rPr lang="es-ES" b="1" dirty="0"/>
              <a:t>código más limpio de lo que estaba antes de editarlo</a:t>
            </a:r>
            <a:r>
              <a:rPr lang="es-ES" dirty="0"/>
              <a:t>.</a:t>
            </a:r>
          </a:p>
        </p:txBody>
      </p:sp>
    </p:spTree>
    <p:extLst>
      <p:ext uri="{BB962C8B-B14F-4D97-AF65-F5344CB8AC3E}">
        <p14:creationId xmlns:p14="http://schemas.microsoft.com/office/powerpoint/2010/main" val="1799405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37649C-B300-6052-A4F4-EA10EC8CBC2C}"/>
              </a:ext>
            </a:extLst>
          </p:cNvPr>
          <p:cNvSpPr>
            <a:spLocks noGrp="1"/>
          </p:cNvSpPr>
          <p:nvPr>
            <p:ph type="title"/>
          </p:nvPr>
        </p:nvSpPr>
        <p:spPr/>
        <p:txBody>
          <a:bodyPr/>
          <a:lstStyle/>
          <a:p>
            <a:r>
              <a:rPr lang="es-ES" dirty="0" err="1"/>
              <a:t>Clean</a:t>
            </a:r>
            <a:r>
              <a:rPr lang="es-ES" dirty="0"/>
              <a:t> </a:t>
            </a:r>
            <a:r>
              <a:rPr lang="es-ES" dirty="0" err="1"/>
              <a:t>Code</a:t>
            </a:r>
            <a:r>
              <a:rPr lang="es-ES" dirty="0"/>
              <a:t> – 7 reglas</a:t>
            </a:r>
          </a:p>
        </p:txBody>
      </p:sp>
      <p:sp>
        <p:nvSpPr>
          <p:cNvPr id="3" name="Marcador de contenido 2">
            <a:extLst>
              <a:ext uri="{FF2B5EF4-FFF2-40B4-BE49-F238E27FC236}">
                <a16:creationId xmlns:a16="http://schemas.microsoft.com/office/drawing/2014/main" id="{E095EB84-9BDF-F090-EC2D-54B19D2AC551}"/>
              </a:ext>
            </a:extLst>
          </p:cNvPr>
          <p:cNvSpPr>
            <a:spLocks noGrp="1"/>
          </p:cNvSpPr>
          <p:nvPr>
            <p:ph idx="1"/>
          </p:nvPr>
        </p:nvSpPr>
        <p:spPr/>
        <p:txBody>
          <a:bodyPr>
            <a:normAutofit fontScale="92500" lnSpcReduction="10000"/>
          </a:bodyPr>
          <a:lstStyle/>
          <a:p>
            <a:r>
              <a:rPr lang="es-ES" b="1" dirty="0"/>
              <a:t>3 – Debes ser el verdadero autor del código</a:t>
            </a:r>
          </a:p>
          <a:p>
            <a:r>
              <a:rPr lang="es-ES" dirty="0"/>
              <a:t>El ser humano está acostumbrado a pensar de manera narrativa, así que el código funciona de la misma forma. Este es una historia y, como los programadores son sus autores, </a:t>
            </a:r>
            <a:r>
              <a:rPr lang="es-ES" b="1" dirty="0"/>
              <a:t>deben preocuparse por el modo en el que este cuento será presentado</a:t>
            </a:r>
            <a:r>
              <a:rPr lang="es-ES" dirty="0"/>
              <a:t>.</a:t>
            </a:r>
          </a:p>
          <a:p>
            <a:r>
              <a:rPr lang="es-ES" dirty="0"/>
              <a:t>Resumiendo, para estructurar un código limpio, es necesario crear funciones simples, claras y pequeñas. Existen dos reglas para crear la narrativa del código:</a:t>
            </a:r>
          </a:p>
          <a:p>
            <a:pPr>
              <a:buFont typeface="+mj-lt"/>
              <a:buAutoNum type="arabicPeriod"/>
            </a:pPr>
            <a:r>
              <a:rPr lang="es-ES" dirty="0"/>
              <a:t>Las funciones deben ser pequeñas;</a:t>
            </a:r>
          </a:p>
          <a:p>
            <a:pPr>
              <a:buFont typeface="+mj-lt"/>
              <a:buAutoNum type="arabicPeriod"/>
            </a:pPr>
            <a:r>
              <a:rPr lang="es-ES" dirty="0"/>
              <a:t>Estas deben ser aún más pequeñas.</a:t>
            </a:r>
          </a:p>
          <a:p>
            <a:r>
              <a:rPr lang="es-ES" dirty="0"/>
              <a:t>No confundas los términos “nombre” y “función”. Como lo dijimos en el primer principio, los nombres grandes no son un problema, pero las funciones sí.</a:t>
            </a:r>
          </a:p>
        </p:txBody>
      </p:sp>
    </p:spTree>
    <p:extLst>
      <p:ext uri="{BB962C8B-B14F-4D97-AF65-F5344CB8AC3E}">
        <p14:creationId xmlns:p14="http://schemas.microsoft.com/office/powerpoint/2010/main" val="222347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37649C-B300-6052-A4F4-EA10EC8CBC2C}"/>
              </a:ext>
            </a:extLst>
          </p:cNvPr>
          <p:cNvSpPr>
            <a:spLocks noGrp="1"/>
          </p:cNvSpPr>
          <p:nvPr>
            <p:ph type="title"/>
          </p:nvPr>
        </p:nvSpPr>
        <p:spPr/>
        <p:txBody>
          <a:bodyPr/>
          <a:lstStyle/>
          <a:p>
            <a:r>
              <a:rPr lang="es-ES" dirty="0" err="1"/>
              <a:t>Clean</a:t>
            </a:r>
            <a:r>
              <a:rPr lang="es-ES" dirty="0"/>
              <a:t> </a:t>
            </a:r>
            <a:r>
              <a:rPr lang="es-ES" dirty="0" err="1"/>
              <a:t>Code</a:t>
            </a:r>
            <a:r>
              <a:rPr lang="es-ES" dirty="0"/>
              <a:t> – 7 reglas</a:t>
            </a:r>
          </a:p>
        </p:txBody>
      </p:sp>
      <p:sp>
        <p:nvSpPr>
          <p:cNvPr id="3" name="Marcador de contenido 2">
            <a:extLst>
              <a:ext uri="{FF2B5EF4-FFF2-40B4-BE49-F238E27FC236}">
                <a16:creationId xmlns:a16="http://schemas.microsoft.com/office/drawing/2014/main" id="{E095EB84-9BDF-F090-EC2D-54B19D2AC551}"/>
              </a:ext>
            </a:extLst>
          </p:cNvPr>
          <p:cNvSpPr>
            <a:spLocks noGrp="1"/>
          </p:cNvSpPr>
          <p:nvPr>
            <p:ph idx="1"/>
          </p:nvPr>
        </p:nvSpPr>
        <p:spPr/>
        <p:txBody>
          <a:bodyPr>
            <a:normAutofit fontScale="92500" lnSpcReduction="10000"/>
          </a:bodyPr>
          <a:lstStyle/>
          <a:p>
            <a:r>
              <a:rPr lang="es-ES" b="1" dirty="0"/>
              <a:t>4 – DRY (</a:t>
            </a:r>
            <a:r>
              <a:rPr lang="es-ES" b="1" dirty="0" err="1"/>
              <a:t>Don’t</a:t>
            </a:r>
            <a:r>
              <a:rPr lang="es-ES" b="1" dirty="0"/>
              <a:t> </a:t>
            </a:r>
            <a:r>
              <a:rPr lang="es-ES" b="1" dirty="0" err="1"/>
              <a:t>Repeat</a:t>
            </a:r>
            <a:r>
              <a:rPr lang="es-ES" b="1" dirty="0"/>
              <a:t> </a:t>
            </a:r>
            <a:r>
              <a:rPr lang="es-ES" b="1" dirty="0" err="1"/>
              <a:t>Yourself</a:t>
            </a:r>
            <a:r>
              <a:rPr lang="es-ES" b="1" dirty="0"/>
              <a:t>)</a:t>
            </a:r>
          </a:p>
          <a:p>
            <a:r>
              <a:rPr lang="es-ES" dirty="0"/>
              <a:t>Este principio puede ser traducido como “no te repitas a ti mismo”. Una expresión, que fue descrita por primera vez en el libro </a:t>
            </a:r>
            <a:r>
              <a:rPr lang="es-ES" i="1" dirty="0"/>
              <a:t>The </a:t>
            </a:r>
            <a:r>
              <a:rPr lang="es-ES" i="1" dirty="0" err="1"/>
              <a:t>Pragmatic</a:t>
            </a:r>
            <a:r>
              <a:rPr lang="es-ES" i="1" dirty="0"/>
              <a:t> </a:t>
            </a:r>
            <a:r>
              <a:rPr lang="es-ES" i="1" dirty="0" err="1"/>
              <a:t>Programmer</a:t>
            </a:r>
            <a:r>
              <a:rPr lang="es-ES" dirty="0"/>
              <a:t> y se aplica a áreas de desarrollo, como:</a:t>
            </a:r>
          </a:p>
          <a:p>
            <a:pPr>
              <a:buFont typeface="Arial" panose="020B0604020202020204" pitchFamily="34" charset="0"/>
              <a:buChar char="•"/>
            </a:pPr>
            <a:r>
              <a:rPr lang="es-ES" dirty="0"/>
              <a:t>Banco de datos;</a:t>
            </a:r>
          </a:p>
          <a:p>
            <a:pPr>
              <a:buFont typeface="Arial" panose="020B0604020202020204" pitchFamily="34" charset="0"/>
              <a:buChar char="•"/>
            </a:pPr>
            <a:r>
              <a:rPr lang="es-ES" dirty="0" err="1"/>
              <a:t>Tests</a:t>
            </a:r>
            <a:r>
              <a:rPr lang="es-ES" dirty="0"/>
              <a:t>;</a:t>
            </a:r>
          </a:p>
          <a:p>
            <a:pPr>
              <a:buFont typeface="Arial" panose="020B0604020202020204" pitchFamily="34" charset="0"/>
              <a:buChar char="•"/>
            </a:pPr>
            <a:r>
              <a:rPr lang="es-ES" dirty="0"/>
              <a:t>Documentaciones;</a:t>
            </a:r>
          </a:p>
          <a:p>
            <a:pPr>
              <a:buFont typeface="Arial" panose="020B0604020202020204" pitchFamily="34" charset="0"/>
              <a:buChar char="•"/>
            </a:pPr>
            <a:r>
              <a:rPr lang="es-ES" dirty="0"/>
              <a:t>Codificaciones.</a:t>
            </a:r>
          </a:p>
          <a:p>
            <a:r>
              <a:rPr lang="es-ES" dirty="0"/>
              <a:t>DRY defiende que cada parte del conocimiento de un sistema debe tener representación única y </a:t>
            </a:r>
            <a:r>
              <a:rPr lang="es-ES" b="1" dirty="0"/>
              <a:t>ser totalmente libre de ambigüedades</a:t>
            </a:r>
            <a:r>
              <a:rPr lang="es-ES" dirty="0"/>
              <a:t>. En otras palabras, define que no pueden existir dos partes del programa que realicen la misma función.</a:t>
            </a:r>
          </a:p>
        </p:txBody>
      </p:sp>
    </p:spTree>
    <p:extLst>
      <p:ext uri="{BB962C8B-B14F-4D97-AF65-F5344CB8AC3E}">
        <p14:creationId xmlns:p14="http://schemas.microsoft.com/office/powerpoint/2010/main" val="862953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37649C-B300-6052-A4F4-EA10EC8CBC2C}"/>
              </a:ext>
            </a:extLst>
          </p:cNvPr>
          <p:cNvSpPr>
            <a:spLocks noGrp="1"/>
          </p:cNvSpPr>
          <p:nvPr>
            <p:ph type="title"/>
          </p:nvPr>
        </p:nvSpPr>
        <p:spPr/>
        <p:txBody>
          <a:bodyPr/>
          <a:lstStyle/>
          <a:p>
            <a:r>
              <a:rPr lang="es-ES" dirty="0" err="1"/>
              <a:t>Clean</a:t>
            </a:r>
            <a:r>
              <a:rPr lang="es-ES" dirty="0"/>
              <a:t> </a:t>
            </a:r>
            <a:r>
              <a:rPr lang="es-ES" dirty="0" err="1"/>
              <a:t>Code</a:t>
            </a:r>
            <a:r>
              <a:rPr lang="es-ES" dirty="0"/>
              <a:t> – 7 reglas</a:t>
            </a:r>
          </a:p>
        </p:txBody>
      </p:sp>
      <p:sp>
        <p:nvSpPr>
          <p:cNvPr id="3" name="Marcador de contenido 2">
            <a:extLst>
              <a:ext uri="{FF2B5EF4-FFF2-40B4-BE49-F238E27FC236}">
                <a16:creationId xmlns:a16="http://schemas.microsoft.com/office/drawing/2014/main" id="{E095EB84-9BDF-F090-EC2D-54B19D2AC551}"/>
              </a:ext>
            </a:extLst>
          </p:cNvPr>
          <p:cNvSpPr>
            <a:spLocks noGrp="1"/>
          </p:cNvSpPr>
          <p:nvPr>
            <p:ph idx="1"/>
          </p:nvPr>
        </p:nvSpPr>
        <p:spPr/>
        <p:txBody>
          <a:bodyPr>
            <a:normAutofit/>
          </a:bodyPr>
          <a:lstStyle/>
          <a:p>
            <a:r>
              <a:rPr lang="es-ES" b="1" dirty="0"/>
              <a:t>5 – Comentar solamente lo necesario</a:t>
            </a:r>
          </a:p>
          <a:p>
            <a:r>
              <a:rPr lang="es-ES" dirty="0"/>
              <a:t>Este principio afirma que los comentarios pueden hacerse; sin embargo, estos deben ser necesarios. Según </a:t>
            </a:r>
            <a:r>
              <a:rPr lang="es-ES" dirty="0" err="1"/>
              <a:t>Uncle</a:t>
            </a:r>
            <a:r>
              <a:rPr lang="es-ES" dirty="0"/>
              <a:t> Bob, los comentarios mienten; y esto tiene una explicación lógica.</a:t>
            </a:r>
          </a:p>
          <a:p>
            <a:r>
              <a:rPr lang="es-ES" dirty="0"/>
              <a:t>Lo que ocurre es que, mientras los </a:t>
            </a:r>
            <a:r>
              <a:rPr lang="es-ES" b="1" dirty="0"/>
              <a:t>códigos son modificados, los comentarios no</a:t>
            </a:r>
            <a:r>
              <a:rPr lang="es-ES" dirty="0"/>
              <a:t>. Estos son olvidados, y por lo tanto, no retratan la funcionalidad real de los códigos.</a:t>
            </a:r>
          </a:p>
          <a:p>
            <a:r>
              <a:rPr lang="es-ES" dirty="0"/>
              <a:t>Entonces, ya sabes; si vas a comentar el código, que sea solamente lo necesario y que sea revisado en conjunto con la versión del código que lo acompaña.</a:t>
            </a:r>
          </a:p>
        </p:txBody>
      </p:sp>
    </p:spTree>
    <p:extLst>
      <p:ext uri="{BB962C8B-B14F-4D97-AF65-F5344CB8AC3E}">
        <p14:creationId xmlns:p14="http://schemas.microsoft.com/office/powerpoint/2010/main" val="2767302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37649C-B300-6052-A4F4-EA10EC8CBC2C}"/>
              </a:ext>
            </a:extLst>
          </p:cNvPr>
          <p:cNvSpPr>
            <a:spLocks noGrp="1"/>
          </p:cNvSpPr>
          <p:nvPr>
            <p:ph type="title"/>
          </p:nvPr>
        </p:nvSpPr>
        <p:spPr/>
        <p:txBody>
          <a:bodyPr/>
          <a:lstStyle/>
          <a:p>
            <a:r>
              <a:rPr lang="es-ES" dirty="0" err="1"/>
              <a:t>Clean</a:t>
            </a:r>
            <a:r>
              <a:rPr lang="es-ES" dirty="0"/>
              <a:t> </a:t>
            </a:r>
            <a:r>
              <a:rPr lang="es-ES" dirty="0" err="1"/>
              <a:t>Code</a:t>
            </a:r>
            <a:r>
              <a:rPr lang="es-ES" dirty="0"/>
              <a:t> – 7 reglas</a:t>
            </a:r>
          </a:p>
        </p:txBody>
      </p:sp>
      <p:sp>
        <p:nvSpPr>
          <p:cNvPr id="3" name="Marcador de contenido 2">
            <a:extLst>
              <a:ext uri="{FF2B5EF4-FFF2-40B4-BE49-F238E27FC236}">
                <a16:creationId xmlns:a16="http://schemas.microsoft.com/office/drawing/2014/main" id="{E095EB84-9BDF-F090-EC2D-54B19D2AC551}"/>
              </a:ext>
            </a:extLst>
          </p:cNvPr>
          <p:cNvSpPr>
            <a:spLocks noGrp="1"/>
          </p:cNvSpPr>
          <p:nvPr>
            <p:ph idx="1"/>
          </p:nvPr>
        </p:nvSpPr>
        <p:spPr/>
        <p:txBody>
          <a:bodyPr>
            <a:normAutofit/>
          </a:bodyPr>
          <a:lstStyle/>
          <a:p>
            <a:r>
              <a:rPr lang="es-ES" b="1" dirty="0"/>
              <a:t>6 – Tratamiento de errores</a:t>
            </a:r>
          </a:p>
          <a:p>
            <a:r>
              <a:rPr lang="es-ES" dirty="0"/>
              <a:t>Hay una frase del autor Michael </a:t>
            </a:r>
            <a:r>
              <a:rPr lang="es-ES" dirty="0" err="1"/>
              <a:t>Feathers</a:t>
            </a:r>
            <a:r>
              <a:rPr lang="es-ES" dirty="0"/>
              <a:t>, bastante conocida en el área de desarrollo web, que afirma que las cosas pueden salir más; pero cuando esto ocurre, los programadores son los responsables por garantizar que el código continúe realizando lo que necesita.</a:t>
            </a:r>
          </a:p>
          <a:p>
            <a:r>
              <a:rPr lang="es-ES" dirty="0"/>
              <a:t>Es decir, tratar las excepciones de forma correcta es un gran paso para el programador en desarrollo.</a:t>
            </a:r>
          </a:p>
        </p:txBody>
      </p:sp>
    </p:spTree>
    <p:extLst>
      <p:ext uri="{BB962C8B-B14F-4D97-AF65-F5344CB8AC3E}">
        <p14:creationId xmlns:p14="http://schemas.microsoft.com/office/powerpoint/2010/main" val="1525454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37649C-B300-6052-A4F4-EA10EC8CBC2C}"/>
              </a:ext>
            </a:extLst>
          </p:cNvPr>
          <p:cNvSpPr>
            <a:spLocks noGrp="1"/>
          </p:cNvSpPr>
          <p:nvPr>
            <p:ph type="title"/>
          </p:nvPr>
        </p:nvSpPr>
        <p:spPr/>
        <p:txBody>
          <a:bodyPr/>
          <a:lstStyle/>
          <a:p>
            <a:r>
              <a:rPr lang="es-ES" dirty="0" err="1"/>
              <a:t>Clean</a:t>
            </a:r>
            <a:r>
              <a:rPr lang="es-ES" dirty="0"/>
              <a:t> </a:t>
            </a:r>
            <a:r>
              <a:rPr lang="es-ES" dirty="0" err="1"/>
              <a:t>Code</a:t>
            </a:r>
            <a:r>
              <a:rPr lang="es-ES" dirty="0"/>
              <a:t> – 7 reglas</a:t>
            </a:r>
          </a:p>
        </p:txBody>
      </p:sp>
      <p:sp>
        <p:nvSpPr>
          <p:cNvPr id="3" name="Marcador de contenido 2">
            <a:extLst>
              <a:ext uri="{FF2B5EF4-FFF2-40B4-BE49-F238E27FC236}">
                <a16:creationId xmlns:a16="http://schemas.microsoft.com/office/drawing/2014/main" id="{E095EB84-9BDF-F090-EC2D-54B19D2AC551}"/>
              </a:ext>
            </a:extLst>
          </p:cNvPr>
          <p:cNvSpPr>
            <a:spLocks noGrp="1"/>
          </p:cNvSpPr>
          <p:nvPr>
            <p:ph idx="1"/>
          </p:nvPr>
        </p:nvSpPr>
        <p:spPr>
          <a:xfrm>
            <a:off x="2589212" y="2133599"/>
            <a:ext cx="8915400" cy="4249947"/>
          </a:xfrm>
        </p:spPr>
        <p:txBody>
          <a:bodyPr>
            <a:normAutofit fontScale="77500" lnSpcReduction="20000"/>
          </a:bodyPr>
          <a:lstStyle/>
          <a:p>
            <a:r>
              <a:rPr lang="es-ES" b="1" dirty="0"/>
              <a:t>7 – </a:t>
            </a:r>
            <a:r>
              <a:rPr lang="es-ES" b="1" dirty="0" err="1"/>
              <a:t>Tests</a:t>
            </a:r>
            <a:r>
              <a:rPr lang="es-ES" b="1" dirty="0"/>
              <a:t> limpios</a:t>
            </a:r>
          </a:p>
          <a:p>
            <a:r>
              <a:rPr lang="es-ES" dirty="0"/>
              <a:t>Realizar test en el área de programación, es una etapa muy importante. Un código solo se considera limpio, después de ser válido a través de pruebas, que también deben ser limpias. Por esta razón, estos deben seguir algunas reglas, como:</a:t>
            </a:r>
          </a:p>
          <a:p>
            <a:pPr>
              <a:buFont typeface="Arial" panose="020B0604020202020204" pitchFamily="34" charset="0"/>
              <a:buChar char="•"/>
            </a:pPr>
            <a:r>
              <a:rPr lang="es-ES" b="1" dirty="0" err="1"/>
              <a:t>Fast</a:t>
            </a:r>
            <a:r>
              <a:rPr lang="es-ES" dirty="0"/>
              <a:t>: El test debe ser rápido, permitiendo que sea realizado muchísimas veces y en cualquier momento.</a:t>
            </a:r>
          </a:p>
          <a:p>
            <a:pPr>
              <a:buFont typeface="Arial" panose="020B0604020202020204" pitchFamily="34" charset="0"/>
              <a:buChar char="•"/>
            </a:pPr>
            <a:r>
              <a:rPr lang="es-ES" b="1" dirty="0" err="1"/>
              <a:t>Independent</a:t>
            </a:r>
            <a:r>
              <a:rPr lang="es-ES" dirty="0"/>
              <a:t>: Debe ser independiente, con el fin de evitar que cause efecto cascada cuando ocurra alguna falla, lo que dificulta el análisis de los problemas.</a:t>
            </a:r>
          </a:p>
          <a:p>
            <a:pPr>
              <a:buFont typeface="Arial" panose="020B0604020202020204" pitchFamily="34" charset="0"/>
              <a:buChar char="•"/>
            </a:pPr>
            <a:r>
              <a:rPr lang="es-ES" b="1" dirty="0" err="1"/>
              <a:t>Repeatable</a:t>
            </a:r>
            <a:r>
              <a:rPr lang="es-ES" dirty="0"/>
              <a:t>: Debe permitir la repetición del test, muchísimas veces y en diferentes ambientes.</a:t>
            </a:r>
          </a:p>
          <a:p>
            <a:pPr>
              <a:buFont typeface="Arial" panose="020B0604020202020204" pitchFamily="34" charset="0"/>
              <a:buChar char="•"/>
            </a:pPr>
            <a:r>
              <a:rPr lang="es-ES" b="1" dirty="0" err="1"/>
              <a:t>Self-Validation</a:t>
            </a:r>
            <a:r>
              <a:rPr lang="es-ES" dirty="0"/>
              <a:t>: Los </a:t>
            </a:r>
            <a:r>
              <a:rPr lang="es-ES" dirty="0" err="1"/>
              <a:t>tests</a:t>
            </a:r>
            <a:r>
              <a:rPr lang="es-ES" dirty="0"/>
              <a:t> bien escritos retornan con las respuestas true o false para que el error no sea subjetivo.</a:t>
            </a:r>
          </a:p>
          <a:p>
            <a:pPr>
              <a:buFont typeface="Arial" panose="020B0604020202020204" pitchFamily="34" charset="0"/>
              <a:buChar char="•"/>
            </a:pPr>
            <a:r>
              <a:rPr lang="es-ES" b="1" dirty="0" err="1"/>
              <a:t>Timely</a:t>
            </a:r>
            <a:r>
              <a:rPr lang="es-ES" dirty="0"/>
              <a:t>: Los </a:t>
            </a:r>
            <a:r>
              <a:rPr lang="es-ES" dirty="0" err="1"/>
              <a:t>tests</a:t>
            </a:r>
            <a:r>
              <a:rPr lang="es-ES" dirty="0"/>
              <a:t> deben seguir estrictamente el criterio de puntualidad. Además de esto, lo ideal es que sean escritos antes del propio código, pues evita que sea muy complejo para realizar el test.</a:t>
            </a:r>
          </a:p>
          <a:p>
            <a:r>
              <a:rPr lang="es-ES" dirty="0"/>
              <a:t>El </a:t>
            </a:r>
            <a:r>
              <a:rPr lang="es-ES" dirty="0" err="1"/>
              <a:t>Clean</a:t>
            </a:r>
            <a:r>
              <a:rPr lang="es-ES" dirty="0"/>
              <a:t> </a:t>
            </a:r>
            <a:r>
              <a:rPr lang="es-ES" dirty="0" err="1"/>
              <a:t>Code</a:t>
            </a:r>
            <a:r>
              <a:rPr lang="es-ES" dirty="0"/>
              <a:t> es un concepto que llegó y se quedó. Sus principios solucionan con eficacia uno de los principales problemas que gran parte de los proyectos de sistemas enfrentan: la manutención</a:t>
            </a:r>
          </a:p>
          <a:p>
            <a:endParaRPr lang="es-ES" dirty="0"/>
          </a:p>
          <a:p>
            <a:endParaRPr lang="es-ES" dirty="0"/>
          </a:p>
        </p:txBody>
      </p:sp>
    </p:spTree>
    <p:extLst>
      <p:ext uri="{BB962C8B-B14F-4D97-AF65-F5344CB8AC3E}">
        <p14:creationId xmlns:p14="http://schemas.microsoft.com/office/powerpoint/2010/main" val="2222537474"/>
      </p:ext>
    </p:extLst>
  </p:cSld>
  <p:clrMapOvr>
    <a:masterClrMapping/>
  </p:clrMapOvr>
</p:sld>
</file>

<file path=ppt/theme/theme1.xml><?xml version="1.0" encoding="utf-8"?>
<a:theme xmlns:a="http://schemas.openxmlformats.org/drawingml/2006/main" name="Espiral">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267</TotalTime>
  <Words>1552</Words>
  <Application>Microsoft Office PowerPoint</Application>
  <PresentationFormat>Panorámica</PresentationFormat>
  <Paragraphs>87</Paragraphs>
  <Slides>16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16</vt:i4>
      </vt:variant>
    </vt:vector>
  </HeadingPairs>
  <TitlesOfParts>
    <vt:vector size="20" baseType="lpstr">
      <vt:lpstr>Arial</vt:lpstr>
      <vt:lpstr>Century Gothic</vt:lpstr>
      <vt:lpstr>Wingdings 3</vt:lpstr>
      <vt:lpstr>Espiral</vt:lpstr>
      <vt:lpstr>Clean Code</vt:lpstr>
      <vt:lpstr>Clean Code</vt:lpstr>
      <vt:lpstr>Clean Code – 7 reglas</vt:lpstr>
      <vt:lpstr>Clean Code – 7 reglas</vt:lpstr>
      <vt:lpstr>Clean Code – 7 reglas</vt:lpstr>
      <vt:lpstr>Clean Code – 7 reglas</vt:lpstr>
      <vt:lpstr>Clean Code – 7 reglas</vt:lpstr>
      <vt:lpstr>Clean Code – 7 reglas</vt:lpstr>
      <vt:lpstr>Clean Code – 7 reglas</vt:lpstr>
      <vt:lpstr>Clean Code - Extensiones eclipse</vt:lpstr>
      <vt:lpstr>Clean Code - Extensiones eclipse</vt:lpstr>
      <vt:lpstr>Clean Code - SOLID</vt:lpstr>
      <vt:lpstr>Clean Code - SOLID</vt:lpstr>
      <vt:lpstr>Clean Code - SOLID</vt:lpstr>
      <vt:lpstr>Clean Code - SOLID</vt:lpstr>
      <vt:lpstr>Clean Code - SOLID</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Acceso a ficheros</dc:title>
  <dc:creator>Isabel Sera1 Sera2</dc:creator>
  <cp:lastModifiedBy>iaresblazquez@usal.es</cp:lastModifiedBy>
  <cp:revision>20</cp:revision>
  <dcterms:created xsi:type="dcterms:W3CDTF">2022-10-16T21:45:48Z</dcterms:created>
  <dcterms:modified xsi:type="dcterms:W3CDTF">2024-04-25T09:23:28Z</dcterms:modified>
</cp:coreProperties>
</file>