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64"/>
  </p:notesMasterIdLst>
  <p:sldIdLst>
    <p:sldId id="256" r:id="rId3"/>
    <p:sldId id="448" r:id="rId4"/>
    <p:sldId id="587" r:id="rId5"/>
    <p:sldId id="517" r:id="rId6"/>
    <p:sldId id="523" r:id="rId7"/>
    <p:sldId id="530" r:id="rId8"/>
    <p:sldId id="531" r:id="rId9"/>
    <p:sldId id="588" r:id="rId10"/>
    <p:sldId id="501" r:id="rId11"/>
    <p:sldId id="613" r:id="rId12"/>
    <p:sldId id="503" r:id="rId13"/>
    <p:sldId id="505" r:id="rId14"/>
    <p:sldId id="504" r:id="rId15"/>
    <p:sldId id="616" r:id="rId16"/>
    <p:sldId id="612" r:id="rId17"/>
    <p:sldId id="589" r:id="rId18"/>
    <p:sldId id="507" r:id="rId19"/>
    <p:sldId id="590" r:id="rId20"/>
    <p:sldId id="591" r:id="rId21"/>
    <p:sldId id="493" r:id="rId22"/>
    <p:sldId id="494" r:id="rId23"/>
    <p:sldId id="592" r:id="rId24"/>
    <p:sldId id="510" r:id="rId25"/>
    <p:sldId id="511" r:id="rId26"/>
    <p:sldId id="514" r:id="rId27"/>
    <p:sldId id="551" r:id="rId28"/>
    <p:sldId id="513" r:id="rId29"/>
    <p:sldId id="552" r:id="rId30"/>
    <p:sldId id="556" r:id="rId31"/>
    <p:sldId id="532" r:id="rId32"/>
    <p:sldId id="492" r:id="rId33"/>
    <p:sldId id="533" r:id="rId34"/>
    <p:sldId id="553" r:id="rId35"/>
    <p:sldId id="557" r:id="rId36"/>
    <p:sldId id="559" r:id="rId37"/>
    <p:sldId id="272" r:id="rId38"/>
    <p:sldId id="515" r:id="rId39"/>
    <p:sldId id="593" r:id="rId40"/>
    <p:sldId id="594" r:id="rId41"/>
    <p:sldId id="508" r:id="rId42"/>
    <p:sldId id="509" r:id="rId43"/>
    <p:sldId id="617" r:id="rId44"/>
    <p:sldId id="558" r:id="rId45"/>
    <p:sldId id="605" r:id="rId46"/>
    <p:sldId id="618" r:id="rId47"/>
    <p:sldId id="619" r:id="rId48"/>
    <p:sldId id="620" r:id="rId49"/>
    <p:sldId id="476" r:id="rId50"/>
    <p:sldId id="477" r:id="rId51"/>
    <p:sldId id="478" r:id="rId52"/>
    <p:sldId id="274" r:id="rId53"/>
    <p:sldId id="595" r:id="rId54"/>
    <p:sldId id="597" r:id="rId55"/>
    <p:sldId id="598" r:id="rId56"/>
    <p:sldId id="599" r:id="rId57"/>
    <p:sldId id="600" r:id="rId58"/>
    <p:sldId id="601" r:id="rId59"/>
    <p:sldId id="602" r:id="rId60"/>
    <p:sldId id="603" r:id="rId61"/>
    <p:sldId id="604" r:id="rId62"/>
    <p:sldId id="491"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9A38B"/>
    <a:srgbClr val="D5E4C2"/>
    <a:srgbClr val="A3C479"/>
    <a:srgbClr val="ED7E56"/>
    <a:srgbClr val="E03CCC"/>
    <a:srgbClr val="3AAEFF"/>
    <a:srgbClr val="E660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111" d="100"/>
          <a:sy n="111" d="100"/>
        </p:scale>
        <p:origin x="58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4DF809-BD45-4469-8F15-82A0FE8BD54C}" type="doc">
      <dgm:prSet loTypeId="urn:microsoft.com/office/officeart/2005/8/layout/hierarchy3" loCatId="hierarchy" qsTypeId="urn:microsoft.com/office/officeart/2005/8/quickstyle/simple5" qsCatId="simple" csTypeId="urn:microsoft.com/office/officeart/2005/8/colors/accent2_2" csCatId="accent2"/>
      <dgm:spPr/>
      <dgm:t>
        <a:bodyPr/>
        <a:lstStyle/>
        <a:p>
          <a:endParaRPr lang="es-ES"/>
        </a:p>
      </dgm:t>
    </dgm:pt>
    <dgm:pt modelId="{06B798CE-461C-4E4C-BCDB-8C0AD8C3FDBE}">
      <dgm:prSet/>
      <dgm:spPr/>
      <dgm:t>
        <a:bodyPr/>
        <a:lstStyle/>
        <a:p>
          <a:r>
            <a:rPr lang="es-ES" b="1" dirty="0"/>
            <a:t>Mantén el modificador de acceso más restrictivo posible para cada variable, a menos que se requiera un nivel de visibilidad más amplio.</a:t>
          </a:r>
          <a:endParaRPr lang="es-ES" dirty="0"/>
        </a:p>
      </dgm:t>
    </dgm:pt>
    <dgm:pt modelId="{D02337B0-F35C-42B1-9E6B-D59600913062}" type="parTrans" cxnId="{55B5D87F-BB86-4A27-9929-E973B0136214}">
      <dgm:prSet/>
      <dgm:spPr/>
      <dgm:t>
        <a:bodyPr/>
        <a:lstStyle/>
        <a:p>
          <a:endParaRPr lang="es-ES"/>
        </a:p>
      </dgm:t>
    </dgm:pt>
    <dgm:pt modelId="{BAF569FA-E2CD-4D40-9871-E688860605A1}" type="sibTrans" cxnId="{55B5D87F-BB86-4A27-9929-E973B0136214}">
      <dgm:prSet/>
      <dgm:spPr/>
      <dgm:t>
        <a:bodyPr/>
        <a:lstStyle/>
        <a:p>
          <a:endParaRPr lang="es-ES"/>
        </a:p>
      </dgm:t>
    </dgm:pt>
    <dgm:pt modelId="{E18CA75E-3718-4489-9BF6-822FE56D698F}" type="pres">
      <dgm:prSet presAssocID="{C54DF809-BD45-4469-8F15-82A0FE8BD54C}" presName="diagram" presStyleCnt="0">
        <dgm:presLayoutVars>
          <dgm:chPref val="1"/>
          <dgm:dir/>
          <dgm:animOne val="branch"/>
          <dgm:animLvl val="lvl"/>
          <dgm:resizeHandles/>
        </dgm:presLayoutVars>
      </dgm:prSet>
      <dgm:spPr/>
    </dgm:pt>
    <dgm:pt modelId="{B831B01B-08D9-4994-9C31-9902BE2CB474}" type="pres">
      <dgm:prSet presAssocID="{06B798CE-461C-4E4C-BCDB-8C0AD8C3FDBE}" presName="root" presStyleCnt="0"/>
      <dgm:spPr/>
    </dgm:pt>
    <dgm:pt modelId="{98FC68A4-DDC2-4F00-AEAD-17514AFC5402}" type="pres">
      <dgm:prSet presAssocID="{06B798CE-461C-4E4C-BCDB-8C0AD8C3FDBE}" presName="rootComposite" presStyleCnt="0"/>
      <dgm:spPr/>
    </dgm:pt>
    <dgm:pt modelId="{7DA52F21-6A5C-470F-8984-95A46C897A38}" type="pres">
      <dgm:prSet presAssocID="{06B798CE-461C-4E4C-BCDB-8C0AD8C3FDBE}" presName="rootText" presStyleLbl="node1" presStyleIdx="0" presStyleCnt="1"/>
      <dgm:spPr/>
    </dgm:pt>
    <dgm:pt modelId="{14C7E82F-7305-4A92-BC4C-1ABE2C3A682A}" type="pres">
      <dgm:prSet presAssocID="{06B798CE-461C-4E4C-BCDB-8C0AD8C3FDBE}" presName="rootConnector" presStyleLbl="node1" presStyleIdx="0" presStyleCnt="1"/>
      <dgm:spPr/>
    </dgm:pt>
    <dgm:pt modelId="{B7842F11-C31C-442B-A950-278DD450D139}" type="pres">
      <dgm:prSet presAssocID="{06B798CE-461C-4E4C-BCDB-8C0AD8C3FDBE}" presName="childShape" presStyleCnt="0"/>
      <dgm:spPr/>
    </dgm:pt>
  </dgm:ptLst>
  <dgm:cxnLst>
    <dgm:cxn modelId="{BFFCFB13-5DCE-45C3-848E-5C2174008979}" type="presOf" srcId="{06B798CE-461C-4E4C-BCDB-8C0AD8C3FDBE}" destId="{14C7E82F-7305-4A92-BC4C-1ABE2C3A682A}" srcOrd="1" destOrd="0" presId="urn:microsoft.com/office/officeart/2005/8/layout/hierarchy3"/>
    <dgm:cxn modelId="{25F10452-B9AE-4456-86B0-5ED64F327CE9}" type="presOf" srcId="{06B798CE-461C-4E4C-BCDB-8C0AD8C3FDBE}" destId="{7DA52F21-6A5C-470F-8984-95A46C897A38}" srcOrd="0" destOrd="0" presId="urn:microsoft.com/office/officeart/2005/8/layout/hierarchy3"/>
    <dgm:cxn modelId="{55B5D87F-BB86-4A27-9929-E973B0136214}" srcId="{C54DF809-BD45-4469-8F15-82A0FE8BD54C}" destId="{06B798CE-461C-4E4C-BCDB-8C0AD8C3FDBE}" srcOrd="0" destOrd="0" parTransId="{D02337B0-F35C-42B1-9E6B-D59600913062}" sibTransId="{BAF569FA-E2CD-4D40-9871-E688860605A1}"/>
    <dgm:cxn modelId="{157DF8DD-E86E-4AB2-95A8-BA76799FAB5B}" type="presOf" srcId="{C54DF809-BD45-4469-8F15-82A0FE8BD54C}" destId="{E18CA75E-3718-4489-9BF6-822FE56D698F}" srcOrd="0" destOrd="0" presId="urn:microsoft.com/office/officeart/2005/8/layout/hierarchy3"/>
    <dgm:cxn modelId="{BA05C292-FEC4-4477-86EA-8539D1015971}" type="presParOf" srcId="{E18CA75E-3718-4489-9BF6-822FE56D698F}" destId="{B831B01B-08D9-4994-9C31-9902BE2CB474}" srcOrd="0" destOrd="0" presId="urn:microsoft.com/office/officeart/2005/8/layout/hierarchy3"/>
    <dgm:cxn modelId="{05300B64-0C33-4514-9D4C-F095EEAF9980}" type="presParOf" srcId="{B831B01B-08D9-4994-9C31-9902BE2CB474}" destId="{98FC68A4-DDC2-4F00-AEAD-17514AFC5402}" srcOrd="0" destOrd="0" presId="urn:microsoft.com/office/officeart/2005/8/layout/hierarchy3"/>
    <dgm:cxn modelId="{C23D2DE2-6DF7-4326-BB3D-BBB79F698E17}" type="presParOf" srcId="{98FC68A4-DDC2-4F00-AEAD-17514AFC5402}" destId="{7DA52F21-6A5C-470F-8984-95A46C897A38}" srcOrd="0" destOrd="0" presId="urn:microsoft.com/office/officeart/2005/8/layout/hierarchy3"/>
    <dgm:cxn modelId="{65394C79-1E7D-49D2-B331-0A809B9B60D7}" type="presParOf" srcId="{98FC68A4-DDC2-4F00-AEAD-17514AFC5402}" destId="{14C7E82F-7305-4A92-BC4C-1ABE2C3A682A}" srcOrd="1" destOrd="0" presId="urn:microsoft.com/office/officeart/2005/8/layout/hierarchy3"/>
    <dgm:cxn modelId="{4D4F5BBA-B86E-4005-8BA4-BAE474B76A89}" type="presParOf" srcId="{B831B01B-08D9-4994-9C31-9902BE2CB474}" destId="{B7842F11-C31C-442B-A950-278DD450D13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859916-AF2B-4E7E-8C03-A4C5E3415D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18B5D809-857D-487B-9384-654E6D2187B3}">
      <dgm:prSet/>
      <dgm:spPr/>
      <dgm:t>
        <a:bodyPr/>
        <a:lstStyle/>
        <a:p>
          <a:r>
            <a:rPr lang="es-ES" b="0" dirty="0"/>
            <a:t>Modificadores de variables</a:t>
          </a:r>
          <a:endParaRPr lang="es-ES" dirty="0"/>
        </a:p>
      </dgm:t>
    </dgm:pt>
    <dgm:pt modelId="{9B13E451-3184-4016-9FD2-12C88D3F4A1D}" type="parTrans" cxnId="{81420C9C-E31F-447B-ACED-774D7372AAFD}">
      <dgm:prSet/>
      <dgm:spPr/>
      <dgm:t>
        <a:bodyPr/>
        <a:lstStyle/>
        <a:p>
          <a:endParaRPr lang="es-ES"/>
        </a:p>
      </dgm:t>
    </dgm:pt>
    <dgm:pt modelId="{F06B80ED-B57F-494B-A042-40EDBD0FE57C}" type="sibTrans" cxnId="{81420C9C-E31F-447B-ACED-774D7372AAFD}">
      <dgm:prSet/>
      <dgm:spPr/>
      <dgm:t>
        <a:bodyPr/>
        <a:lstStyle/>
        <a:p>
          <a:endParaRPr lang="es-ES"/>
        </a:p>
      </dgm:t>
    </dgm:pt>
    <dgm:pt modelId="{F1715187-225C-47DD-B95D-DE75817196A4}" type="pres">
      <dgm:prSet presAssocID="{1D859916-AF2B-4E7E-8C03-A4C5E3415D6D}" presName="linear" presStyleCnt="0">
        <dgm:presLayoutVars>
          <dgm:animLvl val="lvl"/>
          <dgm:resizeHandles val="exact"/>
        </dgm:presLayoutVars>
      </dgm:prSet>
      <dgm:spPr/>
    </dgm:pt>
    <dgm:pt modelId="{303AA838-A690-40EA-A962-9F26338178C3}" type="pres">
      <dgm:prSet presAssocID="{18B5D809-857D-487B-9384-654E6D2187B3}" presName="parentText" presStyleLbl="node1" presStyleIdx="0" presStyleCnt="1" custLinFactNeighborY="997">
        <dgm:presLayoutVars>
          <dgm:chMax val="0"/>
          <dgm:bulletEnabled val="1"/>
        </dgm:presLayoutVars>
      </dgm:prSet>
      <dgm:spPr/>
    </dgm:pt>
  </dgm:ptLst>
  <dgm:cxnLst>
    <dgm:cxn modelId="{81420C9C-E31F-447B-ACED-774D7372AAFD}" srcId="{1D859916-AF2B-4E7E-8C03-A4C5E3415D6D}" destId="{18B5D809-857D-487B-9384-654E6D2187B3}" srcOrd="0" destOrd="0" parTransId="{9B13E451-3184-4016-9FD2-12C88D3F4A1D}" sibTransId="{F06B80ED-B57F-494B-A042-40EDBD0FE57C}"/>
    <dgm:cxn modelId="{41A705F4-5B9E-43BF-9DBF-711A60FC8C7E}" type="presOf" srcId="{18B5D809-857D-487B-9384-654E6D2187B3}" destId="{303AA838-A690-40EA-A962-9F26338178C3}" srcOrd="0" destOrd="0" presId="urn:microsoft.com/office/officeart/2005/8/layout/vList2"/>
    <dgm:cxn modelId="{482DE6F4-03B1-404B-876F-CAD0F6E1F386}" type="presOf" srcId="{1D859916-AF2B-4E7E-8C03-A4C5E3415D6D}" destId="{F1715187-225C-47DD-B95D-DE75817196A4}" srcOrd="0" destOrd="0" presId="urn:microsoft.com/office/officeart/2005/8/layout/vList2"/>
    <dgm:cxn modelId="{01D24226-01F4-44BF-B7C6-61C087FBF7AE}" type="presParOf" srcId="{F1715187-225C-47DD-B95D-DE75817196A4}" destId="{303AA838-A690-40EA-A962-9F26338178C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52F21-6A5C-470F-8984-95A46C897A38}">
      <dsp:nvSpPr>
        <dsp:cNvPr id="0" name=""/>
        <dsp:cNvSpPr/>
      </dsp:nvSpPr>
      <dsp:spPr>
        <a:xfrm>
          <a:off x="0" y="339744"/>
          <a:ext cx="7067666" cy="3533833"/>
        </a:xfrm>
        <a:prstGeom prst="roundRect">
          <a:avLst>
            <a:gd name="adj" fmla="val 1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s-ES" sz="4200" b="1" kern="1200" dirty="0"/>
            <a:t>Mantén el modificador de acceso más restrictivo posible para cada variable, a menos que se requiera un nivel de visibilidad más amplio.</a:t>
          </a:r>
          <a:endParaRPr lang="es-ES" sz="4200" kern="1200" dirty="0"/>
        </a:p>
      </dsp:txBody>
      <dsp:txXfrm>
        <a:off x="103502" y="443246"/>
        <a:ext cx="6860662" cy="3326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AA838-A690-40EA-A962-9F26338178C3}">
      <dsp:nvSpPr>
        <dsp:cNvPr id="0" name=""/>
        <dsp:cNvSpPr/>
      </dsp:nvSpPr>
      <dsp:spPr>
        <a:xfrm>
          <a:off x="0" y="17562"/>
          <a:ext cx="8208539" cy="10073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ES" sz="4200" b="0" kern="1200" dirty="0"/>
            <a:t>Modificadores de variables</a:t>
          </a:r>
          <a:endParaRPr lang="es-ES" sz="4200" kern="1200" dirty="0"/>
        </a:p>
      </dsp:txBody>
      <dsp:txXfrm>
        <a:off x="49176" y="66738"/>
        <a:ext cx="8110187"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99F99-17C9-43EB-BE00-AF6BF7394C82}" type="datetimeFigureOut">
              <a:rPr lang="es-ES" smtClean="0"/>
              <a:t>19/09/2024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0424B-EB7E-44AD-8DDC-7A53431A98EC}" type="slidenum">
              <a:rPr lang="es-ES" smtClean="0"/>
              <a:t>‹Nº›</a:t>
            </a:fld>
            <a:endParaRPr lang="es-ES"/>
          </a:p>
        </p:txBody>
      </p:sp>
    </p:spTree>
    <p:extLst>
      <p:ext uri="{BB962C8B-B14F-4D97-AF65-F5344CB8AC3E}">
        <p14:creationId xmlns:p14="http://schemas.microsoft.com/office/powerpoint/2010/main" val="2326880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
        <p:nvSpPr>
          <p:cNvPr id="4" name="Marcador de número de diapositiva 3"/>
          <p:cNvSpPr>
            <a:spLocks noGrp="1"/>
          </p:cNvSpPr>
          <p:nvPr>
            <p:ph type="sldNum" sz="quarter" idx="5"/>
          </p:nvPr>
        </p:nvSpPr>
        <p:spPr/>
        <p:txBody>
          <a:bodyPr rtlCol="0"/>
          <a:lstStyle>
            <a:defPPr>
              <a:defRPr lang="es-ES"/>
            </a:defPPr>
          </a:lstStyle>
          <a:p>
            <a:pPr marL="0" marR="0" lvl="0" indent="0" algn="r" defTabSz="457200" rtl="0" eaLnBrk="1" fontAlgn="auto" latinLnBrk="0" hangingPunct="1">
              <a:lnSpc>
                <a:spcPct val="100000"/>
              </a:lnSpc>
              <a:spcBef>
                <a:spcPts val="0"/>
              </a:spcBef>
              <a:spcAft>
                <a:spcPts val="0"/>
              </a:spcAft>
              <a:buClrTx/>
              <a:buSzTx/>
              <a:buFontTx/>
              <a:buNone/>
              <a:tabLst/>
              <a:defRPr/>
            </a:pPr>
            <a:fld id="{AABE9C73-6CDE-45E2-97F8-E3C5308FA232}"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26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BEB4F5C9-88B7-447F-BE3E-E1414EC76429}" type="datetime1">
              <a:rPr lang="es-ES" noProof="0" smtClean="0"/>
              <a:t>22/09/2024</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3493445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5" name="Footer Placeholder 4"/>
          <p:cNvSpPr>
            <a:spLocks noGrp="1"/>
          </p:cNvSpPr>
          <p:nvPr>
            <p:ph type="ftr" sz="quarter" idx="11"/>
          </p:nvPr>
        </p:nvSpPr>
        <p:spPr/>
        <p:txBody>
          <a:bodyPr/>
          <a:lstStyle/>
          <a:p>
            <a:pPr rtl="0"/>
            <a:endParaRPr lang="es-ES"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39133719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5" name="Footer Placeholder 4"/>
          <p:cNvSpPr>
            <a:spLocks noGrp="1"/>
          </p:cNvSpPr>
          <p:nvPr>
            <p:ph type="ftr" sz="quarter" idx="11"/>
          </p:nvPr>
        </p:nvSpPr>
        <p:spPr/>
        <p:txBody>
          <a:bodyPr/>
          <a:lstStyle/>
          <a:p>
            <a:pPr rtl="0"/>
            <a:endParaRPr lang="es-ES"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26184641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6" name="Footer Placeholder 5"/>
          <p:cNvSpPr>
            <a:spLocks noGrp="1"/>
          </p:cNvSpPr>
          <p:nvPr>
            <p:ph type="ftr" sz="quarter" idx="11"/>
          </p:nvPr>
        </p:nvSpPr>
        <p:spPr/>
        <p:txBody>
          <a:bodyPr/>
          <a:lstStyle/>
          <a:p>
            <a:pPr rtl="0"/>
            <a:endParaRPr lang="es-ES" noProof="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23436045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AFFA1CE0-D520-4AE6-8983-BF7F35BD3F6A}" type="datetime1">
              <a:rPr lang="es-ES" noProof="0" smtClean="0"/>
              <a:t>22/09/2024</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246834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BD2744B2-8AFF-4854-8EB2-6AEDB3208B71}" type="datetime1">
              <a:rPr lang="es-ES" noProof="0" smtClean="0"/>
              <a:t>22/09/2024</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253305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4C7B5EDD-7914-41F5-AC1A-03040CA5E9C6}" type="datetime1">
              <a:rPr lang="es-ES" noProof="0" smtClean="0"/>
              <a:t>22/09/2024</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2729798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BCC3E2A5-012A-4BBA-9BD6-129DEB004F28}" type="datetime1">
              <a:rPr lang="es-ES" noProof="0" smtClean="0"/>
              <a:t>22/09/2024</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313117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2pPr marL="384048" indent="-182880">
              <a:buFont typeface="Arial" panose="020B0604020202020204" pitchFamily="34" charset="0"/>
              <a:buChar char="•"/>
              <a:defRPr sz="2000"/>
            </a:lvl2pPr>
            <a:lvl3pPr marL="566928" indent="-182880">
              <a:buFont typeface="Arial" panose="020B0604020202020204" pitchFamily="34" charset="0"/>
              <a:buChar char="•"/>
              <a:defRPr sz="1800"/>
            </a:lvl3pPr>
            <a:lvl4pPr marL="852678" indent="-285750">
              <a:buFont typeface="Arial" panose="020B0604020202020204" pitchFamily="34" charset="0"/>
              <a:buChar char="•"/>
              <a:defRPr sz="1600"/>
            </a:lvl4pPr>
            <a:lvl5pPr>
              <a:defRPr sz="1600"/>
            </a:lvl5pPr>
            <a:lvl6pPr>
              <a:defRPr sz="1600"/>
            </a:lvl6pPr>
          </a:lstStyle>
          <a:p>
            <a:pPr lvl="1"/>
            <a:r>
              <a:rPr lang="es-ES" dirty="0"/>
              <a:t>Haga clic para modificar los estilos de texto del patrón</a:t>
            </a:r>
          </a:p>
          <a:p>
            <a:pPr lvl="2"/>
            <a:r>
              <a:rPr lang="es-ES" dirty="0"/>
              <a:t>Segundo nivel</a:t>
            </a:r>
          </a:p>
          <a:p>
            <a:pPr lvl="3"/>
            <a:r>
              <a:rPr lang="es-ES" dirty="0"/>
              <a:t>Tercer nivel</a:t>
            </a:r>
          </a:p>
          <a:p>
            <a:pPr lvl="4"/>
            <a:r>
              <a:rPr lang="es-ES" dirty="0"/>
              <a:t>Cuarto nivel</a:t>
            </a:r>
          </a:p>
          <a:p>
            <a:pPr lvl="5"/>
            <a:r>
              <a:rPr lang="es-ES" dirty="0"/>
              <a:t>Quinto nivel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6" name="Footer Placeholder 5"/>
          <p:cNvSpPr>
            <a:spLocks noGrp="1"/>
          </p:cNvSpPr>
          <p:nvPr>
            <p:ph type="ftr" sz="quarter" idx="11"/>
          </p:nvPr>
        </p:nvSpPr>
        <p:spPr/>
        <p:txBody>
          <a:bodyPr/>
          <a:lstStyle/>
          <a:p>
            <a:pPr rtl="0"/>
            <a:endParaRPr lang="es-ES"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310981372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5" name="Footer Placeholder 4"/>
          <p:cNvSpPr>
            <a:spLocks noGrp="1"/>
          </p:cNvSpPr>
          <p:nvPr>
            <p:ph type="ftr" sz="quarter" idx="11"/>
          </p:nvPr>
        </p:nvSpPr>
        <p:spPr/>
        <p:txBody>
          <a:bodyPr/>
          <a:lstStyle/>
          <a:p>
            <a:pPr rtl="0"/>
            <a:endParaRPr lang="es-ES"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88293462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5" name="Footer Placeholder 4"/>
          <p:cNvSpPr>
            <a:spLocks noGrp="1"/>
          </p:cNvSpPr>
          <p:nvPr>
            <p:ph type="ftr" sz="quarter" idx="11"/>
          </p:nvPr>
        </p:nvSpPr>
        <p:spPr/>
        <p:txBody>
          <a:bodyPr/>
          <a:lstStyle/>
          <a:p>
            <a:pPr rtl="0"/>
            <a:endParaRPr lang="es-ES" noProof="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34B7E4EF-A1BD-40F4-AB7B-04F084DD991D}" type="slidenum">
              <a:rPr lang="es-ES" noProof="0" smtClean="0"/>
              <a:t>‹Nº›</a:t>
            </a:fld>
            <a:endParaRPr lang="es-ES" noProof="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97907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6" name="Footer Placeholder 5"/>
          <p:cNvSpPr>
            <a:spLocks noGrp="1"/>
          </p:cNvSpPr>
          <p:nvPr>
            <p:ph type="ftr" sz="quarter" idx="11"/>
          </p:nvPr>
        </p:nvSpPr>
        <p:spPr/>
        <p:txBody>
          <a:bodyPr/>
          <a:lstStyle/>
          <a:p>
            <a:pPr rtl="0"/>
            <a:endParaRPr lang="es-ES"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13653955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6" name="Footer Placeholder 5"/>
          <p:cNvSpPr>
            <a:spLocks noGrp="1"/>
          </p:cNvSpPr>
          <p:nvPr>
            <p:ph type="ftr" sz="quarter" idx="11"/>
          </p:nvPr>
        </p:nvSpPr>
        <p:spPr/>
        <p:txBody>
          <a:bodyPr/>
          <a:lstStyle/>
          <a:p>
            <a:pPr rtl="0"/>
            <a:endParaRPr lang="es-ES" noProof="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34B7E4EF-A1BD-40F4-AB7B-04F084DD991D}" type="slidenum">
              <a:rPr lang="es-ES" noProof="0" smtClean="0"/>
              <a:t>‹Nº›</a:t>
            </a:fld>
            <a:endParaRPr lang="es-ES" noProof="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726259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6" name="Footer Placeholder 5"/>
          <p:cNvSpPr>
            <a:spLocks noGrp="1"/>
          </p:cNvSpPr>
          <p:nvPr>
            <p:ph type="ftr" sz="quarter" idx="11"/>
          </p:nvPr>
        </p:nvSpPr>
        <p:spPr/>
        <p:txBody>
          <a:bodyPr/>
          <a:lstStyle/>
          <a:p>
            <a:pPr rtl="0"/>
            <a:endParaRPr lang="es-ES"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277903455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5" name="Footer Placeholder 4"/>
          <p:cNvSpPr>
            <a:spLocks noGrp="1"/>
          </p:cNvSpPr>
          <p:nvPr>
            <p:ph type="ftr" sz="quarter" idx="11"/>
          </p:nvPr>
        </p:nvSpPr>
        <p:spPr/>
        <p:txBody>
          <a:bodyPr/>
          <a:lstStyle/>
          <a:p>
            <a:pPr rtl="0"/>
            <a:endParaRPr lang="es-ES"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304355720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D81C884-65B5-4077-A415-CB6AF9CEFAD3}" type="datetime1">
              <a:rPr lang="es-ES" noProof="0" smtClean="0"/>
              <a:t>22/09/2024</a:t>
            </a:fld>
            <a:endParaRPr lang="es-ES" noProof="0" dirty="0"/>
          </a:p>
        </p:txBody>
      </p:sp>
      <p:sp>
        <p:nvSpPr>
          <p:cNvPr id="5" name="Footer Placeholder 4"/>
          <p:cNvSpPr>
            <a:spLocks noGrp="1"/>
          </p:cNvSpPr>
          <p:nvPr>
            <p:ph type="ftr" sz="quarter" idx="11"/>
          </p:nvPr>
        </p:nvSpPr>
        <p:spPr/>
        <p:txBody>
          <a:bodyPr/>
          <a:lstStyle/>
          <a:p>
            <a:pPr rtl="0"/>
            <a:endParaRPr lang="es-ES"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49283004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res contenidos">
    <p:spTree>
      <p:nvGrpSpPr>
        <p:cNvPr id="1" name=""/>
        <p:cNvGrpSpPr/>
        <p:nvPr/>
      </p:nvGrpSpPr>
      <p:grpSpPr>
        <a:xfrm>
          <a:off x="0" y="0"/>
          <a:ext cx="0" cy="0"/>
          <a:chOff x="0" y="0"/>
          <a:chExt cx="0" cy="0"/>
        </a:xfrm>
      </p:grpSpPr>
      <p:sp>
        <p:nvSpPr>
          <p:cNvPr id="12" name="Marcador de posición de imagen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rtlCol="0" anchor="ctr" anchorCtr="0"/>
          <a:lstStyle>
            <a:lvl1pPr marL="0" indent="0" algn="ctr">
              <a:buNone/>
              <a:defRPr lang="es-ES"/>
            </a:lvl1pPr>
          </a:lstStyle>
          <a:p>
            <a:pPr rtl="0"/>
            <a:r>
              <a:rPr lang="es-ES" noProof="0"/>
              <a:t>Haga clic en el icono para agregar una imagen</a:t>
            </a:r>
          </a:p>
        </p:txBody>
      </p:sp>
      <p:sp>
        <p:nvSpPr>
          <p:cNvPr id="10" name="Marcador de posición de imagen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rtlCol="0" anchor="ctr" anchorCtr="0"/>
          <a:lstStyle>
            <a:lvl1pPr marL="0" indent="0" algn="ctr">
              <a:buNone/>
              <a:defRPr lang="es-ES"/>
            </a:lvl1pPr>
          </a:lstStyle>
          <a:p>
            <a:pPr rtl="0"/>
            <a:r>
              <a:rPr lang="es-ES" noProof="0"/>
              <a:t>Haga clic en el icono para agregar una imagen</a:t>
            </a:r>
          </a:p>
        </p:txBody>
      </p:sp>
      <p:sp>
        <p:nvSpPr>
          <p:cNvPr id="8" name="Título 7"/>
          <p:cNvSpPr>
            <a:spLocks noGrp="1"/>
          </p:cNvSpPr>
          <p:nvPr>
            <p:ph type="title"/>
          </p:nvPr>
        </p:nvSpPr>
        <p:spPr/>
        <p:txBody>
          <a:bodyPr rtlCol="0"/>
          <a:lstStyle>
            <a:lvl1pPr>
              <a:defRPr lang="es-ES">
                <a:solidFill>
                  <a:schemeClr val="bg2">
                    <a:lumMod val="50000"/>
                  </a:schemeClr>
                </a:solidFill>
              </a:defRPr>
            </a:lvl1pPr>
          </a:lstStyle>
          <a:p>
            <a:pPr rtl="0"/>
            <a:r>
              <a:rPr lang="es-ES" noProof="0"/>
              <a:t>Haga clic para modificar el estilo de título del patrón</a:t>
            </a:r>
          </a:p>
        </p:txBody>
      </p:sp>
      <p:sp>
        <p:nvSpPr>
          <p:cNvPr id="4" name="Marcador de contenido 3"/>
          <p:cNvSpPr>
            <a:spLocks noGrp="1"/>
          </p:cNvSpPr>
          <p:nvPr>
            <p:ph sz="half" idx="2"/>
          </p:nvPr>
        </p:nvSpPr>
        <p:spPr>
          <a:xfrm>
            <a:off x="6461760" y="2103120"/>
            <a:ext cx="4663440" cy="3749040"/>
          </a:xfrm>
        </p:spPr>
        <p:txBody>
          <a:bodyPr rtlCol="0"/>
          <a:lstStyle>
            <a:lvl1pPr>
              <a:defRPr lang="es-ES" sz="1800"/>
            </a:lvl1pPr>
            <a:lvl2pPr>
              <a:defRPr lang="es-ES" sz="1600"/>
            </a:lvl2pPr>
            <a:lvl3pPr>
              <a:defRPr lang="es-ES" sz="1400"/>
            </a:lvl3pPr>
            <a:lvl4pPr>
              <a:defRPr lang="es-ES" sz="1400"/>
            </a:lvl4pPr>
            <a:lvl5pPr>
              <a:defRPr lang="es-ES" sz="1400"/>
            </a:lvl5pPr>
            <a:lvl6pPr>
              <a:defRPr lang="es-ES" sz="1400"/>
            </a:lvl6pPr>
            <a:lvl7pPr>
              <a:defRPr lang="es-ES" sz="1400"/>
            </a:lvl7pPr>
            <a:lvl8pPr>
              <a:defRPr lang="es-ES" sz="1400"/>
            </a:lvl8pPr>
            <a:lvl9pPr>
              <a:defRPr lang="es-ES"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defPPr>
              <a:defRPr lang="es-ES"/>
            </a:defPPr>
          </a:lstStyle>
          <a:p>
            <a:pPr rtl="0"/>
            <a:fld id="{C4C7856E-8481-4380-87B1-968A6434EDCE}" type="datetime1">
              <a:rPr lang="es-ES" noProof="0" smtClean="0"/>
              <a:t>22/09/2024</a:t>
            </a:fld>
            <a:endParaRPr lang="es-ES" noProof="0"/>
          </a:p>
        </p:txBody>
      </p:sp>
      <p:sp>
        <p:nvSpPr>
          <p:cNvPr id="6" name="Marcador de pie de página 5"/>
          <p:cNvSpPr>
            <a:spLocks noGrp="1"/>
          </p:cNvSpPr>
          <p:nvPr>
            <p:ph type="ftr" sz="quarter" idx="11"/>
          </p:nvPr>
        </p:nvSpPr>
        <p:spPr/>
        <p:txBody>
          <a:bodyPr rtlCol="0"/>
          <a:lstStyle>
            <a:defPPr>
              <a:defRPr lang="es-ES"/>
            </a:defPPr>
          </a:lstStyle>
          <a:p>
            <a:pPr rtl="0"/>
            <a:endParaRPr lang="es-ES" noProof="0"/>
          </a:p>
        </p:txBody>
      </p:sp>
      <p:sp>
        <p:nvSpPr>
          <p:cNvPr id="7" name="Marcador de posición de número de diapositiva 6"/>
          <p:cNvSpPr>
            <a:spLocks noGrp="1"/>
          </p:cNvSpPr>
          <p:nvPr>
            <p:ph type="sldNum" sz="quarter" idx="12"/>
          </p:nvPr>
        </p:nvSpPr>
        <p:spPr/>
        <p:txBody>
          <a:bodyPr rtlCol="0"/>
          <a:lstStyle>
            <a:defPPr>
              <a:defRPr lang="es-ES"/>
            </a:def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1307029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_Imagen con leyenda">
    <p:spTree>
      <p:nvGrpSpPr>
        <p:cNvPr id="1" name=""/>
        <p:cNvGrpSpPr/>
        <p:nvPr/>
      </p:nvGrpSpPr>
      <p:grpSpPr>
        <a:xfrm>
          <a:off x="0" y="0"/>
          <a:ext cx="0" cy="0"/>
          <a:chOff x="0" y="0"/>
          <a:chExt cx="0" cy="0"/>
        </a:xfrm>
      </p:grpSpPr>
      <p:sp>
        <p:nvSpPr>
          <p:cNvPr id="25" name="Rectángulo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noProof="0"/>
          </a:p>
        </p:txBody>
      </p:sp>
      <p:sp>
        <p:nvSpPr>
          <p:cNvPr id="24" name="Marcador de posición de imagen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rtlCol="0">
            <a:noAutofit/>
          </a:bodyPr>
          <a:lstStyle>
            <a:lvl1pPr marL="0" indent="0" algn="ctr">
              <a:buNone/>
              <a:defRPr lang="es-ES"/>
            </a:lvl1pPr>
          </a:lstStyle>
          <a:p>
            <a:pPr rtl="0"/>
            <a:r>
              <a:rPr lang="es-ES" noProof="0"/>
              <a:t>Haga clic en el icono para agregar una imagen</a:t>
            </a:r>
          </a:p>
        </p:txBody>
      </p:sp>
      <p:sp>
        <p:nvSpPr>
          <p:cNvPr id="8" name="Marcador de fecha 7"/>
          <p:cNvSpPr>
            <a:spLocks noGrp="1"/>
          </p:cNvSpPr>
          <p:nvPr>
            <p:ph type="dt" sz="half" idx="10"/>
          </p:nvPr>
        </p:nvSpPr>
        <p:spPr>
          <a:xfrm>
            <a:off x="5588000" y="6035040"/>
            <a:ext cx="1955800" cy="365760"/>
          </a:xfrm>
        </p:spPr>
        <p:txBody>
          <a:bodyPr rtlCol="0"/>
          <a:lstStyle>
            <a:lvl1pPr>
              <a:defRPr lang="es-ES">
                <a:solidFill>
                  <a:schemeClr val="tx1">
                    <a:lumMod val="85000"/>
                    <a:lumOff val="15000"/>
                  </a:schemeClr>
                </a:solidFill>
              </a:defRPr>
            </a:lvl1pPr>
          </a:lstStyle>
          <a:p>
            <a:pPr rtl="0"/>
            <a:fld id="{D21ACFE4-7A0B-4C5F-B126-3E7852FCEB08}" type="datetime1">
              <a:rPr lang="es-ES" noProof="0" smtClean="0"/>
              <a:t>22/09/2024</a:t>
            </a:fld>
            <a:endParaRPr lang="es-ES" noProof="0"/>
          </a:p>
        </p:txBody>
      </p:sp>
      <p:sp>
        <p:nvSpPr>
          <p:cNvPr id="9" name="Marcador de pie de página 8"/>
          <p:cNvSpPr>
            <a:spLocks noGrp="1"/>
          </p:cNvSpPr>
          <p:nvPr>
            <p:ph type="ftr" sz="quarter" idx="11"/>
          </p:nvPr>
        </p:nvSpPr>
        <p:spPr>
          <a:xfrm>
            <a:off x="685801" y="6035040"/>
            <a:ext cx="4584700" cy="365760"/>
          </a:xfrm>
        </p:spPr>
        <p:txBody>
          <a:bodyPr rtlCol="0"/>
          <a:lstStyle>
            <a:lvl1pPr algn="l">
              <a:defRPr lang="es-ES"/>
            </a:lvl1pPr>
          </a:lstStyle>
          <a:p>
            <a:pPr rtl="0"/>
            <a:endParaRPr lang="es-ES" noProof="0"/>
          </a:p>
        </p:txBody>
      </p:sp>
      <p:sp>
        <p:nvSpPr>
          <p:cNvPr id="11" name="Marcador de número de diapositiva 10"/>
          <p:cNvSpPr>
            <a:spLocks noGrp="1"/>
          </p:cNvSpPr>
          <p:nvPr>
            <p:ph type="sldNum" sz="quarter" idx="12"/>
          </p:nvPr>
        </p:nvSpPr>
        <p:spPr>
          <a:xfrm>
            <a:off x="10396728" y="6035040"/>
            <a:ext cx="1223435" cy="365760"/>
          </a:xfrm>
        </p:spPr>
        <p:txBody>
          <a:bodyPr rtlCol="0"/>
          <a:lstStyle>
            <a:lvl1pPr>
              <a:defRPr lang="es-ES">
                <a:solidFill>
                  <a:schemeClr val="tx1">
                    <a:lumMod val="85000"/>
                    <a:lumOff val="15000"/>
                  </a:schemeClr>
                </a:solidFill>
              </a:defRPr>
            </a:lvl1pPr>
          </a:lstStyle>
          <a:p>
            <a:pPr rtl="0"/>
            <a:fld id="{34B7E4EF-A1BD-40F4-AB7B-04F084DD991D}" type="slidenum">
              <a:rPr lang="es-ES" noProof="0" smtClean="0"/>
              <a:t>‹Nº›</a:t>
            </a:fld>
            <a:endParaRPr lang="es-ES" noProof="0"/>
          </a:p>
        </p:txBody>
      </p:sp>
      <p:sp>
        <p:nvSpPr>
          <p:cNvPr id="22" name="Marcador de contenido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lang="es-ES">
                <a:solidFill>
                  <a:schemeClr val="bg1"/>
                </a:solidFill>
              </a:defRPr>
            </a:lvl1pPr>
          </a:lstStyle>
          <a:p>
            <a:pPr lvl="0" rtl="0"/>
            <a:r>
              <a:rPr lang="es-ES" noProof="0"/>
              <a:t>Haga clic para modificar los estilos de texto del patrón</a:t>
            </a:r>
          </a:p>
        </p:txBody>
      </p:sp>
      <p:sp>
        <p:nvSpPr>
          <p:cNvPr id="23" name="Rectángulo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noProof="0"/>
          </a:p>
        </p:txBody>
      </p:sp>
      <p:sp>
        <p:nvSpPr>
          <p:cNvPr id="2" name="Título 1"/>
          <p:cNvSpPr>
            <a:spLocks noGrp="1"/>
          </p:cNvSpPr>
          <p:nvPr>
            <p:ph type="title"/>
          </p:nvPr>
        </p:nvSpPr>
        <p:spPr>
          <a:xfrm>
            <a:off x="1357950" y="1352804"/>
            <a:ext cx="4633415" cy="1333641"/>
          </a:xfrm>
        </p:spPr>
        <p:txBody>
          <a:bodyPr rtlCol="0" anchor="b">
            <a:normAutofit/>
          </a:bodyPr>
          <a:lstStyle>
            <a:lvl1pPr algn="l" defTabSz="914400" rtl="0" eaLnBrk="1" latinLnBrk="0" hangingPunct="1">
              <a:lnSpc>
                <a:spcPct val="100000"/>
              </a:lnSpc>
              <a:spcBef>
                <a:spcPct val="0"/>
              </a:spcBef>
              <a:buNone/>
              <a:defRPr lang="es-ES" sz="4800" b="0" kern="1200" cap="none" spc="0" baseline="0" dirty="0">
                <a:solidFill>
                  <a:schemeClr val="bg1"/>
                </a:solidFill>
                <a:effectLst/>
                <a:latin typeface="+mj-lt"/>
                <a:ea typeface="+mn-ea"/>
                <a:cs typeface="+mn-cs"/>
              </a:defRPr>
            </a:lvl1pPr>
          </a:lstStyle>
          <a:p>
            <a:pPr rtl="0"/>
            <a:r>
              <a:rPr lang="es-ES" noProof="0"/>
              <a:t>Haga clic para modificar el estilo de título del patrón</a:t>
            </a:r>
          </a:p>
        </p:txBody>
      </p:sp>
    </p:spTree>
    <p:extLst>
      <p:ext uri="{BB962C8B-B14F-4D97-AF65-F5344CB8AC3E}">
        <p14:creationId xmlns:p14="http://schemas.microsoft.com/office/powerpoint/2010/main" val="383628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6F077B-A50F-4D64-8574-E2D6A98A5553}"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tx1">
              <a:lumMod val="20000"/>
              <a:lumOff val="8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5B747F8-9654-4282-85D2-65F41AAE7A75}"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s-ES" dirty="0"/>
          </a:p>
        </p:txBody>
      </p:sp>
      <p:sp>
        <p:nvSpPr>
          <p:cNvPr id="9" name="Rectangle 8"/>
          <p:cNvSpPr/>
          <p:nvPr/>
        </p:nvSpPr>
        <p:spPr>
          <a:xfrm>
            <a:off x="15" y="6334316"/>
            <a:ext cx="12191985" cy="6648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0D81C884-65B5-4077-A415-CB6AF9CEFAD3}" type="datetime1">
              <a:rPr lang="es-ES" noProof="0" smtClean="0"/>
              <a:t>22/09/2024</a:t>
            </a:fld>
            <a:endParaRPr lang="es-ES" noProof="0"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s-ES" noProof="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34B7E4EF-A1BD-40F4-AB7B-04F084DD991D}" type="slidenum">
              <a:rPr lang="es-ES" noProof="0" smtClean="0"/>
              <a:t>‹Nº›</a:t>
            </a:fld>
            <a:endParaRPr lang="es-ES" noProof="0"/>
          </a:p>
        </p:txBody>
      </p:sp>
    </p:spTree>
    <p:extLst>
      <p:ext uri="{BB962C8B-B14F-4D97-AF65-F5344CB8AC3E}">
        <p14:creationId xmlns:p14="http://schemas.microsoft.com/office/powerpoint/2010/main" val="42511594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95F9C1-9E1F-61C5-17ED-F35B29DDDE9A}"/>
              </a:ext>
            </a:extLst>
          </p:cNvPr>
          <p:cNvSpPr>
            <a:spLocks noGrp="1"/>
          </p:cNvSpPr>
          <p:nvPr>
            <p:ph type="ctrTitle"/>
          </p:nvPr>
        </p:nvSpPr>
        <p:spPr>
          <a:xfrm>
            <a:off x="4885427" y="657385"/>
            <a:ext cx="7306573" cy="3686015"/>
          </a:xfrm>
        </p:spPr>
        <p:txBody>
          <a:bodyPr>
            <a:normAutofit/>
          </a:bodyPr>
          <a:lstStyle/>
          <a:p>
            <a:r>
              <a:rPr lang="es-ES" dirty="0"/>
              <a:t>JAVA</a:t>
            </a:r>
          </a:p>
        </p:txBody>
      </p:sp>
      <p:sp>
        <p:nvSpPr>
          <p:cNvPr id="3" name="Subtítulo 2">
            <a:extLst>
              <a:ext uri="{FF2B5EF4-FFF2-40B4-BE49-F238E27FC236}">
                <a16:creationId xmlns:a16="http://schemas.microsoft.com/office/drawing/2014/main" id="{E304C1F1-11EC-DB97-1F52-B91C71064E65}"/>
              </a:ext>
            </a:extLst>
          </p:cNvPr>
          <p:cNvSpPr>
            <a:spLocks noGrp="1"/>
          </p:cNvSpPr>
          <p:nvPr>
            <p:ph type="subTitle" idx="1"/>
          </p:nvPr>
        </p:nvSpPr>
        <p:spPr>
          <a:xfrm>
            <a:off x="5289753" y="4455621"/>
            <a:ext cx="6269347" cy="1238616"/>
          </a:xfrm>
        </p:spPr>
        <p:txBody>
          <a:bodyPr>
            <a:normAutofit/>
          </a:bodyPr>
          <a:lstStyle/>
          <a:p>
            <a:endParaRPr lang="es-ES" dirty="0">
              <a:solidFill>
                <a:schemeClr val="tx1">
                  <a:lumMod val="85000"/>
                  <a:lumOff val="15000"/>
                </a:schemeClr>
              </a:solidFill>
            </a:endParaRPr>
          </a:p>
        </p:txBody>
      </p:sp>
      <p:pic>
        <p:nvPicPr>
          <p:cNvPr id="5" name="Picture 4">
            <a:extLst>
              <a:ext uri="{FF2B5EF4-FFF2-40B4-BE49-F238E27FC236}">
                <a16:creationId xmlns:a16="http://schemas.microsoft.com/office/drawing/2014/main" id="{4B7C4EF8-F121-FA8C-C692-C8ED4B4A1BBE}"/>
              </a:ext>
            </a:extLst>
          </p:cNvPr>
          <p:cNvPicPr>
            <a:picLocks noChangeAspect="1"/>
          </p:cNvPicPr>
          <p:nvPr/>
        </p:nvPicPr>
        <p:blipFill rotWithShape="1">
          <a:blip r:embed="rId2"/>
          <a:srcRect l="48095" r="1212"/>
          <a:stretch/>
        </p:blipFill>
        <p:spPr>
          <a:xfrm>
            <a:off x="-1" y="10"/>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77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Imagen 14" descr="Sillas rojas vacías en el cine con palomitas y bebidas">
            <a:extLst>
              <a:ext uri="{FF2B5EF4-FFF2-40B4-BE49-F238E27FC236}">
                <a16:creationId xmlns:a16="http://schemas.microsoft.com/office/drawing/2014/main" id="{0B67DF53-565F-85A2-6E3B-F4ACF5E67AA6}"/>
              </a:ext>
            </a:extLst>
          </p:cNvPr>
          <p:cNvPicPr>
            <a:picLocks noChangeAspect="1"/>
          </p:cNvPicPr>
          <p:nvPr/>
        </p:nvPicPr>
        <p:blipFill>
          <a:blip r:embed="rId2"/>
          <a:srcRect l="20123" r="18231" b="-3"/>
          <a:stretch/>
        </p:blipFill>
        <p:spPr>
          <a:xfrm>
            <a:off x="8631860" y="1916318"/>
            <a:ext cx="2523819" cy="2794227"/>
          </a:xfrm>
          <a:prstGeom prst="rect">
            <a:avLst/>
          </a:prstGeom>
        </p:spPr>
      </p:pic>
      <p:graphicFrame>
        <p:nvGraphicFramePr>
          <p:cNvPr id="4" name="Marcador de contenido 3">
            <a:extLst>
              <a:ext uri="{FF2B5EF4-FFF2-40B4-BE49-F238E27FC236}">
                <a16:creationId xmlns:a16="http://schemas.microsoft.com/office/drawing/2014/main" id="{BBA913D8-AA13-8CC3-EDD2-AD54261D931F}"/>
              </a:ext>
            </a:extLst>
          </p:cNvPr>
          <p:cNvGraphicFramePr>
            <a:graphicFrameLocks noGrp="1"/>
          </p:cNvGraphicFramePr>
          <p:nvPr>
            <p:ph idx="1"/>
            <p:extLst>
              <p:ext uri="{D42A27DB-BD31-4B8C-83A1-F6EECF244321}">
                <p14:modId xmlns:p14="http://schemas.microsoft.com/office/powerpoint/2010/main" val="3034153131"/>
              </p:ext>
            </p:extLst>
          </p:nvPr>
        </p:nvGraphicFramePr>
        <p:xfrm>
          <a:off x="1097279" y="1845733"/>
          <a:ext cx="7067666" cy="4213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54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4CC9D-8366-C77C-5B40-068ABD99348F}"/>
              </a:ext>
            </a:extLst>
          </p:cNvPr>
          <p:cNvSpPr>
            <a:spLocks noGrp="1"/>
          </p:cNvSpPr>
          <p:nvPr>
            <p:ph type="title"/>
          </p:nvPr>
        </p:nvSpPr>
        <p:spPr>
          <a:xfrm>
            <a:off x="1097279" y="286603"/>
            <a:ext cx="10936569" cy="1450757"/>
          </a:xfrm>
        </p:spPr>
        <p:txBody>
          <a:bodyPr/>
          <a:lstStyle/>
          <a:p>
            <a:r>
              <a:rPr lang="es-ES" dirty="0"/>
              <a:t>Palabras clave en la declaración de variables</a:t>
            </a:r>
          </a:p>
        </p:txBody>
      </p:sp>
      <p:sp>
        <p:nvSpPr>
          <p:cNvPr id="3" name="Marcador de contenido 2">
            <a:extLst>
              <a:ext uri="{FF2B5EF4-FFF2-40B4-BE49-F238E27FC236}">
                <a16:creationId xmlns:a16="http://schemas.microsoft.com/office/drawing/2014/main" id="{9D81E987-CE2B-9E1E-F656-28DE540407DD}"/>
              </a:ext>
            </a:extLst>
          </p:cNvPr>
          <p:cNvSpPr>
            <a:spLocks noGrp="1"/>
          </p:cNvSpPr>
          <p:nvPr>
            <p:ph idx="1"/>
          </p:nvPr>
        </p:nvSpPr>
        <p:spPr/>
        <p:txBody>
          <a:bodyPr>
            <a:normAutofit/>
          </a:bodyPr>
          <a:lstStyle/>
          <a:p>
            <a:pPr lvl="1"/>
            <a:endParaRPr lang="es-ES" dirty="0"/>
          </a:p>
          <a:p>
            <a:pPr lvl="1"/>
            <a:r>
              <a:rPr lang="es-ES" b="1" dirty="0"/>
              <a:t>private</a:t>
            </a:r>
            <a:r>
              <a:rPr lang="es-ES" dirty="0"/>
              <a:t>: Indica que la variable es sólo accesible dentro de la misma clase, ni siquiera desde clases derivadas.</a:t>
            </a:r>
          </a:p>
          <a:p>
            <a:pPr lvl="1"/>
            <a:r>
              <a:rPr lang="es-ES" b="1" dirty="0"/>
              <a:t>default</a:t>
            </a:r>
            <a:r>
              <a:rPr lang="es-ES" dirty="0"/>
              <a:t>: Si no se proporciona modificador (public , private , etc.) la variable sólo será accesible desde clases del mismo paquete</a:t>
            </a:r>
          </a:p>
          <a:p>
            <a:pPr lvl="1"/>
            <a:r>
              <a:rPr lang="es-ES" b="1" dirty="0"/>
              <a:t>protected</a:t>
            </a:r>
            <a:r>
              <a:rPr lang="es-ES" dirty="0"/>
              <a:t>: Indica que la variable es accesible sólo dentro del mismo paquete y las subclases (herencia). La diferencia está en que con default una clase hija en otro paquete no podría acceder y con protected sí.</a:t>
            </a:r>
          </a:p>
          <a:p>
            <a:pPr lvl="1"/>
            <a:r>
              <a:rPr lang="es-ES" b="1" dirty="0"/>
              <a:t>public</a:t>
            </a:r>
            <a:r>
              <a:rPr lang="es-ES" dirty="0"/>
              <a:t>: Indica que la variable es accesible desde cualquier parte del programa</a:t>
            </a:r>
          </a:p>
          <a:p>
            <a:pPr lvl="1"/>
            <a:endParaRPr lang="es-ES" dirty="0"/>
          </a:p>
        </p:txBody>
      </p:sp>
    </p:spTree>
    <p:extLst>
      <p:ext uri="{BB962C8B-B14F-4D97-AF65-F5344CB8AC3E}">
        <p14:creationId xmlns:p14="http://schemas.microsoft.com/office/powerpoint/2010/main" val="313795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4CC9D-8366-C77C-5B40-068ABD99348F}"/>
              </a:ext>
            </a:extLst>
          </p:cNvPr>
          <p:cNvSpPr>
            <a:spLocks noGrp="1"/>
          </p:cNvSpPr>
          <p:nvPr>
            <p:ph type="title"/>
          </p:nvPr>
        </p:nvSpPr>
        <p:spPr>
          <a:xfrm>
            <a:off x="1097279" y="286603"/>
            <a:ext cx="10936569" cy="1450757"/>
          </a:xfrm>
        </p:spPr>
        <p:txBody>
          <a:bodyPr/>
          <a:lstStyle/>
          <a:p>
            <a:r>
              <a:rPr lang="es-ES" dirty="0"/>
              <a:t>Palabras clave en la declaración de variables</a:t>
            </a:r>
          </a:p>
        </p:txBody>
      </p:sp>
      <p:sp>
        <p:nvSpPr>
          <p:cNvPr id="3" name="Marcador de contenido 2">
            <a:extLst>
              <a:ext uri="{FF2B5EF4-FFF2-40B4-BE49-F238E27FC236}">
                <a16:creationId xmlns:a16="http://schemas.microsoft.com/office/drawing/2014/main" id="{9D81E987-CE2B-9E1E-F656-28DE540407DD}"/>
              </a:ext>
            </a:extLst>
          </p:cNvPr>
          <p:cNvSpPr>
            <a:spLocks noGrp="1"/>
          </p:cNvSpPr>
          <p:nvPr>
            <p:ph idx="1"/>
          </p:nvPr>
        </p:nvSpPr>
        <p:spPr/>
        <p:txBody>
          <a:bodyPr>
            <a:normAutofit/>
          </a:bodyPr>
          <a:lstStyle/>
          <a:p>
            <a:pPr lvl="1"/>
            <a:endParaRPr lang="es-ES" b="1" dirty="0"/>
          </a:p>
          <a:p>
            <a:pPr lvl="1"/>
            <a:r>
              <a:rPr lang="es-ES" b="1" dirty="0"/>
              <a:t>final</a:t>
            </a:r>
            <a:r>
              <a:rPr lang="es-ES" dirty="0"/>
              <a:t>: Indica que la variable no se puede  modificar una vez que se le ha asignado un valor ( ya no es variable sino constante)</a:t>
            </a:r>
          </a:p>
          <a:p>
            <a:pPr lvl="1"/>
            <a:r>
              <a:rPr lang="es-ES" b="1" dirty="0"/>
              <a:t>static</a:t>
            </a:r>
            <a:r>
              <a:rPr lang="es-ES" dirty="0"/>
              <a:t>: Indica que la variable pertenece a la clase en lugar de a la instancia y se puede acceder a ella a través del nombre de la clase</a:t>
            </a:r>
          </a:p>
          <a:p>
            <a:pPr lvl="1"/>
            <a:r>
              <a:rPr lang="es-ES" b="1" dirty="0"/>
              <a:t>final static</a:t>
            </a:r>
            <a:r>
              <a:rPr lang="es-ES" dirty="0"/>
              <a:t>: Indica que la variable es una constante de clase, que es una variable estática que no puede ser modificada después de su inicialización. Su valor es igual para todas las instancias de la clase</a:t>
            </a:r>
          </a:p>
        </p:txBody>
      </p:sp>
    </p:spTree>
    <p:extLst>
      <p:ext uri="{BB962C8B-B14F-4D97-AF65-F5344CB8AC3E}">
        <p14:creationId xmlns:p14="http://schemas.microsoft.com/office/powerpoint/2010/main" val="356571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4CC9D-8366-C77C-5B40-068ABD99348F}"/>
              </a:ext>
            </a:extLst>
          </p:cNvPr>
          <p:cNvSpPr>
            <a:spLocks noGrp="1"/>
          </p:cNvSpPr>
          <p:nvPr>
            <p:ph type="title"/>
          </p:nvPr>
        </p:nvSpPr>
        <p:spPr/>
        <p:txBody>
          <a:bodyPr/>
          <a:lstStyle/>
          <a:p>
            <a:r>
              <a:rPr lang="es-ES" dirty="0"/>
              <a:t>Directiva static</a:t>
            </a:r>
          </a:p>
        </p:txBody>
      </p:sp>
      <p:sp>
        <p:nvSpPr>
          <p:cNvPr id="3" name="Marcador de contenido 2">
            <a:extLst>
              <a:ext uri="{FF2B5EF4-FFF2-40B4-BE49-F238E27FC236}">
                <a16:creationId xmlns:a16="http://schemas.microsoft.com/office/drawing/2014/main" id="{9D81E987-CE2B-9E1E-F656-28DE540407DD}"/>
              </a:ext>
            </a:extLst>
          </p:cNvPr>
          <p:cNvSpPr>
            <a:spLocks noGrp="1"/>
          </p:cNvSpPr>
          <p:nvPr>
            <p:ph idx="1"/>
          </p:nvPr>
        </p:nvSpPr>
        <p:spPr/>
        <p:txBody>
          <a:bodyPr/>
          <a:lstStyle/>
          <a:p>
            <a:pPr lvl="1"/>
            <a:endParaRPr lang="es-ES" dirty="0"/>
          </a:p>
          <a:p>
            <a:pPr lvl="1"/>
            <a:r>
              <a:rPr lang="es-ES" b="1" dirty="0"/>
              <a:t>Invocación</a:t>
            </a:r>
            <a:r>
              <a:rPr lang="es-ES" dirty="0"/>
              <a:t>: No necesito crear una instancia de la clase, se puede acceder a través del nombre de la clase</a:t>
            </a:r>
          </a:p>
          <a:p>
            <a:pPr lvl="1"/>
            <a:r>
              <a:rPr lang="es-ES" b="1" dirty="0"/>
              <a:t>Pertenencia</a:t>
            </a:r>
            <a:r>
              <a:rPr lang="es-ES" dirty="0"/>
              <a:t>: Son compartidas entre todas las instancias de objetos de una clase</a:t>
            </a:r>
          </a:p>
          <a:p>
            <a:pPr lvl="1"/>
            <a:r>
              <a:rPr lang="es-ES" b="1" dirty="0"/>
              <a:t>Métodos</a:t>
            </a:r>
            <a:r>
              <a:rPr lang="es-ES" dirty="0"/>
              <a:t>: Los métodos estáticos no pueden acceder a variables de instancia o llamar a métodos de instancia directamente. Sólo pueden acceder a otros miembros estáticos de la misma clase</a:t>
            </a:r>
          </a:p>
          <a:p>
            <a:pPr lvl="1"/>
            <a:r>
              <a:rPr lang="es-ES" b="1" dirty="0"/>
              <a:t>Clase</a:t>
            </a:r>
            <a:r>
              <a:rPr lang="es-ES" dirty="0"/>
              <a:t>: Es una clase que solo puede contener métodos estáticos, variables y clases anidadas. Es una clase de la que no se pueden crear instancias. Sólo se puede acceder a sus miembros utilizando el nombre de la clase. Se usan para agrupar métodos de utilidad relacionados. Por ejemplo, la clase Math es una clase estática que proporciona métodos y constantes matemáticas.</a:t>
            </a:r>
          </a:p>
        </p:txBody>
      </p:sp>
    </p:spTree>
    <p:extLst>
      <p:ext uri="{BB962C8B-B14F-4D97-AF65-F5344CB8AC3E}">
        <p14:creationId xmlns:p14="http://schemas.microsoft.com/office/powerpoint/2010/main" val="86087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B0458-6555-9FF7-EEB1-31E0682412A4}"/>
              </a:ext>
            </a:extLst>
          </p:cNvPr>
          <p:cNvSpPr>
            <a:spLocks noGrp="1"/>
          </p:cNvSpPr>
          <p:nvPr>
            <p:ph type="title"/>
          </p:nvPr>
        </p:nvSpPr>
        <p:spPr/>
        <p:txBody>
          <a:bodyPr/>
          <a:lstStyle/>
          <a:p>
            <a:r>
              <a:rPr lang="es-ES" dirty="0"/>
              <a:t>Ejemplo</a:t>
            </a:r>
          </a:p>
        </p:txBody>
      </p:sp>
      <p:sp>
        <p:nvSpPr>
          <p:cNvPr id="4" name="Marcador de contenido 3">
            <a:extLst>
              <a:ext uri="{FF2B5EF4-FFF2-40B4-BE49-F238E27FC236}">
                <a16:creationId xmlns:a16="http://schemas.microsoft.com/office/drawing/2014/main" id="{7AA7C0B8-6283-2713-18DE-9DCF8FBEC1B4}"/>
              </a:ext>
            </a:extLst>
          </p:cNvPr>
          <p:cNvSpPr>
            <a:spLocks noGrp="1"/>
          </p:cNvSpPr>
          <p:nvPr>
            <p:ph sz="half" idx="2"/>
          </p:nvPr>
        </p:nvSpPr>
        <p:spPr>
          <a:xfrm>
            <a:off x="207034" y="1745476"/>
            <a:ext cx="5434641" cy="2360698"/>
          </a:xfrm>
          <a:solidFill>
            <a:schemeClr val="accent1">
              <a:lumMod val="20000"/>
              <a:lumOff val="80000"/>
            </a:schemeClr>
          </a:solidFill>
          <a:ln w="38100">
            <a:solidFill>
              <a:srgbClr val="E9A38B"/>
            </a:solidFill>
          </a:ln>
        </p:spPr>
        <p:txBody>
          <a:bodyPr/>
          <a:lstStyle/>
          <a:p>
            <a:pPr marL="0" marR="0">
              <a:spcBef>
                <a:spcPts val="0"/>
              </a:spcBef>
              <a:spcAft>
                <a:spcPts val="0"/>
              </a:spcAft>
            </a:pPr>
            <a:r>
              <a:rPr lang="es-ES" sz="1800" b="1" dirty="0">
                <a:solidFill>
                  <a:srgbClr val="7F0055"/>
                </a:solidFill>
                <a:effectLst/>
                <a:latin typeface="Courier New" panose="02070309020205020404" pitchFamily="49" charset="0"/>
              </a:rPr>
              <a:t>public</a:t>
            </a:r>
            <a:r>
              <a:rPr lang="es-ES" sz="1800" dirty="0">
                <a:solidFill>
                  <a:srgbClr val="000000"/>
                </a:solidFill>
                <a:effectLst/>
                <a:latin typeface="Courier New" panose="02070309020205020404" pitchFamily="49" charset="0"/>
              </a:rPr>
              <a:t> </a:t>
            </a:r>
            <a:r>
              <a:rPr lang="es-ES" sz="1800" b="1" dirty="0">
                <a:solidFill>
                  <a:srgbClr val="7F0055"/>
                </a:solidFill>
                <a:effectLst/>
                <a:latin typeface="Courier New" panose="02070309020205020404" pitchFamily="49" charset="0"/>
              </a:rPr>
              <a:t>class</a:t>
            </a:r>
            <a:r>
              <a:rPr lang="es-ES" sz="1800" dirty="0">
                <a:solidFill>
                  <a:srgbClr val="000000"/>
                </a:solidFill>
                <a:effectLst/>
                <a:latin typeface="Courier New" panose="02070309020205020404" pitchFamily="49" charset="0"/>
              </a:rPr>
              <a:t> Coche {</a:t>
            </a:r>
          </a:p>
          <a:p>
            <a:pPr marL="0" marR="0">
              <a:spcBef>
                <a:spcPts val="0"/>
              </a:spcBef>
              <a:spcAft>
                <a:spcPts val="0"/>
              </a:spcAft>
            </a:pPr>
            <a:r>
              <a:rPr lang="es-ES" sz="1800" b="1" dirty="0">
                <a:solidFill>
                  <a:srgbClr val="7F0055"/>
                </a:solidFill>
                <a:effectLst/>
                <a:latin typeface="Courier New" panose="02070309020205020404" pitchFamily="49" charset="0"/>
              </a:rPr>
              <a:t>static</a:t>
            </a:r>
            <a:r>
              <a:rPr lang="es-ES" sz="1800" dirty="0">
                <a:solidFill>
                  <a:srgbClr val="000000"/>
                </a:solidFill>
                <a:effectLst/>
                <a:latin typeface="Courier New" panose="02070309020205020404" pitchFamily="49" charset="0"/>
              </a:rPr>
              <a:t> </a:t>
            </a:r>
            <a:r>
              <a:rPr lang="es-ES" sz="1800" b="1" dirty="0">
                <a:solidFill>
                  <a:srgbClr val="7F0055"/>
                </a:solidFill>
                <a:effectLst/>
                <a:latin typeface="Courier New" panose="02070309020205020404" pitchFamily="49" charset="0"/>
              </a:rPr>
              <a:t>int</a:t>
            </a:r>
            <a:r>
              <a:rPr lang="es-ES" sz="1800" dirty="0">
                <a:solidFill>
                  <a:srgbClr val="000000"/>
                </a:solidFill>
                <a:effectLst/>
                <a:latin typeface="Courier New" panose="02070309020205020404" pitchFamily="49" charset="0"/>
              </a:rPr>
              <a:t> </a:t>
            </a:r>
            <a:r>
              <a:rPr lang="es-ES" sz="1800" i="1" dirty="0">
                <a:solidFill>
                  <a:srgbClr val="0000C0"/>
                </a:solidFill>
                <a:effectLst/>
                <a:latin typeface="Courier New" panose="02070309020205020404" pitchFamily="49" charset="0"/>
              </a:rPr>
              <a:t>NUM_RUEDAS</a:t>
            </a:r>
            <a:r>
              <a:rPr lang="es-ES" sz="1800" dirty="0">
                <a:solidFill>
                  <a:srgbClr val="000000"/>
                </a:solidFill>
                <a:effectLst/>
                <a:latin typeface="Courier New" panose="02070309020205020404" pitchFamily="49" charset="0"/>
              </a:rPr>
              <a:t>=4;</a:t>
            </a:r>
          </a:p>
          <a:p>
            <a:pPr marL="0" marR="0">
              <a:spcBef>
                <a:spcPts val="0"/>
              </a:spcBef>
              <a:spcAft>
                <a:spcPts val="0"/>
              </a:spcAft>
            </a:pPr>
            <a:r>
              <a:rPr lang="es-ES" sz="1800" b="1" dirty="0">
                <a:solidFill>
                  <a:srgbClr val="7F0055"/>
                </a:solidFill>
                <a:effectLst/>
                <a:latin typeface="Courier New" panose="02070309020205020404" pitchFamily="49" charset="0"/>
              </a:rPr>
              <a:t>public</a:t>
            </a:r>
            <a:r>
              <a:rPr lang="es-ES" sz="1800" dirty="0">
                <a:solidFill>
                  <a:srgbClr val="000000"/>
                </a:solidFill>
                <a:effectLst/>
                <a:latin typeface="Courier New" panose="02070309020205020404" pitchFamily="49" charset="0"/>
              </a:rPr>
              <a:t> </a:t>
            </a:r>
            <a:r>
              <a:rPr lang="es-ES" sz="1800" b="1" dirty="0">
                <a:solidFill>
                  <a:srgbClr val="7F0055"/>
                </a:solidFill>
                <a:effectLst/>
                <a:latin typeface="Courier New" panose="02070309020205020404" pitchFamily="49" charset="0"/>
              </a:rPr>
              <a:t>static</a:t>
            </a:r>
            <a:r>
              <a:rPr lang="es-ES" sz="1800" dirty="0">
                <a:solidFill>
                  <a:srgbClr val="000000"/>
                </a:solidFill>
                <a:effectLst/>
                <a:latin typeface="Courier New" panose="02070309020205020404" pitchFamily="49" charset="0"/>
              </a:rPr>
              <a:t> </a:t>
            </a:r>
            <a:r>
              <a:rPr lang="es-ES" sz="1800" b="1" dirty="0">
                <a:solidFill>
                  <a:srgbClr val="7F0055"/>
                </a:solidFill>
                <a:effectLst/>
                <a:latin typeface="Courier New" panose="02070309020205020404" pitchFamily="49" charset="0"/>
              </a:rPr>
              <a:t>void</a:t>
            </a:r>
            <a:r>
              <a:rPr lang="es-ES" sz="1800" dirty="0">
                <a:solidFill>
                  <a:srgbClr val="000000"/>
                </a:solidFill>
                <a:effectLst/>
                <a:latin typeface="Courier New" panose="02070309020205020404" pitchFamily="49" charset="0"/>
              </a:rPr>
              <a:t> arrancarMotor() {</a:t>
            </a:r>
          </a:p>
          <a:p>
            <a:pPr marL="0" marR="0">
              <a:spcBef>
                <a:spcPts val="0"/>
              </a:spcBef>
              <a:spcAft>
                <a:spcPts val="0"/>
              </a:spcAft>
            </a:pPr>
            <a:r>
              <a:rPr lang="es-ES" sz="1800" dirty="0">
                <a:solidFill>
                  <a:srgbClr val="000000"/>
                </a:solidFill>
                <a:effectLst/>
                <a:latin typeface="Courier New" panose="02070309020205020404" pitchFamily="49" charset="0"/>
              </a:rPr>
              <a:t>System.</a:t>
            </a:r>
            <a:r>
              <a:rPr lang="es-ES" sz="1800" b="1" i="1" dirty="0">
                <a:solidFill>
                  <a:srgbClr val="0000C0"/>
                </a:solidFill>
                <a:effectLst/>
                <a:latin typeface="Courier New" panose="02070309020205020404" pitchFamily="49" charset="0"/>
              </a:rPr>
              <a:t>out</a:t>
            </a:r>
            <a:r>
              <a:rPr lang="es-ES" sz="1800" dirty="0">
                <a:solidFill>
                  <a:srgbClr val="000000"/>
                </a:solidFill>
                <a:effectLst/>
                <a:latin typeface="Courier New" panose="02070309020205020404" pitchFamily="49" charset="0"/>
              </a:rPr>
              <a:t>.println(</a:t>
            </a:r>
            <a:r>
              <a:rPr lang="es-ES" sz="1800" dirty="0">
                <a:solidFill>
                  <a:srgbClr val="2A00FF"/>
                </a:solidFill>
                <a:effectLst/>
                <a:latin typeface="Courier New" panose="02070309020205020404" pitchFamily="49" charset="0"/>
              </a:rPr>
              <a:t>"Motor arrancado"</a:t>
            </a:r>
            <a:r>
              <a:rPr lang="es-ES" sz="1800" dirty="0">
                <a:solidFill>
                  <a:srgbClr val="000000"/>
                </a:solidFill>
                <a:effectLst/>
                <a:latin typeface="Courier New" panose="02070309020205020404" pitchFamily="49" charset="0"/>
              </a:rPr>
              <a:t>);</a:t>
            </a:r>
          </a:p>
          <a:p>
            <a:pPr marL="0" marR="0">
              <a:spcBef>
                <a:spcPts val="0"/>
              </a:spcBef>
              <a:spcAft>
                <a:spcPts val="0"/>
              </a:spcAft>
            </a:pPr>
            <a:r>
              <a:rPr lang="es-ES" sz="1800" dirty="0">
                <a:solidFill>
                  <a:srgbClr val="000000"/>
                </a:solidFill>
                <a:effectLst/>
                <a:latin typeface="Courier New" panose="02070309020205020404" pitchFamily="49" charset="0"/>
              </a:rPr>
              <a:t>}</a:t>
            </a:r>
          </a:p>
          <a:p>
            <a:pPr marL="0" marR="0">
              <a:spcBef>
                <a:spcPts val="0"/>
              </a:spcBef>
              <a:spcAft>
                <a:spcPts val="0"/>
              </a:spcAft>
            </a:pPr>
            <a:r>
              <a:rPr lang="es-ES" sz="1800" dirty="0">
                <a:solidFill>
                  <a:srgbClr val="000000"/>
                </a:solidFill>
                <a:effectLst/>
                <a:latin typeface="Courier New" panose="02070309020205020404" pitchFamily="49" charset="0"/>
              </a:rPr>
              <a:t>}</a:t>
            </a:r>
          </a:p>
          <a:p>
            <a:endParaRPr lang="en-US" dirty="0"/>
          </a:p>
        </p:txBody>
      </p:sp>
      <p:sp>
        <p:nvSpPr>
          <p:cNvPr id="6" name="Marcador de contenido 5">
            <a:extLst>
              <a:ext uri="{FF2B5EF4-FFF2-40B4-BE49-F238E27FC236}">
                <a16:creationId xmlns:a16="http://schemas.microsoft.com/office/drawing/2014/main" id="{254A87DE-71E5-2511-8622-802528236392}"/>
              </a:ext>
            </a:extLst>
          </p:cNvPr>
          <p:cNvSpPr>
            <a:spLocks noGrp="1"/>
          </p:cNvSpPr>
          <p:nvPr>
            <p:ph sz="quarter" idx="4"/>
          </p:nvPr>
        </p:nvSpPr>
        <p:spPr>
          <a:xfrm>
            <a:off x="6096001" y="2582334"/>
            <a:ext cx="5782574" cy="2024172"/>
          </a:xfrm>
          <a:solidFill>
            <a:schemeClr val="accent5">
              <a:lumMod val="20000"/>
              <a:lumOff val="80000"/>
            </a:schemeClr>
          </a:solidFill>
          <a:ln w="38100">
            <a:solidFill>
              <a:srgbClr val="E9A38B"/>
            </a:solidFill>
          </a:ln>
        </p:spPr>
        <p:txBody>
          <a:bodyPr/>
          <a:lstStyle/>
          <a:p>
            <a:pPr marL="0" marR="0">
              <a:spcBef>
                <a:spcPts val="0"/>
              </a:spcBef>
              <a:spcAft>
                <a:spcPts val="0"/>
              </a:spcAft>
            </a:pPr>
            <a:r>
              <a:rPr lang="es-ES" sz="1800" b="1" dirty="0">
                <a:solidFill>
                  <a:srgbClr val="7F0055"/>
                </a:solidFill>
                <a:effectLst/>
                <a:latin typeface="Courier New" panose="02070309020205020404" pitchFamily="49" charset="0"/>
              </a:rPr>
              <a:t>public</a:t>
            </a:r>
            <a:r>
              <a:rPr lang="es-ES" sz="1800" dirty="0">
                <a:solidFill>
                  <a:srgbClr val="000000"/>
                </a:solidFill>
                <a:effectLst/>
                <a:latin typeface="Courier New" panose="02070309020205020404" pitchFamily="49" charset="0"/>
              </a:rPr>
              <a:t> </a:t>
            </a:r>
            <a:r>
              <a:rPr lang="es-ES" sz="1800" b="1" dirty="0">
                <a:solidFill>
                  <a:srgbClr val="7F0055"/>
                </a:solidFill>
                <a:effectLst/>
                <a:latin typeface="Courier New" panose="02070309020205020404" pitchFamily="49" charset="0"/>
              </a:rPr>
              <a:t>class</a:t>
            </a:r>
            <a:r>
              <a:rPr lang="es-ES" sz="1800" dirty="0">
                <a:solidFill>
                  <a:srgbClr val="000000"/>
                </a:solidFill>
                <a:effectLst/>
                <a:latin typeface="Courier New" panose="02070309020205020404" pitchFamily="49" charset="0"/>
              </a:rPr>
              <a:t> Principal {</a:t>
            </a:r>
          </a:p>
          <a:p>
            <a:pPr marL="0" marR="0">
              <a:spcBef>
                <a:spcPts val="0"/>
              </a:spcBef>
              <a:spcAft>
                <a:spcPts val="0"/>
              </a:spcAft>
            </a:pPr>
            <a:r>
              <a:rPr lang="es-ES" sz="1800" b="1" dirty="0">
                <a:solidFill>
                  <a:srgbClr val="7F0055"/>
                </a:solidFill>
                <a:effectLst/>
                <a:latin typeface="Courier New" panose="02070309020205020404" pitchFamily="49" charset="0"/>
              </a:rPr>
              <a:t>public</a:t>
            </a:r>
            <a:r>
              <a:rPr lang="es-ES" sz="1800" dirty="0">
                <a:solidFill>
                  <a:srgbClr val="000000"/>
                </a:solidFill>
                <a:effectLst/>
                <a:latin typeface="Courier New" panose="02070309020205020404" pitchFamily="49" charset="0"/>
              </a:rPr>
              <a:t> </a:t>
            </a:r>
            <a:r>
              <a:rPr lang="es-ES" sz="1800" b="1" dirty="0">
                <a:solidFill>
                  <a:srgbClr val="7F0055"/>
                </a:solidFill>
                <a:effectLst/>
                <a:latin typeface="Courier New" panose="02070309020205020404" pitchFamily="49" charset="0"/>
              </a:rPr>
              <a:t>static</a:t>
            </a:r>
            <a:r>
              <a:rPr lang="es-ES" sz="1800" dirty="0">
                <a:solidFill>
                  <a:srgbClr val="000000"/>
                </a:solidFill>
                <a:effectLst/>
                <a:latin typeface="Courier New" panose="02070309020205020404" pitchFamily="49" charset="0"/>
              </a:rPr>
              <a:t> </a:t>
            </a:r>
            <a:r>
              <a:rPr lang="es-ES" sz="1800" b="1" dirty="0">
                <a:solidFill>
                  <a:srgbClr val="7F0055"/>
                </a:solidFill>
                <a:effectLst/>
                <a:latin typeface="Courier New" panose="02070309020205020404" pitchFamily="49" charset="0"/>
              </a:rPr>
              <a:t>void</a:t>
            </a:r>
            <a:r>
              <a:rPr lang="es-ES" sz="1800" dirty="0">
                <a:solidFill>
                  <a:srgbClr val="000000"/>
                </a:solidFill>
                <a:effectLst/>
                <a:latin typeface="Courier New" panose="02070309020205020404" pitchFamily="49" charset="0"/>
              </a:rPr>
              <a:t> main(String[] </a:t>
            </a:r>
            <a:r>
              <a:rPr lang="es-ES" sz="1800" dirty="0">
                <a:solidFill>
                  <a:srgbClr val="6A3E3E"/>
                </a:solidFill>
                <a:effectLst/>
                <a:latin typeface="Courier New" panose="02070309020205020404" pitchFamily="49" charset="0"/>
              </a:rPr>
              <a:t>args</a:t>
            </a:r>
            <a:r>
              <a:rPr lang="es-ES" sz="1800" dirty="0">
                <a:solidFill>
                  <a:srgbClr val="000000"/>
                </a:solidFill>
                <a:effectLst/>
                <a:latin typeface="Courier New" panose="02070309020205020404" pitchFamily="49" charset="0"/>
              </a:rPr>
              <a:t>) { </a:t>
            </a:r>
          </a:p>
          <a:p>
            <a:pPr marL="0" marR="0">
              <a:spcBef>
                <a:spcPts val="0"/>
              </a:spcBef>
              <a:spcAft>
                <a:spcPts val="0"/>
              </a:spcAft>
            </a:pPr>
            <a:r>
              <a:rPr lang="es-ES" sz="1800" dirty="0">
                <a:solidFill>
                  <a:srgbClr val="000000"/>
                </a:solidFill>
                <a:effectLst/>
                <a:latin typeface="Courier New" panose="02070309020205020404" pitchFamily="49" charset="0"/>
              </a:rPr>
              <a:t>  Coche.</a:t>
            </a:r>
            <a:r>
              <a:rPr lang="es-ES" sz="1800" i="1" dirty="0">
                <a:solidFill>
                  <a:srgbClr val="000000"/>
                </a:solidFill>
                <a:effectLst/>
                <a:latin typeface="Courier New" panose="02070309020205020404" pitchFamily="49" charset="0"/>
              </a:rPr>
              <a:t>arrancarMotor</a:t>
            </a:r>
            <a:r>
              <a:rPr lang="es-ES" sz="1800" dirty="0">
                <a:solidFill>
                  <a:srgbClr val="000000"/>
                </a:solidFill>
                <a:effectLst/>
                <a:latin typeface="Courier New" panose="02070309020205020404" pitchFamily="49" charset="0"/>
              </a:rPr>
              <a:t>();</a:t>
            </a:r>
          </a:p>
          <a:p>
            <a:pPr marL="0" marR="0">
              <a:spcBef>
                <a:spcPts val="0"/>
              </a:spcBef>
              <a:spcAft>
                <a:spcPts val="0"/>
              </a:spcAft>
            </a:pPr>
            <a:r>
              <a:rPr lang="es-ES" sz="1800" dirty="0">
                <a:solidFill>
                  <a:srgbClr val="000000"/>
                </a:solidFill>
                <a:effectLst/>
                <a:latin typeface="Courier New" panose="02070309020205020404" pitchFamily="49" charset="0"/>
              </a:rPr>
              <a:t>  System.</a:t>
            </a:r>
            <a:r>
              <a:rPr lang="es-ES" sz="1800" b="1" i="1" dirty="0">
                <a:solidFill>
                  <a:srgbClr val="0000C0"/>
                </a:solidFill>
                <a:effectLst/>
                <a:latin typeface="Courier New" panose="02070309020205020404" pitchFamily="49" charset="0"/>
              </a:rPr>
              <a:t>out</a:t>
            </a:r>
            <a:r>
              <a:rPr lang="es-ES" sz="1800" dirty="0">
                <a:solidFill>
                  <a:srgbClr val="000000"/>
                </a:solidFill>
                <a:effectLst/>
                <a:latin typeface="Courier New" panose="02070309020205020404" pitchFamily="49" charset="0"/>
              </a:rPr>
              <a:t>.println(Coche.</a:t>
            </a:r>
            <a:r>
              <a:rPr lang="es-ES" sz="1800" i="1" dirty="0">
                <a:solidFill>
                  <a:srgbClr val="0000C0"/>
                </a:solidFill>
                <a:effectLst/>
                <a:latin typeface="Courier New" panose="02070309020205020404" pitchFamily="49" charset="0"/>
              </a:rPr>
              <a:t>NUM_RUEDAS</a:t>
            </a:r>
            <a:r>
              <a:rPr lang="es-ES" sz="1800" dirty="0">
                <a:solidFill>
                  <a:srgbClr val="000000"/>
                </a:solidFill>
                <a:effectLst/>
                <a:latin typeface="Courier New" panose="02070309020205020404" pitchFamily="49" charset="0"/>
              </a:rPr>
              <a:t>);</a:t>
            </a:r>
          </a:p>
          <a:p>
            <a:pPr marL="0" marR="0">
              <a:spcBef>
                <a:spcPts val="0"/>
              </a:spcBef>
              <a:spcAft>
                <a:spcPts val="0"/>
              </a:spcAft>
            </a:pPr>
            <a:r>
              <a:rPr lang="es-ES" sz="1800" dirty="0">
                <a:solidFill>
                  <a:srgbClr val="000000"/>
                </a:solidFill>
                <a:effectLst/>
                <a:latin typeface="Courier New" panose="02070309020205020404" pitchFamily="49" charset="0"/>
              </a:rPr>
              <a:t> }</a:t>
            </a:r>
          </a:p>
          <a:p>
            <a:pPr marL="0" marR="0">
              <a:spcBef>
                <a:spcPts val="0"/>
              </a:spcBef>
              <a:spcAft>
                <a:spcPts val="0"/>
              </a:spcAft>
            </a:pPr>
            <a:r>
              <a:rPr lang="es-ES" sz="1800" dirty="0">
                <a:solidFill>
                  <a:srgbClr val="000000"/>
                </a:solidFill>
                <a:effectLst/>
                <a:latin typeface="Courier New" panose="02070309020205020404" pitchFamily="49" charset="0"/>
              </a:rPr>
              <a:t>}</a:t>
            </a:r>
          </a:p>
          <a:p>
            <a:endParaRPr lang="en-US" dirty="0"/>
          </a:p>
        </p:txBody>
      </p:sp>
      <p:sp>
        <p:nvSpPr>
          <p:cNvPr id="7" name="Marcador de contenido 5">
            <a:extLst>
              <a:ext uri="{FF2B5EF4-FFF2-40B4-BE49-F238E27FC236}">
                <a16:creationId xmlns:a16="http://schemas.microsoft.com/office/drawing/2014/main" id="{1D50983A-E7ED-8288-D32C-01174A1C07A8}"/>
              </a:ext>
            </a:extLst>
          </p:cNvPr>
          <p:cNvSpPr txBox="1">
            <a:spLocks/>
          </p:cNvSpPr>
          <p:nvPr/>
        </p:nvSpPr>
        <p:spPr>
          <a:xfrm>
            <a:off x="1607389" y="4218477"/>
            <a:ext cx="5782574" cy="2024172"/>
          </a:xfrm>
          <a:prstGeom prst="rect">
            <a:avLst/>
          </a:prstGeom>
          <a:solidFill>
            <a:schemeClr val="bg1"/>
          </a:solidFill>
          <a:ln w="38100">
            <a:solidFill>
              <a:srgbClr val="FF0000"/>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b="1" dirty="0">
                <a:solidFill>
                  <a:srgbClr val="000000"/>
                </a:solidFill>
              </a:rPr>
              <a:t>Para invocar </a:t>
            </a:r>
            <a:r>
              <a:rPr lang="es-ES" dirty="0">
                <a:solidFill>
                  <a:srgbClr val="000000"/>
                </a:solidFill>
              </a:rPr>
              <a:t>un método estático o acceder a una variable estática, </a:t>
            </a:r>
            <a:r>
              <a:rPr lang="es-ES" b="1" dirty="0">
                <a:solidFill>
                  <a:srgbClr val="000000"/>
                </a:solidFill>
              </a:rPr>
              <a:t>no es necesario crear una instancia de la clase.</a:t>
            </a:r>
          </a:p>
          <a:p>
            <a:r>
              <a:rPr lang="es-ES" dirty="0">
                <a:solidFill>
                  <a:srgbClr val="000000"/>
                </a:solidFill>
              </a:rPr>
              <a:t>Se puede acceder al método o variable </a:t>
            </a:r>
            <a:r>
              <a:rPr lang="es-ES" b="1" dirty="0">
                <a:solidFill>
                  <a:srgbClr val="000000"/>
                </a:solidFill>
              </a:rPr>
              <a:t>a través del nombre de la clase, seguido de un punto y el nombre del método o variable</a:t>
            </a:r>
            <a:r>
              <a:rPr lang="es-ES" b="1" dirty="0"/>
              <a:t>.</a:t>
            </a:r>
          </a:p>
        </p:txBody>
      </p:sp>
    </p:spTree>
    <p:extLst>
      <p:ext uri="{BB962C8B-B14F-4D97-AF65-F5344CB8AC3E}">
        <p14:creationId xmlns:p14="http://schemas.microsoft.com/office/powerpoint/2010/main" val="262952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1000">
              <a:srgbClr val="9D8F74"/>
            </a:gs>
            <a:gs pos="0">
              <a:schemeClr val="accent3">
                <a:lumMod val="40000"/>
                <a:lumOff val="60000"/>
              </a:schemeClr>
            </a:gs>
            <a:gs pos="90000">
              <a:schemeClr val="accent3">
                <a:lumMod val="60000"/>
                <a:alpha val="98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6D03A11D-9F0A-9B8C-1809-26BEDE777A04}"/>
              </a:ext>
            </a:extLst>
          </p:cNvPr>
          <p:cNvGraphicFramePr/>
          <p:nvPr/>
        </p:nvGraphicFramePr>
        <p:xfrm>
          <a:off x="473236" y="1"/>
          <a:ext cx="8208539" cy="1024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Marcador de contenido 8">
            <a:extLst>
              <a:ext uri="{FF2B5EF4-FFF2-40B4-BE49-F238E27FC236}">
                <a16:creationId xmlns:a16="http://schemas.microsoft.com/office/drawing/2014/main" id="{2352AEF0-6B6A-4BB0-A115-57B4A69831F0}"/>
              </a:ext>
            </a:extLst>
          </p:cNvPr>
          <p:cNvSpPr txBox="1">
            <a:spLocks/>
          </p:cNvSpPr>
          <p:nvPr/>
        </p:nvSpPr>
        <p:spPr>
          <a:xfrm>
            <a:off x="1" y="1230047"/>
            <a:ext cx="12192000" cy="5722844"/>
          </a:xfrm>
          <a:prstGeom prst="rect">
            <a:avLst/>
          </a:prstGeom>
        </p:spPr>
        <p:txBody>
          <a:bodyPr vert="horz" lIns="91440" tIns="45720" rIns="91440" bIns="45720" rtlCol="0">
            <a:normAutofit fontScale="85000" lnSpcReduction="20000"/>
          </a:bodyPr>
          <a:lstStyle>
            <a:defPPr>
              <a:defRPr lang="es-ES"/>
            </a:defPPr>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pPr marL="12700">
              <a:lnSpc>
                <a:spcPct val="150000"/>
              </a:lnSpc>
              <a:spcBef>
                <a:spcPts val="1680"/>
              </a:spcBef>
              <a:buClr>
                <a:srgbClr val="A53010"/>
              </a:buClr>
              <a:defRPr/>
            </a:pPr>
            <a:r>
              <a:rPr kumimoji="0" lang="es-ES" sz="1600" b="1" i="0" u="none" strike="noStrike" kern="1200" cap="none" spc="-55" normalizeH="0" baseline="0" noProof="0" dirty="0" err="1">
                <a:ln>
                  <a:noFill/>
                </a:ln>
                <a:solidFill>
                  <a:prstClr val="black"/>
                </a:solidFill>
                <a:effectLst/>
                <a:uLnTx/>
                <a:uFillTx/>
                <a:latin typeface="Tahoma"/>
                <a:ea typeface="+mn-ea"/>
                <a:cs typeface="Tahoma"/>
              </a:rPr>
              <a:t>private</a:t>
            </a:r>
            <a:r>
              <a:rPr kumimoji="0" lang="es-ES" sz="1600" b="1" i="0" u="none" strike="noStrike" kern="1200" cap="none" spc="-55" normalizeH="0" baseline="0" noProof="0" dirty="0">
                <a:ln>
                  <a:noFill/>
                </a:ln>
                <a:solidFill>
                  <a:prstClr val="black"/>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Indica</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es</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sólo</a:t>
            </a:r>
            <a:r>
              <a:rPr kumimoji="0" lang="es-ES" sz="1600" b="0" i="0" u="none" strike="noStrike" kern="1200" cap="none" spc="-11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accesible</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dentro</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de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45" normalizeH="0" baseline="0" noProof="0" dirty="0">
                <a:ln>
                  <a:noFill/>
                </a:ln>
                <a:solidFill>
                  <a:srgbClr val="FFFFFF"/>
                </a:solidFill>
                <a:effectLst/>
                <a:uLnTx/>
                <a:uFillTx/>
                <a:latin typeface="Tahoma"/>
                <a:ea typeface="+mn-ea"/>
                <a:cs typeface="Tahoma"/>
              </a:rPr>
              <a:t>misma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55" normalizeH="0" baseline="0" noProof="0" dirty="0">
                <a:ln>
                  <a:noFill/>
                </a:ln>
                <a:solidFill>
                  <a:srgbClr val="FFFFFF"/>
                </a:solidFill>
                <a:effectLst/>
                <a:uLnTx/>
                <a:uFillTx/>
                <a:latin typeface="Tahoma"/>
                <a:ea typeface="+mn-ea"/>
                <a:cs typeface="Tahoma"/>
              </a:rPr>
              <a:t>clase,</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ni</a:t>
            </a:r>
            <a:r>
              <a:rPr kumimoji="0" lang="es-ES" sz="1600" b="0" i="0" u="none" strike="noStrike" kern="1200" cap="none" spc="-12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siquiera</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desde</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clases</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derivadas.</a:t>
            </a:r>
            <a:endParaRPr kumimoji="0" lang="es-ES" sz="1600" b="0" i="0" u="none" strike="noStrike" kern="1200" cap="none" spc="0" normalizeH="0" baseline="0" noProof="0" dirty="0">
              <a:ln>
                <a:noFill/>
              </a:ln>
              <a:solidFill>
                <a:prstClr val="white">
                  <a:lumMod val="75000"/>
                  <a:lumOff val="25000"/>
                </a:prstClr>
              </a:solidFill>
              <a:effectLst/>
              <a:uLnTx/>
              <a:uFillTx/>
              <a:latin typeface="Tahoma"/>
              <a:ea typeface="+mn-ea"/>
              <a:cs typeface="Tahoma"/>
            </a:endParaRPr>
          </a:p>
          <a:p>
            <a:pPr marL="12700" marR="0" lvl="0" indent="0" algn="l" defTabSz="457200" rtl="0" eaLnBrk="1" fontAlgn="auto" latinLnBrk="0" hangingPunct="1">
              <a:lnSpc>
                <a:spcPct val="150000"/>
              </a:lnSpc>
              <a:spcBef>
                <a:spcPts val="1680"/>
              </a:spcBef>
              <a:spcAft>
                <a:spcPts val="0"/>
              </a:spcAft>
              <a:buClr>
                <a:srgbClr val="A53010"/>
              </a:buClr>
              <a:buSzTx/>
              <a:buFont typeface="Wingdings 3" charset="2"/>
              <a:buNone/>
              <a:tabLst/>
              <a:defRPr/>
            </a:pPr>
            <a:r>
              <a:rPr kumimoji="0" lang="es-ES" sz="1600" b="1" i="0" u="none" strike="noStrike" kern="1200" cap="none" spc="-45" normalizeH="0" baseline="0" noProof="0" dirty="0">
                <a:ln>
                  <a:noFill/>
                </a:ln>
                <a:solidFill>
                  <a:prstClr val="black"/>
                </a:solidFill>
                <a:effectLst/>
                <a:uLnTx/>
                <a:uFillTx/>
                <a:latin typeface="Tahoma"/>
                <a:ea typeface="+mn-ea"/>
                <a:cs typeface="Tahoma"/>
              </a:rPr>
              <a:t>default:</a:t>
            </a:r>
            <a:r>
              <a:rPr kumimoji="0" lang="es-ES" sz="1600" b="1" i="0" u="none" strike="noStrike" kern="1200" cap="none" spc="-170" normalizeH="0" baseline="0" noProof="0" dirty="0">
                <a:ln>
                  <a:noFill/>
                </a:ln>
                <a:solidFill>
                  <a:prstClr val="black"/>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Si</a:t>
            </a:r>
            <a:r>
              <a:rPr kumimoji="0" lang="es-ES" sz="1600" b="0" i="0" u="none" strike="noStrike" kern="1200" cap="none" spc="-12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no</a:t>
            </a:r>
            <a:r>
              <a:rPr kumimoji="0" lang="es-ES" sz="1600" b="0" i="0" u="none" strike="noStrike" kern="1200" cap="none" spc="-12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proporciona</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modificador</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45" normalizeH="0" baseline="0" noProof="0" dirty="0">
                <a:ln>
                  <a:noFill/>
                </a:ln>
                <a:solidFill>
                  <a:srgbClr val="FFFFFF"/>
                </a:solidFill>
                <a:effectLst/>
                <a:uLnTx/>
                <a:uFillTx/>
                <a:latin typeface="Tahoma"/>
                <a:ea typeface="+mn-ea"/>
                <a:cs typeface="Tahoma"/>
              </a:rPr>
              <a:t>(public,</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err="1">
                <a:ln>
                  <a:noFill/>
                </a:ln>
                <a:solidFill>
                  <a:srgbClr val="FFFFFF"/>
                </a:solidFill>
                <a:effectLst/>
                <a:uLnTx/>
                <a:uFillTx/>
                <a:latin typeface="Tahoma"/>
                <a:ea typeface="+mn-ea"/>
                <a:cs typeface="Tahoma"/>
              </a:rPr>
              <a:t>private</a:t>
            </a:r>
            <a:r>
              <a:rPr kumimoji="0" lang="es-ES" sz="1600" b="0" i="0" u="none" strike="noStrike" kern="1200" cap="none" spc="-30" normalizeH="0" baseline="0" noProof="0" dirty="0">
                <a:ln>
                  <a:noFill/>
                </a:ln>
                <a:solidFill>
                  <a:srgbClr val="FFFFFF"/>
                </a:solidFill>
                <a:effectLst/>
                <a:uLnTx/>
                <a:uFillTx/>
                <a:latin typeface="Tahoma"/>
                <a:ea typeface="+mn-ea"/>
                <a:cs typeface="Tahoma"/>
              </a:rPr>
              <a:t>,</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lang="es-ES" sz="1600" spc="-60" dirty="0">
                <a:solidFill>
                  <a:srgbClr val="FFFFFF"/>
                </a:solidFill>
                <a:latin typeface="Tahoma"/>
                <a:cs typeface="Tahoma"/>
              </a:rPr>
              <a:t>protected</a:t>
            </a:r>
            <a:r>
              <a:rPr kumimoji="0" lang="es-ES" sz="1600" b="0" i="0" u="none" strike="noStrike" kern="1200" cap="none" spc="-60" normalizeH="0" baseline="0" noProof="0" dirty="0">
                <a:ln>
                  <a:noFill/>
                </a:ln>
                <a:solidFill>
                  <a:srgbClr val="FFFFFF"/>
                </a:solidFill>
                <a:effectLst/>
                <a:uLnTx/>
                <a:uFillTx/>
                <a:latin typeface="Tahoma"/>
                <a:ea typeface="+mn-ea"/>
                <a:cs typeface="Tahoma"/>
              </a:rPr>
              <a:t>)</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sólo</a:t>
            </a:r>
            <a:r>
              <a:rPr kumimoji="0" lang="es-ES" sz="1600" b="0" i="0" u="none" strike="noStrike" kern="1200" cap="none" spc="-114"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será</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accesible</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desde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clases</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del </a:t>
            </a:r>
            <a:r>
              <a:rPr kumimoji="0" lang="es-ES" sz="1600" b="0" i="0" u="none" strike="noStrike" kern="1200" cap="none" spc="-114"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mismo paquete.</a:t>
            </a:r>
            <a:endParaRPr kumimoji="0" lang="es-ES" sz="1600" b="0" i="0" u="none" strike="noStrike" kern="1200" cap="none" spc="0" normalizeH="0" baseline="0" noProof="0" dirty="0">
              <a:ln>
                <a:noFill/>
              </a:ln>
              <a:solidFill>
                <a:prstClr val="white">
                  <a:lumMod val="75000"/>
                  <a:lumOff val="25000"/>
                </a:prstClr>
              </a:solidFill>
              <a:effectLst/>
              <a:uLnTx/>
              <a:uFillTx/>
              <a:latin typeface="Tahoma"/>
              <a:ea typeface="+mn-ea"/>
              <a:cs typeface="Tahoma"/>
            </a:endParaRPr>
          </a:p>
          <a:p>
            <a:pPr marL="12700" marR="442595">
              <a:lnSpc>
                <a:spcPct val="150000"/>
              </a:lnSpc>
              <a:buClr>
                <a:srgbClr val="A53010"/>
              </a:buClr>
              <a:defRPr/>
            </a:pPr>
            <a:r>
              <a:rPr kumimoji="0" lang="es-ES" sz="1600" b="1" i="0" u="none" strike="noStrike" kern="1200" cap="none" spc="-55" normalizeH="0" baseline="0" noProof="0" dirty="0">
                <a:ln>
                  <a:noFill/>
                </a:ln>
                <a:solidFill>
                  <a:prstClr val="black"/>
                </a:solidFill>
                <a:effectLst/>
                <a:uLnTx/>
                <a:uFillTx/>
                <a:latin typeface="Tahoma"/>
                <a:ea typeface="+mn-ea"/>
                <a:cs typeface="Tahoma"/>
              </a:rPr>
              <a:t>protected: </a:t>
            </a:r>
            <a:r>
              <a:rPr kumimoji="0" lang="es-ES" sz="1600" b="0" i="0" u="none" strike="noStrike" kern="1200" cap="none" spc="-40" normalizeH="0" baseline="0" noProof="0" dirty="0">
                <a:ln>
                  <a:noFill/>
                </a:ln>
                <a:solidFill>
                  <a:srgbClr val="FFFFFF"/>
                </a:solidFill>
                <a:effectLst/>
                <a:uLnTx/>
                <a:uFillTx/>
                <a:latin typeface="Tahoma"/>
                <a:ea typeface="+mn-ea"/>
                <a:cs typeface="Tahoma"/>
              </a:rPr>
              <a:t>Indica</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es</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accesible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sólo</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dentro</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del</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mismo</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paquete</a:t>
            </a:r>
            <a:r>
              <a:rPr kumimoji="0" lang="es-ES" sz="1600" b="0" i="0" u="none" strike="noStrike" kern="1200" cap="none" spc="-17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y</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las</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subclases</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50" normalizeH="0" baseline="0" noProof="0" dirty="0">
                <a:ln>
                  <a:noFill/>
                </a:ln>
                <a:solidFill>
                  <a:srgbClr val="FFFFFF"/>
                </a:solidFill>
                <a:effectLst/>
                <a:uLnTx/>
                <a:uFillTx/>
                <a:latin typeface="Tahoma"/>
                <a:ea typeface="+mn-ea"/>
                <a:cs typeface="Tahoma"/>
              </a:rPr>
              <a:t>(herencia).</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La</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diferencia</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está</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en</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que</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con </a:t>
            </a:r>
            <a:r>
              <a:rPr kumimoji="0" lang="es-ES" sz="1600" b="0" i="0" u="none" strike="noStrike" kern="1200" cap="none" spc="-20" normalizeH="0" baseline="0" noProof="0" dirty="0">
                <a:ln>
                  <a:noFill/>
                </a:ln>
                <a:solidFill>
                  <a:srgbClr val="FFFFFF"/>
                </a:solidFill>
                <a:effectLst/>
                <a:uLnTx/>
                <a:uFillTx/>
                <a:latin typeface="Tahoma"/>
                <a:ea typeface="+mn-ea"/>
                <a:cs typeface="Tahoma"/>
              </a:rPr>
              <a:t>default</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una</a:t>
            </a:r>
            <a:r>
              <a:rPr kumimoji="0" lang="es-ES" sz="1600" b="0" i="0" u="none" strike="noStrike" kern="1200" cap="none" spc="-12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clase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hija</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en</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otro</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paquete</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no</a:t>
            </a:r>
            <a:r>
              <a:rPr kumimoji="0" lang="es-ES" sz="1600" b="0" i="0" u="none" strike="noStrike" kern="1200" cap="none" spc="-12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podría</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acceder</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y</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con</a:t>
            </a:r>
            <a:r>
              <a:rPr kumimoji="0" lang="es-ES" sz="1600" b="0" i="0" u="none" strike="noStrike" kern="1200" cap="none" spc="-10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protected</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sí.</a:t>
            </a:r>
            <a:endParaRPr kumimoji="0" lang="es-ES" sz="1600" b="0" i="0" u="none" strike="noStrike" kern="1200" cap="none" spc="0" normalizeH="0" baseline="0" noProof="0" dirty="0">
              <a:ln>
                <a:noFill/>
              </a:ln>
              <a:solidFill>
                <a:prstClr val="white">
                  <a:lumMod val="75000"/>
                  <a:lumOff val="25000"/>
                </a:prstClr>
              </a:solidFill>
              <a:effectLst/>
              <a:uLnTx/>
              <a:uFillTx/>
              <a:latin typeface="Tahoma"/>
              <a:ea typeface="+mn-ea"/>
              <a:cs typeface="Tahoma"/>
            </a:endParaRPr>
          </a:p>
          <a:p>
            <a:pPr marL="12700" marR="442595"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s-ES" sz="1600" b="1" i="0" u="none" strike="noStrike" kern="1200" cap="none" spc="-55" normalizeH="0" baseline="0" noProof="0" dirty="0">
                <a:ln>
                  <a:noFill/>
                </a:ln>
                <a:solidFill>
                  <a:prstClr val="black"/>
                </a:solidFill>
                <a:effectLst/>
                <a:uLnTx/>
                <a:uFillTx/>
                <a:latin typeface="Tahoma"/>
                <a:ea typeface="+mn-ea"/>
                <a:cs typeface="Tahoma"/>
              </a:rPr>
              <a:t>public: </a:t>
            </a:r>
            <a:r>
              <a:rPr kumimoji="0" lang="es-ES" sz="1600" b="0" i="0" u="none" strike="noStrike" kern="1200" cap="none" spc="-40" normalizeH="0" baseline="0" noProof="0" dirty="0">
                <a:ln>
                  <a:noFill/>
                </a:ln>
                <a:solidFill>
                  <a:srgbClr val="FFFFFF"/>
                </a:solidFill>
                <a:effectLst/>
                <a:uLnTx/>
                <a:uFillTx/>
                <a:latin typeface="Tahoma"/>
                <a:ea typeface="+mn-ea"/>
                <a:cs typeface="Tahoma"/>
              </a:rPr>
              <a:t>Indica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2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es</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accesible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desde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cualquier</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parte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del</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programa.</a:t>
            </a:r>
            <a:endParaRPr kumimoji="0" lang="es-ES" sz="1600" b="0" i="0" u="none" strike="noStrike" kern="1200" cap="none" spc="0" normalizeH="0" baseline="0" noProof="0" dirty="0">
              <a:ln>
                <a:noFill/>
              </a:ln>
              <a:solidFill>
                <a:prstClr val="white">
                  <a:lumMod val="75000"/>
                  <a:lumOff val="25000"/>
                </a:prstClr>
              </a:solidFill>
              <a:effectLst/>
              <a:uLnTx/>
              <a:uFillTx/>
              <a:latin typeface="Tahoma"/>
              <a:ea typeface="+mn-ea"/>
              <a:cs typeface="Tahoma"/>
            </a:endParaRPr>
          </a:p>
          <a:p>
            <a:pPr marL="12700">
              <a:lnSpc>
                <a:spcPct val="150000"/>
              </a:lnSpc>
              <a:spcBef>
                <a:spcPts val="1680"/>
              </a:spcBef>
              <a:buClr>
                <a:srgbClr val="A53010"/>
              </a:buClr>
            </a:pPr>
            <a:r>
              <a:rPr kumimoji="0" lang="es-ES" sz="1600" b="1" i="0" u="none" strike="noStrike" kern="1200" cap="none" spc="-55" normalizeH="0" baseline="0" noProof="0" dirty="0">
                <a:ln>
                  <a:noFill/>
                </a:ln>
                <a:solidFill>
                  <a:prstClr val="black"/>
                </a:solidFill>
                <a:effectLst/>
                <a:uLnTx/>
                <a:uFillTx/>
                <a:latin typeface="Tahoma"/>
                <a:ea typeface="+mn-ea"/>
                <a:cs typeface="Tahoma"/>
              </a:rPr>
              <a:t>final:</a:t>
            </a:r>
            <a:r>
              <a:rPr kumimoji="0" lang="es-ES" sz="1600" b="1" i="0" u="none" strike="noStrike" kern="1200" cap="none" spc="-175" normalizeH="0" baseline="0" noProof="0" dirty="0">
                <a:ln>
                  <a:noFill/>
                </a:ln>
                <a:solidFill>
                  <a:prstClr val="black"/>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Indica</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1" u="none" strike="noStrike" kern="1200" cap="none" spc="-100" normalizeH="0" baseline="0" noProof="0" dirty="0">
                <a:ln>
                  <a:noFill/>
                </a:ln>
                <a:solidFill>
                  <a:srgbClr val="FFFFFF"/>
                </a:solidFill>
                <a:effectLst/>
                <a:uLnTx/>
                <a:uFillTx/>
                <a:latin typeface="Trebuchet MS"/>
                <a:ea typeface="+mn-ea"/>
                <a:cs typeface="Trebuchet MS"/>
              </a:rPr>
              <a:t>variable</a:t>
            </a:r>
            <a:r>
              <a:rPr kumimoji="0" lang="es-ES" sz="1600" b="0" i="1" u="none" strike="noStrike" kern="1200" cap="none" spc="-125" normalizeH="0" baseline="0" noProof="0" dirty="0">
                <a:ln>
                  <a:noFill/>
                </a:ln>
                <a:solidFill>
                  <a:srgbClr val="FFFFFF"/>
                </a:solidFill>
                <a:effectLst/>
                <a:uLnTx/>
                <a:uFillTx/>
                <a:latin typeface="Trebuchet MS"/>
                <a:ea typeface="+mn-ea"/>
                <a:cs typeface="Trebuchet MS"/>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no</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puede</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ser</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modificada</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una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vez</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se</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le</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45" normalizeH="0" baseline="0" noProof="0" dirty="0">
                <a:ln>
                  <a:noFill/>
                </a:ln>
                <a:solidFill>
                  <a:srgbClr val="FFFFFF"/>
                </a:solidFill>
                <a:effectLst/>
                <a:uLnTx/>
                <a:uFillTx/>
                <a:latin typeface="Tahoma"/>
                <a:ea typeface="+mn-ea"/>
                <a:cs typeface="Tahoma"/>
              </a:rPr>
              <a:t>ha</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asignado</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un</a:t>
            </a:r>
            <a:r>
              <a:rPr kumimoji="0" lang="es-ES" sz="1600" b="0" i="0" u="none" strike="noStrike" kern="1200" cap="none" spc="-114"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valor</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(por</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tanto,</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45" normalizeH="0" baseline="0" noProof="0" dirty="0">
                <a:ln>
                  <a:noFill/>
                </a:ln>
                <a:solidFill>
                  <a:srgbClr val="FFFFFF"/>
                </a:solidFill>
                <a:effectLst/>
                <a:uLnTx/>
                <a:uFillTx/>
                <a:latin typeface="Tahoma"/>
                <a:ea typeface="+mn-ea"/>
                <a:cs typeface="Tahoma"/>
              </a:rPr>
              <a:t>ya</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no</a:t>
            </a:r>
            <a:r>
              <a:rPr kumimoji="0" lang="es-ES" sz="1600" b="0" i="0" u="none" strike="noStrike" kern="1200" cap="none" spc="-12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es</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sino</a:t>
            </a:r>
            <a:r>
              <a:rPr kumimoji="0" lang="es-ES" sz="1600" b="0" i="0" u="none" strike="noStrike" kern="1200" cap="none" spc="-125" normalizeH="0" baseline="0" noProof="0" dirty="0">
                <a:ln>
                  <a:noFill/>
                </a:ln>
                <a:solidFill>
                  <a:srgbClr val="FFFFFF"/>
                </a:solidFill>
                <a:effectLst/>
                <a:uLnTx/>
                <a:uFillTx/>
                <a:latin typeface="Tahoma"/>
                <a:ea typeface="+mn-ea"/>
                <a:cs typeface="Tahoma"/>
              </a:rPr>
              <a:t> una </a:t>
            </a:r>
            <a:r>
              <a:rPr kumimoji="0" lang="es-ES" sz="1600" b="0" i="0" u="none" strike="noStrike" kern="1200" cap="none" spc="-10" normalizeH="0" baseline="0" noProof="0" dirty="0">
                <a:ln>
                  <a:noFill/>
                </a:ln>
                <a:solidFill>
                  <a:srgbClr val="FFFFFF"/>
                </a:solidFill>
                <a:effectLst/>
                <a:uLnTx/>
                <a:uFillTx/>
                <a:latin typeface="Tahoma"/>
                <a:ea typeface="+mn-ea"/>
                <a:cs typeface="Tahoma"/>
              </a:rPr>
              <a:t>constante).</a:t>
            </a:r>
          </a:p>
          <a:p>
            <a:pPr marL="12700">
              <a:lnSpc>
                <a:spcPct val="150000"/>
              </a:lnSpc>
              <a:spcBef>
                <a:spcPts val="1680"/>
              </a:spcBef>
              <a:buClr>
                <a:srgbClr val="A53010"/>
              </a:buClr>
            </a:pPr>
            <a:r>
              <a:rPr kumimoji="0" lang="es-ES" sz="1600" b="1" i="0" u="none" strike="noStrike" kern="1200" cap="none" spc="-55" normalizeH="0" baseline="0" noProof="0" dirty="0">
                <a:ln>
                  <a:noFill/>
                </a:ln>
                <a:solidFill>
                  <a:prstClr val="black"/>
                </a:solidFill>
                <a:effectLst/>
                <a:uLnTx/>
                <a:uFillTx/>
                <a:latin typeface="Tahoma"/>
                <a:ea typeface="+mn-ea"/>
                <a:cs typeface="Tahoma"/>
              </a:rPr>
              <a:t>static: </a:t>
            </a:r>
            <a:r>
              <a:rPr kumimoji="0" lang="es-ES" sz="1600" b="0" i="0" u="none" strike="noStrike" kern="1200" cap="none" spc="-40" normalizeH="0" baseline="0" noProof="0" dirty="0">
                <a:ln>
                  <a:noFill/>
                </a:ln>
                <a:solidFill>
                  <a:srgbClr val="FFFFFF"/>
                </a:solidFill>
                <a:effectLst/>
                <a:uLnTx/>
                <a:uFillTx/>
                <a:latin typeface="Tahoma"/>
                <a:ea typeface="+mn-ea"/>
                <a:cs typeface="Tahoma"/>
              </a:rPr>
              <a:t>Indica</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pertenece</a:t>
            </a:r>
            <a:r>
              <a:rPr kumimoji="0" lang="es-ES" sz="1600" b="0" i="0" u="none" strike="noStrike" kern="1200" cap="none" spc="-175" normalizeH="0" baseline="0" noProof="0" dirty="0">
                <a:ln>
                  <a:noFill/>
                </a:ln>
                <a:solidFill>
                  <a:srgbClr val="FFFFFF"/>
                </a:solidFill>
                <a:effectLst/>
                <a:uLnTx/>
                <a:uFillTx/>
                <a:latin typeface="Tahoma"/>
                <a:ea typeface="+mn-ea"/>
                <a:cs typeface="Tahoma"/>
              </a:rPr>
              <a:t> </a:t>
            </a:r>
            <a:r>
              <a:rPr kumimoji="0" lang="es-ES" sz="1600" b="0" i="0" u="none" strike="noStrike" kern="1200" cap="none" spc="-65" normalizeH="0" baseline="0" noProof="0" dirty="0">
                <a:ln>
                  <a:noFill/>
                </a:ln>
                <a:solidFill>
                  <a:srgbClr val="FFFFFF"/>
                </a:solidFill>
                <a:effectLst/>
                <a:uLnTx/>
                <a:uFillTx/>
                <a:latin typeface="Tahoma"/>
                <a:ea typeface="+mn-ea"/>
                <a:cs typeface="Tahoma"/>
              </a:rPr>
              <a:t>a</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clase</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en</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lugar</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de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65" normalizeH="0" baseline="0" noProof="0" dirty="0">
                <a:ln>
                  <a:noFill/>
                </a:ln>
                <a:solidFill>
                  <a:srgbClr val="FFFFFF"/>
                </a:solidFill>
                <a:effectLst/>
                <a:uLnTx/>
                <a:uFillTx/>
                <a:latin typeface="Tahoma"/>
                <a:ea typeface="+mn-ea"/>
                <a:cs typeface="Tahoma"/>
              </a:rPr>
              <a:t>a</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instancia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y</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se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puede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acceder</a:t>
            </a:r>
            <a:r>
              <a:rPr kumimoji="0" lang="es-ES" sz="1600" b="0" i="0" u="none" strike="noStrike" kern="1200" cap="none" spc="-175" normalizeH="0" baseline="0" noProof="0" dirty="0">
                <a:ln>
                  <a:noFill/>
                </a:ln>
                <a:solidFill>
                  <a:srgbClr val="FFFFFF"/>
                </a:solidFill>
                <a:effectLst/>
                <a:uLnTx/>
                <a:uFillTx/>
                <a:latin typeface="Tahoma"/>
                <a:ea typeface="+mn-ea"/>
                <a:cs typeface="Tahoma"/>
              </a:rPr>
              <a:t> </a:t>
            </a:r>
            <a:r>
              <a:rPr kumimoji="0" lang="es-ES" sz="1600" b="0" i="0" u="none" strike="noStrike" kern="1200" cap="none" spc="-65" normalizeH="0" baseline="0" noProof="0" dirty="0">
                <a:ln>
                  <a:noFill/>
                </a:ln>
                <a:solidFill>
                  <a:srgbClr val="FFFFFF"/>
                </a:solidFill>
                <a:effectLst/>
                <a:uLnTx/>
                <a:uFillTx/>
                <a:latin typeface="Tahoma"/>
                <a:ea typeface="+mn-ea"/>
                <a:cs typeface="Tahoma"/>
              </a:rPr>
              <a:t>a</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ella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65" normalizeH="0" baseline="0" noProof="0" dirty="0">
                <a:ln>
                  <a:noFill/>
                </a:ln>
                <a:solidFill>
                  <a:srgbClr val="FFFFFF"/>
                </a:solidFill>
                <a:effectLst/>
                <a:uLnTx/>
                <a:uFillTx/>
                <a:latin typeface="Tahoma"/>
                <a:ea typeface="+mn-ea"/>
                <a:cs typeface="Tahoma"/>
              </a:rPr>
              <a:t>a</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través</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del</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nombre de</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2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clase. </a:t>
            </a:r>
          </a:p>
          <a:p>
            <a:pPr marL="12700" marR="343535" lvl="0" indent="0" algn="l" defTabSz="457200" rtl="0" eaLnBrk="1" fontAlgn="auto" latinLnBrk="0" hangingPunct="1">
              <a:lnSpc>
                <a:spcPct val="150000"/>
              </a:lnSpc>
              <a:spcBef>
                <a:spcPts val="1680"/>
              </a:spcBef>
              <a:spcAft>
                <a:spcPts val="0"/>
              </a:spcAft>
              <a:buClr>
                <a:srgbClr val="A53010"/>
              </a:buClr>
              <a:buSzTx/>
              <a:buFont typeface="Wingdings 3" charset="2"/>
              <a:buNone/>
              <a:tabLst/>
              <a:defRPr/>
            </a:pPr>
            <a:r>
              <a:rPr kumimoji="0" lang="es-ES" sz="1600" b="1" i="0" u="none" strike="noStrike" kern="1200" cap="none" spc="-30" normalizeH="0" baseline="0" noProof="0" dirty="0">
                <a:ln>
                  <a:noFill/>
                </a:ln>
                <a:solidFill>
                  <a:prstClr val="black"/>
                </a:solidFill>
                <a:effectLst/>
                <a:uLnTx/>
                <a:uFillTx/>
                <a:latin typeface="Tahoma"/>
                <a:ea typeface="+mn-ea"/>
                <a:cs typeface="Tahoma"/>
              </a:rPr>
              <a:t>final</a:t>
            </a:r>
            <a:r>
              <a:rPr kumimoji="0" lang="es-ES" sz="1600" b="1" i="0" u="none" strike="noStrike" kern="1200" cap="none" spc="-190" normalizeH="0" baseline="0" noProof="0" dirty="0">
                <a:ln>
                  <a:noFill/>
                </a:ln>
                <a:solidFill>
                  <a:prstClr val="black"/>
                </a:solidFill>
                <a:effectLst/>
                <a:uLnTx/>
                <a:uFillTx/>
                <a:latin typeface="Tahoma"/>
                <a:ea typeface="+mn-ea"/>
                <a:cs typeface="Tahoma"/>
              </a:rPr>
              <a:t> </a:t>
            </a:r>
            <a:r>
              <a:rPr kumimoji="0" lang="es-ES" sz="1600" b="1" i="0" u="none" strike="noStrike" kern="1200" cap="none" spc="-40" normalizeH="0" baseline="0" noProof="0" dirty="0">
                <a:ln>
                  <a:noFill/>
                </a:ln>
                <a:solidFill>
                  <a:prstClr val="black"/>
                </a:solidFill>
                <a:effectLst/>
                <a:uLnTx/>
                <a:uFillTx/>
                <a:latin typeface="Tahoma"/>
                <a:ea typeface="+mn-ea"/>
                <a:cs typeface="Tahoma"/>
              </a:rPr>
              <a:t>static:</a:t>
            </a:r>
            <a:r>
              <a:rPr kumimoji="0" lang="es-ES" sz="1600" b="1" i="0" u="none" strike="noStrike" kern="1200" cap="none" spc="-170" normalizeH="0" baseline="0" noProof="0" dirty="0">
                <a:ln>
                  <a:noFill/>
                </a:ln>
                <a:solidFill>
                  <a:prstClr val="black"/>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Indica</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es</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una</a:t>
            </a:r>
            <a:r>
              <a:rPr kumimoji="0" lang="es-ES" sz="1600" b="0" i="0" u="none" strike="noStrike" kern="1200" cap="none" spc="-114"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constante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de</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55" normalizeH="0" baseline="0" noProof="0" dirty="0">
                <a:ln>
                  <a:noFill/>
                </a:ln>
                <a:solidFill>
                  <a:srgbClr val="FFFFFF"/>
                </a:solidFill>
                <a:effectLst/>
                <a:uLnTx/>
                <a:uFillTx/>
                <a:latin typeface="Tahoma"/>
                <a:ea typeface="+mn-ea"/>
                <a:cs typeface="Tahoma"/>
              </a:rPr>
              <a:t>clase,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es</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una</a:t>
            </a:r>
            <a:r>
              <a:rPr kumimoji="0" lang="es-ES" sz="1600" b="0" i="0" u="none" strike="noStrike" kern="1200" cap="none" spc="-114"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estática</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no</a:t>
            </a:r>
            <a:r>
              <a:rPr kumimoji="0" lang="es-ES" sz="1600" b="0" i="0" u="none" strike="noStrike" kern="1200" cap="none" spc="-12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puede</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ser</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modificada</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después</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de</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su inicialización.</a:t>
            </a:r>
            <a:r>
              <a:rPr kumimoji="0" lang="es-ES" sz="1600" b="0" i="0" u="none" strike="noStrike" kern="1200" cap="none" spc="-120" normalizeH="0" baseline="0" noProof="0" dirty="0">
                <a:ln>
                  <a:noFill/>
                </a:ln>
                <a:solidFill>
                  <a:srgbClr val="FFFFFF"/>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Su</a:t>
            </a:r>
            <a:r>
              <a:rPr kumimoji="0" lang="es-ES" sz="1600" b="0" i="0" u="none" strike="noStrike" kern="1200" cap="none" spc="-12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valor</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es</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igual</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para</a:t>
            </a:r>
            <a:r>
              <a:rPr kumimoji="0" lang="es-ES" sz="1600" b="0" i="0" u="none" strike="noStrike" kern="1200" cap="none" spc="-17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todas</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las</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instancias</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de</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clase.</a:t>
            </a:r>
          </a:p>
          <a:p>
            <a:pPr marL="12700">
              <a:lnSpc>
                <a:spcPct val="150000"/>
              </a:lnSpc>
              <a:spcBef>
                <a:spcPts val="1680"/>
              </a:spcBef>
              <a:buClr>
                <a:srgbClr val="A53010"/>
              </a:buClr>
              <a:defRPr/>
            </a:pPr>
            <a:r>
              <a:rPr kumimoji="0" lang="es-ES" sz="1600" b="1" i="0" u="none" strike="noStrike" kern="1200" cap="none" spc="-40" normalizeH="0" baseline="0" noProof="0" dirty="0" err="1">
                <a:ln>
                  <a:noFill/>
                </a:ln>
                <a:solidFill>
                  <a:prstClr val="black"/>
                </a:solidFill>
                <a:effectLst/>
                <a:uLnTx/>
                <a:uFillTx/>
                <a:latin typeface="Tahoma"/>
                <a:ea typeface="+mn-ea"/>
                <a:cs typeface="Tahoma"/>
              </a:rPr>
              <a:t>transient</a:t>
            </a:r>
            <a:r>
              <a:rPr kumimoji="0" lang="es-ES" sz="1600" b="1" i="0" u="none" strike="noStrike" kern="1200" cap="none" spc="-40" normalizeH="0" baseline="0" noProof="0" dirty="0">
                <a:ln>
                  <a:noFill/>
                </a:ln>
                <a:solidFill>
                  <a:prstClr val="black"/>
                </a:solidFill>
                <a:effectLst/>
                <a:uLnTx/>
                <a:uFillTx/>
                <a:latin typeface="Tahoma"/>
                <a:ea typeface="+mn-ea"/>
                <a:cs typeface="Tahoma"/>
              </a:rPr>
              <a:t>:</a:t>
            </a:r>
            <a:r>
              <a:rPr kumimoji="0" lang="es-ES" sz="1600" b="1" i="0" u="none" strike="noStrike" kern="1200" cap="none" spc="-170" normalizeH="0" baseline="0" noProof="0" dirty="0">
                <a:ln>
                  <a:noFill/>
                </a:ln>
                <a:solidFill>
                  <a:prstClr val="black"/>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Indica</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no</a:t>
            </a:r>
            <a:r>
              <a:rPr kumimoji="0" lang="es-ES" sz="1600" b="0" i="0" u="none" strike="noStrike" kern="1200" cap="none" spc="-12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debe</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ser</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serializada</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cuando</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se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guarda</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el</a:t>
            </a:r>
            <a:r>
              <a:rPr kumimoji="0" lang="es-ES" sz="1600" b="0" i="0" u="none" strike="noStrike" kern="1200" cap="none" spc="-12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estado</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de</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un</a:t>
            </a:r>
            <a:r>
              <a:rPr kumimoji="0" lang="es-ES" sz="1600" b="0" i="0" u="none" strike="noStrike" kern="1200" cap="none" spc="-114"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objeto.</a:t>
            </a:r>
          </a:p>
          <a:p>
            <a:pPr marL="12700" marR="0" lvl="0" indent="0" algn="l" defTabSz="457200" rtl="0" eaLnBrk="1" fontAlgn="auto" latinLnBrk="0" hangingPunct="1">
              <a:lnSpc>
                <a:spcPct val="150000"/>
              </a:lnSpc>
              <a:spcBef>
                <a:spcPts val="1680"/>
              </a:spcBef>
              <a:spcAft>
                <a:spcPts val="0"/>
              </a:spcAft>
              <a:buClr>
                <a:srgbClr val="A53010"/>
              </a:buClr>
              <a:buSzTx/>
              <a:buFont typeface="Wingdings 3" charset="2"/>
              <a:buNone/>
              <a:tabLst/>
              <a:defRPr/>
            </a:pPr>
            <a:r>
              <a:rPr kumimoji="0" lang="es-ES" sz="1600" b="1" i="0" u="none" strike="noStrike" kern="1200" cap="none" spc="-55" normalizeH="0" baseline="0" noProof="0" dirty="0" err="1">
                <a:ln>
                  <a:noFill/>
                </a:ln>
                <a:solidFill>
                  <a:prstClr val="black"/>
                </a:solidFill>
                <a:effectLst/>
                <a:uLnTx/>
                <a:uFillTx/>
                <a:latin typeface="Tahoma"/>
                <a:ea typeface="+mn-ea"/>
                <a:cs typeface="Tahoma"/>
              </a:rPr>
              <a:t>volatile</a:t>
            </a:r>
            <a:r>
              <a:rPr kumimoji="0" lang="es-ES" sz="1600" b="1" i="0" u="none" strike="noStrike" kern="1200" cap="none" spc="-55" normalizeH="0" baseline="0" noProof="0" dirty="0">
                <a:ln>
                  <a:noFill/>
                </a:ln>
                <a:solidFill>
                  <a:prstClr val="black"/>
                </a:solidFill>
                <a:effectLst/>
                <a:uLnTx/>
                <a:uFillTx/>
                <a:latin typeface="Tahoma"/>
                <a:ea typeface="+mn-ea"/>
                <a:cs typeface="Tahoma"/>
              </a:rPr>
              <a:t>:</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45" normalizeH="0" baseline="0" noProof="0" dirty="0">
                <a:ln>
                  <a:noFill/>
                </a:ln>
                <a:solidFill>
                  <a:srgbClr val="FFFFFF"/>
                </a:solidFill>
                <a:effectLst/>
                <a:uLnTx/>
                <a:uFillTx/>
                <a:latin typeface="Tahoma"/>
                <a:ea typeface="+mn-ea"/>
                <a:cs typeface="Tahoma"/>
              </a:rPr>
              <a:t>Indica</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puede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ser</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modificada</a:t>
            </a:r>
            <a:r>
              <a:rPr kumimoji="0" lang="es-ES" sz="1600" b="0" i="0" u="none" strike="noStrike" kern="1200" cap="none" spc="-175"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por</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múltiples</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hilos</a:t>
            </a:r>
            <a:r>
              <a:rPr kumimoji="0" lang="es-ES" sz="1600" b="0" i="0" u="none" strike="noStrike" kern="1200" cap="none" spc="-11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y</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los</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cambios</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realizados</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por</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un</a:t>
            </a:r>
            <a:r>
              <a:rPr kumimoji="0" lang="es-ES" sz="1600" b="0" i="0" u="none" strike="noStrike" kern="1200" cap="none" spc="-114"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hilo</a:t>
            </a:r>
            <a:r>
              <a:rPr kumimoji="0" lang="es-ES" sz="1600" b="0" i="0" u="none" strike="noStrike" kern="1200" cap="none" spc="-10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son</a:t>
            </a:r>
            <a:r>
              <a:rPr kumimoji="0" lang="es-ES" sz="1600" b="0" i="0" u="none" strike="noStrike" kern="1200" cap="none" spc="-114"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visibles</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inmediatamente</a:t>
            </a:r>
            <a:endParaRPr kumimoji="0" lang="es-ES" sz="1600" b="0" i="0" u="none" strike="noStrike" kern="1200" cap="none" spc="0" normalizeH="0" baseline="0" noProof="0" dirty="0">
              <a:ln>
                <a:noFill/>
              </a:ln>
              <a:solidFill>
                <a:prstClr val="white">
                  <a:lumMod val="75000"/>
                  <a:lumOff val="25000"/>
                </a:prstClr>
              </a:solidFill>
              <a:effectLst/>
              <a:uLnTx/>
              <a:uFillTx/>
              <a:latin typeface="Tahoma"/>
              <a:ea typeface="+mn-ea"/>
              <a:cs typeface="Tahoma"/>
            </a:endParaRPr>
          </a:p>
          <a:p>
            <a:pPr marL="1270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s-ES" sz="1600" b="0" i="0" u="none" strike="noStrike" kern="1200" cap="none" spc="0" normalizeH="0" baseline="0" noProof="0" dirty="0">
                <a:ln>
                  <a:noFill/>
                </a:ln>
                <a:solidFill>
                  <a:srgbClr val="FFFFFF"/>
                </a:solidFill>
                <a:effectLst/>
                <a:uLnTx/>
                <a:uFillTx/>
                <a:latin typeface="Tahoma"/>
                <a:ea typeface="+mn-ea"/>
                <a:cs typeface="Tahoma"/>
              </a:rPr>
              <a:t>por</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los</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50" normalizeH="0" baseline="0" noProof="0" dirty="0">
                <a:ln>
                  <a:noFill/>
                </a:ln>
                <a:solidFill>
                  <a:srgbClr val="FFFFFF"/>
                </a:solidFill>
                <a:effectLst/>
                <a:uLnTx/>
                <a:uFillTx/>
                <a:latin typeface="Tahoma"/>
                <a:ea typeface="+mn-ea"/>
                <a:cs typeface="Tahoma"/>
              </a:rPr>
              <a:t>demás</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hilos.</a:t>
            </a:r>
            <a:endParaRPr kumimoji="0" lang="es-ES" sz="1600" b="0" i="0" u="none" strike="noStrike" kern="1200" cap="none" spc="0" normalizeH="0" baseline="0" noProof="0" dirty="0">
              <a:ln>
                <a:noFill/>
              </a:ln>
              <a:solidFill>
                <a:prstClr val="white">
                  <a:lumMod val="75000"/>
                  <a:lumOff val="25000"/>
                </a:prstClr>
              </a:solidFill>
              <a:effectLst/>
              <a:uLnTx/>
              <a:uFillTx/>
              <a:latin typeface="Tahoma"/>
              <a:ea typeface="+mn-ea"/>
              <a:cs typeface="Tahoma"/>
            </a:endParaRPr>
          </a:p>
          <a:p>
            <a:pPr marL="12700" marR="343535">
              <a:lnSpc>
                <a:spcPct val="150000"/>
              </a:lnSpc>
              <a:spcBef>
                <a:spcPts val="1680"/>
              </a:spcBef>
              <a:buClr>
                <a:srgbClr val="A53010"/>
              </a:buClr>
            </a:pPr>
            <a:r>
              <a:rPr kumimoji="0" lang="es-ES" sz="1600" b="1" i="0" u="none" strike="noStrike" kern="1200" cap="none" spc="-40" normalizeH="0" baseline="0" noProof="0" dirty="0" err="1">
                <a:ln>
                  <a:noFill/>
                </a:ln>
                <a:solidFill>
                  <a:prstClr val="black"/>
                </a:solidFill>
                <a:effectLst/>
                <a:uLnTx/>
                <a:uFillTx/>
                <a:latin typeface="Tahoma"/>
                <a:ea typeface="+mn-ea"/>
                <a:cs typeface="Tahoma"/>
              </a:rPr>
              <a:t>synchronized</a:t>
            </a:r>
            <a:r>
              <a:rPr kumimoji="0" lang="es-ES" sz="1600" b="1" i="0" u="none" strike="noStrike" kern="1200" cap="none" spc="-40" normalizeH="0" baseline="0" noProof="0" dirty="0">
                <a:ln>
                  <a:noFill/>
                </a:ln>
                <a:solidFill>
                  <a:prstClr val="black"/>
                </a:solidFill>
                <a:effectLst/>
                <a:uLnTx/>
                <a:uFillTx/>
                <a:latin typeface="Tahoma"/>
                <a:ea typeface="+mn-ea"/>
                <a:cs typeface="Tahoma"/>
              </a:rPr>
              <a:t>:</a:t>
            </a:r>
            <a:r>
              <a:rPr kumimoji="0" lang="es-ES" sz="1600" b="1" i="0" u="none" strike="noStrike" kern="1200" cap="none" spc="-170" normalizeH="0" baseline="0" noProof="0" dirty="0">
                <a:ln>
                  <a:noFill/>
                </a:ln>
                <a:solidFill>
                  <a:prstClr val="black"/>
                </a:solidFill>
                <a:effectLst/>
                <a:uLnTx/>
                <a:uFillTx/>
                <a:latin typeface="Tahoma"/>
                <a:ea typeface="+mn-ea"/>
                <a:cs typeface="Tahoma"/>
              </a:rPr>
              <a:t> </a:t>
            </a:r>
            <a:r>
              <a:rPr kumimoji="0" lang="es-ES" sz="1600" b="0" i="0" u="none" strike="noStrike" kern="1200" cap="none" spc="-40" normalizeH="0" baseline="0" noProof="0" dirty="0">
                <a:ln>
                  <a:noFill/>
                </a:ln>
                <a:solidFill>
                  <a:srgbClr val="FFFFFF"/>
                </a:solidFill>
                <a:effectLst/>
                <a:uLnTx/>
                <a:uFillTx/>
                <a:latin typeface="Tahoma"/>
                <a:ea typeface="+mn-ea"/>
                <a:cs typeface="Tahoma"/>
              </a:rPr>
              <a:t>Indica</a:t>
            </a:r>
            <a:r>
              <a:rPr kumimoji="0" lang="es-ES" sz="1600" b="0" i="0" u="none" strike="noStrike" kern="1200" cap="none" spc="-15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que</a:t>
            </a:r>
            <a:r>
              <a:rPr kumimoji="0" lang="es-ES" sz="1600" b="0" i="0" u="none" strike="noStrike" kern="1200" cap="none" spc="-140"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variable</a:t>
            </a:r>
            <a:r>
              <a:rPr kumimoji="0" lang="es-ES" sz="1600" b="0" i="0" u="none" strike="noStrike" kern="1200" cap="none" spc="-16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solo</a:t>
            </a:r>
            <a:r>
              <a:rPr kumimoji="0" lang="es-ES" sz="1600" b="0" i="0" u="none" strike="noStrike" kern="1200" cap="none" spc="-12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puede</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ser</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accedida</a:t>
            </a:r>
            <a:r>
              <a:rPr kumimoji="0" lang="es-ES" sz="1600" b="0" i="0" u="none" strike="noStrike" kern="1200" cap="none" spc="-170" normalizeH="0" baseline="0" noProof="0" dirty="0">
                <a:ln>
                  <a:noFill/>
                </a:ln>
                <a:solidFill>
                  <a:srgbClr val="FFFFFF"/>
                </a:solidFill>
                <a:effectLst/>
                <a:uLnTx/>
                <a:uFillTx/>
                <a:latin typeface="Tahoma"/>
                <a:ea typeface="+mn-ea"/>
                <a:cs typeface="Tahoma"/>
              </a:rPr>
              <a:t> </a:t>
            </a:r>
            <a:r>
              <a:rPr kumimoji="0" lang="es-ES" sz="1600" b="0" i="0" u="none" strike="noStrike" kern="1200" cap="none" spc="0" normalizeH="0" baseline="0" noProof="0" dirty="0">
                <a:ln>
                  <a:noFill/>
                </a:ln>
                <a:solidFill>
                  <a:srgbClr val="FFFFFF"/>
                </a:solidFill>
                <a:effectLst/>
                <a:uLnTx/>
                <a:uFillTx/>
                <a:latin typeface="Tahoma"/>
                <a:ea typeface="+mn-ea"/>
                <a:cs typeface="Tahoma"/>
              </a:rPr>
              <a:t>por</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un</a:t>
            </a:r>
            <a:r>
              <a:rPr kumimoji="0" lang="es-ES" sz="1600" b="0" i="0" u="none" strike="noStrike" kern="1200" cap="none" spc="-12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hilo</a:t>
            </a:r>
            <a:r>
              <a:rPr kumimoji="0" lang="es-ES" sz="1600" b="0" i="0" u="none" strike="noStrike" kern="1200" cap="none" spc="-114" normalizeH="0" baseline="0" noProof="0" dirty="0">
                <a:ln>
                  <a:noFill/>
                </a:ln>
                <a:solidFill>
                  <a:srgbClr val="FFFFFF"/>
                </a:solidFill>
                <a:effectLst/>
                <a:uLnTx/>
                <a:uFillTx/>
                <a:latin typeface="Tahoma"/>
                <a:ea typeface="+mn-ea"/>
                <a:cs typeface="Tahoma"/>
              </a:rPr>
              <a:t> </a:t>
            </a:r>
            <a:r>
              <a:rPr kumimoji="0" lang="es-ES" sz="1600" b="0" i="0" u="none" strike="noStrike" kern="1200" cap="none" spc="-65" normalizeH="0" baseline="0" noProof="0" dirty="0">
                <a:ln>
                  <a:noFill/>
                </a:ln>
                <a:solidFill>
                  <a:srgbClr val="FFFFFF"/>
                </a:solidFill>
                <a:effectLst/>
                <a:uLnTx/>
                <a:uFillTx/>
                <a:latin typeface="Tahoma"/>
                <a:ea typeface="+mn-ea"/>
                <a:cs typeface="Tahoma"/>
              </a:rPr>
              <a:t>a</a:t>
            </a:r>
            <a:r>
              <a:rPr kumimoji="0" lang="es-ES" sz="1600" b="0" i="0" u="none" strike="noStrike" kern="1200" cap="none" spc="-145" normalizeH="0" baseline="0" noProof="0" dirty="0">
                <a:ln>
                  <a:noFill/>
                </a:ln>
                <a:solidFill>
                  <a:srgbClr val="FFFFFF"/>
                </a:solidFill>
                <a:effectLst/>
                <a:uLnTx/>
                <a:uFillTx/>
                <a:latin typeface="Tahoma"/>
                <a:ea typeface="+mn-ea"/>
                <a:cs typeface="Tahoma"/>
              </a:rPr>
              <a:t> </a:t>
            </a:r>
            <a:r>
              <a:rPr kumimoji="0" lang="es-ES" sz="1600" b="0" i="0" u="none" strike="noStrike" kern="1200" cap="none" spc="-35" normalizeH="0" baseline="0" noProof="0" dirty="0">
                <a:ln>
                  <a:noFill/>
                </a:ln>
                <a:solidFill>
                  <a:srgbClr val="FFFFFF"/>
                </a:solidFill>
                <a:effectLst/>
                <a:uLnTx/>
                <a:uFillTx/>
                <a:latin typeface="Tahoma"/>
                <a:ea typeface="+mn-ea"/>
                <a:cs typeface="Tahoma"/>
              </a:rPr>
              <a:t>la</a:t>
            </a:r>
            <a:r>
              <a:rPr kumimoji="0" lang="es-ES" sz="1600" b="0" i="0" u="none" strike="noStrike" kern="1200" cap="none" spc="-130" normalizeH="0" baseline="0" noProof="0" dirty="0">
                <a:ln>
                  <a:noFill/>
                </a:ln>
                <a:solidFill>
                  <a:srgbClr val="FFFFFF"/>
                </a:solidFill>
                <a:effectLst/>
                <a:uLnTx/>
                <a:uFillTx/>
                <a:latin typeface="Tahoma"/>
                <a:ea typeface="+mn-ea"/>
                <a:cs typeface="Tahoma"/>
              </a:rPr>
              <a:t> </a:t>
            </a:r>
            <a:r>
              <a:rPr kumimoji="0" lang="es-ES" sz="1600" b="0" i="0" u="none" strike="noStrike" kern="1200" cap="none" spc="-20" normalizeH="0" baseline="0" noProof="0" dirty="0">
                <a:ln>
                  <a:noFill/>
                </a:ln>
                <a:solidFill>
                  <a:srgbClr val="FFFFFF"/>
                </a:solidFill>
                <a:effectLst/>
                <a:uLnTx/>
                <a:uFillTx/>
                <a:latin typeface="Tahoma"/>
                <a:ea typeface="+mn-ea"/>
                <a:cs typeface="Tahoma"/>
              </a:rPr>
              <a:t>vez</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para</a:t>
            </a:r>
            <a:r>
              <a:rPr kumimoji="0" lang="es-ES" sz="1600" b="0" i="0" u="none" strike="noStrike" kern="1200" cap="none" spc="-15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evitar</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30" normalizeH="0" baseline="0" noProof="0" dirty="0">
                <a:ln>
                  <a:noFill/>
                </a:ln>
                <a:solidFill>
                  <a:srgbClr val="FFFFFF"/>
                </a:solidFill>
                <a:effectLst/>
                <a:uLnTx/>
                <a:uFillTx/>
                <a:latin typeface="Tahoma"/>
                <a:ea typeface="+mn-ea"/>
                <a:cs typeface="Tahoma"/>
              </a:rPr>
              <a:t>problemas</a:t>
            </a:r>
            <a:r>
              <a:rPr kumimoji="0" lang="es-ES" sz="1600" b="0" i="0" u="none" strike="noStrike" kern="1200" cap="none" spc="-160" normalizeH="0" baseline="0" noProof="0" dirty="0">
                <a:ln>
                  <a:noFill/>
                </a:ln>
                <a:solidFill>
                  <a:srgbClr val="FFFFFF"/>
                </a:solidFill>
                <a:effectLst/>
                <a:uLnTx/>
                <a:uFillTx/>
                <a:latin typeface="Tahoma"/>
                <a:ea typeface="+mn-ea"/>
                <a:cs typeface="Tahoma"/>
              </a:rPr>
              <a:t> </a:t>
            </a:r>
            <a:r>
              <a:rPr kumimoji="0" lang="es-ES" sz="1600" b="0" i="0" u="none" strike="noStrike" kern="1200" cap="none" spc="-25" normalizeH="0" baseline="0" noProof="0" dirty="0">
                <a:ln>
                  <a:noFill/>
                </a:ln>
                <a:solidFill>
                  <a:srgbClr val="FFFFFF"/>
                </a:solidFill>
                <a:effectLst/>
                <a:uLnTx/>
                <a:uFillTx/>
                <a:latin typeface="Tahoma"/>
                <a:ea typeface="+mn-ea"/>
                <a:cs typeface="Tahoma"/>
              </a:rPr>
              <a:t>de</a:t>
            </a:r>
            <a:r>
              <a:rPr kumimoji="0" lang="es-ES" sz="1600" b="0" i="0" u="none" strike="noStrike" kern="1200" cap="none" spc="-135" normalizeH="0" baseline="0" noProof="0" dirty="0">
                <a:ln>
                  <a:noFill/>
                </a:ln>
                <a:solidFill>
                  <a:srgbClr val="FFFFFF"/>
                </a:solidFill>
                <a:effectLst/>
                <a:uLnTx/>
                <a:uFillTx/>
                <a:latin typeface="Tahoma"/>
                <a:ea typeface="+mn-ea"/>
                <a:cs typeface="Tahoma"/>
              </a:rPr>
              <a:t> </a:t>
            </a:r>
            <a:r>
              <a:rPr kumimoji="0" lang="es-ES" sz="1600" b="0" i="0" u="none" strike="noStrike" kern="1200" cap="none" spc="-10" normalizeH="0" baseline="0" noProof="0" dirty="0">
                <a:ln>
                  <a:noFill/>
                </a:ln>
                <a:solidFill>
                  <a:srgbClr val="FFFFFF"/>
                </a:solidFill>
                <a:effectLst/>
                <a:uLnTx/>
                <a:uFillTx/>
                <a:latin typeface="Tahoma"/>
                <a:ea typeface="+mn-ea"/>
                <a:cs typeface="Tahoma"/>
              </a:rPr>
              <a:t>concurrencia.</a:t>
            </a:r>
            <a:endParaRPr kumimoji="0" lang="es-ES" sz="1600" b="0" i="0" u="none" strike="noStrike" kern="1200" cap="none" spc="0" normalizeH="0" baseline="0" noProof="0" dirty="0">
              <a:ln>
                <a:noFill/>
              </a:ln>
              <a:solidFill>
                <a:prstClr val="white">
                  <a:lumMod val="75000"/>
                  <a:lumOff val="25000"/>
                </a:prstClr>
              </a:solidFill>
              <a:effectLst/>
              <a:uLnTx/>
              <a:uFillTx/>
              <a:latin typeface="Tahoma"/>
              <a:ea typeface="+mn-ea"/>
              <a:cs typeface="Tahoma"/>
            </a:endParaRPr>
          </a:p>
          <a:p>
            <a:pPr marL="12700" marR="343535" lvl="0" indent="0" algn="l" defTabSz="457200" rtl="0" eaLnBrk="1" fontAlgn="auto" latinLnBrk="0" hangingPunct="1">
              <a:lnSpc>
                <a:spcPct val="100000"/>
              </a:lnSpc>
              <a:spcBef>
                <a:spcPts val="1680"/>
              </a:spcBef>
              <a:spcAft>
                <a:spcPts val="0"/>
              </a:spcAft>
              <a:buClr>
                <a:srgbClr val="A53010"/>
              </a:buClr>
              <a:buSzTx/>
              <a:buFont typeface="Wingdings 3" charset="2"/>
              <a:buNone/>
              <a:tabLst/>
              <a:defRPr/>
            </a:pPr>
            <a:endParaRPr kumimoji="0" lang="es-ES" sz="1600" b="0" i="0" u="none" strike="noStrike" kern="1200" cap="none" spc="0" normalizeH="0" baseline="0" noProof="0" dirty="0">
              <a:ln>
                <a:noFill/>
              </a:ln>
              <a:solidFill>
                <a:prstClr val="white">
                  <a:lumMod val="75000"/>
                  <a:lumOff val="25000"/>
                </a:prstClr>
              </a:solidFill>
              <a:effectLst/>
              <a:uLnTx/>
              <a:uFillTx/>
              <a:latin typeface="Tahoma"/>
              <a:ea typeface="+mn-ea"/>
              <a:cs typeface="Tahoma"/>
            </a:endParaRPr>
          </a:p>
        </p:txBody>
      </p:sp>
    </p:spTree>
    <p:extLst>
      <p:ext uri="{BB962C8B-B14F-4D97-AF65-F5344CB8AC3E}">
        <p14:creationId xmlns:p14="http://schemas.microsoft.com/office/powerpoint/2010/main" val="91126512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3BF14-00F2-8F55-3F92-358DA4EA8377}"/>
              </a:ext>
            </a:extLst>
          </p:cNvPr>
          <p:cNvSpPr>
            <a:spLocks noGrp="1"/>
          </p:cNvSpPr>
          <p:nvPr>
            <p:ph type="title"/>
          </p:nvPr>
        </p:nvSpPr>
        <p:spPr/>
        <p:txBody>
          <a:bodyPr/>
          <a:lstStyle/>
          <a:p>
            <a:r>
              <a:rPr lang="es-ES" dirty="0"/>
              <a:t>Mejorando el diseño de clases </a:t>
            </a:r>
          </a:p>
        </p:txBody>
      </p:sp>
      <p:sp>
        <p:nvSpPr>
          <p:cNvPr id="3" name="Marcador de posición de imagen 2">
            <a:extLst>
              <a:ext uri="{FF2B5EF4-FFF2-40B4-BE49-F238E27FC236}">
                <a16:creationId xmlns:a16="http://schemas.microsoft.com/office/drawing/2014/main" id="{9A83B745-DE47-4A21-5623-F3239C3261AE}"/>
              </a:ext>
            </a:extLst>
          </p:cNvPr>
          <p:cNvSpPr>
            <a:spLocks noGrp="1"/>
          </p:cNvSpPr>
          <p:nvPr>
            <p:ph type="pic" idx="1"/>
          </p:nvPr>
        </p:nvSpPr>
        <p:spPr>
          <a:xfrm>
            <a:off x="0" y="0"/>
            <a:ext cx="12191985" cy="4915076"/>
          </a:xfrm>
        </p:spPr>
        <p:txBody>
          <a:bodyPr/>
          <a:lstStyle/>
          <a:p>
            <a:r>
              <a:rPr lang="es-ES" dirty="0"/>
              <a:t>Java </a:t>
            </a:r>
          </a:p>
          <a:p>
            <a:endParaRPr lang="es-ES" dirty="0"/>
          </a:p>
        </p:txBody>
      </p:sp>
      <p:sp>
        <p:nvSpPr>
          <p:cNvPr id="4" name="Marcador de texto 3">
            <a:extLst>
              <a:ext uri="{FF2B5EF4-FFF2-40B4-BE49-F238E27FC236}">
                <a16:creationId xmlns:a16="http://schemas.microsoft.com/office/drawing/2014/main" id="{69FD0541-4C1B-FA49-101D-4FE916E21C53}"/>
              </a:ext>
            </a:extLst>
          </p:cNvPr>
          <p:cNvSpPr>
            <a:spLocks noGrp="1"/>
          </p:cNvSpPr>
          <p:nvPr>
            <p:ph type="body" sz="half" idx="2"/>
          </p:nvPr>
        </p:nvSpPr>
        <p:spPr/>
        <p:txBody>
          <a:bodyPr/>
          <a:lstStyle/>
          <a:p>
            <a:endParaRPr lang="es-ES" dirty="0"/>
          </a:p>
        </p:txBody>
      </p:sp>
    </p:spTree>
    <p:extLst>
      <p:ext uri="{BB962C8B-B14F-4D97-AF65-F5344CB8AC3E}">
        <p14:creationId xmlns:p14="http://schemas.microsoft.com/office/powerpoint/2010/main" val="2783846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4CC9D-8366-C77C-5B40-068ABD99348F}"/>
              </a:ext>
            </a:extLst>
          </p:cNvPr>
          <p:cNvSpPr>
            <a:spLocks noGrp="1"/>
          </p:cNvSpPr>
          <p:nvPr>
            <p:ph type="title"/>
          </p:nvPr>
        </p:nvSpPr>
        <p:spPr/>
        <p:txBody>
          <a:bodyPr/>
          <a:lstStyle/>
          <a:p>
            <a:r>
              <a:rPr lang="es-ES" dirty="0"/>
              <a:t>Directiva final</a:t>
            </a:r>
          </a:p>
        </p:txBody>
      </p:sp>
      <p:sp>
        <p:nvSpPr>
          <p:cNvPr id="3" name="Marcador de contenido 2">
            <a:extLst>
              <a:ext uri="{FF2B5EF4-FFF2-40B4-BE49-F238E27FC236}">
                <a16:creationId xmlns:a16="http://schemas.microsoft.com/office/drawing/2014/main" id="{9D81E987-CE2B-9E1E-F656-28DE540407DD}"/>
              </a:ext>
            </a:extLst>
          </p:cNvPr>
          <p:cNvSpPr>
            <a:spLocks noGrp="1"/>
          </p:cNvSpPr>
          <p:nvPr>
            <p:ph idx="1"/>
          </p:nvPr>
        </p:nvSpPr>
        <p:spPr/>
        <p:txBody>
          <a:bodyPr>
            <a:normAutofit fontScale="92500" lnSpcReduction="10000"/>
          </a:bodyPr>
          <a:lstStyle/>
          <a:p>
            <a:pPr lvl="1"/>
            <a:endParaRPr lang="es-ES" dirty="0"/>
          </a:p>
          <a:p>
            <a:pPr lvl="1"/>
            <a:r>
              <a:rPr lang="es-ES" b="1" dirty="0"/>
              <a:t>Variables</a:t>
            </a:r>
            <a:r>
              <a:rPr lang="es-ES" dirty="0"/>
              <a:t>: Una variable declarada como final no puede cambiar su valor una vez inicializada.</a:t>
            </a:r>
          </a:p>
          <a:p>
            <a:pPr marL="201168" lvl="1" indent="0">
              <a:buNone/>
            </a:pPr>
            <a:r>
              <a:rPr lang="es-ES" dirty="0"/>
              <a:t>   Hay que inicializarla en la declaración:</a:t>
            </a:r>
          </a:p>
          <a:p>
            <a:pPr marL="201168" lvl="1" indent="0">
              <a:buNone/>
            </a:pPr>
            <a:r>
              <a:rPr lang="es-ES" dirty="0"/>
              <a:t>       static final int NUMERO_RUEDAS=4  // se declara y se asigna a la vez</a:t>
            </a:r>
          </a:p>
          <a:p>
            <a:pPr marL="201168" lvl="1" indent="0">
              <a:buNone/>
            </a:pPr>
            <a:r>
              <a:rPr lang="es-ES" dirty="0"/>
              <a:t>       final int NUMERO_MATRICULA;</a:t>
            </a:r>
          </a:p>
          <a:p>
            <a:pPr marL="201168" lvl="1" indent="0">
              <a:buNone/>
            </a:pPr>
            <a:r>
              <a:rPr lang="es-ES" dirty="0"/>
              <a:t>   </a:t>
            </a:r>
          </a:p>
          <a:p>
            <a:pPr lvl="1"/>
            <a:r>
              <a:rPr lang="es-ES" b="1" dirty="0"/>
              <a:t>Métodos</a:t>
            </a:r>
            <a:r>
              <a:rPr lang="es-ES" dirty="0"/>
              <a:t>: Un método declarado como final no puede ser sobrescrito por las clases hijas</a:t>
            </a:r>
          </a:p>
          <a:p>
            <a:pPr marL="201168" lvl="1" indent="0">
              <a:buNone/>
            </a:pPr>
            <a:r>
              <a:rPr lang="es-ES" dirty="0"/>
              <a:t>   Se utiliza para evitar que los desarrolladores modifiquen la implementación de un método importante en la clase padre</a:t>
            </a:r>
          </a:p>
          <a:p>
            <a:pPr marL="201168" lvl="1" indent="0">
              <a:buNone/>
            </a:pPr>
            <a:endParaRPr lang="es-ES" dirty="0"/>
          </a:p>
          <a:p>
            <a:pPr lvl="1"/>
            <a:r>
              <a:rPr lang="es-ES" b="1" dirty="0"/>
              <a:t>Clase</a:t>
            </a:r>
            <a:r>
              <a:rPr lang="es-ES" dirty="0"/>
              <a:t>: Una clase declarada como final no puede ser extendida por otras clases</a:t>
            </a:r>
          </a:p>
          <a:p>
            <a:pPr marL="201168" lvl="1" indent="0">
              <a:buNone/>
            </a:pPr>
            <a:r>
              <a:rPr lang="es-ES" dirty="0"/>
              <a:t>   Se utiliza para evitar que se cambie la implementación de una clase importante o para crear clases que no pueden tener subclases</a:t>
            </a:r>
          </a:p>
          <a:p>
            <a:pPr lvl="1"/>
            <a:endParaRPr lang="es-ES" dirty="0"/>
          </a:p>
          <a:p>
            <a:pPr lvl="1"/>
            <a:endParaRPr lang="es-ES" dirty="0"/>
          </a:p>
        </p:txBody>
      </p:sp>
    </p:spTree>
    <p:extLst>
      <p:ext uri="{BB962C8B-B14F-4D97-AF65-F5344CB8AC3E}">
        <p14:creationId xmlns:p14="http://schemas.microsoft.com/office/powerpoint/2010/main" val="286899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Clases Abstractas</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r>
              <a:rPr lang="es-ES" dirty="0"/>
              <a:t>Permiten definir una estructura y delegar a clases derivadas su implementación</a:t>
            </a:r>
          </a:p>
          <a:p>
            <a:pPr lvl="1"/>
            <a:endParaRPr lang="es-ES" dirty="0"/>
          </a:p>
          <a:p>
            <a:pPr marL="201168" lvl="1" indent="0">
              <a:buNone/>
            </a:pPr>
            <a:r>
              <a:rPr lang="es-ES" dirty="0"/>
              <a:t>//Clase abstracta</a:t>
            </a:r>
          </a:p>
          <a:p>
            <a:pPr marL="201168" lvl="1" indent="0">
              <a:buNone/>
            </a:pPr>
            <a:r>
              <a:rPr lang="es-ES" dirty="0"/>
              <a:t>public abstract class claseAbstracta{</a:t>
            </a:r>
          </a:p>
          <a:p>
            <a:pPr marL="201168" lvl="1" indent="0">
              <a:buNone/>
            </a:pPr>
            <a:r>
              <a:rPr lang="es-ES" dirty="0"/>
              <a:t>  	public abstract void metodo1();         // método abstracto sin implementación</a:t>
            </a:r>
          </a:p>
          <a:p>
            <a:pPr marL="201168" lvl="1" indent="0">
              <a:buNone/>
            </a:pPr>
            <a:r>
              <a:rPr lang="es-ES" dirty="0"/>
              <a:t> }</a:t>
            </a:r>
          </a:p>
          <a:p>
            <a:pPr marL="201168" lvl="1" indent="0">
              <a:buNone/>
            </a:pPr>
            <a:endParaRPr lang="es-ES" dirty="0"/>
          </a:p>
          <a:p>
            <a:pPr lvl="1"/>
            <a:r>
              <a:rPr lang="es-ES" dirty="0"/>
              <a:t>Declaramos la clase y el método abstracto y no implementamos el comportamiento</a:t>
            </a:r>
          </a:p>
          <a:p>
            <a:pPr marL="201168" lvl="1" indent="0">
              <a:buNone/>
            </a:pPr>
            <a:endParaRPr lang="es-ES" dirty="0"/>
          </a:p>
        </p:txBody>
      </p:sp>
    </p:spTree>
    <p:extLst>
      <p:ext uri="{BB962C8B-B14F-4D97-AF65-F5344CB8AC3E}">
        <p14:creationId xmlns:p14="http://schemas.microsoft.com/office/powerpoint/2010/main" val="4203436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Clases Abstractas</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fontScale="92500" lnSpcReduction="20000"/>
          </a:bodyPr>
          <a:lstStyle/>
          <a:p>
            <a:pPr marL="0" marR="0">
              <a:spcBef>
                <a:spcPts val="0"/>
              </a:spcBef>
              <a:spcAft>
                <a:spcPts val="0"/>
              </a:spcAft>
            </a:pPr>
            <a:endParaRPr lang="es-ES" sz="1800" b="1" dirty="0">
              <a:solidFill>
                <a:srgbClr val="7F0055"/>
              </a:solidFill>
              <a:effectLst/>
              <a:highlight>
                <a:srgbClr val="FFFFFF"/>
              </a:highlight>
              <a:latin typeface="Courier New" panose="02070309020205020404" pitchFamily="49" charset="0"/>
            </a:endParaRPr>
          </a:p>
          <a:p>
            <a:pPr marL="0" marR="0">
              <a:spcBef>
                <a:spcPts val="0"/>
              </a:spcBef>
              <a:spcAft>
                <a:spcPts val="0"/>
              </a:spcAft>
            </a:pPr>
            <a:endParaRPr lang="es-ES" sz="1800" b="1" dirty="0">
              <a:solidFill>
                <a:srgbClr val="7F0055"/>
              </a:solidFill>
              <a:effectLst/>
              <a:highlight>
                <a:srgbClr val="FFFFFF"/>
              </a:highlight>
              <a:latin typeface="Courier New" panose="02070309020205020404" pitchFamily="49" charset="0"/>
            </a:endParaRPr>
          </a:p>
          <a:p>
            <a:pPr marL="201168" marR="0" lvl="1" indent="0">
              <a:buNone/>
            </a:pPr>
            <a:r>
              <a:rPr lang="es-ES" dirty="0"/>
              <a:t>public abstract class ClasePadre {</a:t>
            </a:r>
          </a:p>
          <a:p>
            <a:pPr marL="201168" marR="0" lvl="1" indent="0">
              <a:buNone/>
            </a:pPr>
            <a:r>
              <a:rPr lang="es-ES" dirty="0"/>
              <a:t>          //Método abstracto sin implementación </a:t>
            </a:r>
          </a:p>
          <a:p>
            <a:pPr marL="201168" marR="0" lvl="1" indent="0">
              <a:buNone/>
            </a:pPr>
            <a:r>
              <a:rPr lang="es-ES" dirty="0"/>
              <a:t>    public abstract void accion();</a:t>
            </a:r>
          </a:p>
          <a:p>
            <a:pPr marL="201168" marR="0" lvl="1" indent="0">
              <a:buNone/>
            </a:pPr>
            <a:r>
              <a:rPr lang="es-ES" dirty="0"/>
              <a:t>} </a:t>
            </a:r>
          </a:p>
          <a:p>
            <a:pPr marL="201168" marR="0" lvl="1" indent="0">
              <a:buNone/>
            </a:pPr>
            <a:endParaRPr lang="es-ES" dirty="0"/>
          </a:p>
          <a:p>
            <a:pPr marL="201168" marR="0" lvl="1" indent="0">
              <a:buNone/>
            </a:pPr>
            <a:r>
              <a:rPr lang="es-ES" dirty="0"/>
              <a:t>public class ClaseHIja extends ClasePadre{</a:t>
            </a:r>
          </a:p>
          <a:p>
            <a:pPr marL="201168" marR="0" lvl="1" indent="0">
              <a:buNone/>
            </a:pPr>
            <a:r>
              <a:rPr lang="es-ES" dirty="0"/>
              <a:t>           // Implementación del método abstracto</a:t>
            </a:r>
          </a:p>
          <a:p>
            <a:pPr marL="201168" marR="0" lvl="1" indent="0">
              <a:buNone/>
            </a:pPr>
            <a:r>
              <a:rPr lang="es-ES" dirty="0"/>
              <a:t>      @Override</a:t>
            </a:r>
          </a:p>
          <a:p>
            <a:pPr marL="201168" marR="0" lvl="1" indent="0">
              <a:buNone/>
            </a:pPr>
            <a:r>
              <a:rPr lang="es-ES" dirty="0"/>
              <a:t>      public void accion() {</a:t>
            </a:r>
          </a:p>
          <a:p>
            <a:pPr marL="201168" marR="0" lvl="1" indent="0">
              <a:buNone/>
            </a:pPr>
            <a:r>
              <a:rPr lang="es-ES" dirty="0"/>
              <a:t>      </a:t>
            </a:r>
            <a:r>
              <a:rPr lang="es-ES" dirty="0" err="1"/>
              <a:t>System.out.println</a:t>
            </a:r>
            <a:r>
              <a:rPr lang="es-ES" dirty="0"/>
              <a:t>("Estoy en clase hija");</a:t>
            </a:r>
          </a:p>
          <a:p>
            <a:pPr marL="201168" marR="0" lvl="1" indent="0">
              <a:buNone/>
            </a:pPr>
            <a:r>
              <a:rPr lang="es-ES" dirty="0"/>
              <a:t>    }</a:t>
            </a:r>
          </a:p>
          <a:p>
            <a:pPr marL="201168" marR="0" lvl="1" indent="0">
              <a:buNone/>
            </a:pPr>
            <a:r>
              <a:rPr lang="es-ES" dirty="0"/>
              <a:t>}</a:t>
            </a:r>
          </a:p>
          <a:p>
            <a:pPr marL="201168" lvl="1" indent="0">
              <a:buNone/>
            </a:pPr>
            <a:endParaRPr lang="es-ES" dirty="0"/>
          </a:p>
        </p:txBody>
      </p:sp>
    </p:spTree>
    <p:extLst>
      <p:ext uri="{BB962C8B-B14F-4D97-AF65-F5344CB8AC3E}">
        <p14:creationId xmlns:p14="http://schemas.microsoft.com/office/powerpoint/2010/main" val="263674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ED141-B6E8-AD3A-94BC-AA71F310A415}"/>
              </a:ext>
            </a:extLst>
          </p:cNvPr>
          <p:cNvSpPr>
            <a:spLocks noGrp="1"/>
          </p:cNvSpPr>
          <p:nvPr>
            <p:ph type="title"/>
          </p:nvPr>
        </p:nvSpPr>
        <p:spPr/>
        <p:txBody>
          <a:bodyPr/>
          <a:lstStyle/>
          <a:p>
            <a:r>
              <a:rPr lang="es-ES" dirty="0"/>
              <a:t>Clases, constructores e instancias</a:t>
            </a:r>
          </a:p>
        </p:txBody>
      </p:sp>
      <p:sp>
        <p:nvSpPr>
          <p:cNvPr id="3" name="Marcador de posición de imagen 2">
            <a:extLst>
              <a:ext uri="{FF2B5EF4-FFF2-40B4-BE49-F238E27FC236}">
                <a16:creationId xmlns:a16="http://schemas.microsoft.com/office/drawing/2014/main" id="{59F095F9-3B57-783B-CB5D-981A767E92E0}"/>
              </a:ext>
            </a:extLst>
          </p:cNvPr>
          <p:cNvSpPr>
            <a:spLocks noGrp="1"/>
          </p:cNvSpPr>
          <p:nvPr>
            <p:ph type="pic" idx="1"/>
          </p:nvPr>
        </p:nvSpPr>
        <p:spPr/>
        <p:txBody>
          <a:bodyPr/>
          <a:lstStyle/>
          <a:p>
            <a:r>
              <a:rPr lang="es-ES" dirty="0"/>
              <a:t>Java </a:t>
            </a:r>
          </a:p>
          <a:p>
            <a:endParaRPr lang="es-ES" dirty="0"/>
          </a:p>
        </p:txBody>
      </p:sp>
      <p:sp>
        <p:nvSpPr>
          <p:cNvPr id="4" name="Marcador de texto 3">
            <a:extLst>
              <a:ext uri="{FF2B5EF4-FFF2-40B4-BE49-F238E27FC236}">
                <a16:creationId xmlns:a16="http://schemas.microsoft.com/office/drawing/2014/main" id="{59DED6A2-B8B3-E2E5-A9EE-9507954E8BE3}"/>
              </a:ext>
            </a:extLst>
          </p:cNvPr>
          <p:cNvSpPr>
            <a:spLocks noGrp="1"/>
          </p:cNvSpPr>
          <p:nvPr>
            <p:ph type="body" sz="half" idx="2"/>
          </p:nvPr>
        </p:nvSpPr>
        <p:spPr/>
        <p:txBody>
          <a:bodyPr/>
          <a:lstStyle/>
          <a:p>
            <a:endParaRPr lang="es-ES"/>
          </a:p>
        </p:txBody>
      </p:sp>
    </p:spTree>
    <p:extLst>
      <p:ext uri="{BB962C8B-B14F-4D97-AF65-F5344CB8AC3E}">
        <p14:creationId xmlns:p14="http://schemas.microsoft.com/office/powerpoint/2010/main" val="3263190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Clases Abstractas</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r>
              <a:rPr lang="es-ES" dirty="0"/>
              <a:t>Permiten definir una estructura y delegar a clases derivadas su implementación</a:t>
            </a:r>
          </a:p>
          <a:p>
            <a:pPr lvl="1"/>
            <a:endParaRPr lang="es-ES" dirty="0"/>
          </a:p>
          <a:p>
            <a:pPr marL="201168" lvl="1" indent="0">
              <a:buNone/>
            </a:pPr>
            <a:r>
              <a:rPr lang="es-ES" dirty="0"/>
              <a:t>//Clase abstracta</a:t>
            </a:r>
          </a:p>
          <a:p>
            <a:pPr marL="201168" lvl="1" indent="0">
              <a:buNone/>
            </a:pPr>
            <a:r>
              <a:rPr lang="es-ES" dirty="0"/>
              <a:t>public abstract class Trabajador{</a:t>
            </a:r>
          </a:p>
          <a:p>
            <a:pPr marL="201168" lvl="1" indent="0">
              <a:buNone/>
            </a:pPr>
            <a:r>
              <a:rPr lang="es-ES" dirty="0"/>
              <a:t>  	public abstract void </a:t>
            </a:r>
            <a:r>
              <a:rPr lang="es-ES" dirty="0" err="1"/>
              <a:t>calcularSueldo</a:t>
            </a:r>
            <a:r>
              <a:rPr lang="es-ES" dirty="0"/>
              <a:t>();         // método abstracto sin implementación</a:t>
            </a:r>
          </a:p>
          <a:p>
            <a:pPr marL="201168" lvl="1" indent="0">
              <a:buNone/>
            </a:pPr>
            <a:r>
              <a:rPr lang="es-ES" dirty="0"/>
              <a:t> }</a:t>
            </a:r>
          </a:p>
          <a:p>
            <a:pPr marL="201168" lvl="1" indent="0">
              <a:buNone/>
            </a:pPr>
            <a:endParaRPr lang="es-ES" dirty="0"/>
          </a:p>
          <a:p>
            <a:pPr lvl="1"/>
            <a:r>
              <a:rPr lang="es-ES" dirty="0"/>
              <a:t>Declaramos la clase y el método abstracto y no implementamos el comportamiento</a:t>
            </a:r>
          </a:p>
          <a:p>
            <a:pPr marL="201168" lvl="1" indent="0">
              <a:buNone/>
            </a:pPr>
            <a:endParaRPr lang="es-ES" dirty="0"/>
          </a:p>
        </p:txBody>
      </p:sp>
    </p:spTree>
    <p:extLst>
      <p:ext uri="{BB962C8B-B14F-4D97-AF65-F5344CB8AC3E}">
        <p14:creationId xmlns:p14="http://schemas.microsoft.com/office/powerpoint/2010/main" val="341225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Clases Abstractas</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marL="201168" lvl="1" indent="0">
              <a:buNone/>
            </a:pPr>
            <a:r>
              <a:rPr lang="es-ES" dirty="0"/>
              <a:t>public class Empleado extends Trabajador{</a:t>
            </a:r>
          </a:p>
          <a:p>
            <a:pPr marL="201168" lvl="1" indent="0">
              <a:buNone/>
            </a:pPr>
            <a:r>
              <a:rPr lang="es-ES" dirty="0"/>
              <a:t>  	public void </a:t>
            </a:r>
            <a:r>
              <a:rPr lang="es-ES" dirty="0" err="1"/>
              <a:t>calcularSueldo</a:t>
            </a:r>
            <a:r>
              <a:rPr lang="es-ES" dirty="0"/>
              <a:t>(){</a:t>
            </a:r>
          </a:p>
          <a:p>
            <a:pPr marL="201168" lvl="1" indent="0">
              <a:buNone/>
            </a:pPr>
            <a:endParaRPr lang="es-ES" dirty="0"/>
          </a:p>
          <a:p>
            <a:pPr marL="201168" lvl="1" indent="0">
              <a:buNone/>
            </a:pPr>
            <a:r>
              <a:rPr lang="es-ES" dirty="0"/>
              <a:t>     	//cuerpo del método </a:t>
            </a:r>
            <a:r>
              <a:rPr lang="es-ES" dirty="0" err="1"/>
              <a:t>calcularSueldo</a:t>
            </a:r>
            <a:endParaRPr lang="es-ES" dirty="0"/>
          </a:p>
          <a:p>
            <a:pPr marL="201168" lvl="1" indent="0">
              <a:buNone/>
            </a:pPr>
            <a:r>
              <a:rPr lang="es-ES" dirty="0"/>
              <a:t>    }     </a:t>
            </a:r>
          </a:p>
          <a:p>
            <a:pPr marL="201168" lvl="1" indent="0">
              <a:buNone/>
            </a:pPr>
            <a:r>
              <a:rPr lang="es-ES" dirty="0"/>
              <a:t> }</a:t>
            </a:r>
          </a:p>
          <a:p>
            <a:pPr marL="201168" lvl="1" indent="0">
              <a:buNone/>
            </a:pPr>
            <a:endParaRPr lang="es-ES" dirty="0"/>
          </a:p>
          <a:p>
            <a:pPr marL="201168" lvl="1" indent="0">
              <a:buNone/>
            </a:pPr>
            <a:endParaRPr lang="es-ES" dirty="0"/>
          </a:p>
        </p:txBody>
      </p:sp>
    </p:spTree>
    <p:extLst>
      <p:ext uri="{BB962C8B-B14F-4D97-AF65-F5344CB8AC3E}">
        <p14:creationId xmlns:p14="http://schemas.microsoft.com/office/powerpoint/2010/main" val="221270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Abstracción </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lstStyle/>
          <a:p>
            <a:pPr lvl="1"/>
            <a:r>
              <a:rPr lang="es-ES" b="1" dirty="0"/>
              <a:t>Una clase se declarada abstracta </a:t>
            </a:r>
            <a:r>
              <a:rPr lang="es-ES" dirty="0"/>
              <a:t>cuando no se quiere que pueda ser instanciada directamente </a:t>
            </a:r>
          </a:p>
          <a:p>
            <a:pPr lvl="1"/>
            <a:r>
              <a:rPr lang="es-ES" dirty="0"/>
              <a:t>Puede tener métodos abstractos y no abstractos </a:t>
            </a:r>
          </a:p>
          <a:p>
            <a:pPr lvl="1"/>
            <a:r>
              <a:rPr lang="es-ES" dirty="0"/>
              <a:t>Si una clase contiene al menos un método abstracto entonces debe  declararse como abstracta</a:t>
            </a:r>
          </a:p>
          <a:p>
            <a:pPr lvl="1"/>
            <a:endParaRPr lang="es-ES" dirty="0"/>
          </a:p>
          <a:p>
            <a:pPr lvl="1"/>
            <a:r>
              <a:rPr lang="es-ES" b="1" dirty="0"/>
              <a:t>Método Abstracto </a:t>
            </a:r>
          </a:p>
          <a:p>
            <a:pPr lvl="1"/>
            <a:r>
              <a:rPr lang="es-ES" dirty="0"/>
              <a:t>Método que no tiene una implementación en la clase en la que se declara</a:t>
            </a:r>
          </a:p>
          <a:p>
            <a:pPr lvl="1"/>
            <a:r>
              <a:rPr lang="es-ES" dirty="0"/>
              <a:t>Si se tiene un método abstracto en una clase, esa clase debe ser declarada como abstracta</a:t>
            </a:r>
          </a:p>
          <a:p>
            <a:pPr lvl="1"/>
            <a:endParaRPr lang="es-ES" dirty="0"/>
          </a:p>
          <a:p>
            <a:pPr lvl="1"/>
            <a:endParaRPr lang="es-ES" dirty="0"/>
          </a:p>
        </p:txBody>
      </p:sp>
    </p:spTree>
    <p:extLst>
      <p:ext uri="{BB962C8B-B14F-4D97-AF65-F5344CB8AC3E}">
        <p14:creationId xmlns:p14="http://schemas.microsoft.com/office/powerpoint/2010/main" val="200694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64B86-339D-24CF-86D0-93AF9C5CB8E1}"/>
              </a:ext>
            </a:extLst>
          </p:cNvPr>
          <p:cNvSpPr>
            <a:spLocks noGrp="1"/>
          </p:cNvSpPr>
          <p:nvPr>
            <p:ph type="title"/>
          </p:nvPr>
        </p:nvSpPr>
        <p:spPr/>
        <p:txBody>
          <a:bodyPr/>
          <a:lstStyle/>
          <a:p>
            <a:r>
              <a:rPr lang="es-ES" dirty="0"/>
              <a:t>Enumerados (Enum)</a:t>
            </a:r>
          </a:p>
        </p:txBody>
      </p:sp>
      <p:sp>
        <p:nvSpPr>
          <p:cNvPr id="3" name="Marcador de contenido 2">
            <a:extLst>
              <a:ext uri="{FF2B5EF4-FFF2-40B4-BE49-F238E27FC236}">
                <a16:creationId xmlns:a16="http://schemas.microsoft.com/office/drawing/2014/main" id="{AE212A03-BA7B-3C60-EDFF-785560EEDC20}"/>
              </a:ext>
            </a:extLst>
          </p:cNvPr>
          <p:cNvSpPr>
            <a:spLocks noGrp="1"/>
          </p:cNvSpPr>
          <p:nvPr>
            <p:ph idx="1"/>
          </p:nvPr>
        </p:nvSpPr>
        <p:spPr/>
        <p:txBody>
          <a:bodyPr>
            <a:normAutofit/>
          </a:bodyPr>
          <a:lstStyle/>
          <a:p>
            <a:pPr lvl="1"/>
            <a:endParaRPr lang="es-ES" dirty="0"/>
          </a:p>
          <a:p>
            <a:pPr lvl="1"/>
            <a:r>
              <a:rPr lang="es-ES" dirty="0"/>
              <a:t>Son listas de constantes con nombre</a:t>
            </a:r>
          </a:p>
          <a:p>
            <a:pPr lvl="1"/>
            <a:r>
              <a:rPr lang="es-ES" dirty="0"/>
              <a:t>Un objeto de tipo enumeración sólo puede contener los valores definidos por la lista</a:t>
            </a:r>
          </a:p>
          <a:p>
            <a:pPr lvl="1"/>
            <a:r>
              <a:rPr lang="es-ES" dirty="0"/>
              <a:t>Permiten definir con precisión un tipo de datos que tiene </a:t>
            </a:r>
            <a:r>
              <a:rPr lang="es-ES" b="1" dirty="0"/>
              <a:t>un número fijo de valores válidos</a:t>
            </a:r>
          </a:p>
          <a:p>
            <a:pPr lvl="1"/>
            <a:endParaRPr lang="es-ES" b="1" dirty="0"/>
          </a:p>
          <a:p>
            <a:pPr marL="201168" lvl="1" indent="0">
              <a:buNone/>
            </a:pPr>
            <a:r>
              <a:rPr lang="es-ES" dirty="0"/>
              <a:t>public enum Estado {                                                                 </a:t>
            </a:r>
          </a:p>
          <a:p>
            <a:pPr marL="201168" lvl="1" indent="0">
              <a:buNone/>
            </a:pPr>
            <a:r>
              <a:rPr lang="es-ES" dirty="0"/>
              <a:t>OFF, ON, SUSPENDIDO;</a:t>
            </a:r>
          </a:p>
          <a:p>
            <a:pPr marL="201168" lvl="1" indent="0">
              <a:buNone/>
            </a:pPr>
            <a:r>
              <a:rPr lang="es-ES" dirty="0"/>
              <a:t>}</a:t>
            </a:r>
          </a:p>
          <a:p>
            <a:pPr marL="201168" lvl="1" indent="0">
              <a:buNone/>
            </a:pPr>
            <a:endParaRPr lang="es-ES" dirty="0"/>
          </a:p>
          <a:p>
            <a:pPr lvl="1"/>
            <a:r>
              <a:rPr lang="es-ES" dirty="0"/>
              <a:t>La declaración puede hacerse fuera de una clase o dentro pero no dentro de un método</a:t>
            </a:r>
          </a:p>
          <a:p>
            <a:pPr marL="201168" lvl="1" indent="0">
              <a:buNone/>
            </a:pPr>
            <a:endParaRPr lang="es-ES" dirty="0"/>
          </a:p>
          <a:p>
            <a:endParaRPr lang="es-ES" dirty="0"/>
          </a:p>
        </p:txBody>
      </p:sp>
      <p:sp>
        <p:nvSpPr>
          <p:cNvPr id="4" name="CuadroTexto 3">
            <a:extLst>
              <a:ext uri="{FF2B5EF4-FFF2-40B4-BE49-F238E27FC236}">
                <a16:creationId xmlns:a16="http://schemas.microsoft.com/office/drawing/2014/main" id="{E2E05603-ABC5-5F41-153F-3C357C178C7D}"/>
              </a:ext>
            </a:extLst>
          </p:cNvPr>
          <p:cNvSpPr txBox="1"/>
          <p:nvPr/>
        </p:nvSpPr>
        <p:spPr>
          <a:xfrm>
            <a:off x="6126480" y="3429000"/>
            <a:ext cx="5697459" cy="1759456"/>
          </a:xfrm>
          <a:prstGeom prst="rect">
            <a:avLst/>
          </a:prstGeom>
          <a:noFill/>
        </p:spPr>
        <p:txBody>
          <a:bodyPr wrap="square" rtlCol="0">
            <a:spAutoFit/>
          </a:bodyPr>
          <a:lstStyle/>
          <a:p>
            <a:pPr marL="201168" lvl="1" defTabSz="914400">
              <a:lnSpc>
                <a:spcPct val="90000"/>
              </a:lnSpc>
              <a:spcBef>
                <a:spcPts val="200"/>
              </a:spcBef>
              <a:spcAft>
                <a:spcPts val="400"/>
              </a:spcAft>
              <a:buClr>
                <a:schemeClr val="accent1"/>
              </a:buClr>
            </a:pPr>
            <a:r>
              <a:rPr lang="es-ES" sz="2000" dirty="0">
                <a:solidFill>
                  <a:schemeClr val="tx1">
                    <a:lumMod val="75000"/>
                    <a:lumOff val="25000"/>
                  </a:schemeClr>
                </a:solidFill>
              </a:rPr>
              <a:t>public class Ordenador{</a:t>
            </a:r>
          </a:p>
          <a:p>
            <a:pPr marL="201168" lvl="1" defTabSz="914400">
              <a:lnSpc>
                <a:spcPct val="90000"/>
              </a:lnSpc>
              <a:spcBef>
                <a:spcPts val="200"/>
              </a:spcBef>
              <a:spcAft>
                <a:spcPts val="400"/>
              </a:spcAft>
              <a:buClr>
                <a:schemeClr val="accent1"/>
              </a:buClr>
            </a:pPr>
            <a:r>
              <a:rPr lang="es-ES" sz="2000" dirty="0">
                <a:solidFill>
                  <a:schemeClr val="tx1">
                    <a:lumMod val="75000"/>
                    <a:lumOff val="25000"/>
                  </a:schemeClr>
                </a:solidFill>
              </a:rPr>
              <a:t>    private Estado estado= estado.SUSPENDIDO;</a:t>
            </a:r>
          </a:p>
          <a:p>
            <a:pPr marL="201168" lvl="1" defTabSz="914400">
              <a:lnSpc>
                <a:spcPct val="90000"/>
              </a:lnSpc>
              <a:spcBef>
                <a:spcPts val="200"/>
              </a:spcBef>
              <a:spcAft>
                <a:spcPts val="400"/>
              </a:spcAft>
              <a:buClr>
                <a:schemeClr val="accent1"/>
              </a:buClr>
            </a:pPr>
            <a:endParaRPr lang="es-ES" sz="2000" dirty="0">
              <a:solidFill>
                <a:schemeClr val="tx1">
                  <a:lumMod val="75000"/>
                  <a:lumOff val="25000"/>
                </a:schemeClr>
              </a:solidFill>
            </a:endParaRPr>
          </a:p>
          <a:p>
            <a:pPr marL="201168" lvl="1" defTabSz="914400">
              <a:lnSpc>
                <a:spcPct val="90000"/>
              </a:lnSpc>
              <a:spcBef>
                <a:spcPts val="200"/>
              </a:spcBef>
              <a:spcAft>
                <a:spcPts val="400"/>
              </a:spcAft>
              <a:buClr>
                <a:schemeClr val="accent1"/>
              </a:buClr>
            </a:pPr>
            <a:r>
              <a:rPr lang="es-ES" sz="2000" dirty="0">
                <a:solidFill>
                  <a:schemeClr val="tx1">
                    <a:lumMod val="75000"/>
                    <a:lumOff val="25000"/>
                  </a:schemeClr>
                </a:solidFill>
              </a:rPr>
              <a:t>}</a:t>
            </a:r>
          </a:p>
          <a:p>
            <a:endParaRPr lang="es-ES" dirty="0"/>
          </a:p>
        </p:txBody>
      </p:sp>
    </p:spTree>
    <p:extLst>
      <p:ext uri="{BB962C8B-B14F-4D97-AF65-F5344CB8AC3E}">
        <p14:creationId xmlns:p14="http://schemas.microsoft.com/office/powerpoint/2010/main" val="204619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64B86-339D-24CF-86D0-93AF9C5CB8E1}"/>
              </a:ext>
            </a:extLst>
          </p:cNvPr>
          <p:cNvSpPr>
            <a:spLocks noGrp="1"/>
          </p:cNvSpPr>
          <p:nvPr>
            <p:ph type="title"/>
          </p:nvPr>
        </p:nvSpPr>
        <p:spPr/>
        <p:txBody>
          <a:bodyPr/>
          <a:lstStyle/>
          <a:p>
            <a:r>
              <a:rPr lang="es-ES" dirty="0"/>
              <a:t>Enumerados (Enum)</a:t>
            </a:r>
          </a:p>
        </p:txBody>
      </p:sp>
      <p:sp>
        <p:nvSpPr>
          <p:cNvPr id="3" name="Marcador de contenido 2">
            <a:extLst>
              <a:ext uri="{FF2B5EF4-FFF2-40B4-BE49-F238E27FC236}">
                <a16:creationId xmlns:a16="http://schemas.microsoft.com/office/drawing/2014/main" id="{AE212A03-BA7B-3C60-EDFF-785560EEDC20}"/>
              </a:ext>
            </a:extLst>
          </p:cNvPr>
          <p:cNvSpPr>
            <a:spLocks noGrp="1"/>
          </p:cNvSpPr>
          <p:nvPr>
            <p:ph idx="1"/>
          </p:nvPr>
        </p:nvSpPr>
        <p:spPr>
          <a:xfrm>
            <a:off x="1097279" y="1845734"/>
            <a:ext cx="10608765" cy="4023360"/>
          </a:xfrm>
        </p:spPr>
        <p:txBody>
          <a:bodyPr>
            <a:normAutofit/>
          </a:bodyPr>
          <a:lstStyle/>
          <a:p>
            <a:pPr lvl="1"/>
            <a:endParaRPr lang="es-ES" dirty="0"/>
          </a:p>
          <a:p>
            <a:pPr lvl="1"/>
            <a:r>
              <a:rPr lang="es-ES" dirty="0"/>
              <a:t>Los enum se pueden usar para controlar  una sentencia switch</a:t>
            </a:r>
          </a:p>
          <a:p>
            <a:pPr marL="201168" lvl="1" indent="0">
              <a:buNone/>
            </a:pPr>
            <a:endParaRPr lang="es-ES" dirty="0"/>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switch</a:t>
            </a:r>
            <a:r>
              <a:rPr lang="es-ES" sz="1800" dirty="0">
                <a:solidFill>
                  <a:srgbClr val="000000"/>
                </a:solidFill>
                <a:effectLst/>
                <a:highlight>
                  <a:srgbClr val="FFFFFF"/>
                </a:highlight>
                <a:latin typeface="Courier New" panose="02070309020205020404" pitchFamily="49" charset="0"/>
              </a:rPr>
              <a:t> (</a:t>
            </a:r>
            <a:r>
              <a:rPr lang="es-ES" sz="1800" dirty="0">
                <a:solidFill>
                  <a:srgbClr val="6A3E3E"/>
                </a:solidFill>
                <a:effectLst/>
                <a:highlight>
                  <a:srgbClr val="FFFFFF"/>
                </a:highlight>
                <a:latin typeface="Courier New" panose="02070309020205020404" pitchFamily="49" charset="0"/>
              </a:rPr>
              <a:t>estado</a:t>
            </a:r>
            <a:r>
              <a:rPr lang="es-ES" sz="18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 case</a:t>
            </a:r>
            <a:r>
              <a:rPr lang="es-ES" sz="1800" dirty="0">
                <a:solidFill>
                  <a:srgbClr val="000000"/>
                </a:solidFill>
                <a:effectLst/>
                <a:highlight>
                  <a:srgbClr val="FFFFFF"/>
                </a:highlight>
                <a:latin typeface="Courier New" panose="02070309020205020404" pitchFamily="49" charset="0"/>
              </a:rPr>
              <a:t> </a:t>
            </a:r>
            <a:r>
              <a:rPr lang="es-ES" sz="1800" b="1" i="1" dirty="0">
                <a:solidFill>
                  <a:srgbClr val="0000C0"/>
                </a:solidFill>
                <a:effectLst/>
                <a:highlight>
                  <a:srgbClr val="FFFFFF"/>
                </a:highlight>
                <a:latin typeface="Courier New" panose="02070309020205020404" pitchFamily="49" charset="0"/>
              </a:rPr>
              <a:t>ON</a:t>
            </a:r>
            <a:r>
              <a:rPr lang="es-ES" sz="1800" dirty="0">
                <a:solidFill>
                  <a:srgbClr val="000000"/>
                </a:solidFill>
                <a:effectLst/>
                <a:highlight>
                  <a:srgbClr val="FFFFFF"/>
                </a:highlight>
                <a:latin typeface="Courier New" panose="02070309020205020404" pitchFamily="49" charset="0"/>
              </a:rPr>
              <a:t> : System.</a:t>
            </a:r>
            <a:r>
              <a:rPr lang="es-ES" sz="1800" b="1" i="1" dirty="0">
                <a:solidFill>
                  <a:srgbClr val="0000C0"/>
                </a:solidFill>
                <a:effectLst/>
                <a:highlight>
                  <a:srgbClr val="FFFFFF"/>
                </a:highlight>
                <a:latin typeface="Courier New" panose="02070309020205020404" pitchFamily="49" charset="0"/>
              </a:rPr>
              <a:t>out</a:t>
            </a:r>
            <a:r>
              <a:rPr lang="es-ES" sz="1800" dirty="0">
                <a:solidFill>
                  <a:srgbClr val="000000"/>
                </a:solidFill>
                <a:effectLst/>
                <a:highlight>
                  <a:srgbClr val="FFFFFF"/>
                </a:highlight>
                <a:latin typeface="Courier New" panose="02070309020205020404" pitchFamily="49" charset="0"/>
              </a:rPr>
              <a:t>.println(</a:t>
            </a:r>
            <a:r>
              <a:rPr lang="es-ES" sz="1800" dirty="0">
                <a:solidFill>
                  <a:srgbClr val="2A00FF"/>
                </a:solidFill>
                <a:effectLst/>
                <a:highlight>
                  <a:srgbClr val="FFFFFF"/>
                </a:highlight>
                <a:latin typeface="Courier New" panose="02070309020205020404" pitchFamily="49" charset="0"/>
              </a:rPr>
              <a:t>"El estado es ON"</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a:solidFill>
                  <a:srgbClr val="000000"/>
                </a:solidFill>
                <a:highlight>
                  <a:srgbClr val="FFFFFF"/>
                </a:highlight>
                <a:latin typeface="Courier New" panose="02070309020205020404" pitchFamily="49" charset="0"/>
              </a:rPr>
              <a:t>  </a:t>
            </a:r>
            <a:r>
              <a:rPr lang="es-ES" sz="1800" dirty="0">
                <a:solidFill>
                  <a:srgbClr val="000000"/>
                </a:solidFill>
                <a:effectLst/>
                <a:highlight>
                  <a:srgbClr val="FFFFFF"/>
                </a:highlight>
                <a:latin typeface="Courier New" panose="02070309020205020404" pitchFamily="49" charset="0"/>
              </a:rPr>
              <a:t>break;</a:t>
            </a:r>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 case</a:t>
            </a:r>
            <a:r>
              <a:rPr lang="es-ES" sz="1800" dirty="0">
                <a:solidFill>
                  <a:srgbClr val="000000"/>
                </a:solidFill>
                <a:effectLst/>
                <a:highlight>
                  <a:srgbClr val="FFFFFF"/>
                </a:highlight>
                <a:latin typeface="Courier New" panose="02070309020205020404" pitchFamily="49" charset="0"/>
              </a:rPr>
              <a:t> </a:t>
            </a:r>
            <a:r>
              <a:rPr lang="es-ES" sz="1800" b="1" i="1" dirty="0">
                <a:solidFill>
                  <a:srgbClr val="0000C0"/>
                </a:solidFill>
                <a:effectLst/>
                <a:highlight>
                  <a:srgbClr val="FFFFFF"/>
                </a:highlight>
                <a:latin typeface="Courier New" panose="02070309020205020404" pitchFamily="49" charset="0"/>
              </a:rPr>
              <a:t>OFF</a:t>
            </a:r>
            <a:r>
              <a:rPr lang="es-ES" sz="1800" dirty="0">
                <a:solidFill>
                  <a:srgbClr val="000000"/>
                </a:solidFill>
                <a:effectLst/>
                <a:highlight>
                  <a:srgbClr val="FFFFFF"/>
                </a:highlight>
                <a:latin typeface="Courier New" panose="02070309020205020404" pitchFamily="49" charset="0"/>
              </a:rPr>
              <a:t> : System.</a:t>
            </a:r>
            <a:r>
              <a:rPr lang="es-ES" sz="1800" b="1" i="1" dirty="0">
                <a:solidFill>
                  <a:srgbClr val="0000C0"/>
                </a:solidFill>
                <a:effectLst/>
                <a:highlight>
                  <a:srgbClr val="FFFFFF"/>
                </a:highlight>
                <a:latin typeface="Courier New" panose="02070309020205020404" pitchFamily="49" charset="0"/>
              </a:rPr>
              <a:t>out</a:t>
            </a:r>
            <a:r>
              <a:rPr lang="es-ES" sz="1800" dirty="0">
                <a:solidFill>
                  <a:srgbClr val="000000"/>
                </a:solidFill>
                <a:effectLst/>
                <a:highlight>
                  <a:srgbClr val="FFFFFF"/>
                </a:highlight>
                <a:latin typeface="Courier New" panose="02070309020205020404" pitchFamily="49" charset="0"/>
              </a:rPr>
              <a:t>.println(</a:t>
            </a:r>
            <a:r>
              <a:rPr lang="es-ES" sz="1800" dirty="0">
                <a:solidFill>
                  <a:srgbClr val="2A00FF"/>
                </a:solidFill>
                <a:effectLst/>
                <a:highlight>
                  <a:srgbClr val="FFFFFF"/>
                </a:highlight>
                <a:latin typeface="Courier New" panose="02070309020205020404" pitchFamily="49" charset="0"/>
              </a:rPr>
              <a:t>"El estado es OFF"</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a:solidFill>
                  <a:srgbClr val="000000"/>
                </a:solidFill>
                <a:highlight>
                  <a:srgbClr val="FFFFFF"/>
                </a:highlight>
                <a:latin typeface="Courier New" panose="02070309020205020404" pitchFamily="49" charset="0"/>
              </a:rPr>
              <a:t>  </a:t>
            </a:r>
            <a:r>
              <a:rPr lang="es-ES" sz="1800" dirty="0">
                <a:solidFill>
                  <a:srgbClr val="000000"/>
                </a:solidFill>
                <a:effectLst/>
                <a:highlight>
                  <a:srgbClr val="FFFFFF"/>
                </a:highlight>
                <a:latin typeface="Courier New" panose="02070309020205020404" pitchFamily="49" charset="0"/>
              </a:rPr>
              <a:t>break;</a:t>
            </a:r>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 case</a:t>
            </a:r>
            <a:r>
              <a:rPr lang="es-ES" sz="1800" dirty="0">
                <a:solidFill>
                  <a:srgbClr val="000000"/>
                </a:solidFill>
                <a:effectLst/>
                <a:highlight>
                  <a:srgbClr val="FFFFFF"/>
                </a:highlight>
                <a:latin typeface="Courier New" panose="02070309020205020404" pitchFamily="49" charset="0"/>
              </a:rPr>
              <a:t> </a:t>
            </a:r>
            <a:r>
              <a:rPr lang="es-ES" sz="1800" b="1" i="1" dirty="0">
                <a:solidFill>
                  <a:srgbClr val="0000C0"/>
                </a:solidFill>
                <a:effectLst/>
                <a:highlight>
                  <a:srgbClr val="FFFFFF"/>
                </a:highlight>
                <a:latin typeface="Courier New" panose="02070309020205020404" pitchFamily="49" charset="0"/>
              </a:rPr>
              <a:t>SUSPENDIDO</a:t>
            </a:r>
            <a:r>
              <a:rPr lang="es-ES" sz="1800" dirty="0">
                <a:solidFill>
                  <a:srgbClr val="000000"/>
                </a:solidFill>
                <a:effectLst/>
                <a:highlight>
                  <a:srgbClr val="FFFFFF"/>
                </a:highlight>
                <a:latin typeface="Courier New" panose="02070309020205020404" pitchFamily="49" charset="0"/>
              </a:rPr>
              <a:t> : System.</a:t>
            </a:r>
            <a:r>
              <a:rPr lang="es-ES" sz="1800" b="1" i="1" dirty="0">
                <a:solidFill>
                  <a:srgbClr val="0000C0"/>
                </a:solidFill>
                <a:effectLst/>
                <a:highlight>
                  <a:srgbClr val="FFFFFF"/>
                </a:highlight>
                <a:latin typeface="Courier New" panose="02070309020205020404" pitchFamily="49" charset="0"/>
              </a:rPr>
              <a:t>out</a:t>
            </a:r>
            <a:r>
              <a:rPr lang="es-ES" sz="1800" dirty="0">
                <a:solidFill>
                  <a:srgbClr val="000000"/>
                </a:solidFill>
                <a:effectLst/>
                <a:highlight>
                  <a:srgbClr val="FFFFFF"/>
                </a:highlight>
                <a:latin typeface="Courier New" panose="02070309020205020404" pitchFamily="49" charset="0"/>
              </a:rPr>
              <a:t>.println(</a:t>
            </a:r>
            <a:r>
              <a:rPr lang="es-ES" sz="1800" dirty="0">
                <a:solidFill>
                  <a:srgbClr val="2A00FF"/>
                </a:solidFill>
                <a:effectLst/>
                <a:highlight>
                  <a:srgbClr val="FFFFFF"/>
                </a:highlight>
                <a:latin typeface="Courier New" panose="02070309020205020404" pitchFamily="49" charset="0"/>
              </a:rPr>
              <a:t>"El estado es SUSPENDIDO"</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a:solidFill>
                  <a:srgbClr val="000000"/>
                </a:solidFill>
                <a:highlight>
                  <a:srgbClr val="FFFFFF"/>
                </a:highlight>
                <a:latin typeface="Courier New" panose="02070309020205020404" pitchFamily="49" charset="0"/>
              </a:rPr>
              <a:t> </a:t>
            </a:r>
            <a:r>
              <a:rPr lang="es-ES" sz="1800" dirty="0">
                <a:solidFill>
                  <a:srgbClr val="000000"/>
                </a:solidFill>
                <a:effectLst/>
                <a:highlight>
                  <a:srgbClr val="FFFFFF"/>
                </a:highlight>
                <a:latin typeface="Courier New" panose="02070309020205020404" pitchFamily="49" charset="0"/>
              </a:rPr>
              <a:t>break;</a:t>
            </a: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a:t>
            </a:r>
          </a:p>
          <a:p>
            <a:pPr marL="0" marR="0" indent="0">
              <a:spcBef>
                <a:spcPts val="0"/>
              </a:spcBef>
              <a:spcAft>
                <a:spcPts val="0"/>
              </a:spcAft>
              <a:buNone/>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endParaRPr lang="es-ES" dirty="0"/>
          </a:p>
        </p:txBody>
      </p:sp>
    </p:spTree>
    <p:extLst>
      <p:ext uri="{BB962C8B-B14F-4D97-AF65-F5344CB8AC3E}">
        <p14:creationId xmlns:p14="http://schemas.microsoft.com/office/powerpoint/2010/main" val="2397004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64B86-339D-24CF-86D0-93AF9C5CB8E1}"/>
              </a:ext>
            </a:extLst>
          </p:cNvPr>
          <p:cNvSpPr>
            <a:spLocks noGrp="1"/>
          </p:cNvSpPr>
          <p:nvPr>
            <p:ph type="title"/>
          </p:nvPr>
        </p:nvSpPr>
        <p:spPr/>
        <p:txBody>
          <a:bodyPr/>
          <a:lstStyle/>
          <a:p>
            <a:r>
              <a:rPr lang="es-ES" dirty="0"/>
              <a:t>Enumerados - métodos</a:t>
            </a:r>
          </a:p>
        </p:txBody>
      </p:sp>
      <p:sp>
        <p:nvSpPr>
          <p:cNvPr id="3" name="Marcador de contenido 2">
            <a:extLst>
              <a:ext uri="{FF2B5EF4-FFF2-40B4-BE49-F238E27FC236}">
                <a16:creationId xmlns:a16="http://schemas.microsoft.com/office/drawing/2014/main" id="{AE212A03-BA7B-3C60-EDFF-785560EEDC20}"/>
              </a:ext>
            </a:extLst>
          </p:cNvPr>
          <p:cNvSpPr>
            <a:spLocks noGrp="1"/>
          </p:cNvSpPr>
          <p:nvPr>
            <p:ph idx="1"/>
          </p:nvPr>
        </p:nvSpPr>
        <p:spPr/>
        <p:txBody>
          <a:bodyPr>
            <a:normAutofit/>
          </a:bodyPr>
          <a:lstStyle/>
          <a:p>
            <a:pPr lvl="1"/>
            <a:endParaRPr lang="es-ES" dirty="0"/>
          </a:p>
          <a:p>
            <a:pPr lvl="1"/>
            <a:r>
              <a:rPr lang="es-ES" b="1" dirty="0"/>
              <a:t>values()</a:t>
            </a:r>
            <a:r>
              <a:rPr lang="es-ES" dirty="0"/>
              <a:t>: devuelve todos los valores del enum</a:t>
            </a:r>
          </a:p>
          <a:p>
            <a:pPr marL="201168" lvl="1" indent="0">
              <a:buNone/>
            </a:pPr>
            <a:r>
              <a:rPr lang="es-ES" dirty="0"/>
              <a:t>   public static tipoEnum[] values()</a:t>
            </a:r>
          </a:p>
          <a:p>
            <a:pPr marL="201168" lvl="1" indent="0">
              <a:buNone/>
            </a:pPr>
            <a:endParaRPr lang="es-ES" dirty="0"/>
          </a:p>
          <a:p>
            <a:pPr lvl="1"/>
            <a:r>
              <a:rPr lang="es-ES" b="1" dirty="0"/>
              <a:t>valueOf()</a:t>
            </a:r>
            <a:r>
              <a:rPr lang="es-ES" dirty="0"/>
              <a:t>: </a:t>
            </a:r>
          </a:p>
          <a:p>
            <a:pPr marL="201168" lvl="1" indent="0">
              <a:buNone/>
            </a:pPr>
            <a:r>
              <a:rPr lang="es-ES" dirty="0"/>
              <a:t>   public static tipoEnum valueOfString(String </a:t>
            </a:r>
            <a:r>
              <a:rPr lang="es-ES" dirty="0" err="1"/>
              <a:t>str</a:t>
            </a:r>
            <a:r>
              <a:rPr lang="es-ES" dirty="0"/>
              <a:t>)</a:t>
            </a:r>
          </a:p>
          <a:p>
            <a:pPr marL="201168" lvl="1" indent="0">
              <a:buNone/>
            </a:pPr>
            <a:endParaRPr lang="es-ES" dirty="0"/>
          </a:p>
          <a:p>
            <a:pPr lvl="1"/>
            <a:r>
              <a:rPr lang="es-ES" b="1" dirty="0"/>
              <a:t>ordinal()</a:t>
            </a:r>
            <a:r>
              <a:rPr lang="es-ES" dirty="0"/>
              <a:t>: devuelve el índice de la constante en el enum</a:t>
            </a:r>
          </a:p>
          <a:p>
            <a:pPr lvl="1"/>
            <a:endParaRPr lang="es-ES" dirty="0"/>
          </a:p>
          <a:p>
            <a:pPr lvl="1"/>
            <a:endParaRPr lang="es-ES" dirty="0"/>
          </a:p>
          <a:p>
            <a:pPr marL="0" marR="0">
              <a:spcBef>
                <a:spcPts val="0"/>
              </a:spcBef>
              <a:spcAft>
                <a:spcPts val="0"/>
              </a:spcAft>
            </a:pPr>
            <a:endParaRPr lang="es-ES" sz="1800"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endParaRPr lang="es-ES" dirty="0"/>
          </a:p>
        </p:txBody>
      </p:sp>
    </p:spTree>
    <p:extLst>
      <p:ext uri="{BB962C8B-B14F-4D97-AF65-F5344CB8AC3E}">
        <p14:creationId xmlns:p14="http://schemas.microsoft.com/office/powerpoint/2010/main" val="336918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64B86-339D-24CF-86D0-93AF9C5CB8E1}"/>
              </a:ext>
            </a:extLst>
          </p:cNvPr>
          <p:cNvSpPr>
            <a:spLocks noGrp="1"/>
          </p:cNvSpPr>
          <p:nvPr>
            <p:ph type="title"/>
          </p:nvPr>
        </p:nvSpPr>
        <p:spPr/>
        <p:txBody>
          <a:bodyPr/>
          <a:lstStyle/>
          <a:p>
            <a:r>
              <a:rPr lang="es-ES" dirty="0"/>
              <a:t>Enumerados - métodos</a:t>
            </a:r>
          </a:p>
        </p:txBody>
      </p:sp>
      <p:sp>
        <p:nvSpPr>
          <p:cNvPr id="3" name="Marcador de contenido 2">
            <a:extLst>
              <a:ext uri="{FF2B5EF4-FFF2-40B4-BE49-F238E27FC236}">
                <a16:creationId xmlns:a16="http://schemas.microsoft.com/office/drawing/2014/main" id="{AE212A03-BA7B-3C60-EDFF-785560EEDC20}"/>
              </a:ext>
            </a:extLst>
          </p:cNvPr>
          <p:cNvSpPr>
            <a:spLocks noGrp="1"/>
          </p:cNvSpPr>
          <p:nvPr>
            <p:ph idx="1"/>
          </p:nvPr>
        </p:nvSpPr>
        <p:spPr/>
        <p:txBody>
          <a:bodyPr>
            <a:normAutofit/>
          </a:bodyPr>
          <a:lstStyle/>
          <a:p>
            <a:pPr lvl="1"/>
            <a:endParaRPr lang="es-ES" dirty="0"/>
          </a:p>
          <a:p>
            <a:pPr lvl="1"/>
            <a:r>
              <a:rPr lang="es-ES" b="1" dirty="0"/>
              <a:t>values()</a:t>
            </a:r>
            <a:r>
              <a:rPr lang="es-ES" dirty="0"/>
              <a:t>: devuelve todos los valores del enum</a:t>
            </a:r>
          </a:p>
          <a:p>
            <a:pPr marL="201168" lvl="1" indent="0">
              <a:buNone/>
            </a:pPr>
            <a:r>
              <a:rPr lang="es-ES" dirty="0"/>
              <a:t>   public static tipoEnum[] values()</a:t>
            </a:r>
          </a:p>
          <a:p>
            <a:pPr marL="201168" lvl="1" indent="0">
              <a:buNone/>
            </a:pPr>
            <a:r>
              <a:rPr lang="pt-BR" sz="1800" b="1" dirty="0">
                <a:solidFill>
                  <a:srgbClr val="7F0055"/>
                </a:solidFill>
                <a:effectLst/>
                <a:highlight>
                  <a:srgbClr val="FFFFFF"/>
                </a:highlight>
                <a:latin typeface="Courier New" panose="02070309020205020404" pitchFamily="49" charset="0"/>
              </a:rPr>
              <a:t> for</a:t>
            </a:r>
            <a:r>
              <a:rPr lang="pt-BR" sz="1800" dirty="0">
                <a:solidFill>
                  <a:srgbClr val="000000"/>
                </a:solidFill>
                <a:effectLst/>
                <a:highlight>
                  <a:srgbClr val="FFFFFF"/>
                </a:highlight>
                <a:latin typeface="Courier New" panose="02070309020205020404" pitchFamily="49" charset="0"/>
              </a:rPr>
              <a:t> (Estado </a:t>
            </a:r>
            <a:r>
              <a:rPr lang="pt-BR" sz="1800" dirty="0">
                <a:solidFill>
                  <a:srgbClr val="6A3E3E"/>
                </a:solidFill>
                <a:effectLst/>
                <a:highlight>
                  <a:srgbClr val="FFFFFF"/>
                </a:highlight>
                <a:latin typeface="Courier New" panose="02070309020205020404" pitchFamily="49" charset="0"/>
              </a:rPr>
              <a:t>e</a:t>
            </a:r>
            <a:r>
              <a:rPr lang="pt-BR" sz="1800" dirty="0">
                <a:solidFill>
                  <a:srgbClr val="000000"/>
                </a:solidFill>
                <a:effectLst/>
                <a:highlight>
                  <a:srgbClr val="FFFFFF"/>
                </a:highlight>
                <a:latin typeface="Courier New" panose="02070309020205020404" pitchFamily="49" charset="0"/>
              </a:rPr>
              <a:t>:Estado.</a:t>
            </a:r>
            <a:r>
              <a:rPr lang="pt-BR" sz="1800" i="1" dirty="0">
                <a:solidFill>
                  <a:srgbClr val="000000"/>
                </a:solidFill>
                <a:effectLst/>
                <a:highlight>
                  <a:srgbClr val="FFFFFF"/>
                </a:highlight>
                <a:latin typeface="Courier New" panose="02070309020205020404" pitchFamily="49" charset="0"/>
              </a:rPr>
              <a:t>values</a:t>
            </a:r>
            <a:r>
              <a:rPr lang="pt-BR" sz="1800" dirty="0">
                <a:solidFill>
                  <a:srgbClr val="000000"/>
                </a:solidFill>
                <a:effectLst/>
                <a:highlight>
                  <a:srgbClr val="FFFFFF"/>
                </a:highlight>
                <a:latin typeface="Courier New" panose="02070309020205020404" pitchFamily="49" charset="0"/>
              </a:rPr>
              <a:t>()) {....}</a:t>
            </a:r>
            <a:r>
              <a:rPr lang="pt-BR" sz="1800" dirty="0">
                <a:solidFill>
                  <a:srgbClr val="000000"/>
                </a:solidFill>
                <a:highlight>
                  <a:srgbClr val="FFFFFF"/>
                </a:highlight>
                <a:latin typeface="Courier New" panose="02070309020205020404" pitchFamily="49" charset="0"/>
              </a:rPr>
              <a:t> </a:t>
            </a:r>
            <a:endParaRPr lang="es-ES" dirty="0"/>
          </a:p>
          <a:p>
            <a:pPr marL="201168" lvl="1" indent="0">
              <a:buNone/>
            </a:pPr>
            <a:endParaRPr lang="es-ES" dirty="0"/>
          </a:p>
          <a:p>
            <a:pPr lvl="1"/>
            <a:r>
              <a:rPr lang="es-ES" b="1" dirty="0"/>
              <a:t>valueOf()</a:t>
            </a:r>
            <a:r>
              <a:rPr lang="es-ES" dirty="0"/>
              <a:t>: </a:t>
            </a:r>
          </a:p>
          <a:p>
            <a:pPr marL="201168" lvl="1" indent="0">
              <a:buNone/>
            </a:pPr>
            <a:r>
              <a:rPr lang="es-ES" dirty="0"/>
              <a:t>   public static tipoEnum valueOfString(String </a:t>
            </a:r>
            <a:r>
              <a:rPr lang="es-ES" dirty="0" err="1"/>
              <a:t>str</a:t>
            </a:r>
            <a:r>
              <a:rPr lang="es-ES" dirty="0"/>
              <a:t>)</a:t>
            </a:r>
          </a:p>
          <a:p>
            <a:pPr marL="201168" lvl="1" indent="0">
              <a:buNone/>
            </a:pPr>
            <a:r>
              <a:rPr lang="es-ES" sz="1800" dirty="0">
                <a:solidFill>
                  <a:srgbClr val="000000"/>
                </a:solidFill>
                <a:effectLst/>
                <a:highlight>
                  <a:srgbClr val="FFFFFF"/>
                </a:highlight>
                <a:latin typeface="Courier New" panose="02070309020205020404" pitchFamily="49" charset="0"/>
              </a:rPr>
              <a:t> Estado.</a:t>
            </a:r>
            <a:r>
              <a:rPr lang="es-ES" sz="1800" i="1" dirty="0">
                <a:solidFill>
                  <a:srgbClr val="000000"/>
                </a:solidFill>
                <a:effectLst/>
                <a:highlight>
                  <a:srgbClr val="FFFFFF"/>
                </a:highlight>
                <a:latin typeface="Courier New" panose="02070309020205020404" pitchFamily="49" charset="0"/>
              </a:rPr>
              <a:t>valueOf</a:t>
            </a:r>
            <a:r>
              <a:rPr lang="es-ES" sz="1800" dirty="0">
                <a:solidFill>
                  <a:srgbClr val="000000"/>
                </a:solidFill>
                <a:effectLst/>
                <a:highlight>
                  <a:srgbClr val="FFFFFF"/>
                </a:highlight>
                <a:latin typeface="Courier New" panose="02070309020205020404" pitchFamily="49" charset="0"/>
              </a:rPr>
              <a:t>(</a:t>
            </a:r>
            <a:r>
              <a:rPr lang="es-ES" sz="1800" dirty="0">
                <a:solidFill>
                  <a:srgbClr val="2A00FF"/>
                </a:solidFill>
                <a:effectLst/>
                <a:highlight>
                  <a:srgbClr val="FFFFFF"/>
                </a:highlight>
                <a:latin typeface="Courier New" panose="02070309020205020404" pitchFamily="49" charset="0"/>
              </a:rPr>
              <a:t>"ON"</a:t>
            </a:r>
            <a:r>
              <a:rPr lang="es-ES" sz="1800" dirty="0">
                <a:solidFill>
                  <a:srgbClr val="000000"/>
                </a:solidFill>
                <a:effectLst/>
                <a:highlight>
                  <a:srgbClr val="FFFFFF"/>
                </a:highlight>
                <a:latin typeface="Courier New" panose="02070309020205020404" pitchFamily="49" charset="0"/>
              </a:rPr>
              <a:t>)</a:t>
            </a:r>
            <a:endParaRPr lang="es-ES" dirty="0"/>
          </a:p>
          <a:p>
            <a:pPr marL="201168" lvl="1" indent="0">
              <a:buNone/>
            </a:pPr>
            <a:endParaRPr lang="es-ES" dirty="0"/>
          </a:p>
          <a:p>
            <a:pPr lvl="1"/>
            <a:r>
              <a:rPr lang="es-ES" b="1" dirty="0"/>
              <a:t>ordinal()</a:t>
            </a:r>
            <a:r>
              <a:rPr lang="es-ES" dirty="0"/>
              <a:t>: devuelve el índice de la constante enum, al igual que el índice de matriz</a:t>
            </a:r>
          </a:p>
          <a:p>
            <a:pPr marL="201168" lvl="1" indent="0">
              <a:buNone/>
            </a:pPr>
            <a:r>
              <a:rPr lang="es-ES" sz="1800" dirty="0">
                <a:solidFill>
                  <a:srgbClr val="0000C0"/>
                </a:solidFill>
                <a:effectLst/>
                <a:highlight>
                  <a:srgbClr val="FFFFFF"/>
                </a:highlight>
                <a:latin typeface="Courier New" panose="02070309020205020404" pitchFamily="49" charset="0"/>
              </a:rPr>
              <a:t> estado</a:t>
            </a:r>
            <a:r>
              <a:rPr lang="es-ES" sz="1800" dirty="0">
                <a:solidFill>
                  <a:srgbClr val="000000"/>
                </a:solidFill>
                <a:effectLst/>
                <a:highlight>
                  <a:srgbClr val="FFFFFF"/>
                </a:highlight>
                <a:latin typeface="Courier New" panose="02070309020205020404" pitchFamily="49" charset="0"/>
              </a:rPr>
              <a:t>.ordinal()</a:t>
            </a:r>
            <a:endParaRPr lang="es-ES" dirty="0"/>
          </a:p>
          <a:p>
            <a:pPr lvl="1"/>
            <a:endParaRPr lang="es-ES" dirty="0"/>
          </a:p>
          <a:p>
            <a:pPr lvl="1"/>
            <a:endParaRPr lang="es-ES" dirty="0"/>
          </a:p>
          <a:p>
            <a:pPr marL="0" marR="0">
              <a:spcBef>
                <a:spcPts val="0"/>
              </a:spcBef>
              <a:spcAft>
                <a:spcPts val="0"/>
              </a:spcAft>
            </a:pPr>
            <a:endParaRPr lang="es-ES" sz="1800"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endParaRPr lang="es-ES" dirty="0"/>
          </a:p>
        </p:txBody>
      </p:sp>
    </p:spTree>
    <p:extLst>
      <p:ext uri="{BB962C8B-B14F-4D97-AF65-F5344CB8AC3E}">
        <p14:creationId xmlns:p14="http://schemas.microsoft.com/office/powerpoint/2010/main" val="37053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64B86-339D-24CF-86D0-93AF9C5CB8E1}"/>
              </a:ext>
            </a:extLst>
          </p:cNvPr>
          <p:cNvSpPr>
            <a:spLocks noGrp="1"/>
          </p:cNvSpPr>
          <p:nvPr>
            <p:ph type="title"/>
          </p:nvPr>
        </p:nvSpPr>
        <p:spPr/>
        <p:txBody>
          <a:bodyPr/>
          <a:lstStyle/>
          <a:p>
            <a:r>
              <a:rPr lang="es-ES" dirty="0"/>
              <a:t>Enumerados más complejos</a:t>
            </a:r>
          </a:p>
        </p:txBody>
      </p:sp>
      <p:sp>
        <p:nvSpPr>
          <p:cNvPr id="3" name="Marcador de contenido 2">
            <a:extLst>
              <a:ext uri="{FF2B5EF4-FFF2-40B4-BE49-F238E27FC236}">
                <a16:creationId xmlns:a16="http://schemas.microsoft.com/office/drawing/2014/main" id="{AE212A03-BA7B-3C60-EDFF-785560EEDC20}"/>
              </a:ext>
            </a:extLst>
          </p:cNvPr>
          <p:cNvSpPr>
            <a:spLocks noGrp="1"/>
          </p:cNvSpPr>
          <p:nvPr>
            <p:ph idx="1"/>
          </p:nvPr>
        </p:nvSpPr>
        <p:spPr/>
        <p:txBody>
          <a:bodyPr>
            <a:normAutofit/>
          </a:bodyPr>
          <a:lstStyle/>
          <a:p>
            <a:pPr lvl="1"/>
            <a:endParaRPr lang="es-ES" dirty="0"/>
          </a:p>
          <a:p>
            <a:pPr lvl="1"/>
            <a:r>
              <a:rPr lang="es-ES" dirty="0"/>
              <a:t>Los enumerados pueden tener fields, métodos y constructores privados.</a:t>
            </a:r>
          </a:p>
          <a:p>
            <a:pPr lvl="1"/>
            <a:r>
              <a:rPr lang="es-ES" b="1" dirty="0"/>
              <a:t>NO</a:t>
            </a:r>
            <a:r>
              <a:rPr lang="es-ES" dirty="0"/>
              <a:t> admiten la creación de objetos</a:t>
            </a:r>
          </a:p>
          <a:p>
            <a:pPr lvl="1"/>
            <a:r>
              <a:rPr lang="es-ES" dirty="0"/>
              <a:t>Una enumeración no puede ser una superclase</a:t>
            </a:r>
          </a:p>
          <a:p>
            <a:pPr lvl="1"/>
            <a:r>
              <a:rPr lang="es-ES" dirty="0"/>
              <a:t>No puede heredar, no se puede extender</a:t>
            </a:r>
          </a:p>
          <a:p>
            <a:pPr lvl="1"/>
            <a:endParaRPr lang="es-ES" dirty="0"/>
          </a:p>
          <a:p>
            <a:pPr marL="0" marR="0">
              <a:spcBef>
                <a:spcPts val="0"/>
              </a:spcBef>
              <a:spcAft>
                <a:spcPts val="0"/>
              </a:spcAft>
            </a:pPr>
            <a:endParaRPr lang="es-ES" sz="1800"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endParaRPr lang="es-ES" dirty="0"/>
          </a:p>
        </p:txBody>
      </p:sp>
    </p:spTree>
    <p:extLst>
      <p:ext uri="{BB962C8B-B14F-4D97-AF65-F5344CB8AC3E}">
        <p14:creationId xmlns:p14="http://schemas.microsoft.com/office/powerpoint/2010/main" val="2927531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2CFE5A-5F19-4D69-28E4-03A651D4FF90}"/>
              </a:ext>
            </a:extLst>
          </p:cNvPr>
          <p:cNvSpPr>
            <a:spLocks noGrp="1"/>
          </p:cNvSpPr>
          <p:nvPr>
            <p:ph type="title"/>
          </p:nvPr>
        </p:nvSpPr>
        <p:spPr/>
        <p:txBody>
          <a:bodyPr/>
          <a:lstStyle/>
          <a:p>
            <a:r>
              <a:rPr lang="es-ES" dirty="0"/>
              <a:t>Enumerados más complejos</a:t>
            </a:r>
          </a:p>
        </p:txBody>
      </p:sp>
      <p:sp>
        <p:nvSpPr>
          <p:cNvPr id="3" name="Marcador de contenido 2">
            <a:extLst>
              <a:ext uri="{FF2B5EF4-FFF2-40B4-BE49-F238E27FC236}">
                <a16:creationId xmlns:a16="http://schemas.microsoft.com/office/drawing/2014/main" id="{C478FA50-0766-A36D-03EA-AE10747AED4E}"/>
              </a:ext>
            </a:extLst>
          </p:cNvPr>
          <p:cNvSpPr>
            <a:spLocks noGrp="1"/>
          </p:cNvSpPr>
          <p:nvPr>
            <p:ph idx="1"/>
          </p:nvPr>
        </p:nvSpPr>
        <p:spPr/>
        <p:txBody>
          <a:bodyPr/>
          <a:lstStyle/>
          <a:p>
            <a:pPr marL="0" marR="0" indent="0">
              <a:spcBef>
                <a:spcPts val="0"/>
              </a:spcBef>
              <a:spcAft>
                <a:spcPts val="0"/>
              </a:spcAft>
              <a:buNone/>
            </a:pPr>
            <a:r>
              <a:rPr lang="es-ES" sz="1800" b="1" dirty="0">
                <a:solidFill>
                  <a:srgbClr val="7F0055"/>
                </a:solidFill>
                <a:effectLst/>
                <a:highlight>
                  <a:srgbClr val="FFFFFF"/>
                </a:highlight>
                <a:latin typeface="Courier New" panose="02070309020205020404" pitchFamily="49" charset="0"/>
              </a:rPr>
              <a:t> public</a:t>
            </a:r>
            <a:r>
              <a:rPr lang="es-ES" sz="1800" b="1" dirty="0">
                <a:solidFill>
                  <a:srgbClr val="000000"/>
                </a:solidFill>
                <a:highlight>
                  <a:srgbClr val="FFFFFF"/>
                </a:highlight>
                <a:latin typeface="Courier New" panose="02070309020205020404" pitchFamily="49" charset="0"/>
              </a:rPr>
              <a:t> </a:t>
            </a:r>
            <a:r>
              <a:rPr lang="es-ES" sz="1800" b="1" dirty="0">
                <a:solidFill>
                  <a:srgbClr val="7F0055"/>
                </a:solidFill>
                <a:effectLst/>
                <a:highlight>
                  <a:srgbClr val="FFFFFF"/>
                </a:highlight>
                <a:latin typeface="Courier New" panose="02070309020205020404" pitchFamily="49" charset="0"/>
              </a:rPr>
              <a:t>enum</a:t>
            </a:r>
            <a:r>
              <a:rPr lang="es-ES" sz="1800" dirty="0">
                <a:solidFill>
                  <a:srgbClr val="000000"/>
                </a:solidFill>
                <a:effectLst/>
                <a:highlight>
                  <a:srgbClr val="FFFFFF"/>
                </a:highlight>
                <a:latin typeface="Courier New" panose="02070309020205020404" pitchFamily="49" charset="0"/>
              </a:rPr>
              <a:t> Tutoriales {</a:t>
            </a:r>
          </a:p>
          <a:p>
            <a:pPr marL="0" marR="0">
              <a:spcBef>
                <a:spcPts val="0"/>
              </a:spcBef>
              <a:spcAft>
                <a:spcPts val="0"/>
              </a:spcAft>
            </a:pPr>
            <a:r>
              <a:rPr lang="es-ES" sz="1800" dirty="0">
                <a:solidFill>
                  <a:srgbClr val="3F7F5F"/>
                </a:solidFill>
                <a:effectLst/>
                <a:highlight>
                  <a:srgbClr val="FFFFFF"/>
                </a:highlight>
                <a:latin typeface="Courier New" panose="02070309020205020404" pitchFamily="49" charset="0"/>
              </a:rPr>
              <a:t>//Tenemos tutoriales y cada uno tiene un precio</a:t>
            </a: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b="1" i="1" dirty="0">
                <a:solidFill>
                  <a:srgbClr val="0000C0"/>
                </a:solidFill>
                <a:effectLst/>
                <a:highlight>
                  <a:srgbClr val="FFFFFF"/>
                </a:highlight>
                <a:latin typeface="Courier New" panose="02070309020205020404" pitchFamily="49" charset="0"/>
              </a:rPr>
              <a:t>JAVA</a:t>
            </a:r>
            <a:r>
              <a:rPr lang="es-ES" sz="1800" dirty="0">
                <a:solidFill>
                  <a:srgbClr val="000000"/>
                </a:solidFill>
                <a:effectLst/>
                <a:highlight>
                  <a:srgbClr val="FFFFFF"/>
                </a:highlight>
                <a:latin typeface="Courier New" panose="02070309020205020404" pitchFamily="49" charset="0"/>
              </a:rPr>
              <a:t>(40), </a:t>
            </a:r>
            <a:r>
              <a:rPr lang="es-ES" sz="1800" b="1" i="1" dirty="0">
                <a:solidFill>
                  <a:srgbClr val="0000C0"/>
                </a:solidFill>
                <a:effectLst/>
                <a:highlight>
                  <a:srgbClr val="FFFFFF"/>
                </a:highlight>
                <a:latin typeface="Courier New" panose="02070309020205020404" pitchFamily="49" charset="0"/>
              </a:rPr>
              <a:t>HTML</a:t>
            </a:r>
            <a:r>
              <a:rPr lang="es-ES" sz="1800" dirty="0">
                <a:solidFill>
                  <a:srgbClr val="000000"/>
                </a:solidFill>
                <a:effectLst/>
                <a:highlight>
                  <a:srgbClr val="FFFFFF"/>
                </a:highlight>
                <a:latin typeface="Courier New" panose="02070309020205020404" pitchFamily="49" charset="0"/>
              </a:rPr>
              <a:t>(30), </a:t>
            </a:r>
            <a:r>
              <a:rPr lang="es-ES" sz="1800" b="1" i="1" dirty="0">
                <a:solidFill>
                  <a:srgbClr val="0000C0"/>
                </a:solidFill>
                <a:effectLst/>
                <a:highlight>
                  <a:srgbClr val="FFFFFF"/>
                </a:highlight>
                <a:latin typeface="Courier New" panose="02070309020205020404" pitchFamily="49" charset="0"/>
              </a:rPr>
              <a:t>MYSQL</a:t>
            </a:r>
            <a:r>
              <a:rPr lang="es-ES" sz="1800" dirty="0">
                <a:solidFill>
                  <a:srgbClr val="000000"/>
                </a:solidFill>
                <a:effectLst/>
                <a:highlight>
                  <a:srgbClr val="FFFFFF"/>
                </a:highlight>
                <a:latin typeface="Courier New" panose="02070309020205020404" pitchFamily="49" charset="0"/>
              </a:rPr>
              <a:t>(25);</a:t>
            </a: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indent="0">
              <a:spcBef>
                <a:spcPts val="0"/>
              </a:spcBef>
              <a:spcAft>
                <a:spcPts val="0"/>
              </a:spcAft>
              <a:buNone/>
            </a:pPr>
            <a:r>
              <a:rPr lang="es-ES" sz="1800" b="1" dirty="0">
                <a:solidFill>
                  <a:srgbClr val="7F0055"/>
                </a:solidFill>
                <a:effectLst/>
                <a:highlight>
                  <a:srgbClr val="FFFFFF"/>
                </a:highlight>
                <a:latin typeface="Courier New" panose="02070309020205020404" pitchFamily="49" charset="0"/>
              </a:rPr>
              <a:t> int</a:t>
            </a:r>
            <a:r>
              <a:rPr lang="es-ES" sz="1800" dirty="0">
                <a:solidFill>
                  <a:srgbClr val="000000"/>
                </a:solidFill>
                <a:effectLst/>
                <a:highlight>
                  <a:srgbClr val="FFFFFF"/>
                </a:highlight>
                <a:latin typeface="Courier New" panose="02070309020205020404" pitchFamily="49" charset="0"/>
              </a:rPr>
              <a:t> </a:t>
            </a:r>
            <a:r>
              <a:rPr lang="es-ES" sz="1800" dirty="0">
                <a:solidFill>
                  <a:srgbClr val="0000C0"/>
                </a:solidFill>
                <a:effectLst/>
                <a:highlight>
                  <a:srgbClr val="FFFFFF"/>
                </a:highlight>
                <a:latin typeface="Courier New" panose="02070309020205020404" pitchFamily="49" charset="0"/>
              </a:rPr>
              <a:t>precio</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br>
              <a:rPr lang="es-ES" sz="1800" dirty="0">
                <a:solidFill>
                  <a:srgbClr val="000000"/>
                </a:solidFill>
                <a:effectLst/>
                <a:highlight>
                  <a:srgbClr val="FFFFFF"/>
                </a:highlight>
                <a:latin typeface="Courier New" panose="02070309020205020404" pitchFamily="49" charset="0"/>
              </a:rPr>
            </a:br>
            <a:r>
              <a:rPr lang="es-ES" sz="1800" b="1" dirty="0">
                <a:solidFill>
                  <a:srgbClr val="7F0055"/>
                </a:solidFill>
                <a:effectLst/>
                <a:highlight>
                  <a:srgbClr val="FFFFFF"/>
                </a:highlight>
                <a:latin typeface="Courier New" panose="02070309020205020404" pitchFamily="49" charset="0"/>
              </a:rPr>
              <a:t> private</a:t>
            </a:r>
            <a:r>
              <a:rPr lang="es-ES" sz="1800" dirty="0">
                <a:solidFill>
                  <a:srgbClr val="000000"/>
                </a:solidFill>
                <a:effectLst/>
                <a:highlight>
                  <a:srgbClr val="FFFFFF"/>
                </a:highlight>
                <a:latin typeface="Courier New" panose="02070309020205020404" pitchFamily="49" charset="0"/>
              </a:rPr>
              <a:t> Tutoriales(</a:t>
            </a:r>
            <a:r>
              <a:rPr lang="es-ES" sz="1800" b="1" dirty="0">
                <a:solidFill>
                  <a:srgbClr val="7F0055"/>
                </a:solidFill>
                <a:effectLst/>
                <a:highlight>
                  <a:srgbClr val="FFFFFF"/>
                </a:highlight>
                <a:latin typeface="Courier New" panose="02070309020205020404" pitchFamily="49" charset="0"/>
              </a:rPr>
              <a:t>int</a:t>
            </a:r>
            <a:r>
              <a:rPr lang="es-ES" sz="1800" dirty="0">
                <a:solidFill>
                  <a:srgbClr val="000000"/>
                </a:solidFill>
                <a:effectLst/>
                <a:highlight>
                  <a:srgbClr val="FFFFFF"/>
                </a:highlight>
                <a:latin typeface="Courier New" panose="02070309020205020404" pitchFamily="49" charset="0"/>
              </a:rPr>
              <a:t> </a:t>
            </a:r>
            <a:r>
              <a:rPr lang="es-ES" sz="1800" dirty="0">
                <a:solidFill>
                  <a:srgbClr val="6A3E3E"/>
                </a:solidFill>
                <a:effectLst/>
                <a:highlight>
                  <a:srgbClr val="FFFFFF"/>
                </a:highlight>
                <a:latin typeface="Courier New" panose="02070309020205020404" pitchFamily="49" charset="0"/>
              </a:rPr>
              <a:t>precio</a:t>
            </a:r>
            <a:r>
              <a:rPr lang="es-ES" sz="18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 this</a:t>
            </a:r>
            <a:r>
              <a:rPr lang="es-ES" sz="1800" dirty="0">
                <a:solidFill>
                  <a:srgbClr val="000000"/>
                </a:solidFill>
                <a:effectLst/>
                <a:highlight>
                  <a:srgbClr val="FFFFFF"/>
                </a:highlight>
                <a:latin typeface="Courier New" panose="02070309020205020404" pitchFamily="49" charset="0"/>
              </a:rPr>
              <a:t>.</a:t>
            </a:r>
            <a:r>
              <a:rPr lang="es-ES" sz="1800" dirty="0">
                <a:solidFill>
                  <a:srgbClr val="0000C0"/>
                </a:solidFill>
                <a:effectLst/>
                <a:highlight>
                  <a:srgbClr val="FFFFFF"/>
                </a:highlight>
                <a:latin typeface="Courier New" panose="02070309020205020404" pitchFamily="49" charset="0"/>
              </a:rPr>
              <a:t>precio</a:t>
            </a:r>
            <a:r>
              <a:rPr lang="es-ES" sz="1800" dirty="0">
                <a:solidFill>
                  <a:srgbClr val="000000"/>
                </a:solidFill>
                <a:effectLst/>
                <a:highlight>
                  <a:srgbClr val="FFFFFF"/>
                </a:highlight>
                <a:latin typeface="Courier New" panose="02070309020205020404" pitchFamily="49" charset="0"/>
              </a:rPr>
              <a:t> = </a:t>
            </a:r>
            <a:r>
              <a:rPr lang="es-ES" sz="1800" dirty="0">
                <a:solidFill>
                  <a:srgbClr val="6A3E3E"/>
                </a:solidFill>
                <a:effectLst/>
                <a:highlight>
                  <a:srgbClr val="FFFFFF"/>
                </a:highlight>
                <a:latin typeface="Courier New" panose="02070309020205020404" pitchFamily="49" charset="0"/>
              </a:rPr>
              <a:t>precio</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indent="0">
              <a:spcBef>
                <a:spcPts val="0"/>
              </a:spcBef>
              <a:spcAft>
                <a:spcPts val="0"/>
              </a:spcAft>
              <a:buNone/>
            </a:pPr>
            <a:r>
              <a:rPr lang="es-ES" sz="1800" b="1" dirty="0">
                <a:solidFill>
                  <a:srgbClr val="7F0055"/>
                </a:solidFill>
                <a:effectLst/>
                <a:highlight>
                  <a:srgbClr val="FFFFFF"/>
                </a:highlight>
                <a:latin typeface="Courier New" panose="02070309020205020404" pitchFamily="49" charset="0"/>
              </a:rPr>
              <a:t> public</a:t>
            </a:r>
            <a:r>
              <a:rPr lang="es-ES" sz="1800" dirty="0">
                <a:solidFill>
                  <a:srgbClr val="000000"/>
                </a:solidFill>
                <a:effectLst/>
                <a:highlight>
                  <a:srgbClr val="FFFFFF"/>
                </a:highlight>
                <a:latin typeface="Courier New" panose="02070309020205020404" pitchFamily="49" charset="0"/>
              </a:rPr>
              <a:t> </a:t>
            </a:r>
            <a:r>
              <a:rPr lang="es-ES" sz="1800" b="1" dirty="0">
                <a:solidFill>
                  <a:srgbClr val="7F0055"/>
                </a:solidFill>
                <a:effectLst/>
                <a:highlight>
                  <a:srgbClr val="FFFFFF"/>
                </a:highlight>
                <a:latin typeface="Courier New" panose="02070309020205020404" pitchFamily="49" charset="0"/>
              </a:rPr>
              <a:t>int</a:t>
            </a:r>
            <a:r>
              <a:rPr lang="es-ES" sz="1800" dirty="0">
                <a:solidFill>
                  <a:srgbClr val="000000"/>
                </a:solidFill>
                <a:effectLst/>
                <a:highlight>
                  <a:srgbClr val="FFFFFF"/>
                </a:highlight>
                <a:latin typeface="Courier New" panose="02070309020205020404" pitchFamily="49" charset="0"/>
              </a:rPr>
              <a:t> mostrarPrecio() {</a:t>
            </a:r>
          </a:p>
          <a:p>
            <a:pPr marL="0" marR="0" indent="0">
              <a:spcBef>
                <a:spcPts val="0"/>
              </a:spcBef>
              <a:spcAft>
                <a:spcPts val="0"/>
              </a:spcAft>
              <a:buNone/>
            </a:pPr>
            <a:r>
              <a:rPr lang="es-ES" sz="1800" b="1" dirty="0">
                <a:solidFill>
                  <a:srgbClr val="7F0055"/>
                </a:solidFill>
                <a:effectLst/>
                <a:highlight>
                  <a:srgbClr val="FFFFFF"/>
                </a:highlight>
                <a:latin typeface="Courier New" panose="02070309020205020404" pitchFamily="49" charset="0"/>
              </a:rPr>
              <a:t>  return</a:t>
            </a:r>
            <a:r>
              <a:rPr lang="es-ES" sz="1800" dirty="0">
                <a:solidFill>
                  <a:srgbClr val="000000"/>
                </a:solidFill>
                <a:effectLst/>
                <a:highlight>
                  <a:srgbClr val="FFFFFF"/>
                </a:highlight>
                <a:latin typeface="Courier New" panose="02070309020205020404" pitchFamily="49" charset="0"/>
              </a:rPr>
              <a:t> </a:t>
            </a:r>
            <a:r>
              <a:rPr lang="es-ES" sz="1800" dirty="0">
                <a:solidFill>
                  <a:srgbClr val="0000C0"/>
                </a:solidFill>
                <a:effectLst/>
                <a:highlight>
                  <a:srgbClr val="FFFFFF"/>
                </a:highlight>
                <a:latin typeface="Courier New" panose="02070309020205020404" pitchFamily="49" charset="0"/>
              </a:rPr>
              <a:t>precio</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a:t>
            </a:r>
          </a:p>
          <a:p>
            <a:pPr marL="0" marR="0" indent="0">
              <a:spcBef>
                <a:spcPts val="0"/>
              </a:spcBef>
              <a:spcAft>
                <a:spcPts val="0"/>
              </a:spcAft>
              <a:buNone/>
            </a:pPr>
            <a:r>
              <a:rPr lang="es-ES" sz="1800" dirty="0">
                <a:solidFill>
                  <a:srgbClr val="000000"/>
                </a:solidFill>
                <a:effectLst/>
                <a:highlight>
                  <a:srgbClr val="FFFFFF"/>
                </a:highlight>
                <a:latin typeface="Courier New" panose="02070309020205020404" pitchFamily="49" charset="0"/>
              </a:rPr>
              <a:t>}</a:t>
            </a:r>
          </a:p>
        </p:txBody>
      </p:sp>
    </p:spTree>
    <p:extLst>
      <p:ext uri="{BB962C8B-B14F-4D97-AF65-F5344CB8AC3E}">
        <p14:creationId xmlns:p14="http://schemas.microsoft.com/office/powerpoint/2010/main" val="1824482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2CFE5A-5F19-4D69-28E4-03A651D4FF90}"/>
              </a:ext>
            </a:extLst>
          </p:cNvPr>
          <p:cNvSpPr>
            <a:spLocks noGrp="1"/>
          </p:cNvSpPr>
          <p:nvPr>
            <p:ph type="title"/>
          </p:nvPr>
        </p:nvSpPr>
        <p:spPr/>
        <p:txBody>
          <a:bodyPr/>
          <a:lstStyle/>
          <a:p>
            <a:r>
              <a:rPr lang="es-ES" dirty="0"/>
              <a:t>Enumerados más complejos</a:t>
            </a:r>
          </a:p>
        </p:txBody>
      </p:sp>
      <p:sp>
        <p:nvSpPr>
          <p:cNvPr id="3" name="Marcador de contenido 2">
            <a:extLst>
              <a:ext uri="{FF2B5EF4-FFF2-40B4-BE49-F238E27FC236}">
                <a16:creationId xmlns:a16="http://schemas.microsoft.com/office/drawing/2014/main" id="{C478FA50-0766-A36D-03EA-AE10747AED4E}"/>
              </a:ext>
            </a:extLst>
          </p:cNvPr>
          <p:cNvSpPr>
            <a:spLocks noGrp="1"/>
          </p:cNvSpPr>
          <p:nvPr>
            <p:ph idx="1"/>
          </p:nvPr>
        </p:nvSpPr>
        <p:spPr/>
        <p:txBody>
          <a:bodyPr>
            <a:normAutofit/>
          </a:bodyPr>
          <a:lstStyle/>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public</a:t>
            </a:r>
            <a:r>
              <a:rPr lang="es-ES" sz="1800" dirty="0">
                <a:solidFill>
                  <a:srgbClr val="000000"/>
                </a:solidFill>
                <a:effectLst/>
                <a:highlight>
                  <a:srgbClr val="FFFFFF"/>
                </a:highlight>
                <a:latin typeface="Courier New" panose="02070309020205020404" pitchFamily="49" charset="0"/>
              </a:rPr>
              <a:t> </a:t>
            </a:r>
            <a:r>
              <a:rPr lang="es-ES" sz="1800" b="1" dirty="0">
                <a:solidFill>
                  <a:srgbClr val="7F0055"/>
                </a:solidFill>
                <a:effectLst/>
                <a:highlight>
                  <a:srgbClr val="FFFFFF"/>
                </a:highlight>
                <a:latin typeface="Courier New" panose="02070309020205020404" pitchFamily="49" charset="0"/>
              </a:rPr>
              <a:t>class</a:t>
            </a:r>
            <a:r>
              <a:rPr lang="es-ES" sz="1800" dirty="0">
                <a:solidFill>
                  <a:srgbClr val="000000"/>
                </a:solidFill>
                <a:effectLst/>
                <a:highlight>
                  <a:srgbClr val="FFFFFF"/>
                </a:highlight>
                <a:latin typeface="Courier New" panose="02070309020205020404" pitchFamily="49" charset="0"/>
              </a:rPr>
              <a:t> EnumDemo {</a:t>
            </a:r>
            <a:br>
              <a:rPr lang="es-ES" sz="1800" dirty="0">
                <a:solidFill>
                  <a:srgbClr val="000000"/>
                </a:solidFill>
                <a:effectLst/>
                <a:highlight>
                  <a:srgbClr val="FFFFFF"/>
                </a:highlight>
                <a:latin typeface="Courier New" panose="02070309020205020404" pitchFamily="49" charset="0"/>
              </a:rPr>
            </a:b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public</a:t>
            </a:r>
            <a:r>
              <a:rPr lang="es-ES" sz="1800" dirty="0">
                <a:solidFill>
                  <a:srgbClr val="000000"/>
                </a:solidFill>
                <a:effectLst/>
                <a:highlight>
                  <a:srgbClr val="FFFFFF"/>
                </a:highlight>
                <a:latin typeface="Courier New" panose="02070309020205020404" pitchFamily="49" charset="0"/>
              </a:rPr>
              <a:t> </a:t>
            </a:r>
            <a:r>
              <a:rPr lang="es-ES" sz="1800" b="1" dirty="0">
                <a:solidFill>
                  <a:srgbClr val="7F0055"/>
                </a:solidFill>
                <a:effectLst/>
                <a:highlight>
                  <a:srgbClr val="FFFFFF"/>
                </a:highlight>
                <a:latin typeface="Courier New" panose="02070309020205020404" pitchFamily="49" charset="0"/>
              </a:rPr>
              <a:t>static</a:t>
            </a:r>
            <a:r>
              <a:rPr lang="es-ES" sz="1800" dirty="0">
                <a:solidFill>
                  <a:srgbClr val="000000"/>
                </a:solidFill>
                <a:effectLst/>
                <a:highlight>
                  <a:srgbClr val="FFFFFF"/>
                </a:highlight>
                <a:latin typeface="Courier New" panose="02070309020205020404" pitchFamily="49" charset="0"/>
              </a:rPr>
              <a:t> </a:t>
            </a:r>
            <a:r>
              <a:rPr lang="es-ES" sz="1800" b="1" dirty="0">
                <a:solidFill>
                  <a:srgbClr val="7F0055"/>
                </a:solidFill>
                <a:effectLst/>
                <a:highlight>
                  <a:srgbClr val="FFFFFF"/>
                </a:highlight>
                <a:latin typeface="Courier New" panose="02070309020205020404" pitchFamily="49" charset="0"/>
              </a:rPr>
              <a:t>void</a:t>
            </a:r>
            <a:r>
              <a:rPr lang="es-ES" sz="1800" dirty="0">
                <a:solidFill>
                  <a:srgbClr val="000000"/>
                </a:solidFill>
                <a:effectLst/>
                <a:highlight>
                  <a:srgbClr val="FFFFFF"/>
                </a:highlight>
                <a:latin typeface="Courier New" panose="02070309020205020404" pitchFamily="49" charset="0"/>
              </a:rPr>
              <a:t> main(String[] </a:t>
            </a:r>
            <a:r>
              <a:rPr lang="es-ES" sz="1800" dirty="0">
                <a:solidFill>
                  <a:srgbClr val="6A3E3E"/>
                </a:solidFill>
                <a:effectLst/>
                <a:highlight>
                  <a:srgbClr val="FFFFFF"/>
                </a:highlight>
                <a:latin typeface="Courier New" panose="02070309020205020404" pitchFamily="49" charset="0"/>
              </a:rPr>
              <a:t>args</a:t>
            </a:r>
            <a:r>
              <a:rPr lang="es-ES" sz="1800" dirty="0">
                <a:solidFill>
                  <a:srgbClr val="000000"/>
                </a:solidFill>
                <a:effectLst/>
                <a:highlight>
                  <a:srgbClr val="FFFFFF"/>
                </a:highlight>
                <a:latin typeface="Courier New" panose="02070309020205020404" pitchFamily="49" charset="0"/>
              </a:rPr>
              <a:t>) {</a:t>
            </a:r>
            <a:br>
              <a:rPr lang="es-ES" sz="1800" dirty="0">
                <a:solidFill>
                  <a:srgbClr val="000000"/>
                </a:solidFill>
                <a:effectLst/>
                <a:highlight>
                  <a:srgbClr val="FFFFFF"/>
                </a:highlight>
                <a:latin typeface="Courier New" panose="02070309020205020404" pitchFamily="49" charset="0"/>
              </a:rPr>
            </a:b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Tutoriales </a:t>
            </a:r>
            <a:r>
              <a:rPr lang="es-ES" sz="1800" dirty="0">
                <a:solidFill>
                  <a:srgbClr val="6A3E3E"/>
                </a:solidFill>
                <a:effectLst/>
                <a:highlight>
                  <a:srgbClr val="FFFFFF"/>
                </a:highlight>
                <a:latin typeface="Courier New" panose="02070309020205020404" pitchFamily="49" charset="0"/>
              </a:rPr>
              <a:t>t1</a:t>
            </a:r>
            <a:r>
              <a:rPr lang="es-ES" sz="1800" dirty="0">
                <a:solidFill>
                  <a:srgbClr val="000000"/>
                </a:solidFill>
                <a:effectLst/>
                <a:highlight>
                  <a:srgbClr val="FFFFFF"/>
                </a:highlight>
                <a:latin typeface="Courier New" panose="02070309020205020404" pitchFamily="49" charset="0"/>
              </a:rPr>
              <a:t> = Tutoriales.</a:t>
            </a:r>
            <a:r>
              <a:rPr lang="es-ES" sz="1800" b="1" i="1" dirty="0">
                <a:solidFill>
                  <a:srgbClr val="0000C0"/>
                </a:solidFill>
                <a:effectLst/>
                <a:highlight>
                  <a:srgbClr val="FFFFFF"/>
                </a:highlight>
                <a:latin typeface="Courier New" panose="02070309020205020404" pitchFamily="49" charset="0"/>
              </a:rPr>
              <a:t>JAVA</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Tutoriales </a:t>
            </a:r>
            <a:r>
              <a:rPr lang="es-ES" sz="1800" dirty="0">
                <a:solidFill>
                  <a:srgbClr val="6A3E3E"/>
                </a:solidFill>
                <a:effectLst/>
                <a:highlight>
                  <a:srgbClr val="FFFFFF"/>
                </a:highlight>
                <a:latin typeface="Courier New" panose="02070309020205020404" pitchFamily="49" charset="0"/>
              </a:rPr>
              <a:t>t2</a:t>
            </a:r>
            <a:r>
              <a:rPr lang="es-ES" sz="1800" dirty="0">
                <a:solidFill>
                  <a:srgbClr val="000000"/>
                </a:solidFill>
                <a:effectLst/>
                <a:highlight>
                  <a:srgbClr val="FFFFFF"/>
                </a:highlight>
                <a:latin typeface="Courier New" panose="02070309020205020404" pitchFamily="49" charset="0"/>
              </a:rPr>
              <a:t> = Tutoriales.</a:t>
            </a:r>
            <a:r>
              <a:rPr lang="es-ES" sz="1800" b="1" i="1" dirty="0">
                <a:solidFill>
                  <a:srgbClr val="0000C0"/>
                </a:solidFill>
                <a:effectLst/>
                <a:highlight>
                  <a:srgbClr val="FFFFFF"/>
                </a:highlight>
                <a:latin typeface="Courier New" panose="02070309020205020404" pitchFamily="49" charset="0"/>
              </a:rPr>
              <a:t>HTML</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Tutoriales </a:t>
            </a:r>
            <a:r>
              <a:rPr lang="es-ES" sz="1800" dirty="0">
                <a:solidFill>
                  <a:srgbClr val="6A3E3E"/>
                </a:solidFill>
                <a:effectLst/>
                <a:highlight>
                  <a:srgbClr val="FFFFFF"/>
                </a:highlight>
                <a:latin typeface="Courier New" panose="02070309020205020404" pitchFamily="49" charset="0"/>
              </a:rPr>
              <a:t>t3</a:t>
            </a:r>
            <a:r>
              <a:rPr lang="es-ES" sz="1800" dirty="0">
                <a:solidFill>
                  <a:srgbClr val="000000"/>
                </a:solidFill>
                <a:effectLst/>
                <a:highlight>
                  <a:srgbClr val="FFFFFF"/>
                </a:highlight>
                <a:latin typeface="Courier New" panose="02070309020205020404" pitchFamily="49" charset="0"/>
              </a:rPr>
              <a:t> = Tutoriales.</a:t>
            </a:r>
            <a:r>
              <a:rPr lang="es-ES" sz="1800" b="1" i="1" dirty="0">
                <a:solidFill>
                  <a:srgbClr val="0000C0"/>
                </a:solidFill>
                <a:effectLst/>
                <a:highlight>
                  <a:srgbClr val="FFFFFF"/>
                </a:highlight>
                <a:latin typeface="Courier New" panose="02070309020205020404" pitchFamily="49" charset="0"/>
              </a:rPr>
              <a:t>MYSQL</a:t>
            </a:r>
            <a:r>
              <a:rPr lang="es-ES" sz="1800" dirty="0">
                <a:solidFill>
                  <a:srgbClr val="000000"/>
                </a:solidFill>
                <a:effectLst/>
                <a:highlight>
                  <a:srgbClr val="FFFFFF"/>
                </a:highlight>
                <a:latin typeface="Courier New" panose="02070309020205020404" pitchFamily="49" charset="0"/>
              </a:rPr>
              <a:t>;</a:t>
            </a:r>
            <a:br>
              <a:rPr lang="es-ES" sz="1800" dirty="0">
                <a:solidFill>
                  <a:srgbClr val="000000"/>
                </a:solidFill>
                <a:effectLst/>
                <a:highlight>
                  <a:srgbClr val="FFFFFF"/>
                </a:highlight>
                <a:latin typeface="Courier New" panose="02070309020205020404" pitchFamily="49" charset="0"/>
              </a:rPr>
            </a:b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System.</a:t>
            </a:r>
            <a:r>
              <a:rPr lang="es-ES" sz="1800" b="1" i="1" dirty="0">
                <a:solidFill>
                  <a:srgbClr val="0000C0"/>
                </a:solidFill>
                <a:effectLst/>
                <a:highlight>
                  <a:srgbClr val="FFFFFF"/>
                </a:highlight>
                <a:latin typeface="Courier New" panose="02070309020205020404" pitchFamily="49" charset="0"/>
              </a:rPr>
              <a:t>out</a:t>
            </a:r>
            <a:r>
              <a:rPr lang="es-ES" sz="1800" dirty="0">
                <a:solidFill>
                  <a:srgbClr val="000000"/>
                </a:solidFill>
                <a:effectLst/>
                <a:highlight>
                  <a:srgbClr val="FFFFFF"/>
                </a:highlight>
                <a:latin typeface="Courier New" panose="02070309020205020404" pitchFamily="49" charset="0"/>
              </a:rPr>
              <a:t>.println(</a:t>
            </a:r>
            <a:r>
              <a:rPr lang="es-ES" sz="1800" dirty="0">
                <a:solidFill>
                  <a:srgbClr val="2A00FF"/>
                </a:solidFill>
                <a:effectLst/>
                <a:highlight>
                  <a:srgbClr val="FFFFFF"/>
                </a:highlight>
                <a:latin typeface="Courier New" panose="02070309020205020404" pitchFamily="49" charset="0"/>
              </a:rPr>
              <a:t>"Lista de Turoriales:"</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for</a:t>
            </a:r>
            <a:r>
              <a:rPr lang="es-ES" sz="1800" dirty="0">
                <a:solidFill>
                  <a:srgbClr val="000000"/>
                </a:solidFill>
                <a:effectLst/>
                <a:highlight>
                  <a:srgbClr val="FFFFFF"/>
                </a:highlight>
                <a:latin typeface="Courier New" panose="02070309020205020404" pitchFamily="49" charset="0"/>
              </a:rPr>
              <a:t> (Tutoriales </a:t>
            </a:r>
            <a:r>
              <a:rPr lang="es-ES" sz="1800" dirty="0">
                <a:solidFill>
                  <a:srgbClr val="6A3E3E"/>
                </a:solidFill>
                <a:effectLst/>
                <a:highlight>
                  <a:srgbClr val="FFFFFF"/>
                </a:highlight>
                <a:latin typeface="Courier New" panose="02070309020205020404" pitchFamily="49" charset="0"/>
              </a:rPr>
              <a:t>tuto</a:t>
            </a:r>
            <a:r>
              <a:rPr lang="es-ES" sz="1800" dirty="0">
                <a:solidFill>
                  <a:srgbClr val="000000"/>
                </a:solidFill>
                <a:effectLst/>
                <a:highlight>
                  <a:srgbClr val="FFFFFF"/>
                </a:highlight>
                <a:latin typeface="Courier New" panose="02070309020205020404" pitchFamily="49" charset="0"/>
              </a:rPr>
              <a:t> : Tutoriales.</a:t>
            </a:r>
            <a:r>
              <a:rPr lang="es-ES" sz="1800" i="1" dirty="0">
                <a:solidFill>
                  <a:srgbClr val="000000"/>
                </a:solidFill>
                <a:effectLst/>
                <a:highlight>
                  <a:srgbClr val="FFFFFF"/>
                </a:highlight>
                <a:latin typeface="Courier New" panose="02070309020205020404" pitchFamily="49" charset="0"/>
              </a:rPr>
              <a:t>values</a:t>
            </a:r>
            <a:r>
              <a:rPr lang="es-ES" sz="18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  System.</a:t>
            </a:r>
            <a:r>
              <a:rPr lang="es-ES" sz="1800" b="1" i="1" dirty="0">
                <a:solidFill>
                  <a:srgbClr val="0000C0"/>
                </a:solidFill>
                <a:effectLst/>
                <a:highlight>
                  <a:srgbClr val="FFFFFF"/>
                </a:highlight>
                <a:latin typeface="Courier New" panose="02070309020205020404" pitchFamily="49" charset="0"/>
              </a:rPr>
              <a:t>out</a:t>
            </a:r>
            <a:r>
              <a:rPr lang="es-ES" sz="1800" dirty="0">
                <a:solidFill>
                  <a:srgbClr val="000000"/>
                </a:solidFill>
                <a:effectLst/>
                <a:highlight>
                  <a:srgbClr val="FFFFFF"/>
                </a:highlight>
                <a:latin typeface="Courier New" panose="02070309020205020404" pitchFamily="49" charset="0"/>
              </a:rPr>
              <a:t>.println(</a:t>
            </a:r>
            <a:r>
              <a:rPr lang="es-ES" sz="1800" dirty="0">
                <a:solidFill>
                  <a:srgbClr val="2A00FF"/>
                </a:solidFill>
                <a:effectLst/>
                <a:highlight>
                  <a:srgbClr val="FFFFFF"/>
                </a:highlight>
                <a:latin typeface="Courier New" panose="02070309020205020404" pitchFamily="49" charset="0"/>
              </a:rPr>
              <a:t>"\tEl tutorial de "</a:t>
            </a:r>
            <a:r>
              <a:rPr lang="es-ES" sz="1800" dirty="0">
                <a:solidFill>
                  <a:srgbClr val="000000"/>
                </a:solidFill>
                <a:effectLst/>
                <a:highlight>
                  <a:srgbClr val="FFFFFF"/>
                </a:highlight>
                <a:latin typeface="Courier New" panose="02070309020205020404" pitchFamily="49" charset="0"/>
              </a:rPr>
              <a:t> + </a:t>
            </a:r>
            <a:r>
              <a:rPr lang="es-ES" sz="1800" dirty="0">
                <a:solidFill>
                  <a:srgbClr val="6A3E3E"/>
                </a:solidFill>
                <a:effectLst/>
                <a:highlight>
                  <a:srgbClr val="FFFFFF"/>
                </a:highlight>
                <a:latin typeface="Courier New" panose="02070309020205020404" pitchFamily="49" charset="0"/>
              </a:rPr>
              <a:t>tuto</a:t>
            </a:r>
            <a:r>
              <a:rPr lang="es-ES" sz="18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s-ES" sz="1800" dirty="0">
                <a:solidFill>
                  <a:srgbClr val="000000"/>
                </a:solidFill>
                <a:highlight>
                  <a:srgbClr val="FFFFFF"/>
                </a:highlight>
                <a:latin typeface="Courier New" panose="02070309020205020404" pitchFamily="49" charset="0"/>
              </a:rPr>
              <a:t>                         </a:t>
            </a:r>
            <a:r>
              <a:rPr lang="es-ES" sz="1800" dirty="0">
                <a:solidFill>
                  <a:srgbClr val="2A00FF"/>
                </a:solidFill>
                <a:effectLst/>
                <a:highlight>
                  <a:srgbClr val="FFFFFF"/>
                </a:highlight>
                <a:latin typeface="Courier New" panose="02070309020205020404" pitchFamily="49" charset="0"/>
              </a:rPr>
              <a:t>" cuesta "</a:t>
            </a:r>
            <a:r>
              <a:rPr lang="es-ES" sz="1800" dirty="0">
                <a:solidFill>
                  <a:srgbClr val="000000"/>
                </a:solidFill>
                <a:effectLst/>
                <a:highlight>
                  <a:srgbClr val="FFFFFF"/>
                </a:highlight>
                <a:latin typeface="Courier New" panose="02070309020205020404" pitchFamily="49" charset="0"/>
              </a:rPr>
              <a:t> + </a:t>
            </a:r>
            <a:r>
              <a:rPr lang="es-ES" sz="1800" dirty="0">
                <a:solidFill>
                  <a:srgbClr val="6A3E3E"/>
                </a:solidFill>
                <a:effectLst/>
                <a:highlight>
                  <a:srgbClr val="FFFFFF"/>
                </a:highlight>
                <a:latin typeface="Courier New" panose="02070309020205020404" pitchFamily="49" charset="0"/>
              </a:rPr>
              <a:t>tuto</a:t>
            </a:r>
            <a:r>
              <a:rPr lang="es-ES" sz="1800" dirty="0">
                <a:solidFill>
                  <a:srgbClr val="000000"/>
                </a:solidFill>
                <a:effectLst/>
                <a:highlight>
                  <a:srgbClr val="FFFFFF"/>
                </a:highlight>
                <a:latin typeface="Courier New" panose="02070309020205020404" pitchFamily="49" charset="0"/>
              </a:rPr>
              <a:t>.mostrarPrecio() + </a:t>
            </a:r>
            <a:r>
              <a:rPr lang="es-ES" sz="1800" dirty="0">
                <a:solidFill>
                  <a:srgbClr val="2A00FF"/>
                </a:solidFill>
                <a:effectLst/>
                <a:highlight>
                  <a:srgbClr val="FFFFFF"/>
                </a:highlight>
                <a:latin typeface="Courier New" panose="02070309020205020404" pitchFamily="49" charset="0"/>
              </a:rPr>
              <a:t>" euros"</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a:t>
            </a:r>
          </a:p>
        </p:txBody>
      </p:sp>
    </p:spTree>
    <p:extLst>
      <p:ext uri="{BB962C8B-B14F-4D97-AF65-F5344CB8AC3E}">
        <p14:creationId xmlns:p14="http://schemas.microsoft.com/office/powerpoint/2010/main" val="405387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72783-DBC1-2893-4CBD-1E325A8B5DC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60ADBC-0FDC-9C84-9504-BAB0DD2E17BD}"/>
              </a:ext>
            </a:extLst>
          </p:cNvPr>
          <p:cNvSpPr>
            <a:spLocks noGrp="1"/>
          </p:cNvSpPr>
          <p:nvPr>
            <p:ph type="title"/>
          </p:nvPr>
        </p:nvSpPr>
        <p:spPr>
          <a:xfrm>
            <a:off x="1097280" y="286603"/>
            <a:ext cx="11005580" cy="1450757"/>
          </a:xfrm>
        </p:spPr>
        <p:txBody>
          <a:bodyPr/>
          <a:lstStyle/>
          <a:p>
            <a:r>
              <a:rPr lang="es-ES" dirty="0"/>
              <a:t>Clases, constructores e instancias de objetos</a:t>
            </a:r>
          </a:p>
        </p:txBody>
      </p:sp>
      <p:sp>
        <p:nvSpPr>
          <p:cNvPr id="3" name="Marcador de contenido 2">
            <a:extLst>
              <a:ext uri="{FF2B5EF4-FFF2-40B4-BE49-F238E27FC236}">
                <a16:creationId xmlns:a16="http://schemas.microsoft.com/office/drawing/2014/main" id="{A474D2E1-E668-3ECC-B709-BCF7B53F22CA}"/>
              </a:ext>
            </a:extLst>
          </p:cNvPr>
          <p:cNvSpPr>
            <a:spLocks noGrp="1"/>
          </p:cNvSpPr>
          <p:nvPr>
            <p:ph idx="1"/>
          </p:nvPr>
        </p:nvSpPr>
        <p:spPr>
          <a:xfrm>
            <a:off x="1097280" y="1845734"/>
            <a:ext cx="10211950" cy="4520560"/>
          </a:xfrm>
        </p:spPr>
        <p:txBody>
          <a:bodyPr>
            <a:normAutofit/>
          </a:bodyPr>
          <a:lstStyle/>
          <a:p>
            <a:pPr lvl="1"/>
            <a:endParaRPr lang="es-ES" dirty="0"/>
          </a:p>
          <a:p>
            <a:pPr lvl="1"/>
            <a:r>
              <a:rPr lang="es-ES" b="1" dirty="0"/>
              <a:t>Clase</a:t>
            </a:r>
            <a:r>
              <a:rPr lang="es-ES" dirty="0"/>
              <a:t>: Coche ---------   </a:t>
            </a:r>
            <a:r>
              <a:rPr lang="es-ES" b="1" dirty="0"/>
              <a:t>Constructor</a:t>
            </a:r>
            <a:r>
              <a:rPr lang="es-ES" dirty="0"/>
              <a:t>         ------------------------       </a:t>
            </a:r>
            <a:r>
              <a:rPr lang="es-ES" b="1" dirty="0"/>
              <a:t>Objeto</a:t>
            </a:r>
            <a:r>
              <a:rPr lang="es-ES" dirty="0"/>
              <a:t>: miFerrari</a:t>
            </a:r>
          </a:p>
          <a:p>
            <a:pPr lvl="1"/>
            <a:endParaRPr lang="es-ES" dirty="0"/>
          </a:p>
          <a:p>
            <a:pPr marL="201168" lvl="1" indent="0">
              <a:buNone/>
            </a:pPr>
            <a:r>
              <a:rPr lang="es-ES" dirty="0"/>
              <a:t>class Coche {</a:t>
            </a:r>
          </a:p>
          <a:p>
            <a:pPr marL="201168" lvl="1" indent="0">
              <a:buNone/>
            </a:pPr>
            <a:r>
              <a:rPr lang="es-ES" dirty="0"/>
              <a:t>  color;</a:t>
            </a:r>
          </a:p>
          <a:p>
            <a:pPr marL="201168" lvl="1" indent="0">
              <a:buNone/>
            </a:pPr>
            <a:r>
              <a:rPr lang="es-ES" dirty="0"/>
              <a:t>  modelo;</a:t>
            </a:r>
          </a:p>
          <a:p>
            <a:pPr marL="201168" lvl="1" indent="0">
              <a:buNone/>
            </a:pPr>
            <a:endParaRPr lang="es-ES" dirty="0"/>
          </a:p>
          <a:p>
            <a:pPr marL="201168" lvl="1" indent="0">
              <a:buNone/>
            </a:pPr>
            <a:r>
              <a:rPr lang="es-ES" dirty="0"/>
              <a:t>  arrancar(){</a:t>
            </a:r>
          </a:p>
          <a:p>
            <a:pPr marL="201168" lvl="1" indent="0">
              <a:buNone/>
            </a:pPr>
            <a:r>
              <a:rPr lang="es-ES" dirty="0"/>
              <a:t>  }</a:t>
            </a:r>
          </a:p>
          <a:p>
            <a:pPr marL="201168" lvl="1" indent="0">
              <a:buNone/>
            </a:pPr>
            <a:r>
              <a:rPr lang="es-ES" dirty="0"/>
              <a:t>  parar(){</a:t>
            </a:r>
          </a:p>
          <a:p>
            <a:pPr marL="201168" lvl="1" indent="0">
              <a:buNone/>
            </a:pPr>
            <a:r>
              <a:rPr lang="es-ES" dirty="0"/>
              <a:t>  }</a:t>
            </a:r>
          </a:p>
        </p:txBody>
      </p:sp>
      <p:sp>
        <p:nvSpPr>
          <p:cNvPr id="5" name="CuadroTexto 4">
            <a:extLst>
              <a:ext uri="{FF2B5EF4-FFF2-40B4-BE49-F238E27FC236}">
                <a16:creationId xmlns:a16="http://schemas.microsoft.com/office/drawing/2014/main" id="{343CC2D0-081E-EBD3-2C0B-A8B8589AB632}"/>
              </a:ext>
            </a:extLst>
          </p:cNvPr>
          <p:cNvSpPr txBox="1"/>
          <p:nvPr/>
        </p:nvSpPr>
        <p:spPr>
          <a:xfrm>
            <a:off x="3027872" y="2896971"/>
            <a:ext cx="4485735" cy="331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01168" lvl="1" indent="0">
              <a:buNone/>
            </a:pPr>
            <a:r>
              <a:rPr lang="es-ES" sz="2000" dirty="0">
                <a:solidFill>
                  <a:schemeClr val="tx1">
                    <a:lumMod val="75000"/>
                    <a:lumOff val="25000"/>
                  </a:schemeClr>
                </a:solidFill>
              </a:rPr>
              <a:t>Coche()  {</a:t>
            </a:r>
          </a:p>
          <a:p>
            <a:pPr marL="201168" lvl="1" indent="0">
              <a:buNone/>
            </a:pPr>
            <a:r>
              <a:rPr lang="es-ES" sz="2000" dirty="0">
                <a:solidFill>
                  <a:schemeClr val="tx1">
                    <a:lumMod val="75000"/>
                    <a:lumOff val="25000"/>
                  </a:schemeClr>
                </a:solidFill>
              </a:rPr>
              <a:t> }</a:t>
            </a:r>
          </a:p>
          <a:p>
            <a:pPr marL="201168" lvl="1" indent="0">
              <a:buNone/>
            </a:pPr>
            <a:endParaRPr lang="es-ES" sz="2000" dirty="0">
              <a:solidFill>
                <a:schemeClr val="tx1">
                  <a:lumMod val="75000"/>
                  <a:lumOff val="25000"/>
                </a:schemeClr>
              </a:solidFill>
            </a:endParaRPr>
          </a:p>
          <a:p>
            <a:pPr marL="201168" lvl="1" indent="0">
              <a:buNone/>
            </a:pPr>
            <a:r>
              <a:rPr lang="es-ES" sz="2000" dirty="0">
                <a:solidFill>
                  <a:schemeClr val="tx1">
                    <a:lumMod val="75000"/>
                    <a:lumOff val="25000"/>
                  </a:schemeClr>
                </a:solidFill>
              </a:rPr>
              <a:t>Coche(String color1,String modelo)  {</a:t>
            </a:r>
          </a:p>
          <a:p>
            <a:pPr marL="201168" lvl="1" indent="0">
              <a:buNone/>
            </a:pPr>
            <a:r>
              <a:rPr lang="es-ES" sz="2000" dirty="0">
                <a:solidFill>
                  <a:schemeClr val="tx1">
                    <a:lumMod val="75000"/>
                    <a:lumOff val="25000"/>
                  </a:schemeClr>
                </a:solidFill>
              </a:rPr>
              <a:t>   this.color=color1;</a:t>
            </a:r>
          </a:p>
          <a:p>
            <a:pPr marL="201168" lvl="1" indent="0">
              <a:buNone/>
            </a:pPr>
            <a:r>
              <a:rPr lang="es-ES" sz="2000" dirty="0">
                <a:solidFill>
                  <a:schemeClr val="tx1">
                    <a:lumMod val="75000"/>
                    <a:lumOff val="25000"/>
                  </a:schemeClr>
                </a:solidFill>
              </a:rPr>
              <a:t>   this.modelo=modelo1;</a:t>
            </a:r>
          </a:p>
          <a:p>
            <a:pPr marL="201168" lvl="1" defTabSz="914400">
              <a:lnSpc>
                <a:spcPct val="90000"/>
              </a:lnSpc>
              <a:spcBef>
                <a:spcPts val="200"/>
              </a:spcBef>
              <a:spcAft>
                <a:spcPts val="400"/>
              </a:spcAft>
              <a:buClr>
                <a:schemeClr val="accent1"/>
              </a:buClr>
            </a:pPr>
            <a:r>
              <a:rPr lang="es-ES" sz="2000" dirty="0">
                <a:solidFill>
                  <a:schemeClr val="tx1">
                    <a:lumMod val="75000"/>
                    <a:lumOff val="25000"/>
                  </a:schemeClr>
                </a:solidFill>
              </a:rPr>
              <a:t> }</a:t>
            </a:r>
          </a:p>
          <a:p>
            <a:pPr marL="201168" lvl="1" defTabSz="914400">
              <a:lnSpc>
                <a:spcPct val="90000"/>
              </a:lnSpc>
              <a:spcBef>
                <a:spcPts val="200"/>
              </a:spcBef>
              <a:spcAft>
                <a:spcPts val="400"/>
              </a:spcAft>
              <a:buClr>
                <a:schemeClr val="accent1"/>
              </a:buClr>
            </a:pPr>
            <a:r>
              <a:rPr lang="es-ES" sz="2000" dirty="0">
                <a:solidFill>
                  <a:schemeClr val="tx1">
                    <a:lumMod val="75000"/>
                    <a:lumOff val="25000"/>
                  </a:schemeClr>
                </a:solidFill>
              </a:rPr>
              <a:t>}</a:t>
            </a:r>
          </a:p>
          <a:p>
            <a:pPr marL="201168" lvl="1" indent="0">
              <a:buNone/>
            </a:pPr>
            <a:endParaRPr lang="es-ES" sz="2000" dirty="0">
              <a:solidFill>
                <a:schemeClr val="tx1">
                  <a:lumMod val="75000"/>
                  <a:lumOff val="25000"/>
                </a:schemeClr>
              </a:solidFill>
            </a:endParaRPr>
          </a:p>
          <a:p>
            <a:pPr marL="201168" lvl="1" indent="0">
              <a:buNone/>
            </a:pPr>
            <a:r>
              <a:rPr lang="es-ES" sz="2000" b="1" dirty="0">
                <a:solidFill>
                  <a:schemeClr val="tx1">
                    <a:lumMod val="75000"/>
                    <a:lumOff val="25000"/>
                  </a:schemeClr>
                </a:solidFill>
              </a:rPr>
              <a:t>Sobrecargado</a:t>
            </a:r>
          </a:p>
        </p:txBody>
      </p:sp>
      <p:sp>
        <p:nvSpPr>
          <p:cNvPr id="4" name="CuadroTexto 3">
            <a:extLst>
              <a:ext uri="{FF2B5EF4-FFF2-40B4-BE49-F238E27FC236}">
                <a16:creationId xmlns:a16="http://schemas.microsoft.com/office/drawing/2014/main" id="{CDFA42EC-95C1-1EDD-F00C-29761344FED0}"/>
              </a:ext>
            </a:extLst>
          </p:cNvPr>
          <p:cNvSpPr txBox="1"/>
          <p:nvPr/>
        </p:nvSpPr>
        <p:spPr>
          <a:xfrm>
            <a:off x="7668883" y="3186931"/>
            <a:ext cx="4099272" cy="2523768"/>
          </a:xfrm>
          <a:prstGeom prst="rect">
            <a:avLst/>
          </a:prstGeom>
          <a:noFill/>
        </p:spPr>
        <p:txBody>
          <a:bodyPr wrap="square" rtlCol="0">
            <a:spAutoFit/>
          </a:bodyPr>
          <a:lstStyle/>
          <a:p>
            <a:pPr marL="201168" lvl="1"/>
            <a:r>
              <a:rPr lang="es-ES" sz="2000" dirty="0">
                <a:solidFill>
                  <a:schemeClr val="tx1">
                    <a:lumMod val="75000"/>
                    <a:lumOff val="25000"/>
                  </a:schemeClr>
                </a:solidFill>
              </a:rPr>
              <a:t>// instancia del objeto </a:t>
            </a:r>
          </a:p>
          <a:p>
            <a:pPr marL="201168" lvl="1"/>
            <a:r>
              <a:rPr lang="es-ES" sz="2000" dirty="0">
                <a:solidFill>
                  <a:schemeClr val="tx1">
                    <a:lumMod val="75000"/>
                    <a:lumOff val="25000"/>
                  </a:schemeClr>
                </a:solidFill>
              </a:rPr>
              <a:t>Coche  miFerrari  = new Coche();</a:t>
            </a:r>
          </a:p>
          <a:p>
            <a:pPr marL="201168" lvl="1"/>
            <a:r>
              <a:rPr lang="es-ES" sz="2000" dirty="0">
                <a:solidFill>
                  <a:schemeClr val="tx1">
                    <a:lumMod val="75000"/>
                    <a:lumOff val="25000"/>
                  </a:schemeClr>
                </a:solidFill>
              </a:rPr>
              <a:t>//se puede “trabajar” con el objeto</a:t>
            </a:r>
          </a:p>
          <a:p>
            <a:pPr marL="201168" lvl="1"/>
            <a:r>
              <a:rPr lang="es-ES" sz="2000" dirty="0">
                <a:solidFill>
                  <a:schemeClr val="tx1">
                    <a:lumMod val="75000"/>
                    <a:lumOff val="25000"/>
                  </a:schemeClr>
                </a:solidFill>
              </a:rPr>
              <a:t> miFerrari .color = “rojo”;</a:t>
            </a:r>
          </a:p>
          <a:p>
            <a:pPr marL="201168" lvl="1"/>
            <a:r>
              <a:rPr lang="es-ES" sz="2000" dirty="0">
                <a:solidFill>
                  <a:schemeClr val="tx1">
                    <a:lumMod val="75000"/>
                    <a:lumOff val="25000"/>
                  </a:schemeClr>
                </a:solidFill>
              </a:rPr>
              <a:t> miFerrari.modelo =“testarossa” ;</a:t>
            </a:r>
          </a:p>
          <a:p>
            <a:pPr marL="201168" lvl="1"/>
            <a:r>
              <a:rPr lang="es-ES" sz="2000" dirty="0">
                <a:solidFill>
                  <a:schemeClr val="tx1">
                    <a:lumMod val="75000"/>
                    <a:lumOff val="25000"/>
                  </a:schemeClr>
                </a:solidFill>
              </a:rPr>
              <a:t> miFerrari.arrancar();</a:t>
            </a:r>
          </a:p>
          <a:p>
            <a:pPr marL="201168" lvl="1"/>
            <a:r>
              <a:rPr lang="es-ES" sz="2000" dirty="0">
                <a:solidFill>
                  <a:schemeClr val="tx1">
                    <a:lumMod val="75000"/>
                    <a:lumOff val="25000"/>
                  </a:schemeClr>
                </a:solidFill>
              </a:rPr>
              <a:t> miFerrari.parar();</a:t>
            </a:r>
          </a:p>
          <a:p>
            <a:endParaRPr lang="es-ES" dirty="0"/>
          </a:p>
        </p:txBody>
      </p:sp>
    </p:spTree>
    <p:extLst>
      <p:ext uri="{BB962C8B-B14F-4D97-AF65-F5344CB8AC3E}">
        <p14:creationId xmlns:p14="http://schemas.microsoft.com/office/powerpoint/2010/main" val="70185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Clases Wrapper</a:t>
            </a:r>
          </a:p>
        </p:txBody>
      </p:sp>
      <p:sp>
        <p:nvSpPr>
          <p:cNvPr id="3" name="Marcador de contenido 2"/>
          <p:cNvSpPr>
            <a:spLocks noGrp="1"/>
          </p:cNvSpPr>
          <p:nvPr>
            <p:ph idx="1"/>
          </p:nvPr>
        </p:nvSpPr>
        <p:spPr/>
        <p:txBody>
          <a:bodyPr/>
          <a:lstStyle/>
          <a:p>
            <a:pPr lvl="1"/>
            <a:endParaRPr lang="es-ES" b="1" dirty="0"/>
          </a:p>
          <a:p>
            <a:pPr lvl="1"/>
            <a:r>
              <a:rPr lang="es-ES" b="1" dirty="0"/>
              <a:t>Clases Wrapper o envoltorio: </a:t>
            </a:r>
            <a:r>
              <a:rPr lang="es-ES" dirty="0"/>
              <a:t>proveen una serie de mecanismos que permiten envolver a un tipo de dato primitivo y así poder tratarlos como si fueran objetos.</a:t>
            </a:r>
          </a:p>
        </p:txBody>
      </p:sp>
    </p:spTree>
    <p:extLst>
      <p:ext uri="{BB962C8B-B14F-4D97-AF65-F5344CB8AC3E}">
        <p14:creationId xmlns:p14="http://schemas.microsoft.com/office/powerpoint/2010/main" val="2666925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Clases Wrapper</a:t>
            </a:r>
          </a:p>
        </p:txBody>
      </p:sp>
      <p:graphicFrame>
        <p:nvGraphicFramePr>
          <p:cNvPr id="4" name="3 Marcador de contenido"/>
          <p:cNvGraphicFramePr>
            <a:graphicFrameLocks noGrp="1"/>
          </p:cNvGraphicFramePr>
          <p:nvPr>
            <p:ph idx="1"/>
          </p:nvPr>
        </p:nvGraphicFramePr>
        <p:xfrm>
          <a:off x="1097280" y="2210330"/>
          <a:ext cx="10218420" cy="3809471"/>
        </p:xfrm>
        <a:graphic>
          <a:graphicData uri="http://schemas.openxmlformats.org/drawingml/2006/table">
            <a:tbl>
              <a:tblPr firstRow="1" bandRow="1">
                <a:tableStyleId>{5C22544A-7EE6-4342-B048-85BDC9FD1C3A}</a:tableStyleId>
              </a:tblPr>
              <a:tblGrid>
                <a:gridCol w="5318760">
                  <a:extLst>
                    <a:ext uri="{9D8B030D-6E8A-4147-A177-3AD203B41FA5}">
                      <a16:colId xmlns:a16="http://schemas.microsoft.com/office/drawing/2014/main" val="20000"/>
                    </a:ext>
                  </a:extLst>
                </a:gridCol>
                <a:gridCol w="4899660">
                  <a:extLst>
                    <a:ext uri="{9D8B030D-6E8A-4147-A177-3AD203B41FA5}">
                      <a16:colId xmlns:a16="http://schemas.microsoft.com/office/drawing/2014/main" val="20001"/>
                    </a:ext>
                  </a:extLst>
                </a:gridCol>
              </a:tblGrid>
              <a:tr h="676047">
                <a:tc>
                  <a:txBody>
                    <a:bodyPr/>
                    <a:lstStyle/>
                    <a:p>
                      <a:r>
                        <a:rPr lang="es-ES" sz="1600" b="1" dirty="0"/>
                        <a:t>Tipos primitivos (no son objetos, no poseen métodos)</a:t>
                      </a:r>
                      <a:endParaRPr lang="es-ES" sz="1600" dirty="0"/>
                    </a:p>
                  </a:txBody>
                  <a:tcPr anchor="ctr"/>
                </a:tc>
                <a:tc>
                  <a:txBody>
                    <a:bodyPr/>
                    <a:lstStyle/>
                    <a:p>
                      <a:r>
                        <a:rPr lang="es-ES" sz="1600" b="1" dirty="0" err="1"/>
                        <a:t>Wrappers</a:t>
                      </a:r>
                      <a:r>
                        <a:rPr lang="es-ES" sz="1600" b="1" dirty="0"/>
                        <a:t>(son objeto y por tanto poseen métodos)</a:t>
                      </a:r>
                      <a:endParaRPr lang="es-ES" sz="1600" dirty="0"/>
                    </a:p>
                  </a:txBody>
                  <a:tcPr anchor="ctr"/>
                </a:tc>
                <a:extLst>
                  <a:ext uri="{0D108BD9-81ED-4DB2-BD59-A6C34878D82A}">
                    <a16:rowId xmlns:a16="http://schemas.microsoft.com/office/drawing/2014/main" val="10000"/>
                  </a:ext>
                </a:extLst>
              </a:tr>
              <a:tr h="391678">
                <a:tc>
                  <a:txBody>
                    <a:bodyPr/>
                    <a:lstStyle/>
                    <a:p>
                      <a:r>
                        <a:rPr lang="es-ES"/>
                        <a:t>byte</a:t>
                      </a:r>
                    </a:p>
                  </a:txBody>
                  <a:tcPr anchor="ctr"/>
                </a:tc>
                <a:tc>
                  <a:txBody>
                    <a:bodyPr/>
                    <a:lstStyle/>
                    <a:p>
                      <a:r>
                        <a:rPr lang="es-ES"/>
                        <a:t>Byte</a:t>
                      </a:r>
                    </a:p>
                  </a:txBody>
                  <a:tcPr anchor="ctr"/>
                </a:tc>
                <a:extLst>
                  <a:ext uri="{0D108BD9-81ED-4DB2-BD59-A6C34878D82A}">
                    <a16:rowId xmlns:a16="http://schemas.microsoft.com/office/drawing/2014/main" val="10001"/>
                  </a:ext>
                </a:extLst>
              </a:tr>
              <a:tr h="391678">
                <a:tc>
                  <a:txBody>
                    <a:bodyPr/>
                    <a:lstStyle/>
                    <a:p>
                      <a:r>
                        <a:rPr lang="es-ES" dirty="0"/>
                        <a:t>short</a:t>
                      </a:r>
                    </a:p>
                  </a:txBody>
                  <a:tcPr anchor="ctr"/>
                </a:tc>
                <a:tc>
                  <a:txBody>
                    <a:bodyPr/>
                    <a:lstStyle/>
                    <a:p>
                      <a:r>
                        <a:rPr lang="es-ES"/>
                        <a:t>Short</a:t>
                      </a:r>
                    </a:p>
                  </a:txBody>
                  <a:tcPr anchor="ctr"/>
                </a:tc>
                <a:extLst>
                  <a:ext uri="{0D108BD9-81ED-4DB2-BD59-A6C34878D82A}">
                    <a16:rowId xmlns:a16="http://schemas.microsoft.com/office/drawing/2014/main" val="10002"/>
                  </a:ext>
                </a:extLst>
              </a:tr>
              <a:tr h="391678">
                <a:tc>
                  <a:txBody>
                    <a:bodyPr/>
                    <a:lstStyle/>
                    <a:p>
                      <a:r>
                        <a:rPr lang="es-ES" dirty="0"/>
                        <a:t>int</a:t>
                      </a:r>
                    </a:p>
                  </a:txBody>
                  <a:tcPr anchor="ctr"/>
                </a:tc>
                <a:tc>
                  <a:txBody>
                    <a:bodyPr/>
                    <a:lstStyle/>
                    <a:p>
                      <a:r>
                        <a:rPr lang="es-ES"/>
                        <a:t>Integer</a:t>
                      </a:r>
                    </a:p>
                  </a:txBody>
                  <a:tcPr anchor="ctr"/>
                </a:tc>
                <a:extLst>
                  <a:ext uri="{0D108BD9-81ED-4DB2-BD59-A6C34878D82A}">
                    <a16:rowId xmlns:a16="http://schemas.microsoft.com/office/drawing/2014/main" val="10003"/>
                  </a:ext>
                </a:extLst>
              </a:tr>
              <a:tr h="391678">
                <a:tc>
                  <a:txBody>
                    <a:bodyPr/>
                    <a:lstStyle/>
                    <a:p>
                      <a:r>
                        <a:rPr lang="es-ES"/>
                        <a:t>long</a:t>
                      </a:r>
                    </a:p>
                  </a:txBody>
                  <a:tcPr anchor="ctr"/>
                </a:tc>
                <a:tc>
                  <a:txBody>
                    <a:bodyPr/>
                    <a:lstStyle/>
                    <a:p>
                      <a:r>
                        <a:rPr lang="es-ES"/>
                        <a:t>Long</a:t>
                      </a:r>
                    </a:p>
                  </a:txBody>
                  <a:tcPr anchor="ctr"/>
                </a:tc>
                <a:extLst>
                  <a:ext uri="{0D108BD9-81ED-4DB2-BD59-A6C34878D82A}">
                    <a16:rowId xmlns:a16="http://schemas.microsoft.com/office/drawing/2014/main" val="10004"/>
                  </a:ext>
                </a:extLst>
              </a:tr>
              <a:tr h="391678">
                <a:tc>
                  <a:txBody>
                    <a:bodyPr/>
                    <a:lstStyle/>
                    <a:p>
                      <a:r>
                        <a:rPr lang="es-ES"/>
                        <a:t>boolean</a:t>
                      </a:r>
                    </a:p>
                  </a:txBody>
                  <a:tcPr anchor="ctr"/>
                </a:tc>
                <a:tc>
                  <a:txBody>
                    <a:bodyPr/>
                    <a:lstStyle/>
                    <a:p>
                      <a:r>
                        <a:rPr lang="es-ES"/>
                        <a:t>Boolean</a:t>
                      </a:r>
                    </a:p>
                  </a:txBody>
                  <a:tcPr anchor="ctr"/>
                </a:tc>
                <a:extLst>
                  <a:ext uri="{0D108BD9-81ED-4DB2-BD59-A6C34878D82A}">
                    <a16:rowId xmlns:a16="http://schemas.microsoft.com/office/drawing/2014/main" val="10005"/>
                  </a:ext>
                </a:extLst>
              </a:tr>
              <a:tr h="391678">
                <a:tc>
                  <a:txBody>
                    <a:bodyPr/>
                    <a:lstStyle/>
                    <a:p>
                      <a:r>
                        <a:rPr lang="es-ES" dirty="0" err="1"/>
                        <a:t>float</a:t>
                      </a:r>
                      <a:endParaRPr lang="es-ES" dirty="0"/>
                    </a:p>
                  </a:txBody>
                  <a:tcPr anchor="ctr"/>
                </a:tc>
                <a:tc>
                  <a:txBody>
                    <a:bodyPr/>
                    <a:lstStyle/>
                    <a:p>
                      <a:r>
                        <a:rPr lang="es-ES"/>
                        <a:t>Float</a:t>
                      </a:r>
                    </a:p>
                  </a:txBody>
                  <a:tcPr anchor="ctr"/>
                </a:tc>
                <a:extLst>
                  <a:ext uri="{0D108BD9-81ED-4DB2-BD59-A6C34878D82A}">
                    <a16:rowId xmlns:a16="http://schemas.microsoft.com/office/drawing/2014/main" val="10006"/>
                  </a:ext>
                </a:extLst>
              </a:tr>
              <a:tr h="391678">
                <a:tc>
                  <a:txBody>
                    <a:bodyPr/>
                    <a:lstStyle/>
                    <a:p>
                      <a:r>
                        <a:rPr lang="es-ES"/>
                        <a:t>double</a:t>
                      </a:r>
                    </a:p>
                  </a:txBody>
                  <a:tcPr anchor="ctr"/>
                </a:tc>
                <a:tc>
                  <a:txBody>
                    <a:bodyPr/>
                    <a:lstStyle/>
                    <a:p>
                      <a:r>
                        <a:rPr lang="es-ES"/>
                        <a:t>Double</a:t>
                      </a:r>
                    </a:p>
                  </a:txBody>
                  <a:tcPr anchor="ctr"/>
                </a:tc>
                <a:extLst>
                  <a:ext uri="{0D108BD9-81ED-4DB2-BD59-A6C34878D82A}">
                    <a16:rowId xmlns:a16="http://schemas.microsoft.com/office/drawing/2014/main" val="10007"/>
                  </a:ext>
                </a:extLst>
              </a:tr>
              <a:tr h="391678">
                <a:tc>
                  <a:txBody>
                    <a:bodyPr/>
                    <a:lstStyle/>
                    <a:p>
                      <a:r>
                        <a:rPr lang="es-ES"/>
                        <a:t>char</a:t>
                      </a:r>
                    </a:p>
                  </a:txBody>
                  <a:tcPr anchor="ctr"/>
                </a:tc>
                <a:tc>
                  <a:txBody>
                    <a:bodyPr/>
                    <a:lstStyle/>
                    <a:p>
                      <a:r>
                        <a:rPr lang="es-ES" dirty="0" err="1"/>
                        <a:t>Character</a:t>
                      </a:r>
                      <a:endParaRPr lang="es-ES" dirty="0"/>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76082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Clases Wrapper - Jerarquía</a:t>
            </a:r>
          </a:p>
        </p:txBody>
      </p:sp>
      <p:sp>
        <p:nvSpPr>
          <p:cNvPr id="5" name="Rectángulo redondeado 4"/>
          <p:cNvSpPr/>
          <p:nvPr/>
        </p:nvSpPr>
        <p:spPr>
          <a:xfrm>
            <a:off x="5355775" y="1967253"/>
            <a:ext cx="1836405"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java.lang.Object</a:t>
            </a:r>
            <a:endParaRPr lang="es-ES" dirty="0"/>
          </a:p>
        </p:txBody>
      </p:sp>
      <p:sp>
        <p:nvSpPr>
          <p:cNvPr id="7" name="Rectángulo redondeado 6"/>
          <p:cNvSpPr/>
          <p:nvPr/>
        </p:nvSpPr>
        <p:spPr>
          <a:xfrm>
            <a:off x="1344386" y="2805456"/>
            <a:ext cx="1836405"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a:t>java.lang.Boolean</a:t>
            </a:r>
            <a:endParaRPr lang="es-ES" sz="1600" dirty="0"/>
          </a:p>
        </p:txBody>
      </p:sp>
      <p:sp>
        <p:nvSpPr>
          <p:cNvPr id="8" name="Rectángulo redondeado 7"/>
          <p:cNvSpPr/>
          <p:nvPr/>
        </p:nvSpPr>
        <p:spPr>
          <a:xfrm>
            <a:off x="5347052" y="2805456"/>
            <a:ext cx="1902839"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java.lang.Number</a:t>
            </a:r>
            <a:endParaRPr lang="es-ES" dirty="0"/>
          </a:p>
        </p:txBody>
      </p:sp>
      <p:sp>
        <p:nvSpPr>
          <p:cNvPr id="9" name="Rectángulo redondeado 8"/>
          <p:cNvSpPr/>
          <p:nvPr/>
        </p:nvSpPr>
        <p:spPr>
          <a:xfrm>
            <a:off x="8806554" y="2805453"/>
            <a:ext cx="1836405"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a:t>java.lang.Character</a:t>
            </a:r>
            <a:endParaRPr lang="es-ES" sz="1600" dirty="0"/>
          </a:p>
        </p:txBody>
      </p:sp>
      <p:sp>
        <p:nvSpPr>
          <p:cNvPr id="10" name="Rectángulo redondeado 9"/>
          <p:cNvSpPr/>
          <p:nvPr/>
        </p:nvSpPr>
        <p:spPr>
          <a:xfrm>
            <a:off x="3300537" y="3857414"/>
            <a:ext cx="1836405"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java.lang.Byte</a:t>
            </a:r>
            <a:endParaRPr lang="es-ES" dirty="0"/>
          </a:p>
        </p:txBody>
      </p:sp>
      <p:sp>
        <p:nvSpPr>
          <p:cNvPr id="11" name="Rectángulo redondeado 10"/>
          <p:cNvSpPr/>
          <p:nvPr/>
        </p:nvSpPr>
        <p:spPr>
          <a:xfrm>
            <a:off x="7287991" y="3857414"/>
            <a:ext cx="1836405"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java.lang.Long</a:t>
            </a:r>
            <a:endParaRPr lang="es-ES" dirty="0"/>
          </a:p>
        </p:txBody>
      </p:sp>
      <p:sp>
        <p:nvSpPr>
          <p:cNvPr id="12" name="Rectángulo redondeado 11"/>
          <p:cNvSpPr/>
          <p:nvPr/>
        </p:nvSpPr>
        <p:spPr>
          <a:xfrm>
            <a:off x="3322307" y="4548658"/>
            <a:ext cx="1836405"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java.lang.Short</a:t>
            </a:r>
            <a:endParaRPr lang="es-ES" dirty="0"/>
          </a:p>
        </p:txBody>
      </p:sp>
      <p:sp>
        <p:nvSpPr>
          <p:cNvPr id="13" name="Rectángulo redondeado 12"/>
          <p:cNvSpPr/>
          <p:nvPr/>
        </p:nvSpPr>
        <p:spPr>
          <a:xfrm>
            <a:off x="7309761" y="4548658"/>
            <a:ext cx="1836405"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java.lang.Integer</a:t>
            </a:r>
            <a:endParaRPr lang="es-ES" dirty="0"/>
          </a:p>
        </p:txBody>
      </p:sp>
      <p:sp>
        <p:nvSpPr>
          <p:cNvPr id="14" name="Rectángulo redondeado 13"/>
          <p:cNvSpPr/>
          <p:nvPr/>
        </p:nvSpPr>
        <p:spPr>
          <a:xfrm>
            <a:off x="3322305" y="5250787"/>
            <a:ext cx="1836405"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java.lang.Double</a:t>
            </a:r>
            <a:endParaRPr lang="es-ES" dirty="0"/>
          </a:p>
        </p:txBody>
      </p:sp>
      <p:sp>
        <p:nvSpPr>
          <p:cNvPr id="15" name="Rectángulo redondeado 14"/>
          <p:cNvSpPr/>
          <p:nvPr/>
        </p:nvSpPr>
        <p:spPr>
          <a:xfrm>
            <a:off x="7309759" y="5250787"/>
            <a:ext cx="1836405" cy="5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java.lang.Float</a:t>
            </a:r>
            <a:endParaRPr lang="es-ES" dirty="0"/>
          </a:p>
        </p:txBody>
      </p:sp>
      <p:cxnSp>
        <p:nvCxnSpPr>
          <p:cNvPr id="17" name="Conector recto 16"/>
          <p:cNvCxnSpPr/>
          <p:nvPr/>
        </p:nvCxnSpPr>
        <p:spPr>
          <a:xfrm>
            <a:off x="2133600" y="2685793"/>
            <a:ext cx="7666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flipH="1">
            <a:off x="6234234" y="3385453"/>
            <a:ext cx="311" cy="2155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endCxn id="15" idx="1"/>
          </p:cNvCxnSpPr>
          <p:nvPr/>
        </p:nvCxnSpPr>
        <p:spPr>
          <a:xfrm>
            <a:off x="5158710" y="5540787"/>
            <a:ext cx="2151049"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5158710" y="4861337"/>
            <a:ext cx="2151049"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152360" y="4181887"/>
            <a:ext cx="2151049"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2133600" y="2685793"/>
            <a:ext cx="909" cy="120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p:nvPr/>
        </p:nvCxnSpPr>
        <p:spPr>
          <a:xfrm>
            <a:off x="9797203" y="2691232"/>
            <a:ext cx="909" cy="120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6234234" y="2556068"/>
            <a:ext cx="5338" cy="271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071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Clases Wrapper</a:t>
            </a:r>
          </a:p>
        </p:txBody>
      </p:sp>
      <p:sp>
        <p:nvSpPr>
          <p:cNvPr id="3" name="Marcador de contenido 2"/>
          <p:cNvSpPr>
            <a:spLocks noGrp="1"/>
          </p:cNvSpPr>
          <p:nvPr>
            <p:ph idx="1"/>
          </p:nvPr>
        </p:nvSpPr>
        <p:spPr/>
        <p:txBody>
          <a:bodyPr/>
          <a:lstStyle/>
          <a:p>
            <a:pPr lvl="1"/>
            <a:endParaRPr lang="es-ES" b="1" dirty="0"/>
          </a:p>
          <a:p>
            <a:pPr lvl="1"/>
            <a:r>
              <a:rPr lang="es-ES" b="1" dirty="0"/>
              <a:t>Ejemplos de código con Clases Wrapper </a:t>
            </a:r>
          </a:p>
          <a:p>
            <a:pPr lvl="1"/>
            <a:endParaRPr lang="es-ES" dirty="0"/>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System.</a:t>
            </a:r>
            <a:r>
              <a:rPr lang="es-ES" sz="1800" b="1" i="1" dirty="0">
                <a:solidFill>
                  <a:srgbClr val="0000C0"/>
                </a:solidFill>
                <a:effectLst/>
                <a:highlight>
                  <a:srgbClr val="FFFFFF"/>
                </a:highlight>
                <a:latin typeface="Courier New" panose="02070309020205020404" pitchFamily="49" charset="0"/>
              </a:rPr>
              <a:t>out</a:t>
            </a:r>
            <a:r>
              <a:rPr lang="es-ES" sz="1800" dirty="0">
                <a:solidFill>
                  <a:srgbClr val="000000"/>
                </a:solidFill>
                <a:effectLst/>
                <a:highlight>
                  <a:srgbClr val="FFFFFF"/>
                </a:highlight>
                <a:latin typeface="Courier New" panose="02070309020205020404" pitchFamily="49" charset="0"/>
              </a:rPr>
              <a:t>.println(Integer.</a:t>
            </a:r>
            <a:r>
              <a:rPr lang="es-ES" sz="1800" b="1" i="1" dirty="0">
                <a:solidFill>
                  <a:srgbClr val="0000C0"/>
                </a:solidFill>
                <a:effectLst/>
                <a:highlight>
                  <a:srgbClr val="FFFFFF"/>
                </a:highlight>
                <a:latin typeface="Courier New" panose="02070309020205020404" pitchFamily="49" charset="0"/>
              </a:rPr>
              <a:t>MAX_VALUE</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System.</a:t>
            </a:r>
            <a:r>
              <a:rPr lang="es-ES" sz="1800" b="1" i="1" dirty="0">
                <a:solidFill>
                  <a:srgbClr val="0000C0"/>
                </a:solidFill>
                <a:effectLst/>
                <a:highlight>
                  <a:srgbClr val="FFFFFF"/>
                </a:highlight>
                <a:latin typeface="Courier New" panose="02070309020205020404" pitchFamily="49" charset="0"/>
              </a:rPr>
              <a:t>out</a:t>
            </a:r>
            <a:r>
              <a:rPr lang="es-ES" sz="1800" dirty="0">
                <a:solidFill>
                  <a:srgbClr val="000000"/>
                </a:solidFill>
                <a:effectLst/>
                <a:highlight>
                  <a:srgbClr val="FFFFFF"/>
                </a:highlight>
                <a:latin typeface="Courier New" panose="02070309020205020404" pitchFamily="49" charset="0"/>
              </a:rPr>
              <a:t>.println(</a:t>
            </a:r>
            <a:r>
              <a:rPr lang="es-ES" sz="1800" dirty="0" err="1">
                <a:solidFill>
                  <a:srgbClr val="000000"/>
                </a:solidFill>
                <a:effectLst/>
                <a:highlight>
                  <a:srgbClr val="FFFFFF"/>
                </a:highlight>
                <a:latin typeface="Courier New" panose="02070309020205020404" pitchFamily="49" charset="0"/>
              </a:rPr>
              <a:t>Integer.</a:t>
            </a:r>
            <a:r>
              <a:rPr lang="es-ES" sz="1800" b="1" i="1" dirty="0" err="1">
                <a:solidFill>
                  <a:srgbClr val="0000C0"/>
                </a:solidFill>
                <a:effectLst/>
                <a:highlight>
                  <a:srgbClr val="FFFFFF"/>
                </a:highlight>
                <a:latin typeface="Courier New" panose="02070309020205020404" pitchFamily="49" charset="0"/>
              </a:rPr>
              <a:t>MIN_VALUE</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dirty="0">
                <a:solidFill>
                  <a:srgbClr val="3F7F5F"/>
                </a:solidFill>
                <a:effectLst/>
                <a:highlight>
                  <a:srgbClr val="FFFFFF"/>
                </a:highlight>
                <a:latin typeface="Courier New" panose="02070309020205020404" pitchFamily="49" charset="0"/>
              </a:rPr>
              <a:t>//permite construir objeto envoltorio a partir de primitivo o de String</a:t>
            </a:r>
            <a:endParaRPr lang="es-ES" sz="1800" dirty="0">
              <a:solidFill>
                <a:srgbClr val="000000"/>
              </a:solidFill>
              <a:highlight>
                <a:srgbClr val="FFFFFF"/>
              </a:highlight>
              <a:latin typeface="Courier New" panose="02070309020205020404" pitchFamily="49" charset="0"/>
            </a:endParaRPr>
          </a:p>
          <a:p>
            <a:pPr marL="0" marR="0">
              <a:spcBef>
                <a:spcPts val="0"/>
              </a:spcBef>
              <a:spcAft>
                <a:spcPts val="0"/>
              </a:spcAft>
            </a:pPr>
            <a:r>
              <a:rPr lang="es-ES" sz="1800" dirty="0" err="1">
                <a:solidFill>
                  <a:srgbClr val="000000"/>
                </a:solidFill>
                <a:effectLst/>
                <a:highlight>
                  <a:srgbClr val="FFFFFF"/>
                </a:highlight>
                <a:latin typeface="Courier New" panose="02070309020205020404" pitchFamily="49" charset="0"/>
              </a:rPr>
              <a:t>Integer</a:t>
            </a:r>
            <a:r>
              <a:rPr lang="es-ES" sz="1800" dirty="0">
                <a:solidFill>
                  <a:srgbClr val="000000"/>
                </a:solidFill>
                <a:effectLst/>
                <a:highlight>
                  <a:srgbClr val="FFFFFF"/>
                </a:highlight>
                <a:latin typeface="Courier New" panose="02070309020205020404" pitchFamily="49" charset="0"/>
              </a:rPr>
              <a:t> </a:t>
            </a:r>
            <a:r>
              <a:rPr lang="es-ES" sz="1800" dirty="0">
                <a:solidFill>
                  <a:srgbClr val="6A3E3E"/>
                </a:solidFill>
                <a:effectLst/>
                <a:highlight>
                  <a:srgbClr val="FFFFFF"/>
                </a:highlight>
                <a:latin typeface="Courier New" panose="02070309020205020404" pitchFamily="49" charset="0"/>
              </a:rPr>
              <a:t>a</a:t>
            </a:r>
            <a:r>
              <a:rPr lang="es-ES" sz="1800" dirty="0">
                <a:solidFill>
                  <a:srgbClr val="000000"/>
                </a:solidFill>
                <a:effectLst/>
                <a:highlight>
                  <a:srgbClr val="FFFFFF"/>
                </a:highlight>
                <a:latin typeface="Courier New" panose="02070309020205020404" pitchFamily="49" charset="0"/>
              </a:rPr>
              <a:t> = </a:t>
            </a:r>
            <a:r>
              <a:rPr lang="es-ES" sz="1800" dirty="0" err="1">
                <a:solidFill>
                  <a:srgbClr val="000000"/>
                </a:solidFill>
                <a:effectLst/>
                <a:highlight>
                  <a:srgbClr val="FFFFFF"/>
                </a:highlight>
                <a:latin typeface="Courier New" panose="02070309020205020404" pitchFamily="49" charset="0"/>
              </a:rPr>
              <a:t>Integer.</a:t>
            </a:r>
            <a:r>
              <a:rPr lang="es-ES" sz="1800" i="1" dirty="0" err="1">
                <a:solidFill>
                  <a:srgbClr val="000000"/>
                </a:solidFill>
                <a:effectLst/>
                <a:highlight>
                  <a:srgbClr val="FFFFFF"/>
                </a:highlight>
                <a:latin typeface="Courier New" panose="02070309020205020404" pitchFamily="49" charset="0"/>
              </a:rPr>
              <a:t>valueOf</a:t>
            </a:r>
            <a:r>
              <a:rPr lang="es-ES" sz="1800" dirty="0">
                <a:solidFill>
                  <a:srgbClr val="000000"/>
                </a:solidFill>
                <a:effectLst/>
                <a:highlight>
                  <a:srgbClr val="FFFFFF"/>
                </a:highlight>
                <a:latin typeface="Courier New" panose="02070309020205020404" pitchFamily="49" charset="0"/>
              </a:rPr>
              <a:t>(35);</a:t>
            </a:r>
          </a:p>
          <a:p>
            <a:pPr marL="0" marR="0">
              <a:spcBef>
                <a:spcPts val="0"/>
              </a:spcBef>
              <a:spcAft>
                <a:spcPts val="0"/>
              </a:spcAft>
            </a:pPr>
            <a:r>
              <a:rPr lang="es-ES" sz="1800" dirty="0" err="1">
                <a:solidFill>
                  <a:srgbClr val="000000"/>
                </a:solidFill>
                <a:effectLst/>
                <a:highlight>
                  <a:srgbClr val="FFFFFF"/>
                </a:highlight>
                <a:latin typeface="Courier New" panose="02070309020205020404" pitchFamily="49" charset="0"/>
              </a:rPr>
              <a:t>Integer</a:t>
            </a:r>
            <a:r>
              <a:rPr lang="es-ES" sz="1800" dirty="0">
                <a:solidFill>
                  <a:srgbClr val="000000"/>
                </a:solidFill>
                <a:effectLst/>
                <a:highlight>
                  <a:srgbClr val="FFFFFF"/>
                </a:highlight>
                <a:latin typeface="Courier New" panose="02070309020205020404" pitchFamily="49" charset="0"/>
              </a:rPr>
              <a:t> </a:t>
            </a:r>
            <a:r>
              <a:rPr lang="es-ES" sz="1800" dirty="0">
                <a:solidFill>
                  <a:srgbClr val="6A3E3E"/>
                </a:solidFill>
                <a:effectLst/>
                <a:highlight>
                  <a:srgbClr val="FFFFFF"/>
                </a:highlight>
                <a:latin typeface="Courier New" panose="02070309020205020404" pitchFamily="49" charset="0"/>
              </a:rPr>
              <a:t>b</a:t>
            </a:r>
            <a:r>
              <a:rPr lang="es-ES" sz="1800" dirty="0">
                <a:solidFill>
                  <a:srgbClr val="000000"/>
                </a:solidFill>
                <a:effectLst/>
                <a:highlight>
                  <a:srgbClr val="FFFFFF"/>
                </a:highlight>
                <a:latin typeface="Courier New" panose="02070309020205020404" pitchFamily="49" charset="0"/>
              </a:rPr>
              <a:t> = </a:t>
            </a:r>
            <a:r>
              <a:rPr lang="es-ES" sz="1800" dirty="0" err="1">
                <a:solidFill>
                  <a:srgbClr val="000000"/>
                </a:solidFill>
                <a:effectLst/>
                <a:highlight>
                  <a:srgbClr val="FFFFFF"/>
                </a:highlight>
                <a:latin typeface="Courier New" panose="02070309020205020404" pitchFamily="49" charset="0"/>
              </a:rPr>
              <a:t>Integer.</a:t>
            </a:r>
            <a:r>
              <a:rPr lang="es-ES" sz="1800" i="1" dirty="0" err="1">
                <a:solidFill>
                  <a:srgbClr val="000000"/>
                </a:solidFill>
                <a:effectLst/>
                <a:highlight>
                  <a:srgbClr val="FFFFFF"/>
                </a:highlight>
                <a:latin typeface="Courier New" panose="02070309020205020404" pitchFamily="49" charset="0"/>
              </a:rPr>
              <a:t>valueOf</a:t>
            </a:r>
            <a:r>
              <a:rPr lang="es-ES" sz="1800" dirty="0">
                <a:solidFill>
                  <a:srgbClr val="000000"/>
                </a:solidFill>
                <a:effectLst/>
                <a:highlight>
                  <a:srgbClr val="FFFFFF"/>
                </a:highlight>
                <a:latin typeface="Courier New" panose="02070309020205020404" pitchFamily="49" charset="0"/>
              </a:rPr>
              <a:t>(</a:t>
            </a:r>
            <a:r>
              <a:rPr lang="es-ES" sz="1800" dirty="0">
                <a:solidFill>
                  <a:srgbClr val="2A00FF"/>
                </a:solidFill>
                <a:effectLst/>
                <a:highlight>
                  <a:srgbClr val="FFFFFF"/>
                </a:highlight>
                <a:latin typeface="Courier New" panose="02070309020205020404" pitchFamily="49" charset="0"/>
              </a:rPr>
              <a:t>"55"</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dirty="0">
                <a:solidFill>
                  <a:srgbClr val="3F7F5F"/>
                </a:solidFill>
                <a:effectLst/>
                <a:highlight>
                  <a:srgbClr val="FFFFFF"/>
                </a:highlight>
                <a:latin typeface="Courier New" panose="02070309020205020404" pitchFamily="49" charset="0"/>
              </a:rPr>
              <a:t>//crear primitivo a partir de objeto envoltorio</a:t>
            </a: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int</a:t>
            </a:r>
            <a:r>
              <a:rPr lang="es-ES" sz="1800" dirty="0">
                <a:solidFill>
                  <a:srgbClr val="000000"/>
                </a:solidFill>
                <a:effectLst/>
                <a:highlight>
                  <a:srgbClr val="FFFFFF"/>
                </a:highlight>
                <a:latin typeface="Courier New" panose="02070309020205020404" pitchFamily="49" charset="0"/>
              </a:rPr>
              <a:t> </a:t>
            </a:r>
            <a:r>
              <a:rPr lang="es-ES" sz="1800" dirty="0">
                <a:solidFill>
                  <a:srgbClr val="6A3E3E"/>
                </a:solidFill>
                <a:effectLst/>
                <a:highlight>
                  <a:srgbClr val="FFFFFF"/>
                </a:highlight>
                <a:latin typeface="Courier New" panose="02070309020205020404" pitchFamily="49" charset="0"/>
              </a:rPr>
              <a:t>x</a:t>
            </a:r>
            <a:r>
              <a:rPr lang="es-ES" sz="1800" dirty="0">
                <a:solidFill>
                  <a:srgbClr val="000000"/>
                </a:solidFill>
                <a:effectLst/>
                <a:highlight>
                  <a:srgbClr val="FFFFFF"/>
                </a:highlight>
                <a:latin typeface="Courier New" panose="02070309020205020404" pitchFamily="49" charset="0"/>
              </a:rPr>
              <a:t> = </a:t>
            </a:r>
            <a:r>
              <a:rPr lang="es-ES" sz="1800" dirty="0" err="1">
                <a:solidFill>
                  <a:srgbClr val="000000"/>
                </a:solidFill>
                <a:effectLst/>
                <a:highlight>
                  <a:srgbClr val="FFFFFF"/>
                </a:highlight>
                <a:latin typeface="Courier New" panose="02070309020205020404" pitchFamily="49" charset="0"/>
              </a:rPr>
              <a:t>Integer.</a:t>
            </a:r>
            <a:r>
              <a:rPr lang="es-ES" sz="1800" i="1" dirty="0" err="1">
                <a:solidFill>
                  <a:srgbClr val="000000"/>
                </a:solidFill>
                <a:effectLst/>
                <a:highlight>
                  <a:srgbClr val="FFFFFF"/>
                </a:highlight>
                <a:latin typeface="Courier New" panose="02070309020205020404" pitchFamily="49" charset="0"/>
              </a:rPr>
              <a:t>parseInt</a:t>
            </a:r>
            <a:r>
              <a:rPr lang="es-ES" sz="1800" dirty="0">
                <a:solidFill>
                  <a:srgbClr val="000000"/>
                </a:solidFill>
                <a:effectLst/>
                <a:highlight>
                  <a:srgbClr val="FFFFFF"/>
                </a:highlight>
                <a:latin typeface="Courier New" panose="02070309020205020404" pitchFamily="49" charset="0"/>
              </a:rPr>
              <a:t>(</a:t>
            </a:r>
            <a:r>
              <a:rPr lang="es-ES" sz="1800" dirty="0">
                <a:solidFill>
                  <a:srgbClr val="2A00FF"/>
                </a:solidFill>
                <a:effectLst/>
                <a:highlight>
                  <a:srgbClr val="FFFFFF"/>
                </a:highlight>
                <a:latin typeface="Courier New" panose="02070309020205020404" pitchFamily="49" charset="0"/>
              </a:rPr>
              <a:t>"12345"</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lvl="1"/>
            <a:endParaRPr lang="es-ES" dirty="0"/>
          </a:p>
        </p:txBody>
      </p:sp>
    </p:spTree>
    <p:extLst>
      <p:ext uri="{BB962C8B-B14F-4D97-AF65-F5344CB8AC3E}">
        <p14:creationId xmlns:p14="http://schemas.microsoft.com/office/powerpoint/2010/main" val="2182288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Clases Wrapper</a:t>
            </a:r>
          </a:p>
        </p:txBody>
      </p:sp>
      <p:sp>
        <p:nvSpPr>
          <p:cNvPr id="3" name="Marcador de contenido 2"/>
          <p:cNvSpPr>
            <a:spLocks noGrp="1"/>
          </p:cNvSpPr>
          <p:nvPr>
            <p:ph idx="1"/>
          </p:nvPr>
        </p:nvSpPr>
        <p:spPr/>
        <p:txBody>
          <a:bodyPr/>
          <a:lstStyle/>
          <a:p>
            <a:pPr lvl="1"/>
            <a:endParaRPr lang="es-ES" b="1" dirty="0"/>
          </a:p>
          <a:p>
            <a:pPr lvl="1"/>
            <a:r>
              <a:rPr lang="es-ES" b="1" dirty="0"/>
              <a:t>Ejemplos de código con Clases Wrapper </a:t>
            </a:r>
            <a:endParaRPr lang="es-ES" dirty="0"/>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dirty="0">
                <a:solidFill>
                  <a:srgbClr val="3F7F5F"/>
                </a:solidFill>
                <a:effectLst/>
                <a:highlight>
                  <a:srgbClr val="FFFFFF"/>
                </a:highlight>
                <a:latin typeface="Courier New" panose="02070309020205020404" pitchFamily="49" charset="0"/>
              </a:rPr>
              <a:t>//obtener el máximo de dos números</a:t>
            </a:r>
            <a:endParaRPr lang="es-ES" sz="1800" b="1" dirty="0">
              <a:solidFill>
                <a:srgbClr val="7F0055"/>
              </a:solidFill>
              <a:effectLst/>
              <a:highlight>
                <a:srgbClr val="FFFFFF"/>
              </a:highlight>
              <a:latin typeface="Courier New" panose="02070309020205020404" pitchFamily="49" charset="0"/>
            </a:endParaRPr>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int</a:t>
            </a:r>
            <a:r>
              <a:rPr lang="es-ES" sz="1800" dirty="0">
                <a:solidFill>
                  <a:srgbClr val="000000"/>
                </a:solidFill>
                <a:effectLst/>
                <a:highlight>
                  <a:srgbClr val="FFFFFF"/>
                </a:highlight>
                <a:latin typeface="Courier New" panose="02070309020205020404" pitchFamily="49" charset="0"/>
              </a:rPr>
              <a:t> </a:t>
            </a:r>
            <a:r>
              <a:rPr lang="es-ES" sz="1800" dirty="0">
                <a:solidFill>
                  <a:srgbClr val="6A3E3E"/>
                </a:solidFill>
                <a:effectLst/>
                <a:highlight>
                  <a:srgbClr val="FFFFFF"/>
                </a:highlight>
                <a:latin typeface="Courier New" panose="02070309020205020404" pitchFamily="49" charset="0"/>
              </a:rPr>
              <a:t>numero</a:t>
            </a:r>
            <a:r>
              <a:rPr lang="es-ES" sz="1800" dirty="0">
                <a:solidFill>
                  <a:srgbClr val="000000"/>
                </a:solidFill>
                <a:effectLst/>
                <a:highlight>
                  <a:srgbClr val="FFFFFF"/>
                </a:highlight>
                <a:latin typeface="Courier New" panose="02070309020205020404" pitchFamily="49" charset="0"/>
              </a:rPr>
              <a:t>= </a:t>
            </a:r>
            <a:r>
              <a:rPr lang="es-ES" sz="1800" dirty="0" err="1">
                <a:solidFill>
                  <a:srgbClr val="000000"/>
                </a:solidFill>
                <a:effectLst/>
                <a:highlight>
                  <a:srgbClr val="FFFFFF"/>
                </a:highlight>
                <a:latin typeface="Courier New" panose="02070309020205020404" pitchFamily="49" charset="0"/>
              </a:rPr>
              <a:t>Integer.</a:t>
            </a:r>
            <a:r>
              <a:rPr lang="es-ES" sz="1800" i="1" dirty="0" err="1">
                <a:solidFill>
                  <a:srgbClr val="000000"/>
                </a:solidFill>
                <a:effectLst/>
                <a:highlight>
                  <a:srgbClr val="FFFFFF"/>
                </a:highlight>
                <a:latin typeface="Courier New" panose="02070309020205020404" pitchFamily="49" charset="0"/>
              </a:rPr>
              <a:t>max</a:t>
            </a:r>
            <a:r>
              <a:rPr lang="es-ES" sz="1800" dirty="0">
                <a:solidFill>
                  <a:srgbClr val="000000"/>
                </a:solidFill>
                <a:effectLst/>
                <a:highlight>
                  <a:srgbClr val="FFFFFF"/>
                </a:highlight>
                <a:latin typeface="Courier New" panose="02070309020205020404" pitchFamily="49" charset="0"/>
              </a:rPr>
              <a:t>(</a:t>
            </a:r>
            <a:r>
              <a:rPr lang="es-ES" sz="1800" dirty="0">
                <a:solidFill>
                  <a:srgbClr val="6A3E3E"/>
                </a:solidFill>
                <a:effectLst/>
                <a:highlight>
                  <a:srgbClr val="FFFFFF"/>
                </a:highlight>
                <a:latin typeface="Courier New" panose="02070309020205020404" pitchFamily="49" charset="0"/>
              </a:rPr>
              <a:t>x</a:t>
            </a:r>
            <a:r>
              <a:rPr lang="es-ES" sz="1800" dirty="0">
                <a:solidFill>
                  <a:srgbClr val="000000"/>
                </a:solidFill>
                <a:effectLst/>
                <a:highlight>
                  <a:srgbClr val="FFFFFF"/>
                </a:highlight>
                <a:latin typeface="Courier New" panose="02070309020205020404" pitchFamily="49" charset="0"/>
              </a:rPr>
              <a:t>,123456);</a:t>
            </a: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dirty="0">
                <a:solidFill>
                  <a:srgbClr val="3F7F5F"/>
                </a:solidFill>
                <a:effectLst/>
                <a:highlight>
                  <a:srgbClr val="FFFFFF"/>
                </a:highlight>
                <a:latin typeface="Courier New" panose="02070309020205020404" pitchFamily="49" charset="0"/>
              </a:rPr>
              <a:t>// convertir un tipo primitivo a una cadena</a:t>
            </a: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int</a:t>
            </a:r>
            <a:r>
              <a:rPr lang="es-ES" sz="1800" dirty="0">
                <a:solidFill>
                  <a:srgbClr val="000000"/>
                </a:solidFill>
                <a:effectLst/>
                <a:highlight>
                  <a:srgbClr val="FFFFFF"/>
                </a:highlight>
                <a:latin typeface="Courier New" panose="02070309020205020404" pitchFamily="49" charset="0"/>
              </a:rPr>
              <a:t> </a:t>
            </a:r>
            <a:r>
              <a:rPr lang="es-ES" sz="1800" dirty="0">
                <a:solidFill>
                  <a:srgbClr val="6A3E3E"/>
                </a:solidFill>
                <a:effectLst/>
                <a:highlight>
                  <a:srgbClr val="FFFFFF"/>
                </a:highlight>
                <a:latin typeface="Courier New" panose="02070309020205020404" pitchFamily="49" charset="0"/>
              </a:rPr>
              <a:t>a</a:t>
            </a:r>
            <a:r>
              <a:rPr lang="es-ES" sz="1800" dirty="0">
                <a:solidFill>
                  <a:srgbClr val="000000"/>
                </a:solidFill>
                <a:effectLst/>
                <a:highlight>
                  <a:srgbClr val="FFFFFF"/>
                </a:highlight>
                <a:latin typeface="Courier New" panose="02070309020205020404" pitchFamily="49" charset="0"/>
              </a:rPr>
              <a:t>=79;</a:t>
            </a: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String </a:t>
            </a:r>
            <a:r>
              <a:rPr lang="es-ES" sz="1800" dirty="0">
                <a:solidFill>
                  <a:srgbClr val="6A3E3E"/>
                </a:solidFill>
                <a:effectLst/>
                <a:highlight>
                  <a:srgbClr val="FFFFFF"/>
                </a:highlight>
                <a:latin typeface="Courier New" panose="02070309020205020404" pitchFamily="49" charset="0"/>
              </a:rPr>
              <a:t>g</a:t>
            </a:r>
            <a:r>
              <a:rPr lang="es-ES" sz="1800" dirty="0">
                <a:solidFill>
                  <a:srgbClr val="000000"/>
                </a:solidFill>
                <a:effectLst/>
                <a:highlight>
                  <a:srgbClr val="FFFFFF"/>
                </a:highlight>
                <a:latin typeface="Courier New" panose="02070309020205020404" pitchFamily="49" charset="0"/>
              </a:rPr>
              <a:t> = </a:t>
            </a:r>
            <a:r>
              <a:rPr lang="es-ES" sz="1800" dirty="0" err="1">
                <a:solidFill>
                  <a:srgbClr val="000000"/>
                </a:solidFill>
                <a:effectLst/>
                <a:highlight>
                  <a:srgbClr val="FFFFFF"/>
                </a:highlight>
                <a:latin typeface="Courier New" panose="02070309020205020404" pitchFamily="49" charset="0"/>
              </a:rPr>
              <a:t>String.</a:t>
            </a:r>
            <a:r>
              <a:rPr lang="es-ES" sz="1800" i="1" dirty="0" err="1">
                <a:solidFill>
                  <a:srgbClr val="000000"/>
                </a:solidFill>
                <a:effectLst/>
                <a:highlight>
                  <a:srgbClr val="FFFFFF"/>
                </a:highlight>
                <a:latin typeface="Courier New" panose="02070309020205020404" pitchFamily="49" charset="0"/>
              </a:rPr>
              <a:t>valueOf</a:t>
            </a:r>
            <a:r>
              <a:rPr lang="es-ES" sz="1800" dirty="0">
                <a:solidFill>
                  <a:srgbClr val="000000"/>
                </a:solidFill>
                <a:effectLst/>
                <a:highlight>
                  <a:srgbClr val="FFFFFF"/>
                </a:highlight>
                <a:latin typeface="Courier New" panose="02070309020205020404" pitchFamily="49" charset="0"/>
              </a:rPr>
              <a:t>(</a:t>
            </a:r>
            <a:r>
              <a:rPr lang="es-ES" sz="1800" dirty="0">
                <a:solidFill>
                  <a:srgbClr val="6A3E3E"/>
                </a:solidFill>
                <a:effectLst/>
                <a:highlight>
                  <a:srgbClr val="FFFFFF"/>
                </a:highlight>
                <a:latin typeface="Courier New" panose="02070309020205020404" pitchFamily="49" charset="0"/>
              </a:rPr>
              <a:t>a</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dirty="0">
                <a:solidFill>
                  <a:srgbClr val="3F7F5F"/>
                </a:solidFill>
                <a:effectLst/>
                <a:highlight>
                  <a:srgbClr val="FFFFFF"/>
                </a:highlight>
                <a:latin typeface="Courier New" panose="02070309020205020404" pitchFamily="49" charset="0"/>
              </a:rPr>
              <a:t>//podemos saber si un </a:t>
            </a:r>
            <a:r>
              <a:rPr lang="es-ES" sz="1800" dirty="0" err="1">
                <a:solidFill>
                  <a:srgbClr val="3F7F5F"/>
                </a:solidFill>
                <a:effectLst/>
                <a:highlight>
                  <a:srgbClr val="FFFFFF"/>
                </a:highlight>
                <a:latin typeface="Courier New" panose="02070309020205020404" pitchFamily="49" charset="0"/>
              </a:rPr>
              <a:t>caracter</a:t>
            </a:r>
            <a:r>
              <a:rPr lang="es-ES" sz="1800" dirty="0">
                <a:solidFill>
                  <a:srgbClr val="3F7F5F"/>
                </a:solidFill>
                <a:effectLst/>
                <a:highlight>
                  <a:srgbClr val="FFFFFF"/>
                </a:highlight>
                <a:latin typeface="Courier New" panose="02070309020205020404" pitchFamily="49" charset="0"/>
              </a:rPr>
              <a:t> es una letra o un número</a:t>
            </a: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b="1" dirty="0" err="1">
                <a:solidFill>
                  <a:srgbClr val="7F0055"/>
                </a:solidFill>
                <a:effectLst/>
                <a:highlight>
                  <a:srgbClr val="FFFFFF"/>
                </a:highlight>
                <a:latin typeface="Courier New" panose="02070309020205020404" pitchFamily="49" charset="0"/>
              </a:rPr>
              <a:t>char</a:t>
            </a:r>
            <a:r>
              <a:rPr lang="es-ES" sz="1800" dirty="0">
                <a:solidFill>
                  <a:srgbClr val="000000"/>
                </a:solidFill>
                <a:effectLst/>
                <a:highlight>
                  <a:srgbClr val="FFFFFF"/>
                </a:highlight>
                <a:latin typeface="Courier New" panose="02070309020205020404" pitchFamily="49" charset="0"/>
              </a:rPr>
              <a:t> </a:t>
            </a:r>
            <a:r>
              <a:rPr lang="es-ES" sz="1800" dirty="0">
                <a:solidFill>
                  <a:srgbClr val="6A3E3E"/>
                </a:solidFill>
                <a:effectLst/>
                <a:highlight>
                  <a:srgbClr val="FFFFFF"/>
                </a:highlight>
                <a:latin typeface="Courier New" panose="02070309020205020404" pitchFamily="49" charset="0"/>
              </a:rPr>
              <a:t>c</a:t>
            </a:r>
            <a:r>
              <a:rPr lang="es-ES" sz="1800" dirty="0">
                <a:solidFill>
                  <a:srgbClr val="000000"/>
                </a:solidFill>
                <a:effectLst/>
                <a:highlight>
                  <a:srgbClr val="FFFFFF"/>
                </a:highlight>
                <a:latin typeface="Courier New" panose="02070309020205020404" pitchFamily="49" charset="0"/>
              </a:rPr>
              <a:t>=</a:t>
            </a:r>
            <a:r>
              <a:rPr lang="es-ES" sz="1800" dirty="0">
                <a:solidFill>
                  <a:srgbClr val="2A00FF"/>
                </a:solidFill>
                <a:effectLst/>
                <a:highlight>
                  <a:srgbClr val="FFFFFF"/>
                </a:highlight>
                <a:latin typeface="Courier New" panose="02070309020205020404" pitchFamily="49" charset="0"/>
              </a:rPr>
              <a:t>'a'</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err="1">
                <a:solidFill>
                  <a:srgbClr val="000000"/>
                </a:solidFill>
                <a:effectLst/>
                <a:highlight>
                  <a:srgbClr val="FFFFFF"/>
                </a:highlight>
                <a:latin typeface="Courier New" panose="02070309020205020404" pitchFamily="49" charset="0"/>
              </a:rPr>
              <a:t>Character.</a:t>
            </a:r>
            <a:r>
              <a:rPr lang="es-ES" sz="1800" i="1" dirty="0" err="1">
                <a:solidFill>
                  <a:srgbClr val="000000"/>
                </a:solidFill>
                <a:effectLst/>
                <a:highlight>
                  <a:srgbClr val="FFFFFF"/>
                </a:highlight>
                <a:latin typeface="Courier New" panose="02070309020205020404" pitchFamily="49" charset="0"/>
              </a:rPr>
              <a:t>isAlphabetic</a:t>
            </a:r>
            <a:r>
              <a:rPr lang="es-ES" sz="1800" dirty="0">
                <a:solidFill>
                  <a:srgbClr val="000000"/>
                </a:solidFill>
                <a:effectLst/>
                <a:highlight>
                  <a:srgbClr val="FFFFFF"/>
                </a:highlight>
                <a:latin typeface="Courier New" panose="02070309020205020404" pitchFamily="49" charset="0"/>
              </a:rPr>
              <a:t>(</a:t>
            </a:r>
            <a:r>
              <a:rPr lang="es-ES" sz="1800" dirty="0">
                <a:solidFill>
                  <a:srgbClr val="6A3E3E"/>
                </a:solidFill>
                <a:effectLst/>
                <a:highlight>
                  <a:srgbClr val="FFFFFF"/>
                </a:highlight>
                <a:latin typeface="Courier New" panose="02070309020205020404" pitchFamily="49" charset="0"/>
              </a:rPr>
              <a:t>c</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s-ES" sz="1800" dirty="0" err="1">
                <a:solidFill>
                  <a:srgbClr val="000000"/>
                </a:solidFill>
                <a:effectLst/>
                <a:highlight>
                  <a:srgbClr val="FFFFFF"/>
                </a:highlight>
                <a:latin typeface="Courier New" panose="02070309020205020404" pitchFamily="49" charset="0"/>
              </a:rPr>
              <a:t>Character.</a:t>
            </a:r>
            <a:r>
              <a:rPr lang="es-ES" sz="1800" i="1" dirty="0" err="1">
                <a:solidFill>
                  <a:srgbClr val="000000"/>
                </a:solidFill>
                <a:effectLst/>
                <a:highlight>
                  <a:srgbClr val="FFFFFF"/>
                </a:highlight>
                <a:latin typeface="Courier New" panose="02070309020205020404" pitchFamily="49" charset="0"/>
              </a:rPr>
              <a:t>isDigit</a:t>
            </a:r>
            <a:r>
              <a:rPr lang="es-ES" sz="1800" dirty="0">
                <a:solidFill>
                  <a:srgbClr val="000000"/>
                </a:solidFill>
                <a:effectLst/>
                <a:highlight>
                  <a:srgbClr val="FFFFFF"/>
                </a:highlight>
                <a:latin typeface="Courier New" panose="02070309020205020404" pitchFamily="49" charset="0"/>
              </a:rPr>
              <a:t>(</a:t>
            </a:r>
            <a:r>
              <a:rPr lang="es-ES" sz="1800" dirty="0">
                <a:solidFill>
                  <a:srgbClr val="6A3E3E"/>
                </a:solidFill>
                <a:effectLst/>
                <a:highlight>
                  <a:srgbClr val="FFFFFF"/>
                </a:highlight>
                <a:latin typeface="Courier New" panose="02070309020205020404" pitchFamily="49" charset="0"/>
              </a:rPr>
              <a:t>c</a:t>
            </a:r>
            <a:r>
              <a:rPr lang="es-ES" sz="18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endParaRPr lang="es-ES" sz="1800" dirty="0">
              <a:solidFill>
                <a:srgbClr val="000000"/>
              </a:solidFill>
              <a:effectLst/>
              <a:highlight>
                <a:srgbClr val="FFFFFF"/>
              </a:highlight>
              <a:latin typeface="Courier New" panose="02070309020205020404" pitchFamily="49" charset="0"/>
            </a:endParaRPr>
          </a:p>
          <a:p>
            <a:pPr lvl="1"/>
            <a:endParaRPr lang="es-ES" dirty="0"/>
          </a:p>
        </p:txBody>
      </p:sp>
    </p:spTree>
    <p:extLst>
      <p:ext uri="{BB962C8B-B14F-4D97-AF65-F5344CB8AC3E}">
        <p14:creationId xmlns:p14="http://schemas.microsoft.com/office/powerpoint/2010/main" val="892496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0CD00-CACC-CBEA-2BBF-C70023A6D497}"/>
              </a:ext>
            </a:extLst>
          </p:cNvPr>
          <p:cNvSpPr>
            <a:spLocks noGrp="1"/>
          </p:cNvSpPr>
          <p:nvPr>
            <p:ph type="title"/>
          </p:nvPr>
        </p:nvSpPr>
        <p:spPr/>
        <p:txBody>
          <a:bodyPr/>
          <a:lstStyle/>
          <a:p>
            <a:r>
              <a:rPr lang="es-ES" dirty="0"/>
              <a:t>Varargs, argumentos variables</a:t>
            </a:r>
          </a:p>
        </p:txBody>
      </p:sp>
      <p:sp>
        <p:nvSpPr>
          <p:cNvPr id="3" name="Marcador de contenido 2">
            <a:extLst>
              <a:ext uri="{FF2B5EF4-FFF2-40B4-BE49-F238E27FC236}">
                <a16:creationId xmlns:a16="http://schemas.microsoft.com/office/drawing/2014/main" id="{8BB2F748-03DC-BCAF-1976-0CFE23ECB1D8}"/>
              </a:ext>
            </a:extLst>
          </p:cNvPr>
          <p:cNvSpPr>
            <a:spLocks noGrp="1"/>
          </p:cNvSpPr>
          <p:nvPr>
            <p:ph idx="1"/>
          </p:nvPr>
        </p:nvSpPr>
        <p:spPr/>
        <p:txBody>
          <a:bodyPr/>
          <a:lstStyle/>
          <a:p>
            <a:pPr lvl="1"/>
            <a:endParaRPr lang="es-ES" dirty="0"/>
          </a:p>
          <a:p>
            <a:pPr lvl="1"/>
            <a:r>
              <a:rPr lang="es-ES" dirty="0"/>
              <a:t>Argumento de longitud variable </a:t>
            </a:r>
          </a:p>
          <a:p>
            <a:pPr lvl="1"/>
            <a:r>
              <a:rPr lang="es-ES" dirty="0"/>
              <a:t>Característica que permite a un </a:t>
            </a:r>
            <a:r>
              <a:rPr lang="es-ES" b="1" dirty="0"/>
              <a:t>método</a:t>
            </a:r>
            <a:r>
              <a:rPr lang="es-ES" dirty="0"/>
              <a:t> recibir un número de argumentos variable</a:t>
            </a:r>
          </a:p>
          <a:p>
            <a:pPr lvl="1"/>
            <a:r>
              <a:rPr lang="es-ES" dirty="0"/>
              <a:t>Operador: …</a:t>
            </a:r>
          </a:p>
          <a:p>
            <a:pPr lvl="1"/>
            <a:r>
              <a:rPr lang="es-ES" dirty="0"/>
              <a:t>Un método solo puede tener un parámetro de </a:t>
            </a:r>
            <a:r>
              <a:rPr lang="es-ES" b="1" dirty="0"/>
              <a:t>varargs</a:t>
            </a:r>
            <a:r>
              <a:rPr lang="es-ES" dirty="0"/>
              <a:t> y tiene que ser el último.</a:t>
            </a:r>
          </a:p>
          <a:p>
            <a:endParaRPr lang="es-ES" dirty="0"/>
          </a:p>
        </p:txBody>
      </p:sp>
    </p:spTree>
    <p:extLst>
      <p:ext uri="{BB962C8B-B14F-4D97-AF65-F5344CB8AC3E}">
        <p14:creationId xmlns:p14="http://schemas.microsoft.com/office/powerpoint/2010/main" val="287006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3BF14-00F2-8F55-3F92-358DA4EA8377}"/>
              </a:ext>
            </a:extLst>
          </p:cNvPr>
          <p:cNvSpPr>
            <a:spLocks noGrp="1"/>
          </p:cNvSpPr>
          <p:nvPr>
            <p:ph type="title"/>
          </p:nvPr>
        </p:nvSpPr>
        <p:spPr>
          <a:xfrm>
            <a:off x="1096899" y="5084064"/>
            <a:ext cx="10113645" cy="822960"/>
          </a:xfrm>
        </p:spPr>
        <p:txBody>
          <a:bodyPr/>
          <a:lstStyle/>
          <a:p>
            <a:r>
              <a:rPr lang="es-ES" dirty="0"/>
              <a:t>Herencia</a:t>
            </a:r>
          </a:p>
        </p:txBody>
      </p:sp>
      <p:sp>
        <p:nvSpPr>
          <p:cNvPr id="3" name="Marcador de posición de imagen 2">
            <a:extLst>
              <a:ext uri="{FF2B5EF4-FFF2-40B4-BE49-F238E27FC236}">
                <a16:creationId xmlns:a16="http://schemas.microsoft.com/office/drawing/2014/main" id="{9A83B745-DE47-4A21-5623-F3239C3261AE}"/>
              </a:ext>
            </a:extLst>
          </p:cNvPr>
          <p:cNvSpPr>
            <a:spLocks noGrp="1"/>
          </p:cNvSpPr>
          <p:nvPr>
            <p:ph type="pic" idx="1"/>
          </p:nvPr>
        </p:nvSpPr>
        <p:spPr>
          <a:xfrm>
            <a:off x="0" y="0"/>
            <a:ext cx="12191985" cy="4915076"/>
          </a:xfrm>
        </p:spPr>
        <p:txBody>
          <a:bodyPr/>
          <a:lstStyle/>
          <a:p>
            <a:r>
              <a:rPr lang="es-ES" dirty="0"/>
              <a:t>Java </a:t>
            </a:r>
          </a:p>
        </p:txBody>
      </p:sp>
      <p:sp>
        <p:nvSpPr>
          <p:cNvPr id="4" name="Marcador de texto 3">
            <a:extLst>
              <a:ext uri="{FF2B5EF4-FFF2-40B4-BE49-F238E27FC236}">
                <a16:creationId xmlns:a16="http://schemas.microsoft.com/office/drawing/2014/main" id="{69FD0541-4C1B-FA49-101D-4FE916E21C53}"/>
              </a:ext>
            </a:extLst>
          </p:cNvPr>
          <p:cNvSpPr>
            <a:spLocks noGrp="1"/>
          </p:cNvSpPr>
          <p:nvPr>
            <p:ph type="body" sz="half" idx="2"/>
          </p:nvPr>
        </p:nvSpPr>
        <p:spPr/>
        <p:txBody>
          <a:bodyPr/>
          <a:lstStyle/>
          <a:p>
            <a:endParaRPr lang="es-ES"/>
          </a:p>
        </p:txBody>
      </p:sp>
    </p:spTree>
    <p:extLst>
      <p:ext uri="{BB962C8B-B14F-4D97-AF65-F5344CB8AC3E}">
        <p14:creationId xmlns:p14="http://schemas.microsoft.com/office/powerpoint/2010/main" val="1831243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Herencia</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fontScale="92500" lnSpcReduction="10000"/>
          </a:bodyPr>
          <a:lstStyle/>
          <a:p>
            <a:pPr lvl="1"/>
            <a:r>
              <a:rPr lang="es-ES" dirty="0"/>
              <a:t>La herencia permite que una clase herede atributos y métodos de otra clase. En Java, la herencia se implementa utilizando la palabra clave </a:t>
            </a:r>
            <a:r>
              <a:rPr lang="es-ES" b="1" dirty="0"/>
              <a:t>extends</a:t>
            </a:r>
            <a:r>
              <a:rPr lang="es-ES" dirty="0"/>
              <a:t> </a:t>
            </a:r>
          </a:p>
          <a:p>
            <a:pPr lvl="1"/>
            <a:r>
              <a:rPr lang="es-ES" dirty="0"/>
              <a:t>Permite la reutilización de código y establece una relación jerárquica entre las clases</a:t>
            </a:r>
          </a:p>
          <a:p>
            <a:pPr lvl="1"/>
            <a:endParaRPr lang="es-ES" dirty="0"/>
          </a:p>
          <a:p>
            <a:pPr marL="201168" lvl="1" indent="0">
              <a:buNone/>
            </a:pPr>
            <a:r>
              <a:rPr lang="es-ES" dirty="0"/>
              <a:t>//Superclase</a:t>
            </a:r>
          </a:p>
          <a:p>
            <a:pPr marL="201168" lvl="1" indent="0">
              <a:buNone/>
            </a:pPr>
            <a:r>
              <a:rPr lang="es-ES" dirty="0"/>
              <a:t>public class clasePadre{</a:t>
            </a:r>
          </a:p>
          <a:p>
            <a:pPr marL="201168" lvl="1" indent="0">
              <a:buNone/>
            </a:pPr>
            <a:r>
              <a:rPr lang="es-ES" dirty="0"/>
              <a:t>	protected metodo1(){</a:t>
            </a:r>
          </a:p>
          <a:p>
            <a:pPr marL="201168" lvl="1" indent="0">
              <a:buNone/>
            </a:pPr>
            <a:r>
              <a:rPr lang="es-ES" dirty="0"/>
              <a:t>	  System.out.println(“Texto del método1”);</a:t>
            </a:r>
          </a:p>
          <a:p>
            <a:pPr marL="201168" lvl="1" indent="0">
              <a:buNone/>
            </a:pPr>
            <a:r>
              <a:rPr lang="es-ES" dirty="0"/>
              <a:t>           }</a:t>
            </a:r>
          </a:p>
          <a:p>
            <a:pPr marL="201168" lvl="1" indent="0">
              <a:buNone/>
            </a:pPr>
            <a:r>
              <a:rPr lang="es-ES" dirty="0"/>
              <a:t>	protected metodo2(){</a:t>
            </a:r>
          </a:p>
          <a:p>
            <a:pPr marL="201168" lvl="1" indent="0">
              <a:buNone/>
            </a:pPr>
            <a:r>
              <a:rPr lang="es-ES" dirty="0"/>
              <a:t>	  System.out.println(“Texto del método2”);</a:t>
            </a:r>
          </a:p>
          <a:p>
            <a:pPr marL="201168" lvl="1" indent="0">
              <a:buNone/>
            </a:pPr>
            <a:r>
              <a:rPr lang="es-ES" dirty="0"/>
              <a:t>           }</a:t>
            </a:r>
          </a:p>
          <a:p>
            <a:pPr marL="201168" lvl="1" indent="0">
              <a:buNone/>
            </a:pPr>
            <a:r>
              <a:rPr lang="es-ES" dirty="0"/>
              <a:t>}</a:t>
            </a:r>
          </a:p>
          <a:p>
            <a:pPr marL="201168" lvl="1" indent="0">
              <a:buNone/>
            </a:pPr>
            <a:endParaRPr lang="es-ES" dirty="0"/>
          </a:p>
        </p:txBody>
      </p:sp>
    </p:spTree>
    <p:extLst>
      <p:ext uri="{BB962C8B-B14F-4D97-AF65-F5344CB8AC3E}">
        <p14:creationId xmlns:p14="http://schemas.microsoft.com/office/powerpoint/2010/main" val="3365055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Herencia</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r>
              <a:rPr lang="es-ES" dirty="0"/>
              <a:t>La clase padre tiene dos métodos</a:t>
            </a:r>
          </a:p>
          <a:p>
            <a:pPr lvl="1"/>
            <a:r>
              <a:rPr lang="es-ES" dirty="0"/>
              <a:t>Si creo una clase hija que extienda de esa clase padre comparte propiedades y métodos</a:t>
            </a:r>
          </a:p>
          <a:p>
            <a:pPr lvl="1"/>
            <a:endParaRPr lang="es-ES" dirty="0"/>
          </a:p>
          <a:p>
            <a:pPr marL="201168" lvl="1" indent="0">
              <a:buNone/>
            </a:pPr>
            <a:r>
              <a:rPr lang="es-ES" dirty="0"/>
              <a:t>//Clase hija</a:t>
            </a:r>
          </a:p>
          <a:p>
            <a:pPr marL="201168" lvl="1" indent="0">
              <a:buNone/>
            </a:pPr>
            <a:r>
              <a:rPr lang="es-ES" dirty="0"/>
              <a:t>  public class claseHija extends clasePadre{</a:t>
            </a:r>
          </a:p>
          <a:p>
            <a:pPr marL="201168" lvl="1" indent="0">
              <a:buNone/>
            </a:pPr>
            <a:r>
              <a:rPr lang="es-ES" dirty="0"/>
              <a:t>}</a:t>
            </a:r>
          </a:p>
          <a:p>
            <a:pPr lvl="1"/>
            <a:r>
              <a:rPr lang="es-ES" dirty="0"/>
              <a:t>La claseHija ha heredado todos los métodos y propiedades de clasePadre</a:t>
            </a:r>
          </a:p>
          <a:p>
            <a:pPr lvl="1"/>
            <a:endParaRPr lang="es-ES" dirty="0"/>
          </a:p>
          <a:p>
            <a:pPr marL="201168" lvl="1" indent="0">
              <a:buNone/>
            </a:pPr>
            <a:r>
              <a:rPr lang="es-ES" dirty="0"/>
              <a:t>Gato gato = new Gato();</a:t>
            </a:r>
          </a:p>
          <a:p>
            <a:pPr marL="201168" lvl="1" indent="0">
              <a:buNone/>
            </a:pPr>
            <a:r>
              <a:rPr lang="es-ES" dirty="0"/>
              <a:t>gato.metodo1();</a:t>
            </a:r>
          </a:p>
          <a:p>
            <a:pPr marL="201168" lvl="1" indent="0">
              <a:buNone/>
            </a:pPr>
            <a:r>
              <a:rPr lang="es-ES" dirty="0"/>
              <a:t>gato.metodo2();</a:t>
            </a:r>
          </a:p>
          <a:p>
            <a:pPr marL="201168" lvl="1" indent="0">
              <a:buNone/>
            </a:pPr>
            <a:endParaRPr lang="es-ES" dirty="0"/>
          </a:p>
          <a:p>
            <a:pPr marL="201168" lvl="1" indent="0">
              <a:buNone/>
            </a:pPr>
            <a:endParaRPr lang="es-ES" dirty="0"/>
          </a:p>
        </p:txBody>
      </p:sp>
    </p:spTree>
    <p:extLst>
      <p:ext uri="{BB962C8B-B14F-4D97-AF65-F5344CB8AC3E}">
        <p14:creationId xmlns:p14="http://schemas.microsoft.com/office/powerpoint/2010/main" val="655221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Herencia</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r>
              <a:rPr lang="es-ES" dirty="0"/>
              <a:t>Pero lo anterior no sería práctico.</a:t>
            </a:r>
          </a:p>
          <a:p>
            <a:pPr lvl="1"/>
            <a:r>
              <a:rPr lang="es-ES" dirty="0"/>
              <a:t>Cuando usamos herencia queremos </a:t>
            </a:r>
            <a:r>
              <a:rPr lang="es-ES" b="1" dirty="0"/>
              <a:t>reutilizar código que es común a otros objetos del mismo tipo , pero también establecer comportamientos específicos.</a:t>
            </a:r>
          </a:p>
          <a:p>
            <a:pPr lvl="1"/>
            <a:endParaRPr lang="es-ES" b="1" dirty="0"/>
          </a:p>
          <a:p>
            <a:pPr marL="201168" lvl="1" indent="0">
              <a:buNone/>
            </a:pPr>
            <a:r>
              <a:rPr lang="es-ES" dirty="0"/>
              <a:t>//Clase hija</a:t>
            </a:r>
          </a:p>
          <a:p>
            <a:pPr marL="201168" lvl="1" indent="0">
              <a:buNone/>
            </a:pPr>
            <a:r>
              <a:rPr lang="es-ES" dirty="0"/>
              <a:t>public class claseHija extends clasePadre{</a:t>
            </a:r>
          </a:p>
          <a:p>
            <a:pPr marL="201168" lvl="1" indent="0">
              <a:buNone/>
            </a:pPr>
            <a:r>
              <a:rPr lang="es-ES" dirty="0"/>
              <a:t>     @Override</a:t>
            </a:r>
          </a:p>
          <a:p>
            <a:pPr marL="201168" lvl="1" indent="0">
              <a:buNone/>
            </a:pPr>
            <a:r>
              <a:rPr lang="es-ES" dirty="0"/>
              <a:t>     protected void metodo1(){</a:t>
            </a:r>
          </a:p>
          <a:p>
            <a:pPr marL="201168" lvl="1" indent="0">
              <a:buNone/>
            </a:pPr>
            <a:r>
              <a:rPr lang="es-ES" dirty="0"/>
              <a:t>	System.out.println(“Texto del método1 de la clase hija”);</a:t>
            </a:r>
          </a:p>
          <a:p>
            <a:pPr marL="201168" lvl="1" indent="0">
              <a:buNone/>
            </a:pPr>
            <a:r>
              <a:rPr lang="es-ES" dirty="0"/>
              <a:t>     }	</a:t>
            </a:r>
          </a:p>
          <a:p>
            <a:pPr marL="201168" lvl="1" indent="0">
              <a:buNone/>
            </a:pPr>
            <a:r>
              <a:rPr lang="es-ES" dirty="0"/>
              <a:t>}</a:t>
            </a:r>
          </a:p>
          <a:p>
            <a:pPr marL="201168" lvl="1" indent="0">
              <a:buNone/>
            </a:pPr>
            <a:endParaRPr lang="es-ES" dirty="0"/>
          </a:p>
          <a:p>
            <a:pPr marL="201168" lvl="1" indent="0">
              <a:buNone/>
            </a:pPr>
            <a:endParaRPr lang="es-ES" dirty="0"/>
          </a:p>
        </p:txBody>
      </p:sp>
    </p:spTree>
    <p:extLst>
      <p:ext uri="{BB962C8B-B14F-4D97-AF65-F5344CB8AC3E}">
        <p14:creationId xmlns:p14="http://schemas.microsoft.com/office/powerpoint/2010/main" val="286794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Clase</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endParaRPr lang="es-ES" dirty="0"/>
          </a:p>
          <a:p>
            <a:pPr marL="201168" lvl="1" indent="0">
              <a:buNone/>
            </a:pPr>
            <a:endParaRPr lang="es-ES" dirty="0"/>
          </a:p>
        </p:txBody>
      </p:sp>
      <p:grpSp>
        <p:nvGrpSpPr>
          <p:cNvPr id="4" name="List&lt;Product&gt; menu = new ArrayList();…">
            <a:extLst>
              <a:ext uri="{FF2B5EF4-FFF2-40B4-BE49-F238E27FC236}">
                <a16:creationId xmlns:a16="http://schemas.microsoft.com/office/drawing/2014/main" id="{53B97624-56F5-A5AC-BDC0-0DBBCCA1659A}"/>
              </a:ext>
            </a:extLst>
          </p:cNvPr>
          <p:cNvGrpSpPr/>
          <p:nvPr/>
        </p:nvGrpSpPr>
        <p:grpSpPr>
          <a:xfrm>
            <a:off x="6590214" y="3450595"/>
            <a:ext cx="5197890" cy="2743202"/>
            <a:chOff x="0" y="-1"/>
            <a:chExt cx="5197889" cy="2743201"/>
          </a:xfrm>
        </p:grpSpPr>
        <p:pic>
          <p:nvPicPr>
            <p:cNvPr id="5" name="List&lt;Product&gt; menu = new ArrayList();… package demos.shop;&#10;import java.math.BigDecimal;&#10;public class Product {&#10;  private BigDecimal price;&#10;  public BigDecimal getPrice() {&#10;    return price;&#10;  }&#10;  public void setPrice(double value) {&#10;    price = BigDecimal.valueOf(value);&#10;  }&#10;}" descr="List&lt;Product&gt; menu = new ArrayList();… package demos.shop;import java.math.BigDecimal;public class Product {  private BigDecimal price;  public BigDecimal getPrice() {    return price;  }  public void setPrice(double value) {    price = BigDecimal.valueOf(value);  }}">
              <a:extLst>
                <a:ext uri="{FF2B5EF4-FFF2-40B4-BE49-F238E27FC236}">
                  <a16:creationId xmlns:a16="http://schemas.microsoft.com/office/drawing/2014/main" id="{E1DCD113-4A54-D34D-27EF-A5C9A528ABB3}"/>
                </a:ext>
              </a:extLst>
            </p:cNvPr>
            <p:cNvPicPr>
              <a:picLocks/>
            </p:cNvPicPr>
            <p:nvPr/>
          </p:nvPicPr>
          <p:blipFill>
            <a:blip r:embed="rId2"/>
            <a:stretch>
              <a:fillRect/>
            </a:stretch>
          </p:blipFill>
          <p:spPr>
            <a:xfrm>
              <a:off x="0" y="-1"/>
              <a:ext cx="5197889" cy="2743201"/>
            </a:xfrm>
            <a:prstGeom prst="rect">
              <a:avLst/>
            </a:prstGeom>
            <a:effectLst/>
          </p:spPr>
        </p:pic>
        <p:sp>
          <p:nvSpPr>
            <p:cNvPr id="6" name="List&lt;Product&gt; menu = new ArrayList();…">
              <a:extLst>
                <a:ext uri="{FF2B5EF4-FFF2-40B4-BE49-F238E27FC236}">
                  <a16:creationId xmlns:a16="http://schemas.microsoft.com/office/drawing/2014/main" id="{5C5F039C-A7D3-0B9C-8E92-E268B347FCE0}"/>
                </a:ext>
              </a:extLst>
            </p:cNvPr>
            <p:cNvSpPr txBox="1"/>
            <p:nvPr/>
          </p:nvSpPr>
          <p:spPr>
            <a:xfrm>
              <a:off x="165100" y="114299"/>
              <a:ext cx="4867689" cy="2337562"/>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0096FF"/>
                  </a:solidFill>
                  <a:latin typeface="Courier New"/>
                  <a:ea typeface="Courier New"/>
                  <a:cs typeface="Courier New"/>
                  <a:sym typeface="Courier New"/>
                </a:defRPr>
              </a:pPr>
              <a:r>
                <a:rPr dirty="0"/>
                <a:t>package demos.shop;</a:t>
              </a:r>
            </a:p>
            <a:p>
              <a:pPr marL="12700" indent="-12700" defTabSz="885825">
                <a:lnSpc>
                  <a:spcPct val="86000"/>
                </a:lnSpc>
                <a:defRPr sz="1600">
                  <a:solidFill>
                    <a:srgbClr val="4F8F00"/>
                  </a:solidFill>
                  <a:latin typeface="Courier New"/>
                  <a:ea typeface="Courier New"/>
                  <a:cs typeface="Courier New"/>
                  <a:sym typeface="Courier New"/>
                </a:defRPr>
              </a:pPr>
              <a:r>
                <a:rPr dirty="0"/>
                <a:t>import </a:t>
              </a:r>
              <a:r>
                <a:rPr dirty="0" err="1"/>
                <a:t>java.math.BigDecimal</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FF2600"/>
                  </a:solidFill>
                </a:rPr>
                <a:t>public</a:t>
              </a:r>
              <a:r>
                <a:rPr dirty="0"/>
                <a:t> </a:t>
              </a:r>
              <a:r>
                <a:rPr dirty="0">
                  <a:solidFill>
                    <a:srgbClr val="FF40FF"/>
                  </a:solidFill>
                </a:rPr>
                <a:t>class</a:t>
              </a:r>
              <a:r>
                <a:rPr dirty="0"/>
                <a:t> </a:t>
              </a:r>
              <a:r>
                <a:rPr dirty="0">
                  <a:solidFill>
                    <a:srgbClr val="FF9300"/>
                  </a:solidFill>
                </a:rPr>
                <a:t>Product</a:t>
              </a:r>
              <a:r>
                <a:rPr lang="es-ES" dirty="0">
                  <a:solidFill>
                    <a:srgbClr val="FF9300"/>
                  </a:solidFill>
                </a:rPr>
                <a:t>o</a:t>
              </a:r>
              <a:r>
                <a:rPr dirty="0"/>
                <a:t> {</a:t>
              </a:r>
            </a:p>
            <a:p>
              <a:pPr marL="12700" indent="-12700" defTabSz="885825">
                <a:lnSpc>
                  <a:spcPct val="86000"/>
                </a:lnSpc>
                <a:defRPr sz="1600">
                  <a:solidFill>
                    <a:srgbClr val="212121"/>
                  </a:solidFill>
                  <a:latin typeface="Courier New"/>
                  <a:ea typeface="Courier New"/>
                  <a:cs typeface="Courier New"/>
                  <a:sym typeface="Courier New"/>
                </a:defRPr>
              </a:pPr>
              <a:r>
                <a:rPr dirty="0"/>
                <a:t>  </a:t>
              </a:r>
              <a:r>
                <a:rPr dirty="0">
                  <a:solidFill>
                    <a:srgbClr val="929000"/>
                  </a:solidFill>
                </a:rPr>
                <a:t>private </a:t>
              </a:r>
              <a:r>
                <a:rPr lang="es-ES" noProof="1">
                  <a:solidFill>
                    <a:srgbClr val="929000"/>
                  </a:solidFill>
                </a:rPr>
                <a:t>BigDecimal</a:t>
              </a:r>
              <a:r>
                <a:rPr dirty="0">
                  <a:solidFill>
                    <a:srgbClr val="929000"/>
                  </a:solidFill>
                </a:rPr>
                <a:t> pr</a:t>
              </a:r>
              <a:r>
                <a:rPr lang="es-ES" dirty="0">
                  <a:solidFill>
                    <a:srgbClr val="929000"/>
                  </a:solidFill>
                </a:rPr>
                <a:t>ecio</a:t>
              </a:r>
              <a:r>
                <a:rPr dirty="0">
                  <a:solidFill>
                    <a:srgbClr val="929000"/>
                  </a:solidFill>
                </a:rPr>
                <a:t>;</a:t>
              </a:r>
            </a:p>
            <a:p>
              <a:pPr marL="12700" indent="-12700" defTabSz="885825">
                <a:lnSpc>
                  <a:spcPct val="86000"/>
                </a:lnSpc>
                <a:defRPr sz="1600">
                  <a:solidFill>
                    <a:srgbClr val="941751"/>
                  </a:solidFill>
                  <a:latin typeface="Courier New"/>
                  <a:ea typeface="Courier New"/>
                  <a:cs typeface="Courier New"/>
                  <a:sym typeface="Courier New"/>
                </a:defRPr>
              </a:pPr>
              <a:r>
                <a:rPr dirty="0"/>
                <a:t>  public </a:t>
              </a:r>
              <a:r>
                <a:rPr lang="es-ES" dirty="0"/>
                <a:t>BigDecimal</a:t>
              </a:r>
              <a:r>
                <a:rPr dirty="0"/>
                <a:t> </a:t>
              </a:r>
              <a:r>
                <a:rPr lang="es-ES" dirty="0"/>
                <a:t>getPrecio</a:t>
              </a:r>
              <a:r>
                <a:rPr dirty="0"/>
                <a:t>() {</a:t>
              </a:r>
            </a:p>
            <a:p>
              <a:pPr marL="12700" indent="-12700" defTabSz="885825">
                <a:lnSpc>
                  <a:spcPct val="86000"/>
                </a:lnSpc>
                <a:defRPr sz="1600">
                  <a:solidFill>
                    <a:srgbClr val="941751"/>
                  </a:solidFill>
                  <a:latin typeface="Courier New"/>
                  <a:ea typeface="Courier New"/>
                  <a:cs typeface="Courier New"/>
                  <a:sym typeface="Courier New"/>
                </a:defRPr>
              </a:pPr>
              <a:r>
                <a:rPr dirty="0"/>
                <a:t>    return pr</a:t>
              </a:r>
              <a:r>
                <a:rPr lang="es-ES" dirty="0"/>
                <a:t>ecio</a:t>
              </a:r>
              <a:r>
                <a:rPr dirty="0"/>
                <a:t>;</a:t>
              </a:r>
            </a:p>
            <a:p>
              <a:pPr marL="12700" indent="-12700" defTabSz="885825">
                <a:lnSpc>
                  <a:spcPct val="86000"/>
                </a:lnSpc>
                <a:defRPr sz="1600">
                  <a:solidFill>
                    <a:srgbClr val="941751"/>
                  </a:solidFill>
                  <a:latin typeface="Courier New"/>
                  <a:ea typeface="Courier New"/>
                  <a:cs typeface="Courier New"/>
                  <a:sym typeface="Courier New"/>
                </a:defRPr>
              </a:pPr>
              <a:r>
                <a:rPr dirty="0"/>
                <a:t>  }</a:t>
              </a:r>
            </a:p>
            <a:p>
              <a:pPr marL="12700" indent="-12700" defTabSz="885825">
                <a:lnSpc>
                  <a:spcPct val="86000"/>
                </a:lnSpc>
                <a:defRPr sz="1600">
                  <a:solidFill>
                    <a:srgbClr val="941751"/>
                  </a:solidFill>
                  <a:latin typeface="Courier New"/>
                  <a:ea typeface="Courier New"/>
                  <a:cs typeface="Courier New"/>
                  <a:sym typeface="Courier New"/>
                </a:defRPr>
              </a:pPr>
              <a:r>
                <a:rPr dirty="0"/>
                <a:t>  public void setPrice(double </a:t>
              </a:r>
              <a:r>
                <a:rPr lang="es-ES" dirty="0"/>
                <a:t>valor</a:t>
              </a:r>
              <a:r>
                <a:rPr dirty="0"/>
                <a:t>) {</a:t>
              </a:r>
            </a:p>
            <a:p>
              <a:pPr marL="12700" indent="-12700" defTabSz="885825">
                <a:lnSpc>
                  <a:spcPct val="86000"/>
                </a:lnSpc>
                <a:defRPr sz="1600">
                  <a:solidFill>
                    <a:srgbClr val="941751"/>
                  </a:solidFill>
                  <a:latin typeface="Courier New"/>
                  <a:ea typeface="Courier New"/>
                  <a:cs typeface="Courier New"/>
                  <a:sym typeface="Courier New"/>
                </a:defRPr>
              </a:pPr>
              <a:r>
                <a:rPr dirty="0"/>
                <a:t>    pr</a:t>
              </a:r>
              <a:r>
                <a:rPr lang="es-ES" dirty="0"/>
                <a:t>ecio</a:t>
              </a:r>
              <a:r>
                <a:rPr dirty="0"/>
                <a:t> = </a:t>
              </a:r>
              <a:r>
                <a:rPr lang="es-ES" noProof="1"/>
                <a:t>BigDecimal.valueOf</a:t>
              </a:r>
              <a:r>
                <a:rPr dirty="0"/>
                <a:t>(</a:t>
              </a:r>
              <a:r>
                <a:rPr lang="es-ES" noProof="1"/>
                <a:t>val</a:t>
              </a:r>
              <a:r>
                <a:rPr lang="es-ES" dirty="0" err="1"/>
                <a:t>or</a:t>
              </a:r>
              <a:r>
                <a:rPr dirty="0"/>
                <a:t>);</a:t>
              </a:r>
            </a:p>
            <a:p>
              <a:pPr marL="12700" indent="-12700" defTabSz="885825">
                <a:lnSpc>
                  <a:spcPct val="86000"/>
                </a:lnSpc>
                <a:defRPr sz="1600">
                  <a:solidFill>
                    <a:srgbClr val="941751"/>
                  </a:solidFill>
                  <a:latin typeface="Courier New"/>
                  <a:ea typeface="Courier New"/>
                  <a:cs typeface="Courier New"/>
                  <a:sym typeface="Courier New"/>
                </a:defRPr>
              </a:pPr>
              <a:r>
                <a:rPr dirty="0"/>
                <a:t>  }</a:t>
              </a:r>
            </a:p>
            <a:p>
              <a:pPr marL="12700" indent="-12700" defTabSz="885825">
                <a:lnSpc>
                  <a:spcPct val="86000"/>
                </a:lnSpc>
                <a:defRPr sz="1600">
                  <a:solidFill>
                    <a:srgbClr val="212121"/>
                  </a:solidFill>
                  <a:latin typeface="Courier New"/>
                  <a:ea typeface="Courier New"/>
                  <a:cs typeface="Courier New"/>
                  <a:sym typeface="Courier New"/>
                </a:defRPr>
              </a:pPr>
              <a:r>
                <a:rPr dirty="0"/>
                <a:t>}</a:t>
              </a:r>
            </a:p>
          </p:txBody>
        </p:sp>
      </p:grpSp>
      <p:grpSp>
        <p:nvGrpSpPr>
          <p:cNvPr id="7" name="List&lt;Product&gt; menu = new ArrayList();…">
            <a:extLst>
              <a:ext uri="{FF2B5EF4-FFF2-40B4-BE49-F238E27FC236}">
                <a16:creationId xmlns:a16="http://schemas.microsoft.com/office/drawing/2014/main" id="{C0EE946D-5134-A20B-D194-AEEDE4488CED}"/>
              </a:ext>
            </a:extLst>
          </p:cNvPr>
          <p:cNvGrpSpPr/>
          <p:nvPr/>
        </p:nvGrpSpPr>
        <p:grpSpPr>
          <a:xfrm>
            <a:off x="737193" y="2042130"/>
            <a:ext cx="5935571" cy="1522765"/>
            <a:chOff x="0" y="0"/>
            <a:chExt cx="5188419" cy="1508760"/>
          </a:xfrm>
        </p:grpSpPr>
        <p:pic>
          <p:nvPicPr>
            <p:cNvPr id="8" name="List&lt;Product&gt; menu = new ArrayList();… package &lt;package name&gt;;&#10;import &lt;package name&gt;.&lt;OtherClassName&gt;;&#10;&lt;access modifier&gt; class &lt;ClassName&gt; {&#10;  // variables and methods&#10;}" descr="List&lt;Product&gt; menu = new ArrayList();… package &lt;package name&gt;;import &lt;package name&gt;.&lt;OtherClassName&gt;;&lt;access modifier&gt; class &lt;ClassName&gt; {  // variables and methods}">
              <a:extLst>
                <a:ext uri="{FF2B5EF4-FFF2-40B4-BE49-F238E27FC236}">
                  <a16:creationId xmlns:a16="http://schemas.microsoft.com/office/drawing/2014/main" id="{193C28A5-0825-BDFC-1360-801B0D0DAD8D}"/>
                </a:ext>
              </a:extLst>
            </p:cNvPr>
            <p:cNvPicPr>
              <a:picLocks/>
            </p:cNvPicPr>
            <p:nvPr/>
          </p:nvPicPr>
          <p:blipFill>
            <a:blip r:embed="rId3"/>
            <a:stretch>
              <a:fillRect/>
            </a:stretch>
          </p:blipFill>
          <p:spPr>
            <a:xfrm>
              <a:off x="0" y="0"/>
              <a:ext cx="5188419" cy="1508760"/>
            </a:xfrm>
            <a:prstGeom prst="rect">
              <a:avLst/>
            </a:prstGeom>
            <a:effectLst/>
          </p:spPr>
        </p:pic>
        <p:sp>
          <p:nvSpPr>
            <p:cNvPr id="9" name="List&lt;Product&gt; menu = new ArrayList();…">
              <a:extLst>
                <a:ext uri="{FF2B5EF4-FFF2-40B4-BE49-F238E27FC236}">
                  <a16:creationId xmlns:a16="http://schemas.microsoft.com/office/drawing/2014/main" id="{5A4D9C74-ED9A-81FF-A3E0-43AADA1543AE}"/>
                </a:ext>
              </a:extLst>
            </p:cNvPr>
            <p:cNvSpPr txBox="1"/>
            <p:nvPr/>
          </p:nvSpPr>
          <p:spPr>
            <a:xfrm>
              <a:off x="165101" y="114300"/>
              <a:ext cx="4624104" cy="1057400"/>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0096FF"/>
                  </a:solidFill>
                  <a:latin typeface="Courier New"/>
                  <a:ea typeface="Courier New"/>
                  <a:cs typeface="Courier New"/>
                  <a:sym typeface="Courier New"/>
                </a:defRPr>
              </a:pPr>
              <a:r>
                <a:rPr dirty="0"/>
                <a:t>package &lt;</a:t>
              </a:r>
              <a:r>
                <a:rPr lang="es-ES" dirty="0"/>
                <a:t>nombre </a:t>
              </a:r>
              <a:r>
                <a:rPr dirty="0"/>
                <a:t>pa</a:t>
              </a:r>
              <a:r>
                <a:rPr lang="es-ES" dirty="0"/>
                <a:t>quete</a:t>
              </a:r>
              <a:r>
                <a:rPr dirty="0"/>
                <a:t>&gt;;</a:t>
              </a:r>
            </a:p>
            <a:p>
              <a:pPr marL="12700" indent="-12700" defTabSz="885825">
                <a:lnSpc>
                  <a:spcPct val="86000"/>
                </a:lnSpc>
                <a:defRPr sz="1600">
                  <a:solidFill>
                    <a:srgbClr val="4F8F00"/>
                  </a:solidFill>
                  <a:latin typeface="Courier New"/>
                  <a:ea typeface="Courier New"/>
                  <a:cs typeface="Courier New"/>
                  <a:sym typeface="Courier New"/>
                </a:defRPr>
              </a:pPr>
              <a:r>
                <a:rPr dirty="0"/>
                <a:t>import &lt;</a:t>
              </a:r>
              <a:r>
                <a:rPr lang="es-ES" dirty="0"/>
                <a:t>nombre </a:t>
              </a:r>
              <a:r>
                <a:rPr dirty="0"/>
                <a:t>pa</a:t>
              </a:r>
              <a:r>
                <a:rPr lang="es-ES" dirty="0"/>
                <a:t>quete</a:t>
              </a:r>
              <a:r>
                <a:rPr dirty="0"/>
                <a:t>&gt;.&lt;</a:t>
              </a:r>
              <a:r>
                <a:rPr lang="es-ES" dirty="0" err="1"/>
                <a:t>NombreOtraClase</a:t>
              </a:r>
              <a:r>
                <a:rPr dirty="0"/>
                <a:t>&gt;;</a:t>
              </a:r>
            </a:p>
            <a:p>
              <a:pPr marL="12700" indent="-12700" defTabSz="885825">
                <a:lnSpc>
                  <a:spcPct val="86000"/>
                </a:lnSpc>
                <a:defRPr sz="1600">
                  <a:solidFill>
                    <a:srgbClr val="212121"/>
                  </a:solidFill>
                  <a:latin typeface="Courier New"/>
                  <a:ea typeface="Courier New"/>
                  <a:cs typeface="Courier New"/>
                  <a:sym typeface="Courier New"/>
                </a:defRPr>
              </a:pPr>
              <a:r>
                <a:rPr lang="es-ES" dirty="0">
                  <a:solidFill>
                    <a:srgbClr val="FF2600"/>
                  </a:solidFill>
                </a:rPr>
                <a:t>&lt;modificadores acceso</a:t>
              </a:r>
              <a:r>
                <a:rPr dirty="0"/>
                <a:t> </a:t>
              </a:r>
              <a:r>
                <a:rPr dirty="0">
                  <a:solidFill>
                    <a:srgbClr val="FF40FF"/>
                  </a:solidFill>
                </a:rPr>
                <a:t>class</a:t>
              </a:r>
              <a:r>
                <a:rPr dirty="0"/>
                <a:t> </a:t>
              </a:r>
              <a:r>
                <a:rPr dirty="0">
                  <a:solidFill>
                    <a:srgbClr val="FF9300"/>
                  </a:solidFill>
                </a:rPr>
                <a:t>&lt;</a:t>
              </a:r>
              <a:r>
                <a:rPr lang="es-ES" dirty="0">
                  <a:solidFill>
                    <a:srgbClr val="FF9300"/>
                  </a:solidFill>
                </a:rPr>
                <a:t>Nombre</a:t>
              </a:r>
              <a:r>
                <a:rPr dirty="0" err="1">
                  <a:solidFill>
                    <a:srgbClr val="FF9300"/>
                  </a:solidFill>
                </a:rPr>
                <a:t>Cla</a:t>
              </a:r>
              <a:r>
                <a:rPr lang="es-ES" dirty="0">
                  <a:solidFill>
                    <a:srgbClr val="FF9300"/>
                  </a:solidFill>
                </a:rPr>
                <a:t>s</a:t>
              </a:r>
              <a:r>
                <a:rPr dirty="0">
                  <a:solidFill>
                    <a:srgbClr val="FF9300"/>
                  </a:solidFill>
                </a:rPr>
                <a:t>e&gt;</a:t>
              </a:r>
              <a:r>
                <a:rPr dirty="0"/>
                <a:t> {</a:t>
              </a:r>
            </a:p>
            <a:p>
              <a:pPr marL="12700" indent="-12700" defTabSz="885825">
                <a:lnSpc>
                  <a:spcPct val="86000"/>
                </a:lnSpc>
                <a:defRPr sz="1600">
                  <a:solidFill>
                    <a:srgbClr val="212121"/>
                  </a:solidFill>
                  <a:latin typeface="Courier New"/>
                  <a:ea typeface="Courier New"/>
                  <a:cs typeface="Courier New"/>
                  <a:sym typeface="Courier New"/>
                </a:defRPr>
              </a:pPr>
              <a:r>
                <a:rPr dirty="0"/>
                <a:t>  // </a:t>
              </a:r>
              <a:r>
                <a:rPr dirty="0">
                  <a:solidFill>
                    <a:srgbClr val="929000"/>
                  </a:solidFill>
                </a:rPr>
                <a:t>variables</a:t>
              </a:r>
              <a:r>
                <a:rPr dirty="0"/>
                <a:t> </a:t>
              </a:r>
              <a:r>
                <a:rPr lang="es-ES" dirty="0"/>
                <a:t>y</a:t>
              </a:r>
              <a:r>
                <a:rPr dirty="0"/>
                <a:t> </a:t>
              </a:r>
              <a:r>
                <a:rPr dirty="0">
                  <a:solidFill>
                    <a:srgbClr val="941751"/>
                  </a:solidFill>
                </a:rPr>
                <a:t>m</a:t>
              </a:r>
              <a:r>
                <a:rPr lang="es-ES" dirty="0">
                  <a:solidFill>
                    <a:srgbClr val="941751"/>
                  </a:solidFill>
                </a:rPr>
                <a:t>é</a:t>
              </a:r>
              <a:r>
                <a:rPr dirty="0" err="1">
                  <a:solidFill>
                    <a:srgbClr val="941751"/>
                  </a:solidFill>
                </a:rPr>
                <a:t>tod</a:t>
              </a:r>
              <a:r>
                <a:rPr lang="es-ES" dirty="0">
                  <a:solidFill>
                    <a:srgbClr val="941751"/>
                  </a:solidFill>
                </a:rPr>
                <a:t>o</a:t>
              </a:r>
              <a:r>
                <a:rPr dirty="0">
                  <a:solidFill>
                    <a:srgbClr val="941751"/>
                  </a:solidFill>
                </a:rPr>
                <a:t>s</a:t>
              </a:r>
            </a:p>
            <a:p>
              <a:pPr marL="12700" indent="-12700" defTabSz="885825">
                <a:lnSpc>
                  <a:spcPct val="86000"/>
                </a:lnSpc>
                <a:defRPr sz="1600">
                  <a:solidFill>
                    <a:srgbClr val="212121"/>
                  </a:solidFill>
                  <a:latin typeface="Courier New"/>
                  <a:ea typeface="Courier New"/>
                  <a:cs typeface="Courier New"/>
                  <a:sym typeface="Courier New"/>
                </a:defRPr>
              </a:pPr>
              <a:r>
                <a:rPr dirty="0"/>
                <a:t>}</a:t>
              </a:r>
            </a:p>
          </p:txBody>
        </p:sp>
      </p:grpSp>
      <p:sp>
        <p:nvSpPr>
          <p:cNvPr id="10" name="CuadroTexto 9">
            <a:extLst>
              <a:ext uri="{FF2B5EF4-FFF2-40B4-BE49-F238E27FC236}">
                <a16:creationId xmlns:a16="http://schemas.microsoft.com/office/drawing/2014/main" id="{8C9CAB47-4ABC-CCAE-41D1-D1F22EBDCE53}"/>
              </a:ext>
            </a:extLst>
          </p:cNvPr>
          <p:cNvSpPr txBox="1"/>
          <p:nvPr/>
        </p:nvSpPr>
        <p:spPr>
          <a:xfrm>
            <a:off x="568996" y="4485736"/>
            <a:ext cx="4520589" cy="646331"/>
          </a:xfrm>
          <a:prstGeom prst="rect">
            <a:avLst/>
          </a:prstGeom>
          <a:noFill/>
        </p:spPr>
        <p:txBody>
          <a:bodyPr wrap="square" rtlCol="0">
            <a:spAutoFit/>
          </a:bodyPr>
          <a:lstStyle/>
          <a:p>
            <a:r>
              <a:rPr lang="es-ES" dirty="0"/>
              <a:t>BigDecimal es una clase para representar números en como flotante de manera precisa </a:t>
            </a:r>
          </a:p>
        </p:txBody>
      </p:sp>
    </p:spTree>
    <p:extLst>
      <p:ext uri="{BB962C8B-B14F-4D97-AF65-F5344CB8AC3E}">
        <p14:creationId xmlns:p14="http://schemas.microsoft.com/office/powerpoint/2010/main" val="3937515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64B86-339D-24CF-86D0-93AF9C5CB8E1}"/>
              </a:ext>
            </a:extLst>
          </p:cNvPr>
          <p:cNvSpPr>
            <a:spLocks noGrp="1"/>
          </p:cNvSpPr>
          <p:nvPr>
            <p:ph type="title"/>
          </p:nvPr>
        </p:nvSpPr>
        <p:spPr/>
        <p:txBody>
          <a:bodyPr/>
          <a:lstStyle/>
          <a:p>
            <a:r>
              <a:rPr lang="es-ES" dirty="0"/>
              <a:t>@Override</a:t>
            </a:r>
          </a:p>
        </p:txBody>
      </p:sp>
      <p:sp>
        <p:nvSpPr>
          <p:cNvPr id="3" name="Marcador de contenido 2">
            <a:extLst>
              <a:ext uri="{FF2B5EF4-FFF2-40B4-BE49-F238E27FC236}">
                <a16:creationId xmlns:a16="http://schemas.microsoft.com/office/drawing/2014/main" id="{AE212A03-BA7B-3C60-EDFF-785560EEDC20}"/>
              </a:ext>
            </a:extLst>
          </p:cNvPr>
          <p:cNvSpPr>
            <a:spLocks noGrp="1"/>
          </p:cNvSpPr>
          <p:nvPr>
            <p:ph idx="1"/>
          </p:nvPr>
        </p:nvSpPr>
        <p:spPr/>
        <p:txBody>
          <a:bodyPr>
            <a:normAutofit/>
          </a:bodyPr>
          <a:lstStyle/>
          <a:p>
            <a:pPr lvl="1"/>
            <a:endParaRPr lang="es-ES" dirty="0"/>
          </a:p>
          <a:p>
            <a:pPr lvl="1"/>
            <a:r>
              <a:rPr lang="es-ES" dirty="0"/>
              <a:t>Directiva de compilación de Java que se utiliza para indicar al compilador que el método al que se aplica la anotación está sobrescribiendo un método en una superclase o interfaz . La anotación se coloca justo encima del método que se está sobrescribiendo</a:t>
            </a:r>
          </a:p>
          <a:p>
            <a:pPr lvl="1"/>
            <a:endParaRPr lang="es-ES" dirty="0"/>
          </a:p>
          <a:p>
            <a:pPr marL="201168" lvl="1" indent="0">
              <a:buNone/>
            </a:pPr>
            <a:r>
              <a:rPr lang="es-ES" dirty="0"/>
              <a:t>@Override</a:t>
            </a:r>
          </a:p>
          <a:p>
            <a:pPr marL="201168" lvl="1" indent="0">
              <a:buNone/>
            </a:pPr>
            <a:r>
              <a:rPr lang="es-ES" dirty="0"/>
              <a:t>public void cantar(){</a:t>
            </a:r>
          </a:p>
          <a:p>
            <a:pPr marL="201168" lvl="1" indent="0">
              <a:buNone/>
            </a:pPr>
            <a:r>
              <a:rPr lang="es-ES" dirty="0"/>
              <a:t>	System.out.println(“Estoy cantando”);</a:t>
            </a:r>
          </a:p>
          <a:p>
            <a:pPr marL="201168" lvl="1" indent="0">
              <a:buNone/>
            </a:pPr>
            <a:r>
              <a:rPr lang="es-ES" dirty="0"/>
              <a:t>}</a:t>
            </a:r>
          </a:p>
          <a:p>
            <a:endParaRPr lang="es-ES" dirty="0"/>
          </a:p>
        </p:txBody>
      </p:sp>
    </p:spTree>
    <p:extLst>
      <p:ext uri="{BB962C8B-B14F-4D97-AF65-F5344CB8AC3E}">
        <p14:creationId xmlns:p14="http://schemas.microsoft.com/office/powerpoint/2010/main" val="1168037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64B86-339D-24CF-86D0-93AF9C5CB8E1}"/>
              </a:ext>
            </a:extLst>
          </p:cNvPr>
          <p:cNvSpPr>
            <a:spLocks noGrp="1"/>
          </p:cNvSpPr>
          <p:nvPr>
            <p:ph type="title"/>
          </p:nvPr>
        </p:nvSpPr>
        <p:spPr/>
        <p:txBody>
          <a:bodyPr/>
          <a:lstStyle/>
          <a:p>
            <a:r>
              <a:rPr lang="es-ES" dirty="0"/>
              <a:t>@Override</a:t>
            </a:r>
          </a:p>
        </p:txBody>
      </p:sp>
      <p:sp>
        <p:nvSpPr>
          <p:cNvPr id="3" name="Marcador de contenido 2">
            <a:extLst>
              <a:ext uri="{FF2B5EF4-FFF2-40B4-BE49-F238E27FC236}">
                <a16:creationId xmlns:a16="http://schemas.microsoft.com/office/drawing/2014/main" id="{AE212A03-BA7B-3C60-EDFF-785560EEDC20}"/>
              </a:ext>
            </a:extLst>
          </p:cNvPr>
          <p:cNvSpPr>
            <a:spLocks noGrp="1"/>
          </p:cNvSpPr>
          <p:nvPr>
            <p:ph idx="1"/>
          </p:nvPr>
        </p:nvSpPr>
        <p:spPr/>
        <p:txBody>
          <a:bodyPr>
            <a:normAutofit/>
          </a:bodyPr>
          <a:lstStyle/>
          <a:p>
            <a:pPr lvl="1"/>
            <a:endParaRPr lang="es-ES" dirty="0"/>
          </a:p>
          <a:p>
            <a:pPr lvl="1"/>
            <a:r>
              <a:rPr lang="es-ES" dirty="0"/>
              <a:t>Se debe usar siempre que se anule un método para obtener dos beneficios:</a:t>
            </a:r>
          </a:p>
          <a:p>
            <a:pPr lvl="1"/>
            <a:r>
              <a:rPr lang="es-ES" b="1" dirty="0"/>
              <a:t>Errores en tiempo de compilación no de ejecución</a:t>
            </a:r>
            <a:r>
              <a:rPr lang="es-ES" dirty="0"/>
              <a:t>--&gt; Aprovechamos la verificación del compilador para asegurarnos de que realmente estamos anulando un método.</a:t>
            </a:r>
          </a:p>
          <a:p>
            <a:pPr lvl="1"/>
            <a:r>
              <a:rPr lang="es-ES" dirty="0"/>
              <a:t>Así, si cometemos un error común de escribir mal el nombre de un método o no hacemos coincidir correctamente los parámetros, se nos advertirá que nuestro método en realidad no se anula como nosotros creemos.</a:t>
            </a:r>
          </a:p>
          <a:p>
            <a:pPr lvl="1"/>
            <a:r>
              <a:rPr lang="es-ES" b="1" dirty="0"/>
              <a:t>Legibilidad y mantenimiento del código</a:t>
            </a:r>
            <a:r>
              <a:rPr lang="es-ES" dirty="0"/>
              <a:t> --&gt; Nuestro código será más fácil de entender porque es más obvio cuando se están sobrescribiendo los métodos. Los IDE, además, nos ofrecerán información contextual y enlaces al método sobrescrito cuando vean la anotación @ Override</a:t>
            </a:r>
          </a:p>
          <a:p>
            <a:endParaRPr lang="es-ES" dirty="0"/>
          </a:p>
        </p:txBody>
      </p:sp>
    </p:spTree>
    <p:extLst>
      <p:ext uri="{BB962C8B-B14F-4D97-AF65-F5344CB8AC3E}">
        <p14:creationId xmlns:p14="http://schemas.microsoft.com/office/powerpoint/2010/main" val="1600542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Operador instanceof</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r>
              <a:rPr lang="es-ES" dirty="0"/>
              <a:t>Permite verificar si un objeto pertenece a una clase determinada</a:t>
            </a:r>
          </a:p>
          <a:p>
            <a:pPr marL="201168" lvl="1" indent="0">
              <a:buNone/>
            </a:pPr>
            <a:endParaRPr lang="es-ES" b="1" dirty="0"/>
          </a:p>
          <a:p>
            <a:pPr marL="201168" lvl="1" indent="0">
              <a:buNone/>
            </a:pPr>
            <a:r>
              <a:rPr lang="es-ES" dirty="0"/>
              <a:t>Object objeto = new Object();</a:t>
            </a:r>
          </a:p>
          <a:p>
            <a:pPr marL="201168" lvl="1" indent="0">
              <a:buNone/>
            </a:pPr>
            <a:r>
              <a:rPr lang="es-ES" dirty="0"/>
              <a:t> if (objeto instanceof Object){</a:t>
            </a:r>
          </a:p>
          <a:p>
            <a:pPr marL="201168" lvl="1" indent="0">
              <a:buNone/>
            </a:pPr>
            <a:r>
              <a:rPr lang="es-ES" dirty="0"/>
              <a:t>	//Hacer algo si el objeto es una instancia de Object</a:t>
            </a:r>
          </a:p>
          <a:p>
            <a:pPr marL="201168" lvl="1" indent="0">
              <a:buNone/>
            </a:pPr>
            <a:r>
              <a:rPr lang="es-ES" dirty="0"/>
              <a:t>     }	</a:t>
            </a:r>
          </a:p>
          <a:p>
            <a:pPr marL="201168" lvl="1" indent="0">
              <a:buNone/>
            </a:pPr>
            <a:endParaRPr lang="es-ES" dirty="0"/>
          </a:p>
          <a:p>
            <a:pPr marL="201168" lvl="1" indent="0">
              <a:buNone/>
            </a:pPr>
            <a:endParaRPr lang="es-ES" dirty="0"/>
          </a:p>
          <a:p>
            <a:pPr marL="201168" lvl="1" indent="0">
              <a:buNone/>
            </a:pPr>
            <a:endParaRPr lang="es-ES" dirty="0"/>
          </a:p>
        </p:txBody>
      </p:sp>
    </p:spTree>
    <p:extLst>
      <p:ext uri="{BB962C8B-B14F-4D97-AF65-F5344CB8AC3E}">
        <p14:creationId xmlns:p14="http://schemas.microsoft.com/office/powerpoint/2010/main" val="507318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9F7192-21BA-0221-69AF-363A4540FFD3}"/>
              </a:ext>
            </a:extLst>
          </p:cNvPr>
          <p:cNvSpPr>
            <a:spLocks noGrp="1"/>
          </p:cNvSpPr>
          <p:nvPr>
            <p:ph type="title"/>
          </p:nvPr>
        </p:nvSpPr>
        <p:spPr/>
        <p:txBody>
          <a:bodyPr/>
          <a:lstStyle/>
          <a:p>
            <a:r>
              <a:rPr lang="es-ES" dirty="0"/>
              <a:t>Clase Final</a:t>
            </a:r>
          </a:p>
        </p:txBody>
      </p:sp>
      <p:sp>
        <p:nvSpPr>
          <p:cNvPr id="3" name="Marcador de contenido 2">
            <a:extLst>
              <a:ext uri="{FF2B5EF4-FFF2-40B4-BE49-F238E27FC236}">
                <a16:creationId xmlns:a16="http://schemas.microsoft.com/office/drawing/2014/main" id="{C3F4AA46-BC76-44D8-C398-838E3B4E5A9B}"/>
              </a:ext>
            </a:extLst>
          </p:cNvPr>
          <p:cNvSpPr>
            <a:spLocks noGrp="1"/>
          </p:cNvSpPr>
          <p:nvPr>
            <p:ph idx="1"/>
          </p:nvPr>
        </p:nvSpPr>
        <p:spPr/>
        <p:txBody>
          <a:bodyPr/>
          <a:lstStyle/>
          <a:p>
            <a:pPr lvl="1"/>
            <a:r>
              <a:rPr lang="es-ES" dirty="0"/>
              <a:t>Si no queremos que una clase se pueda heredar la definimos como final</a:t>
            </a:r>
          </a:p>
          <a:p>
            <a:pPr lvl="1"/>
            <a:endParaRPr lang="es-ES" dirty="0"/>
          </a:p>
          <a:p>
            <a:pPr marL="0" marR="0">
              <a:spcBef>
                <a:spcPts val="0"/>
              </a:spcBef>
              <a:spcAft>
                <a:spcPts val="0"/>
              </a:spcAft>
            </a:pPr>
            <a:r>
              <a:rPr lang="es-ES" sz="1800" b="1" dirty="0">
                <a:solidFill>
                  <a:srgbClr val="7F0055"/>
                </a:solidFill>
                <a:effectLst/>
                <a:highlight>
                  <a:srgbClr val="FFFFFF"/>
                </a:highlight>
                <a:latin typeface="Courier New" panose="02070309020205020404" pitchFamily="49" charset="0"/>
              </a:rPr>
              <a:t>public</a:t>
            </a:r>
            <a:r>
              <a:rPr lang="es-ES" sz="1800" dirty="0">
                <a:solidFill>
                  <a:srgbClr val="000000"/>
                </a:solidFill>
                <a:effectLst/>
                <a:highlight>
                  <a:srgbClr val="FFFFFF"/>
                </a:highlight>
                <a:latin typeface="Courier New" panose="02070309020205020404" pitchFamily="49" charset="0"/>
              </a:rPr>
              <a:t> </a:t>
            </a:r>
            <a:r>
              <a:rPr lang="es-ES" sz="1800" b="1" dirty="0">
                <a:solidFill>
                  <a:srgbClr val="7F0055"/>
                </a:solidFill>
                <a:effectLst/>
                <a:highlight>
                  <a:srgbClr val="FFFFFF"/>
                </a:highlight>
                <a:latin typeface="Courier New" panose="02070309020205020404" pitchFamily="49" charset="0"/>
              </a:rPr>
              <a:t>final</a:t>
            </a:r>
            <a:r>
              <a:rPr lang="es-ES" sz="1800" dirty="0">
                <a:solidFill>
                  <a:srgbClr val="000000"/>
                </a:solidFill>
                <a:effectLst/>
                <a:highlight>
                  <a:srgbClr val="FFFFFF"/>
                </a:highlight>
                <a:latin typeface="Courier New" panose="02070309020205020404" pitchFamily="49" charset="0"/>
              </a:rPr>
              <a:t> </a:t>
            </a:r>
            <a:r>
              <a:rPr lang="es-ES" sz="1800" b="1" dirty="0">
                <a:solidFill>
                  <a:srgbClr val="7F0055"/>
                </a:solidFill>
                <a:effectLst/>
                <a:highlight>
                  <a:srgbClr val="FFFFFF"/>
                </a:highlight>
                <a:latin typeface="Courier New" panose="02070309020205020404" pitchFamily="49" charset="0"/>
              </a:rPr>
              <a:t>class</a:t>
            </a:r>
            <a:r>
              <a:rPr lang="es-ES" sz="1800" dirty="0">
                <a:solidFill>
                  <a:srgbClr val="000000"/>
                </a:solidFill>
                <a:effectLst/>
                <a:highlight>
                  <a:srgbClr val="FFFFFF"/>
                </a:highlight>
                <a:latin typeface="Courier New" panose="02070309020205020404" pitchFamily="49" charset="0"/>
              </a:rPr>
              <a:t> </a:t>
            </a:r>
            <a:r>
              <a:rPr lang="es-ES" sz="1800" dirty="0" err="1">
                <a:solidFill>
                  <a:srgbClr val="000000"/>
                </a:solidFill>
                <a:effectLst/>
                <a:highlight>
                  <a:srgbClr val="FFFFFF"/>
                </a:highlight>
                <a:latin typeface="Courier New" panose="02070309020205020404" pitchFamily="49" charset="0"/>
              </a:rPr>
              <a:t>SinHijos</a:t>
            </a:r>
            <a:r>
              <a:rPr lang="es-ES" sz="18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br>
              <a:rPr lang="es-ES" sz="1800" dirty="0">
                <a:solidFill>
                  <a:srgbClr val="000000"/>
                </a:solidFill>
                <a:effectLst/>
                <a:highlight>
                  <a:srgbClr val="FFFFFF"/>
                </a:highlight>
                <a:latin typeface="Courier New" panose="02070309020205020404" pitchFamily="49" charset="0"/>
              </a:rPr>
            </a:br>
            <a:endParaRPr lang="es-E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s-ES" sz="1800" dirty="0">
                <a:solidFill>
                  <a:srgbClr val="000000"/>
                </a:solidFill>
                <a:effectLst/>
                <a:highlight>
                  <a:srgbClr val="FFFFFF"/>
                </a:highlight>
                <a:latin typeface="Courier New" panose="02070309020205020404" pitchFamily="49" charset="0"/>
              </a:rPr>
              <a:t>}</a:t>
            </a:r>
          </a:p>
          <a:p>
            <a:pPr lvl="1"/>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1900420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Polimorfismo</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lstStyle/>
          <a:p>
            <a:pPr lvl="1"/>
            <a:endParaRPr lang="es-ES" b="1" dirty="0"/>
          </a:p>
          <a:p>
            <a:pPr lvl="1"/>
            <a:r>
              <a:rPr lang="es-ES" dirty="0"/>
              <a:t>El polimorfismo se manifiesta principalmente a través del uso de la herencia y las interfaces</a:t>
            </a:r>
          </a:p>
          <a:p>
            <a:pPr lvl="1"/>
            <a:r>
              <a:rPr lang="es-ES" dirty="0"/>
              <a:t>En el contexto de la herencia, el polimorfismo se refiere a que </a:t>
            </a:r>
            <a:r>
              <a:rPr lang="es-ES" b="1" dirty="0"/>
              <a:t>una referencia a una clase padre represente a una clase hija</a:t>
            </a:r>
          </a:p>
          <a:p>
            <a:pPr lvl="1"/>
            <a:r>
              <a:rPr lang="es-ES" b="1" dirty="0"/>
              <a:t>Tipos</a:t>
            </a:r>
          </a:p>
          <a:p>
            <a:pPr lvl="1"/>
            <a:r>
              <a:rPr lang="es-ES" b="1" dirty="0"/>
              <a:t>Sobrecarga: </a:t>
            </a:r>
            <a:r>
              <a:rPr lang="es-ES" dirty="0"/>
              <a:t>capacidad de tener múltiples métodos con el mismo nombre, pero con diferentes argumentos en una clase</a:t>
            </a:r>
          </a:p>
          <a:p>
            <a:pPr lvl="1"/>
            <a:r>
              <a:rPr lang="es-ES" b="1" dirty="0"/>
              <a:t>Sobrescritura</a:t>
            </a:r>
            <a:r>
              <a:rPr lang="es-ES" dirty="0"/>
              <a:t>: capacidad de una referencia de clase padre de invocar un miembro (método) sobrescrito de la clase hijo</a:t>
            </a:r>
          </a:p>
          <a:p>
            <a:pPr lvl="1"/>
            <a:endParaRPr lang="es-ES" dirty="0"/>
          </a:p>
        </p:txBody>
      </p:sp>
    </p:spTree>
    <p:extLst>
      <p:ext uri="{BB962C8B-B14F-4D97-AF65-F5344CB8AC3E}">
        <p14:creationId xmlns:p14="http://schemas.microsoft.com/office/powerpoint/2010/main" val="967201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716B28-3C21-7FAB-78A7-0B0F0029D2CA}"/>
              </a:ext>
            </a:extLst>
          </p:cNvPr>
          <p:cNvSpPr>
            <a:spLocks noGrp="1"/>
          </p:cNvSpPr>
          <p:nvPr>
            <p:ph type="title"/>
          </p:nvPr>
        </p:nvSpPr>
        <p:spPr/>
        <p:txBody>
          <a:bodyPr/>
          <a:lstStyle/>
          <a:p>
            <a:r>
              <a:rPr lang="en-US" dirty="0"/>
              <a:t>Polimorfismo</a:t>
            </a:r>
          </a:p>
        </p:txBody>
      </p:sp>
      <p:sp>
        <p:nvSpPr>
          <p:cNvPr id="3" name="Marcador de contenido 2">
            <a:extLst>
              <a:ext uri="{FF2B5EF4-FFF2-40B4-BE49-F238E27FC236}">
                <a16:creationId xmlns:a16="http://schemas.microsoft.com/office/drawing/2014/main" id="{7BDF3F61-EDCF-90B5-A8D3-56B349D728CD}"/>
              </a:ext>
            </a:extLst>
          </p:cNvPr>
          <p:cNvSpPr>
            <a:spLocks noGrp="1"/>
          </p:cNvSpPr>
          <p:nvPr>
            <p:ph idx="1"/>
          </p:nvPr>
        </p:nvSpPr>
        <p:spPr/>
        <p:txBody>
          <a:bodyPr>
            <a:normAutofit lnSpcReduction="10000"/>
          </a:bodyPr>
          <a:lstStyle/>
          <a:p>
            <a:pPr lvl="1"/>
            <a:r>
              <a:rPr lang="es-ES" dirty="0"/>
              <a:t>Permite que una entidad se comporte de múltiples maneras. Esto facilita la flexibilidad y la extensibilidad del código</a:t>
            </a:r>
          </a:p>
          <a:p>
            <a:pPr lvl="1"/>
            <a:r>
              <a:rPr lang="es-ES" b="1" dirty="0"/>
              <a:t>Ejemplo</a:t>
            </a:r>
          </a:p>
          <a:p>
            <a:pPr marL="201168" lvl="1" indent="0">
              <a:buNone/>
            </a:pPr>
            <a:r>
              <a:rPr lang="es-ES" dirty="0"/>
              <a:t>class Persona {</a:t>
            </a:r>
          </a:p>
          <a:p>
            <a:pPr marL="201168" lvl="1" indent="0">
              <a:buNone/>
            </a:pPr>
            <a:r>
              <a:rPr lang="es-ES" dirty="0"/>
              <a:t>  void saludar() {</a:t>
            </a:r>
          </a:p>
          <a:p>
            <a:pPr marL="201168" lvl="1" indent="0">
              <a:buNone/>
            </a:pPr>
            <a:r>
              <a:rPr lang="es-ES" dirty="0"/>
              <a:t>  System.out.println("Una persona saluda");</a:t>
            </a:r>
          </a:p>
          <a:p>
            <a:pPr marL="201168" lvl="1" indent="0">
              <a:buNone/>
            </a:pPr>
            <a:r>
              <a:rPr lang="es-ES" dirty="0"/>
              <a:t>} }</a:t>
            </a:r>
          </a:p>
          <a:p>
            <a:pPr marL="201168" lvl="1" indent="0">
              <a:buNone/>
            </a:pPr>
            <a:endParaRPr lang="es-ES" dirty="0"/>
          </a:p>
          <a:p>
            <a:pPr marL="201168" lvl="1" indent="0">
              <a:buNone/>
            </a:pPr>
            <a:r>
              <a:rPr lang="es-ES" dirty="0"/>
              <a:t>class Deportista extends Persona { </a:t>
            </a:r>
          </a:p>
          <a:p>
            <a:pPr marL="201168" lvl="1" indent="0">
              <a:buNone/>
            </a:pPr>
            <a:r>
              <a:rPr lang="es-ES" dirty="0"/>
              <a:t>  @Override</a:t>
            </a:r>
          </a:p>
          <a:p>
            <a:pPr marL="201168" lvl="1" indent="0">
              <a:buNone/>
            </a:pPr>
            <a:r>
              <a:rPr lang="es-ES" dirty="0"/>
              <a:t>  public void saludar() {</a:t>
            </a:r>
          </a:p>
          <a:p>
            <a:pPr marL="201168" lvl="1" indent="0">
              <a:buNone/>
            </a:pPr>
            <a:r>
              <a:rPr lang="es-ES" dirty="0"/>
              <a:t>  System.out.println("Un deportista saluda haciendo deporte");}}</a:t>
            </a:r>
          </a:p>
          <a:p>
            <a:pPr lvl="1"/>
            <a:endParaRPr lang="en-US" dirty="0"/>
          </a:p>
        </p:txBody>
      </p:sp>
    </p:spTree>
    <p:extLst>
      <p:ext uri="{BB962C8B-B14F-4D97-AF65-F5344CB8AC3E}">
        <p14:creationId xmlns:p14="http://schemas.microsoft.com/office/powerpoint/2010/main" val="2996944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E3216-191E-E931-FAB4-0723D9CCA845}"/>
              </a:ext>
            </a:extLst>
          </p:cNvPr>
          <p:cNvSpPr>
            <a:spLocks noGrp="1"/>
          </p:cNvSpPr>
          <p:nvPr>
            <p:ph type="title"/>
          </p:nvPr>
        </p:nvSpPr>
        <p:spPr/>
        <p:txBody>
          <a:bodyPr/>
          <a:lstStyle/>
          <a:p>
            <a:r>
              <a:rPr lang="en-US" dirty="0"/>
              <a:t>Polimorfismo</a:t>
            </a:r>
          </a:p>
        </p:txBody>
      </p:sp>
      <p:sp>
        <p:nvSpPr>
          <p:cNvPr id="3" name="Marcador de contenido 2">
            <a:extLst>
              <a:ext uri="{FF2B5EF4-FFF2-40B4-BE49-F238E27FC236}">
                <a16:creationId xmlns:a16="http://schemas.microsoft.com/office/drawing/2014/main" id="{350E4CF8-3B03-C735-FC07-A296C372444E}"/>
              </a:ext>
            </a:extLst>
          </p:cNvPr>
          <p:cNvSpPr>
            <a:spLocks noGrp="1"/>
          </p:cNvSpPr>
          <p:nvPr>
            <p:ph idx="1"/>
          </p:nvPr>
        </p:nvSpPr>
        <p:spPr/>
        <p:txBody>
          <a:bodyPr/>
          <a:lstStyle/>
          <a:p>
            <a:pPr lvl="1"/>
            <a:r>
              <a:rPr lang="es-ES" dirty="0"/>
              <a:t>Para instanciar un Persona y un Deportista:</a:t>
            </a:r>
          </a:p>
          <a:p>
            <a:pPr marL="201168" lvl="1" indent="0">
              <a:buNone/>
            </a:pPr>
            <a:r>
              <a:rPr lang="es-ES" dirty="0"/>
              <a:t>Persona unaPersona = new Persona(); </a:t>
            </a:r>
          </a:p>
          <a:p>
            <a:pPr marL="201168" lvl="1" indent="0">
              <a:buNone/>
            </a:pPr>
            <a:r>
              <a:rPr lang="es-ES" dirty="0"/>
              <a:t>Deportista unDeportista = new Deportista();</a:t>
            </a:r>
          </a:p>
          <a:p>
            <a:pPr lvl="1"/>
            <a:endParaRPr lang="es-ES" dirty="0"/>
          </a:p>
          <a:p>
            <a:pPr lvl="1"/>
            <a:endParaRPr lang="es-ES" dirty="0"/>
          </a:p>
          <a:p>
            <a:pPr lvl="1"/>
            <a:r>
              <a:rPr lang="es-ES" dirty="0"/>
              <a:t>Pero gracias al polimorfismo también podemos hacer esto: </a:t>
            </a:r>
          </a:p>
          <a:p>
            <a:pPr marL="201168" lvl="1" indent="0">
              <a:buNone/>
            </a:pPr>
            <a:r>
              <a:rPr lang="es-ES" dirty="0"/>
              <a:t>Persona unaPersona = new Persona(); </a:t>
            </a:r>
          </a:p>
          <a:p>
            <a:pPr marL="201168" lvl="1" indent="0">
              <a:buNone/>
            </a:pPr>
            <a:r>
              <a:rPr lang="es-ES" dirty="0"/>
              <a:t>Persona unDeportista = new Deportista();</a:t>
            </a:r>
            <a:endParaRPr lang="en-US" dirty="0"/>
          </a:p>
        </p:txBody>
      </p:sp>
    </p:spTree>
    <p:extLst>
      <p:ext uri="{BB962C8B-B14F-4D97-AF65-F5344CB8AC3E}">
        <p14:creationId xmlns:p14="http://schemas.microsoft.com/office/powerpoint/2010/main" val="1566925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E3216-191E-E931-FAB4-0723D9CCA845}"/>
              </a:ext>
            </a:extLst>
          </p:cNvPr>
          <p:cNvSpPr>
            <a:spLocks noGrp="1"/>
          </p:cNvSpPr>
          <p:nvPr>
            <p:ph type="title"/>
          </p:nvPr>
        </p:nvSpPr>
        <p:spPr/>
        <p:txBody>
          <a:bodyPr/>
          <a:lstStyle/>
          <a:p>
            <a:r>
              <a:rPr lang="en-US" dirty="0"/>
              <a:t>Polimorfismo</a:t>
            </a:r>
          </a:p>
        </p:txBody>
      </p:sp>
      <p:sp>
        <p:nvSpPr>
          <p:cNvPr id="3" name="Marcador de contenido 2">
            <a:extLst>
              <a:ext uri="{FF2B5EF4-FFF2-40B4-BE49-F238E27FC236}">
                <a16:creationId xmlns:a16="http://schemas.microsoft.com/office/drawing/2014/main" id="{350E4CF8-3B03-C735-FC07-A296C372444E}"/>
              </a:ext>
            </a:extLst>
          </p:cNvPr>
          <p:cNvSpPr>
            <a:spLocks noGrp="1"/>
          </p:cNvSpPr>
          <p:nvPr>
            <p:ph idx="1"/>
          </p:nvPr>
        </p:nvSpPr>
        <p:spPr/>
        <p:txBody>
          <a:bodyPr/>
          <a:lstStyle/>
          <a:p>
            <a:pPr lvl="1"/>
            <a:r>
              <a:rPr lang="es-ES" dirty="0"/>
              <a:t>Imaginemos que tenemos una colección de Objetos de tipo Persona, dentro de ella hay Personas, pero también Deportistas. Gracias al polimorfismo podremos instanciar los Deportistas como si fuera Personas y usar el método saludar sobre todos ellos:</a:t>
            </a:r>
          </a:p>
          <a:p>
            <a:pPr marL="201168" lvl="1" indent="0">
              <a:buNone/>
            </a:pPr>
            <a:r>
              <a:rPr lang="es-ES" dirty="0"/>
              <a:t>List&lt;Persona&gt; Personas = new ArrayList&lt;&gt;(); </a:t>
            </a:r>
          </a:p>
          <a:p>
            <a:pPr marL="201168" lvl="1" indent="0">
              <a:buNone/>
            </a:pPr>
            <a:r>
              <a:rPr lang="es-ES" dirty="0" err="1"/>
              <a:t>Personas.add</a:t>
            </a:r>
            <a:r>
              <a:rPr lang="es-ES" dirty="0"/>
              <a:t>(new Persona());</a:t>
            </a:r>
          </a:p>
          <a:p>
            <a:pPr marL="201168" lvl="1" indent="0">
              <a:buNone/>
            </a:pPr>
            <a:r>
              <a:rPr lang="es-ES" dirty="0" err="1"/>
              <a:t>Personas.add</a:t>
            </a:r>
            <a:r>
              <a:rPr lang="es-ES" dirty="0"/>
              <a:t>(new Deportista());</a:t>
            </a:r>
          </a:p>
          <a:p>
            <a:pPr lvl="1"/>
            <a:endParaRPr lang="es-ES" dirty="0"/>
          </a:p>
          <a:p>
            <a:pPr marL="201168" lvl="1" indent="0">
              <a:buNone/>
            </a:pPr>
            <a:r>
              <a:rPr lang="es-ES" dirty="0" err="1"/>
              <a:t>for</a:t>
            </a:r>
            <a:r>
              <a:rPr lang="es-ES" dirty="0"/>
              <a:t> (Persona </a:t>
            </a:r>
            <a:r>
              <a:rPr lang="es-ES" dirty="0" err="1"/>
              <a:t>Persona</a:t>
            </a:r>
            <a:r>
              <a:rPr lang="es-ES" dirty="0"/>
              <a:t> : Personas) {</a:t>
            </a:r>
          </a:p>
          <a:p>
            <a:pPr marL="201168" lvl="1" indent="0">
              <a:buNone/>
            </a:pPr>
            <a:r>
              <a:rPr lang="es-ES" dirty="0" err="1"/>
              <a:t>Persona.saludar</a:t>
            </a:r>
            <a:r>
              <a:rPr lang="es-ES" dirty="0"/>
              <a:t>(); // Llama al método correspondiente para cada tipo real de Persona.</a:t>
            </a:r>
          </a:p>
          <a:p>
            <a:pPr marL="201168" lvl="1" indent="0">
              <a:buNone/>
            </a:pPr>
            <a:r>
              <a:rPr lang="es-ES" dirty="0"/>
              <a:t>// Salida: Una persona saluda</a:t>
            </a:r>
          </a:p>
          <a:p>
            <a:pPr marL="201168" lvl="1" indent="0">
              <a:buNone/>
            </a:pPr>
            <a:r>
              <a:rPr lang="es-ES" dirty="0"/>
              <a:t>// Salida: Un deportista saluda haciendo deporte</a:t>
            </a:r>
            <a:endParaRPr lang="en-US" dirty="0"/>
          </a:p>
        </p:txBody>
      </p:sp>
    </p:spTree>
    <p:extLst>
      <p:ext uri="{BB962C8B-B14F-4D97-AF65-F5344CB8AC3E}">
        <p14:creationId xmlns:p14="http://schemas.microsoft.com/office/powerpoint/2010/main" val="3304043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Clases Abstractas</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r>
              <a:rPr lang="es-ES" dirty="0"/>
              <a:t>Permiten definir una estructura y delegar a clases derivadas su implementación</a:t>
            </a:r>
          </a:p>
          <a:p>
            <a:pPr lvl="1"/>
            <a:endParaRPr lang="es-ES" dirty="0"/>
          </a:p>
          <a:p>
            <a:pPr marL="201168" lvl="1" indent="0">
              <a:buNone/>
            </a:pPr>
            <a:r>
              <a:rPr lang="es-ES" dirty="0"/>
              <a:t>//Clase abstracta</a:t>
            </a:r>
          </a:p>
          <a:p>
            <a:pPr marL="201168" lvl="1" indent="0">
              <a:buNone/>
            </a:pPr>
            <a:r>
              <a:rPr lang="es-ES" dirty="0"/>
              <a:t>public abstract class claseAbstracta{</a:t>
            </a:r>
          </a:p>
          <a:p>
            <a:pPr marL="201168" lvl="1" indent="0">
              <a:buNone/>
            </a:pPr>
            <a:r>
              <a:rPr lang="es-ES" dirty="0"/>
              <a:t>  	public abstract void metodo1();         // método abstracto sin implementación</a:t>
            </a:r>
          </a:p>
          <a:p>
            <a:pPr marL="201168" lvl="1" indent="0">
              <a:buNone/>
            </a:pPr>
            <a:r>
              <a:rPr lang="es-ES" dirty="0"/>
              <a:t> }</a:t>
            </a:r>
          </a:p>
          <a:p>
            <a:pPr marL="201168" lvl="1" indent="0">
              <a:buNone/>
            </a:pPr>
            <a:endParaRPr lang="es-ES" dirty="0"/>
          </a:p>
          <a:p>
            <a:pPr lvl="1"/>
            <a:r>
              <a:rPr lang="es-ES" dirty="0"/>
              <a:t>Declaramos la clase y el método abstracto y no implementamos el comportamiento</a:t>
            </a:r>
          </a:p>
          <a:p>
            <a:pPr marL="201168" lvl="1" indent="0">
              <a:buNone/>
            </a:pPr>
            <a:endParaRPr lang="es-ES" dirty="0"/>
          </a:p>
        </p:txBody>
      </p:sp>
    </p:spTree>
    <p:extLst>
      <p:ext uri="{BB962C8B-B14F-4D97-AF65-F5344CB8AC3E}">
        <p14:creationId xmlns:p14="http://schemas.microsoft.com/office/powerpoint/2010/main" val="1289981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Clases Abstractas</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fontScale="85000" lnSpcReduction="20000"/>
          </a:bodyPr>
          <a:lstStyle/>
          <a:p>
            <a:pPr marL="0" marR="0">
              <a:spcBef>
                <a:spcPts val="0"/>
              </a:spcBef>
              <a:spcAft>
                <a:spcPts val="0"/>
              </a:spcAft>
            </a:pPr>
            <a:endParaRPr lang="es-ES" sz="1800" b="1" dirty="0">
              <a:solidFill>
                <a:srgbClr val="7F0055"/>
              </a:solidFill>
              <a:effectLst/>
              <a:highlight>
                <a:srgbClr val="FFFFFF"/>
              </a:highlight>
              <a:latin typeface="Courier New" panose="02070309020205020404" pitchFamily="49" charset="0"/>
            </a:endParaRPr>
          </a:p>
          <a:p>
            <a:pPr marL="0" marR="0">
              <a:spcBef>
                <a:spcPts val="0"/>
              </a:spcBef>
              <a:spcAft>
                <a:spcPts val="0"/>
              </a:spcAft>
            </a:pPr>
            <a:endParaRPr lang="es-ES" sz="1800" b="1" dirty="0">
              <a:solidFill>
                <a:srgbClr val="7F0055"/>
              </a:solidFill>
              <a:effectLst/>
              <a:highlight>
                <a:srgbClr val="FFFFFF"/>
              </a:highlight>
              <a:latin typeface="Courier New" panose="02070309020205020404" pitchFamily="49" charset="0"/>
            </a:endParaRPr>
          </a:p>
          <a:p>
            <a:pPr marL="201168" marR="0" lvl="1" indent="0">
              <a:buNone/>
            </a:pPr>
            <a:r>
              <a:rPr lang="es-ES" dirty="0"/>
              <a:t>public abstract class ClasePadre {</a:t>
            </a:r>
          </a:p>
          <a:p>
            <a:pPr marL="201168" marR="0" lvl="1" indent="0">
              <a:buNone/>
            </a:pPr>
            <a:r>
              <a:rPr lang="es-ES" dirty="0"/>
              <a:t>          //Método abstracto sin implementación </a:t>
            </a:r>
          </a:p>
          <a:p>
            <a:pPr marL="201168" marR="0" lvl="1" indent="0">
              <a:buNone/>
            </a:pPr>
            <a:r>
              <a:rPr lang="es-ES" dirty="0"/>
              <a:t>    public abstract void accion();</a:t>
            </a:r>
          </a:p>
          <a:p>
            <a:pPr marL="201168" marR="0" lvl="1" indent="0">
              <a:buNone/>
            </a:pPr>
            <a:endParaRPr lang="es-ES" dirty="0"/>
          </a:p>
          <a:p>
            <a:pPr marL="201168" marR="0" lvl="1" indent="0">
              <a:buNone/>
            </a:pPr>
            <a:r>
              <a:rPr lang="es-ES" dirty="0"/>
              <a:t>} </a:t>
            </a:r>
          </a:p>
          <a:p>
            <a:pPr marL="201168" marR="0" lvl="1" indent="0">
              <a:buNone/>
            </a:pPr>
            <a:endParaRPr lang="es-ES" dirty="0"/>
          </a:p>
          <a:p>
            <a:pPr marL="201168" marR="0" lvl="1" indent="0">
              <a:buNone/>
            </a:pPr>
            <a:r>
              <a:rPr lang="es-ES" dirty="0"/>
              <a:t>public class ClaseHIja extends ClasePadre{</a:t>
            </a:r>
          </a:p>
          <a:p>
            <a:pPr marL="201168" marR="0" lvl="1" indent="0">
              <a:buNone/>
            </a:pPr>
            <a:r>
              <a:rPr lang="es-ES" dirty="0"/>
              <a:t>           // Implementación del método abstracto</a:t>
            </a:r>
          </a:p>
          <a:p>
            <a:pPr marL="201168" marR="0" lvl="1" indent="0">
              <a:buNone/>
            </a:pPr>
            <a:r>
              <a:rPr lang="es-ES" dirty="0"/>
              <a:t>      @Override</a:t>
            </a:r>
          </a:p>
          <a:p>
            <a:pPr marL="201168" marR="0" lvl="1" indent="0">
              <a:buNone/>
            </a:pPr>
            <a:r>
              <a:rPr lang="es-ES" dirty="0"/>
              <a:t>      public void accion() {</a:t>
            </a:r>
          </a:p>
          <a:p>
            <a:pPr marL="201168" marR="0" lvl="1" indent="0">
              <a:buNone/>
            </a:pPr>
            <a:r>
              <a:rPr lang="es-ES" dirty="0"/>
              <a:t>      System.out.println("Estoy en clase hija");</a:t>
            </a:r>
          </a:p>
          <a:p>
            <a:pPr marL="201168" marR="0" lvl="1" indent="0">
              <a:buNone/>
            </a:pPr>
            <a:r>
              <a:rPr lang="es-ES" dirty="0"/>
              <a:t>    }</a:t>
            </a:r>
          </a:p>
          <a:p>
            <a:pPr marL="201168" marR="0" lvl="1" indent="0">
              <a:buNone/>
            </a:pPr>
            <a:r>
              <a:rPr lang="es-ES" dirty="0"/>
              <a:t>}</a:t>
            </a:r>
          </a:p>
          <a:p>
            <a:pPr marL="201168" lvl="1" indent="0">
              <a:buNone/>
            </a:pPr>
            <a:endParaRPr lang="es-ES" dirty="0"/>
          </a:p>
        </p:txBody>
      </p:sp>
    </p:spTree>
    <p:extLst>
      <p:ext uri="{BB962C8B-B14F-4D97-AF65-F5344CB8AC3E}">
        <p14:creationId xmlns:p14="http://schemas.microsoft.com/office/powerpoint/2010/main" val="425200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Creando objetos</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endParaRPr lang="es-ES" dirty="0"/>
          </a:p>
          <a:p>
            <a:pPr lvl="1"/>
            <a:endParaRPr lang="es-ES" dirty="0"/>
          </a:p>
          <a:p>
            <a:pPr marL="201168" lvl="1" indent="0">
              <a:buNone/>
            </a:pPr>
            <a:endParaRPr lang="es-ES" dirty="0"/>
          </a:p>
        </p:txBody>
      </p:sp>
      <p:grpSp>
        <p:nvGrpSpPr>
          <p:cNvPr id="5" name="List&lt;Product&gt; menu = new ArrayList();…">
            <a:extLst>
              <a:ext uri="{FF2B5EF4-FFF2-40B4-BE49-F238E27FC236}">
                <a16:creationId xmlns:a16="http://schemas.microsoft.com/office/drawing/2014/main" id="{5710629D-8CA5-988B-8061-CD7848463CB6}"/>
              </a:ext>
            </a:extLst>
          </p:cNvPr>
          <p:cNvGrpSpPr/>
          <p:nvPr/>
        </p:nvGrpSpPr>
        <p:grpSpPr>
          <a:xfrm>
            <a:off x="5995330" y="3044238"/>
            <a:ext cx="5357031" cy="2743202"/>
            <a:chOff x="0" y="-1"/>
            <a:chExt cx="5016120" cy="2743201"/>
          </a:xfrm>
        </p:grpSpPr>
        <p:pic>
          <p:nvPicPr>
            <p:cNvPr id="6" name="List&lt;Product&gt; menu = new ArrayList();… package demos.shop;&#10;import java.math.BigDecimal;&#10;public class Product {&#10;  private BigDecimal price;&#10;  public BigDecimal getPrice() {&#10;    return price;&#10;  }&#10;  public void setPrice(double value) {&#10;    price = BigDecimal.valueOf(value);&#10;  }&#10;}" descr="List&lt;Product&gt; menu = new ArrayList();… package demos.shop;import java.math.BigDecimal;public class Product {  private BigDecimal price;  public BigDecimal getPrice() {    return price;  }  public void setPrice(double value) {    price = BigDecimal.valueOf(value);  }}">
              <a:extLst>
                <a:ext uri="{FF2B5EF4-FFF2-40B4-BE49-F238E27FC236}">
                  <a16:creationId xmlns:a16="http://schemas.microsoft.com/office/drawing/2014/main" id="{7801CEA9-182A-3A62-8B34-AB5FE40AE4A2}"/>
                </a:ext>
              </a:extLst>
            </p:cNvPr>
            <p:cNvPicPr>
              <a:picLocks/>
            </p:cNvPicPr>
            <p:nvPr/>
          </p:nvPicPr>
          <p:blipFill>
            <a:blip r:embed="rId2"/>
            <a:stretch>
              <a:fillRect/>
            </a:stretch>
          </p:blipFill>
          <p:spPr>
            <a:xfrm>
              <a:off x="0" y="-1"/>
              <a:ext cx="5016120" cy="2743201"/>
            </a:xfrm>
            <a:prstGeom prst="rect">
              <a:avLst/>
            </a:prstGeom>
            <a:effectLst/>
          </p:spPr>
        </p:pic>
        <p:sp>
          <p:nvSpPr>
            <p:cNvPr id="7" name="List&lt;Product&gt; menu = new ArrayList();…">
              <a:extLst>
                <a:ext uri="{FF2B5EF4-FFF2-40B4-BE49-F238E27FC236}">
                  <a16:creationId xmlns:a16="http://schemas.microsoft.com/office/drawing/2014/main" id="{9AFCDC57-4FF0-A718-5C35-2FB3364EFFA5}"/>
                </a:ext>
              </a:extLst>
            </p:cNvPr>
            <p:cNvSpPr txBox="1"/>
            <p:nvPr/>
          </p:nvSpPr>
          <p:spPr>
            <a:xfrm>
              <a:off x="94264" y="114299"/>
              <a:ext cx="4756757" cy="2345114"/>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000000"/>
                  </a:solidFill>
                  <a:latin typeface="Courier New"/>
                  <a:ea typeface="Courier New"/>
                  <a:cs typeface="Courier New"/>
                  <a:sym typeface="Courier New"/>
                </a:defRPr>
              </a:pPr>
              <a:r>
                <a:rPr dirty="0"/>
                <a:t>package demos.shop;</a:t>
              </a:r>
            </a:p>
            <a:p>
              <a:pPr marL="12700" indent="-12700" defTabSz="885825">
                <a:lnSpc>
                  <a:spcPct val="86000"/>
                </a:lnSpc>
                <a:defRPr sz="1600">
                  <a:solidFill>
                    <a:srgbClr val="000000"/>
                  </a:solidFill>
                  <a:latin typeface="Courier New"/>
                  <a:ea typeface="Courier New"/>
                  <a:cs typeface="Courier New"/>
                  <a:sym typeface="Courier New"/>
                </a:defRPr>
              </a:pPr>
              <a:r>
                <a:rPr dirty="0"/>
                <a:t>import </a:t>
              </a:r>
              <a:r>
                <a:rPr dirty="0" err="1"/>
                <a:t>java.math.BigDecimal</a:t>
              </a:r>
              <a:r>
                <a:rPr dirty="0"/>
                <a:t>;</a:t>
              </a:r>
            </a:p>
            <a:p>
              <a:pPr marL="12700" indent="-12700" defTabSz="885825">
                <a:lnSpc>
                  <a:spcPct val="86000"/>
                </a:lnSpc>
                <a:defRPr sz="1600">
                  <a:solidFill>
                    <a:srgbClr val="000000"/>
                  </a:solidFill>
                  <a:latin typeface="Courier New"/>
                  <a:ea typeface="Courier New"/>
                  <a:cs typeface="Courier New"/>
                  <a:sym typeface="Courier New"/>
                </a:defRPr>
              </a:pPr>
              <a:r>
                <a:rPr dirty="0"/>
                <a:t>public class </a:t>
              </a:r>
              <a:r>
                <a:rPr dirty="0">
                  <a:solidFill>
                    <a:srgbClr val="FF9300"/>
                  </a:solidFill>
                </a:rPr>
                <a:t>Product</a:t>
              </a:r>
              <a:r>
                <a:rPr lang="es-ES" dirty="0">
                  <a:solidFill>
                    <a:srgbClr val="FF9300"/>
                  </a:solidFill>
                </a:rPr>
                <a:t>O</a:t>
              </a:r>
              <a:r>
                <a:rPr dirty="0"/>
                <a:t> {</a:t>
              </a:r>
            </a:p>
            <a:p>
              <a:pPr marL="12700" indent="-12700" defTabSz="885825">
                <a:lnSpc>
                  <a:spcPct val="86000"/>
                </a:lnSpc>
                <a:defRPr sz="1600">
                  <a:solidFill>
                    <a:srgbClr val="000000"/>
                  </a:solidFill>
                  <a:latin typeface="Courier New"/>
                  <a:ea typeface="Courier New"/>
                  <a:cs typeface="Courier New"/>
                  <a:sym typeface="Courier New"/>
                </a:defRPr>
              </a:pPr>
              <a:r>
                <a:rPr dirty="0"/>
                <a:t>  private BigDecimal pr</a:t>
              </a:r>
              <a:r>
                <a:rPr lang="es-ES" dirty="0"/>
                <a:t>ecio</a:t>
              </a:r>
              <a:r>
                <a:rPr dirty="0"/>
                <a:t>;</a:t>
              </a:r>
            </a:p>
            <a:p>
              <a:pPr marL="12700" indent="-12700" defTabSz="885825">
                <a:lnSpc>
                  <a:spcPct val="86000"/>
                </a:lnSpc>
                <a:defRPr sz="1600">
                  <a:solidFill>
                    <a:srgbClr val="000000"/>
                  </a:solidFill>
                  <a:latin typeface="Courier New"/>
                  <a:ea typeface="Courier New"/>
                  <a:cs typeface="Courier New"/>
                  <a:sym typeface="Courier New"/>
                </a:defRPr>
              </a:pPr>
              <a:r>
                <a:rPr dirty="0"/>
                <a:t>  public BigDecimal </a:t>
              </a:r>
              <a:r>
                <a:rPr dirty="0" err="1"/>
                <a:t>getPr</a:t>
              </a:r>
              <a:r>
                <a:rPr lang="es-ES" dirty="0"/>
                <a:t>ecio</a:t>
              </a:r>
              <a:r>
                <a:rPr dirty="0"/>
                <a:t>() {</a:t>
              </a:r>
            </a:p>
            <a:p>
              <a:pPr marL="12700" indent="-12700" defTabSz="885825">
                <a:lnSpc>
                  <a:spcPct val="86000"/>
                </a:lnSpc>
                <a:defRPr sz="1600">
                  <a:solidFill>
                    <a:srgbClr val="000000"/>
                  </a:solidFill>
                  <a:latin typeface="Courier New"/>
                  <a:ea typeface="Courier New"/>
                  <a:cs typeface="Courier New"/>
                  <a:sym typeface="Courier New"/>
                </a:defRPr>
              </a:pPr>
              <a:r>
                <a:rPr dirty="0"/>
                <a:t>    return pr</a:t>
              </a:r>
              <a:r>
                <a:rPr lang="es-ES" dirty="0"/>
                <a:t>ecio</a:t>
              </a:r>
              <a:r>
                <a:rPr dirty="0"/>
                <a:t>;</a:t>
              </a:r>
            </a:p>
            <a:p>
              <a:pPr marL="12700" indent="-12700" defTabSz="885825">
                <a:lnSpc>
                  <a:spcPct val="86000"/>
                </a:lnSpc>
                <a:defRPr sz="1600">
                  <a:solidFill>
                    <a:srgbClr val="000000"/>
                  </a:solidFill>
                  <a:latin typeface="Courier New"/>
                  <a:ea typeface="Courier New"/>
                  <a:cs typeface="Courier New"/>
                  <a:sym typeface="Courier New"/>
                </a:defRPr>
              </a:pPr>
              <a:r>
                <a:rPr dirty="0"/>
                <a:t>  }</a:t>
              </a:r>
            </a:p>
            <a:p>
              <a:pPr marL="12700" indent="-12700" defTabSz="885825">
                <a:lnSpc>
                  <a:spcPct val="86000"/>
                </a:lnSpc>
                <a:defRPr sz="1600">
                  <a:solidFill>
                    <a:srgbClr val="000000"/>
                  </a:solidFill>
                  <a:latin typeface="Courier New"/>
                  <a:ea typeface="Courier New"/>
                  <a:cs typeface="Courier New"/>
                  <a:sym typeface="Courier New"/>
                </a:defRPr>
              </a:pPr>
              <a:r>
                <a:rPr dirty="0"/>
                <a:t>  public void </a:t>
              </a:r>
              <a:r>
                <a:rPr dirty="0" err="1"/>
                <a:t>setPr</a:t>
              </a:r>
              <a:r>
                <a:rPr lang="es-ES" dirty="0"/>
                <a:t>ecio</a:t>
              </a:r>
              <a:r>
                <a:rPr dirty="0"/>
                <a:t>(double val</a:t>
              </a:r>
              <a:r>
                <a:rPr lang="es-ES" dirty="0" err="1"/>
                <a:t>or</a:t>
              </a:r>
              <a:r>
                <a:rPr dirty="0"/>
                <a:t>) {</a:t>
              </a:r>
            </a:p>
            <a:p>
              <a:pPr marL="12700" indent="-12700" defTabSz="885825">
                <a:lnSpc>
                  <a:spcPct val="86000"/>
                </a:lnSpc>
                <a:defRPr sz="1600">
                  <a:solidFill>
                    <a:srgbClr val="000000"/>
                  </a:solidFill>
                  <a:latin typeface="Courier New"/>
                  <a:ea typeface="Courier New"/>
                  <a:cs typeface="Courier New"/>
                  <a:sym typeface="Courier New"/>
                </a:defRPr>
              </a:pPr>
              <a:r>
                <a:rPr dirty="0"/>
                <a:t>    price = BigDecimal.valueOf(val</a:t>
              </a:r>
              <a:r>
                <a:rPr lang="es-ES" dirty="0" err="1"/>
                <a:t>or</a:t>
              </a:r>
              <a:r>
                <a:rPr dirty="0"/>
                <a:t>);</a:t>
              </a:r>
            </a:p>
            <a:p>
              <a:pPr marL="12700" indent="-12700" defTabSz="885825">
                <a:lnSpc>
                  <a:spcPct val="86000"/>
                </a:lnSpc>
                <a:defRPr sz="1600">
                  <a:solidFill>
                    <a:srgbClr val="000000"/>
                  </a:solidFill>
                  <a:latin typeface="Courier New"/>
                  <a:ea typeface="Courier New"/>
                  <a:cs typeface="Courier New"/>
                  <a:sym typeface="Courier New"/>
                </a:defRPr>
              </a:pPr>
              <a:r>
                <a:rPr dirty="0"/>
                <a:t>  }</a:t>
              </a:r>
            </a:p>
            <a:p>
              <a:pPr marL="12700" indent="-12700" defTabSz="885825">
                <a:lnSpc>
                  <a:spcPct val="86000"/>
                </a:lnSpc>
                <a:defRPr sz="1600">
                  <a:solidFill>
                    <a:srgbClr val="000000"/>
                  </a:solidFill>
                  <a:latin typeface="Courier New"/>
                  <a:ea typeface="Courier New"/>
                  <a:cs typeface="Courier New"/>
                  <a:sym typeface="Courier New"/>
                </a:defRPr>
              </a:pPr>
              <a:r>
                <a:rPr dirty="0"/>
                <a:t>}</a:t>
              </a:r>
            </a:p>
          </p:txBody>
        </p:sp>
      </p:grpSp>
      <p:grpSp>
        <p:nvGrpSpPr>
          <p:cNvPr id="8" name="List&lt;Product&gt; menu = new ArrayList();…">
            <a:extLst>
              <a:ext uri="{FF2B5EF4-FFF2-40B4-BE49-F238E27FC236}">
                <a16:creationId xmlns:a16="http://schemas.microsoft.com/office/drawing/2014/main" id="{07541BA1-EA19-9F6F-32FE-B9AAB553CFA7}"/>
              </a:ext>
            </a:extLst>
          </p:cNvPr>
          <p:cNvGrpSpPr/>
          <p:nvPr/>
        </p:nvGrpSpPr>
        <p:grpSpPr>
          <a:xfrm>
            <a:off x="491707" y="2315545"/>
            <a:ext cx="4817392" cy="1247163"/>
            <a:chOff x="0" y="-1"/>
            <a:chExt cx="4511028" cy="1097282"/>
          </a:xfrm>
        </p:grpSpPr>
        <p:pic>
          <p:nvPicPr>
            <p:cNvPr id="9" name="List&lt;Product&gt; menu = new ArrayList();… Product p1 = new Product();&#10;p1.setPrice(1.99);&#10;BigDecimal price = p1.getPrice();" descr="List&lt;Product&gt; menu = new ArrayList();… Product p1 = new Product();p1.setPrice(1.99);BigDecimal price = p1.getPrice();">
              <a:extLst>
                <a:ext uri="{FF2B5EF4-FFF2-40B4-BE49-F238E27FC236}">
                  <a16:creationId xmlns:a16="http://schemas.microsoft.com/office/drawing/2014/main" id="{013E6671-5201-AC49-44D4-310930CB34D1}"/>
                </a:ext>
              </a:extLst>
            </p:cNvPr>
            <p:cNvPicPr>
              <a:picLocks/>
            </p:cNvPicPr>
            <p:nvPr/>
          </p:nvPicPr>
          <p:blipFill>
            <a:blip r:embed="rId3"/>
            <a:stretch>
              <a:fillRect/>
            </a:stretch>
          </p:blipFill>
          <p:spPr>
            <a:xfrm>
              <a:off x="0" y="-1"/>
              <a:ext cx="4511028" cy="1097282"/>
            </a:xfrm>
            <a:prstGeom prst="rect">
              <a:avLst/>
            </a:prstGeom>
            <a:effectLst/>
          </p:spPr>
        </p:pic>
        <p:sp>
          <p:nvSpPr>
            <p:cNvPr id="10" name="List&lt;Product&gt; menu = new ArrayList();…">
              <a:extLst>
                <a:ext uri="{FF2B5EF4-FFF2-40B4-BE49-F238E27FC236}">
                  <a16:creationId xmlns:a16="http://schemas.microsoft.com/office/drawing/2014/main" id="{10E7142B-7488-5ABA-A40F-21DD897EF039}"/>
                </a:ext>
              </a:extLst>
            </p:cNvPr>
            <p:cNvSpPr txBox="1"/>
            <p:nvPr/>
          </p:nvSpPr>
          <p:spPr>
            <a:xfrm>
              <a:off x="165100" y="114300"/>
              <a:ext cx="4147228" cy="566400"/>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535353"/>
                  </a:solidFill>
                  <a:latin typeface="Courier New"/>
                  <a:ea typeface="Courier New"/>
                  <a:cs typeface="Courier New"/>
                  <a:sym typeface="Courier New"/>
                </a:defRPr>
              </a:pPr>
              <a:r>
                <a:rPr dirty="0">
                  <a:solidFill>
                    <a:srgbClr val="FF9300"/>
                  </a:solidFill>
                </a:rPr>
                <a:t>Product</a:t>
              </a:r>
              <a:r>
                <a:rPr lang="es-ES" dirty="0">
                  <a:solidFill>
                    <a:srgbClr val="FF9300"/>
                  </a:solidFill>
                </a:rPr>
                <a:t>o</a:t>
              </a:r>
              <a:r>
                <a:rPr dirty="0">
                  <a:solidFill>
                    <a:srgbClr val="945200"/>
                  </a:solidFill>
                </a:rPr>
                <a:t> </a:t>
              </a:r>
              <a:r>
                <a:rPr dirty="0">
                  <a:solidFill>
                    <a:srgbClr val="4F8F00"/>
                  </a:solidFill>
                </a:rPr>
                <a:t>p1</a:t>
              </a:r>
              <a:r>
                <a:rPr dirty="0"/>
                <a:t> </a:t>
              </a:r>
              <a:r>
                <a:rPr dirty="0">
                  <a:solidFill>
                    <a:srgbClr val="000000"/>
                  </a:solidFill>
                </a:rPr>
                <a:t>=</a:t>
              </a:r>
              <a:r>
                <a:rPr dirty="0"/>
                <a:t> </a:t>
              </a:r>
              <a:r>
                <a:rPr dirty="0">
                  <a:solidFill>
                    <a:srgbClr val="0096FF"/>
                  </a:solidFill>
                </a:rPr>
                <a:t>new Product</a:t>
              </a:r>
              <a:r>
                <a:rPr lang="es-ES" dirty="0">
                  <a:solidFill>
                    <a:srgbClr val="0096FF"/>
                  </a:solidFill>
                </a:rPr>
                <a:t>o</a:t>
              </a:r>
              <a:r>
                <a:rPr dirty="0">
                  <a:solidFill>
                    <a:srgbClr val="0096FF"/>
                  </a:solidFill>
                </a:rPr>
                <a:t>()</a:t>
              </a:r>
              <a:r>
                <a:rPr dirty="0">
                  <a:solidFill>
                    <a:srgbClr val="000000"/>
                  </a:solidFill>
                </a:rPr>
                <a:t>;</a:t>
              </a:r>
            </a:p>
            <a:p>
              <a:pPr marL="12700" indent="-12700" defTabSz="885825">
                <a:lnSpc>
                  <a:spcPct val="86000"/>
                </a:lnSpc>
                <a:defRPr sz="1600">
                  <a:solidFill>
                    <a:srgbClr val="535353"/>
                  </a:solidFill>
                  <a:latin typeface="Courier New"/>
                  <a:ea typeface="Courier New"/>
                  <a:cs typeface="Courier New"/>
                  <a:sym typeface="Courier New"/>
                </a:defRPr>
              </a:pPr>
              <a:r>
                <a:rPr dirty="0">
                  <a:solidFill>
                    <a:srgbClr val="4F8F00"/>
                  </a:solidFill>
                </a:rPr>
                <a:t>p1</a:t>
              </a:r>
              <a:r>
                <a:rPr dirty="0">
                  <a:solidFill>
                    <a:srgbClr val="000000"/>
                  </a:solidFill>
                </a:rPr>
                <a:t>.setPr</a:t>
              </a:r>
              <a:r>
                <a:rPr lang="es-ES" dirty="0">
                  <a:solidFill>
                    <a:srgbClr val="000000"/>
                  </a:solidFill>
                </a:rPr>
                <a:t>ec</a:t>
              </a:r>
              <a:r>
                <a:rPr dirty="0" err="1">
                  <a:solidFill>
                    <a:srgbClr val="000000"/>
                  </a:solidFill>
                </a:rPr>
                <a:t>i</a:t>
              </a:r>
              <a:r>
                <a:rPr lang="es-ES" dirty="0">
                  <a:solidFill>
                    <a:srgbClr val="000000"/>
                  </a:solidFill>
                </a:rPr>
                <a:t>o</a:t>
              </a:r>
              <a:r>
                <a:rPr dirty="0">
                  <a:solidFill>
                    <a:srgbClr val="000000"/>
                  </a:solidFill>
                </a:rPr>
                <a:t>(1.99);</a:t>
              </a:r>
            </a:p>
            <a:p>
              <a:pPr marL="12700" indent="-12700" defTabSz="885825">
                <a:lnSpc>
                  <a:spcPct val="86000"/>
                </a:lnSpc>
                <a:defRPr sz="1600">
                  <a:solidFill>
                    <a:srgbClr val="535353"/>
                  </a:solidFill>
                  <a:latin typeface="Courier New"/>
                  <a:ea typeface="Courier New"/>
                  <a:cs typeface="Courier New"/>
                  <a:sym typeface="Courier New"/>
                </a:defRPr>
              </a:pPr>
              <a:r>
                <a:rPr dirty="0">
                  <a:solidFill>
                    <a:srgbClr val="000000"/>
                  </a:solidFill>
                </a:rPr>
                <a:t>BigDecimal pr</a:t>
              </a:r>
              <a:r>
                <a:rPr lang="es-ES" dirty="0">
                  <a:solidFill>
                    <a:srgbClr val="000000"/>
                  </a:solidFill>
                </a:rPr>
                <a:t>ecio</a:t>
              </a:r>
              <a:r>
                <a:rPr dirty="0">
                  <a:solidFill>
                    <a:srgbClr val="000000"/>
                  </a:solidFill>
                </a:rPr>
                <a:t> = </a:t>
              </a:r>
              <a:r>
                <a:rPr dirty="0">
                  <a:solidFill>
                    <a:srgbClr val="4F8F00"/>
                  </a:solidFill>
                </a:rPr>
                <a:t>p1</a:t>
              </a:r>
              <a:r>
                <a:rPr dirty="0">
                  <a:solidFill>
                    <a:srgbClr val="000000"/>
                  </a:solidFill>
                </a:rPr>
                <a:t>.getPr</a:t>
              </a:r>
              <a:r>
                <a:rPr lang="es-ES" dirty="0">
                  <a:solidFill>
                    <a:srgbClr val="000000"/>
                  </a:solidFill>
                </a:rPr>
                <a:t>ecio</a:t>
              </a:r>
              <a:r>
                <a:rPr dirty="0">
                  <a:solidFill>
                    <a:srgbClr val="000000"/>
                  </a:solidFill>
                </a:rPr>
                <a:t>();</a:t>
              </a:r>
            </a:p>
          </p:txBody>
        </p:sp>
      </p:grpSp>
      <p:sp>
        <p:nvSpPr>
          <p:cNvPr id="11" name="price=1.99">
            <a:extLst>
              <a:ext uri="{FF2B5EF4-FFF2-40B4-BE49-F238E27FC236}">
                <a16:creationId xmlns:a16="http://schemas.microsoft.com/office/drawing/2014/main" id="{CF3D42EF-C546-A4F6-4208-F5042C3F8689}"/>
              </a:ext>
            </a:extLst>
          </p:cNvPr>
          <p:cNvSpPr/>
          <p:nvPr/>
        </p:nvSpPr>
        <p:spPr>
          <a:xfrm>
            <a:off x="5594102" y="2251714"/>
            <a:ext cx="1954011" cy="623029"/>
          </a:xfrm>
          <a:prstGeom prst="roundRect">
            <a:avLst>
              <a:gd name="adj" fmla="val 39604"/>
            </a:avLst>
          </a:prstGeom>
          <a:solidFill>
            <a:srgbClr val="FFFFFF"/>
          </a:solidFill>
          <a:ln w="25400" cap="flat">
            <a:solidFill>
              <a:srgbClr val="0096FF"/>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600">
                <a:solidFill>
                  <a:srgbClr val="000000"/>
                </a:solidFill>
                <a:latin typeface="Courier New"/>
                <a:ea typeface="Courier New"/>
                <a:cs typeface="Courier New"/>
                <a:sym typeface="Courier New"/>
              </a:defRPr>
            </a:lvl1pPr>
          </a:lstStyle>
          <a:p>
            <a:r>
              <a:rPr dirty="0"/>
              <a:t>pr</a:t>
            </a:r>
            <a:r>
              <a:rPr lang="es-ES" dirty="0"/>
              <a:t>e</a:t>
            </a:r>
            <a:r>
              <a:rPr dirty="0"/>
              <a:t>c</a:t>
            </a:r>
            <a:r>
              <a:rPr lang="es-ES" dirty="0" err="1"/>
              <a:t>io</a:t>
            </a:r>
            <a:r>
              <a:rPr dirty="0"/>
              <a:t>=1.99 </a:t>
            </a:r>
          </a:p>
        </p:txBody>
      </p:sp>
      <p:sp>
        <p:nvSpPr>
          <p:cNvPr id="12" name="p1">
            <a:extLst>
              <a:ext uri="{FF2B5EF4-FFF2-40B4-BE49-F238E27FC236}">
                <a16:creationId xmlns:a16="http://schemas.microsoft.com/office/drawing/2014/main" id="{86A49E3D-6DD5-9A7C-30B3-504BA8CA7D87}"/>
              </a:ext>
            </a:extLst>
          </p:cNvPr>
          <p:cNvSpPr/>
          <p:nvPr/>
        </p:nvSpPr>
        <p:spPr>
          <a:xfrm>
            <a:off x="4812514" y="2251715"/>
            <a:ext cx="481013" cy="481014"/>
          </a:xfrm>
          <a:prstGeom prst="ellipse">
            <a:avLst/>
          </a:prstGeom>
          <a:solidFill>
            <a:srgbClr val="FFFFFF"/>
          </a:solidFill>
          <a:ln w="25400" cap="flat">
            <a:solidFill>
              <a:srgbClr val="4F8F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600">
                <a:solidFill>
                  <a:srgbClr val="000000"/>
                </a:solidFill>
                <a:latin typeface="Courier New"/>
                <a:ea typeface="Courier New"/>
                <a:cs typeface="Courier New"/>
                <a:sym typeface="Courier New"/>
              </a:defRPr>
            </a:lvl1pPr>
          </a:lstStyle>
          <a:p>
            <a:r>
              <a:rPr dirty="0"/>
              <a:t>p1</a:t>
            </a:r>
          </a:p>
        </p:txBody>
      </p:sp>
      <p:sp>
        <p:nvSpPr>
          <p:cNvPr id="13" name="Line">
            <a:extLst>
              <a:ext uri="{FF2B5EF4-FFF2-40B4-BE49-F238E27FC236}">
                <a16:creationId xmlns:a16="http://schemas.microsoft.com/office/drawing/2014/main" id="{486529B8-38A2-B816-6FE9-B1E6E818C9A3}"/>
              </a:ext>
            </a:extLst>
          </p:cNvPr>
          <p:cNvSpPr/>
          <p:nvPr/>
        </p:nvSpPr>
        <p:spPr>
          <a:xfrm>
            <a:off x="5293586" y="2492222"/>
            <a:ext cx="300456" cy="1"/>
          </a:xfrm>
          <a:prstGeom prst="line">
            <a:avLst/>
          </a:prstGeom>
          <a:noFill/>
          <a:ln w="25400" cap="flat">
            <a:solidFill>
              <a:srgbClr val="4F8F00"/>
            </a:solidFill>
            <a:prstDash val="solid"/>
            <a:round/>
            <a:tailEnd type="stealth"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dirty="0"/>
          </a:p>
        </p:txBody>
      </p:sp>
    </p:spTree>
    <p:extLst>
      <p:ext uri="{BB962C8B-B14F-4D97-AF65-F5344CB8AC3E}">
        <p14:creationId xmlns:p14="http://schemas.microsoft.com/office/powerpoint/2010/main" val="1673950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Abstracción </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lstStyle/>
          <a:p>
            <a:pPr lvl="1"/>
            <a:r>
              <a:rPr lang="es-ES" b="1" dirty="0"/>
              <a:t>Una clase se declarada abstracta </a:t>
            </a:r>
            <a:r>
              <a:rPr lang="es-ES" dirty="0"/>
              <a:t>cuando no se quiere que pueda ser instanciada directamente </a:t>
            </a:r>
          </a:p>
          <a:p>
            <a:pPr lvl="1"/>
            <a:r>
              <a:rPr lang="es-ES" dirty="0"/>
              <a:t>Puede tener métodos abstractos y no abstractos </a:t>
            </a:r>
          </a:p>
          <a:p>
            <a:pPr lvl="1"/>
            <a:r>
              <a:rPr lang="es-ES" dirty="0"/>
              <a:t>Si una clase contiene al menos un método abstracto entonces debe  declararse como abstracta</a:t>
            </a:r>
          </a:p>
          <a:p>
            <a:pPr lvl="1"/>
            <a:endParaRPr lang="es-ES" dirty="0"/>
          </a:p>
          <a:p>
            <a:pPr lvl="1"/>
            <a:r>
              <a:rPr lang="es-ES" b="1" dirty="0"/>
              <a:t>Método Abstracto </a:t>
            </a:r>
          </a:p>
          <a:p>
            <a:pPr lvl="1"/>
            <a:r>
              <a:rPr lang="es-ES" dirty="0"/>
              <a:t>Método que no tiene una implementación en la clase en la que se declara</a:t>
            </a:r>
          </a:p>
          <a:p>
            <a:pPr lvl="1"/>
            <a:r>
              <a:rPr lang="es-ES" dirty="0"/>
              <a:t>Si se tiene un método abstracto en una clase, esa clase debe ser declarada como abstracta</a:t>
            </a:r>
          </a:p>
          <a:p>
            <a:pPr lvl="1"/>
            <a:endParaRPr lang="es-ES" dirty="0"/>
          </a:p>
          <a:p>
            <a:pPr lvl="1"/>
            <a:endParaRPr lang="es-ES" dirty="0"/>
          </a:p>
        </p:txBody>
      </p:sp>
    </p:spTree>
    <p:extLst>
      <p:ext uri="{BB962C8B-B14F-4D97-AF65-F5344CB8AC3E}">
        <p14:creationId xmlns:p14="http://schemas.microsoft.com/office/powerpoint/2010/main" val="2214731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3BF14-00F2-8F55-3F92-358DA4EA8377}"/>
              </a:ext>
            </a:extLst>
          </p:cNvPr>
          <p:cNvSpPr>
            <a:spLocks noGrp="1"/>
          </p:cNvSpPr>
          <p:nvPr>
            <p:ph type="title"/>
          </p:nvPr>
        </p:nvSpPr>
        <p:spPr/>
        <p:txBody>
          <a:bodyPr/>
          <a:lstStyle/>
          <a:p>
            <a:r>
              <a:rPr lang="es-ES" dirty="0"/>
              <a:t>Interfaces</a:t>
            </a:r>
          </a:p>
        </p:txBody>
      </p:sp>
      <p:sp>
        <p:nvSpPr>
          <p:cNvPr id="3" name="Marcador de posición de imagen 2">
            <a:extLst>
              <a:ext uri="{FF2B5EF4-FFF2-40B4-BE49-F238E27FC236}">
                <a16:creationId xmlns:a16="http://schemas.microsoft.com/office/drawing/2014/main" id="{9A83B745-DE47-4A21-5623-F3239C3261AE}"/>
              </a:ext>
            </a:extLst>
          </p:cNvPr>
          <p:cNvSpPr>
            <a:spLocks noGrp="1"/>
          </p:cNvSpPr>
          <p:nvPr>
            <p:ph type="pic" idx="1"/>
          </p:nvPr>
        </p:nvSpPr>
        <p:spPr/>
        <p:txBody>
          <a:bodyPr/>
          <a:lstStyle/>
          <a:p>
            <a:r>
              <a:rPr lang="es-ES" dirty="0"/>
              <a:t>Java </a:t>
            </a:r>
          </a:p>
        </p:txBody>
      </p:sp>
      <p:sp>
        <p:nvSpPr>
          <p:cNvPr id="4" name="Marcador de texto 3">
            <a:extLst>
              <a:ext uri="{FF2B5EF4-FFF2-40B4-BE49-F238E27FC236}">
                <a16:creationId xmlns:a16="http://schemas.microsoft.com/office/drawing/2014/main" id="{69FD0541-4C1B-FA49-101D-4FE916E21C53}"/>
              </a:ext>
            </a:extLst>
          </p:cNvPr>
          <p:cNvSpPr>
            <a:spLocks noGrp="1"/>
          </p:cNvSpPr>
          <p:nvPr>
            <p:ph type="body" sz="half" idx="2"/>
          </p:nvPr>
        </p:nvSpPr>
        <p:spPr/>
        <p:txBody>
          <a:bodyPr/>
          <a:lstStyle/>
          <a:p>
            <a:endParaRPr lang="es-ES"/>
          </a:p>
        </p:txBody>
      </p:sp>
    </p:spTree>
    <p:extLst>
      <p:ext uri="{BB962C8B-B14F-4D97-AF65-F5344CB8AC3E}">
        <p14:creationId xmlns:p14="http://schemas.microsoft.com/office/powerpoint/2010/main" val="2183811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 </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normAutofit/>
          </a:bodyPr>
          <a:lstStyle/>
          <a:p>
            <a:pPr lvl="1"/>
            <a:endParaRPr lang="es-ES" dirty="0"/>
          </a:p>
          <a:p>
            <a:pPr lvl="1"/>
            <a:r>
              <a:rPr lang="es-ES" dirty="0"/>
              <a:t>Proporcionan un contrato que las clases que las implementen deben cumplir. </a:t>
            </a:r>
          </a:p>
          <a:p>
            <a:pPr lvl="1"/>
            <a:r>
              <a:rPr lang="es-ES" dirty="0"/>
              <a:t>Permiten la implementación de múltiples herencias,  una clase puede implementar múltiples interfaces.</a:t>
            </a:r>
          </a:p>
          <a:p>
            <a:pPr lvl="1"/>
            <a:endParaRPr lang="es-ES" dirty="0"/>
          </a:p>
          <a:p>
            <a:pPr lvl="1"/>
            <a:r>
              <a:rPr lang="es-ES" dirty="0"/>
              <a:t>Sintaxis:</a:t>
            </a:r>
          </a:p>
          <a:p>
            <a:pPr marL="201168" lvl="1" indent="0">
              <a:buNone/>
            </a:pPr>
            <a:r>
              <a:rPr lang="es-ES" dirty="0"/>
              <a:t>        public interface Interfaz1{</a:t>
            </a:r>
          </a:p>
          <a:p>
            <a:pPr marL="201168" lvl="1" indent="0">
              <a:buNone/>
            </a:pPr>
            <a:r>
              <a:rPr lang="es-ES" dirty="0"/>
              <a:t>            public void  incrementar(int a);                     //La signatura del método()</a:t>
            </a:r>
          </a:p>
          <a:p>
            <a:pPr marL="201168" lvl="1" indent="0">
              <a:buNone/>
            </a:pPr>
            <a:r>
              <a:rPr lang="es-ES" dirty="0"/>
              <a:t>}</a:t>
            </a:r>
          </a:p>
          <a:p>
            <a:pPr lvl="1"/>
            <a:endParaRPr lang="es-ES" dirty="0"/>
          </a:p>
          <a:p>
            <a:pPr lvl="1"/>
            <a:endParaRPr lang="es-ES" dirty="0"/>
          </a:p>
          <a:p>
            <a:pPr lvl="1"/>
            <a:endParaRPr lang="es-ES" dirty="0"/>
          </a:p>
          <a:p>
            <a:pPr lvl="1"/>
            <a:endParaRPr lang="es-ES" dirty="0"/>
          </a:p>
        </p:txBody>
      </p:sp>
    </p:spTree>
    <p:extLst>
      <p:ext uri="{BB962C8B-B14F-4D97-AF65-F5344CB8AC3E}">
        <p14:creationId xmlns:p14="http://schemas.microsoft.com/office/powerpoint/2010/main" val="4227484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 </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normAutofit/>
          </a:bodyPr>
          <a:lstStyle/>
          <a:p>
            <a:pPr lvl="1"/>
            <a:endParaRPr lang="es-ES" dirty="0"/>
          </a:p>
          <a:p>
            <a:pPr lvl="1"/>
            <a:r>
              <a:rPr lang="es-ES" dirty="0"/>
              <a:t>Una clase puede implementar una interface</a:t>
            </a:r>
          </a:p>
          <a:p>
            <a:pPr marL="201168" lvl="1" indent="0">
              <a:buNone/>
            </a:pPr>
            <a:endParaRPr lang="es-ES" dirty="0"/>
          </a:p>
          <a:p>
            <a:pPr marL="201168" lvl="1" indent="0">
              <a:buNone/>
            </a:pPr>
            <a:r>
              <a:rPr lang="es-ES" dirty="0"/>
              <a:t>public void class </a:t>
            </a:r>
            <a:r>
              <a:rPr lang="es-ES" dirty="0" err="1"/>
              <a:t>UnaClase</a:t>
            </a:r>
            <a:r>
              <a:rPr lang="es-ES" dirty="0"/>
              <a:t> </a:t>
            </a:r>
            <a:r>
              <a:rPr lang="es-ES" dirty="0" err="1"/>
              <a:t>implements</a:t>
            </a:r>
            <a:r>
              <a:rPr lang="es-ES" dirty="0"/>
              <a:t> Interface1  </a:t>
            </a:r>
          </a:p>
          <a:p>
            <a:pPr lvl="1"/>
            <a:endParaRPr lang="es-ES" dirty="0"/>
          </a:p>
          <a:p>
            <a:pPr lvl="1"/>
            <a:r>
              <a:rPr lang="es-ES" dirty="0"/>
              <a:t>“</a:t>
            </a:r>
            <a:r>
              <a:rPr lang="es-ES" dirty="0" err="1"/>
              <a:t>UnaClase</a:t>
            </a:r>
            <a:r>
              <a:rPr lang="es-ES" dirty="0"/>
              <a:t>” se compromete a implementar el método incrementar()</a:t>
            </a:r>
          </a:p>
          <a:p>
            <a:pPr lvl="1"/>
            <a:endParaRPr lang="es-ES" dirty="0"/>
          </a:p>
          <a:p>
            <a:pPr lvl="1"/>
            <a:endParaRPr lang="es-ES" dirty="0"/>
          </a:p>
          <a:p>
            <a:pPr lvl="1"/>
            <a:r>
              <a:rPr lang="es-ES" dirty="0"/>
              <a:t>Una clase puede implementar más de una interface</a:t>
            </a:r>
          </a:p>
          <a:p>
            <a:pPr lvl="1"/>
            <a:endParaRPr lang="es-ES" dirty="0"/>
          </a:p>
          <a:p>
            <a:pPr marL="201168" lvl="1" indent="0">
              <a:buNone/>
            </a:pPr>
            <a:r>
              <a:rPr lang="es-ES" dirty="0"/>
              <a:t>public void class </a:t>
            </a:r>
            <a:r>
              <a:rPr lang="es-ES" dirty="0" err="1"/>
              <a:t>OtraClase</a:t>
            </a:r>
            <a:r>
              <a:rPr lang="es-ES" dirty="0"/>
              <a:t> </a:t>
            </a:r>
            <a:r>
              <a:rPr lang="es-ES" dirty="0" err="1"/>
              <a:t>implements</a:t>
            </a:r>
            <a:r>
              <a:rPr lang="es-ES" dirty="0"/>
              <a:t> Interface1, Interface2, Interface3</a:t>
            </a:r>
          </a:p>
          <a:p>
            <a:pPr lvl="1"/>
            <a:endParaRPr lang="es-ES" dirty="0"/>
          </a:p>
          <a:p>
            <a:pPr lvl="1"/>
            <a:endParaRPr lang="es-ES" dirty="0"/>
          </a:p>
          <a:p>
            <a:pPr lvl="1"/>
            <a:endParaRPr lang="es-ES" dirty="0"/>
          </a:p>
        </p:txBody>
      </p:sp>
    </p:spTree>
    <p:extLst>
      <p:ext uri="{BB962C8B-B14F-4D97-AF65-F5344CB8AC3E}">
        <p14:creationId xmlns:p14="http://schemas.microsoft.com/office/powerpoint/2010/main" val="3239387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lstStyle/>
          <a:p>
            <a:pPr lvl="1"/>
            <a:endParaRPr lang="es-ES" b="1" dirty="0"/>
          </a:p>
          <a:p>
            <a:pPr lvl="1"/>
            <a:r>
              <a:rPr lang="es-ES" dirty="0"/>
              <a:t>Contrato puro</a:t>
            </a:r>
          </a:p>
          <a:p>
            <a:pPr lvl="1"/>
            <a:r>
              <a:rPr lang="es-ES" dirty="0"/>
              <a:t>Herencia múltiple</a:t>
            </a:r>
          </a:p>
          <a:p>
            <a:pPr lvl="1"/>
            <a:r>
              <a:rPr lang="es-ES" dirty="0"/>
              <a:t>Sin estado</a:t>
            </a:r>
          </a:p>
          <a:p>
            <a:pPr lvl="1"/>
            <a:r>
              <a:rPr lang="es-ES" dirty="0"/>
              <a:t>Métodos por defecto</a:t>
            </a:r>
          </a:p>
          <a:p>
            <a:pPr lvl="1"/>
            <a:r>
              <a:rPr lang="es-ES" dirty="0"/>
              <a:t>Métodos  estáticos</a:t>
            </a:r>
          </a:p>
          <a:p>
            <a:pPr lvl="1"/>
            <a:endParaRPr lang="es-ES" dirty="0"/>
          </a:p>
          <a:p>
            <a:pPr lvl="1"/>
            <a:endParaRPr lang="es-ES" dirty="0"/>
          </a:p>
        </p:txBody>
      </p:sp>
    </p:spTree>
    <p:extLst>
      <p:ext uri="{BB962C8B-B14F-4D97-AF65-F5344CB8AC3E}">
        <p14:creationId xmlns:p14="http://schemas.microsoft.com/office/powerpoint/2010/main" val="393203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lstStyle/>
          <a:p>
            <a:pPr lvl="1"/>
            <a:endParaRPr lang="es-ES" b="1" dirty="0"/>
          </a:p>
          <a:p>
            <a:pPr lvl="1"/>
            <a:r>
              <a:rPr lang="es-ES" b="1" dirty="0"/>
              <a:t>Contrato puro</a:t>
            </a:r>
          </a:p>
          <a:p>
            <a:pPr lvl="1"/>
            <a:endParaRPr lang="es-ES" b="1" dirty="0"/>
          </a:p>
          <a:p>
            <a:pPr lvl="1"/>
            <a:r>
              <a:rPr lang="es-ES" dirty="0"/>
              <a:t>Define qué se debe hacer, pero no cómo. </a:t>
            </a:r>
          </a:p>
          <a:p>
            <a:pPr lvl="1"/>
            <a:r>
              <a:rPr lang="es-ES" dirty="0"/>
              <a:t>Excepto con las implementaciones por defecto a partir de Java 8, no proveen la implementación. </a:t>
            </a:r>
          </a:p>
          <a:p>
            <a:pPr lvl="1"/>
            <a:r>
              <a:rPr lang="es-ES" dirty="0"/>
              <a:t>Todas las funciones en una interfaz son, por defecto, públicas y abstractas.</a:t>
            </a:r>
          </a:p>
          <a:p>
            <a:pPr lvl="1"/>
            <a:endParaRPr lang="es-ES" dirty="0"/>
          </a:p>
        </p:txBody>
      </p:sp>
    </p:spTree>
    <p:extLst>
      <p:ext uri="{BB962C8B-B14F-4D97-AF65-F5344CB8AC3E}">
        <p14:creationId xmlns:p14="http://schemas.microsoft.com/office/powerpoint/2010/main" val="3954584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lstStyle/>
          <a:p>
            <a:pPr lvl="1"/>
            <a:endParaRPr lang="es-ES" b="1" dirty="0"/>
          </a:p>
          <a:p>
            <a:pPr lvl="1"/>
            <a:r>
              <a:rPr lang="es-ES" b="1" dirty="0"/>
              <a:t>Herencia múltiple</a:t>
            </a:r>
          </a:p>
          <a:p>
            <a:pPr lvl="1"/>
            <a:endParaRPr lang="es-ES" b="1" dirty="0"/>
          </a:p>
          <a:p>
            <a:pPr lvl="1"/>
            <a:r>
              <a:rPr lang="es-ES" dirty="0"/>
              <a:t>Una clase puede implementar múltiples interfaces</a:t>
            </a:r>
          </a:p>
          <a:p>
            <a:pPr lvl="1"/>
            <a:r>
              <a:rPr lang="es-ES" dirty="0"/>
              <a:t>Permite sortear la limitación de la herencia múltiple en Java</a:t>
            </a:r>
          </a:p>
          <a:p>
            <a:pPr lvl="1"/>
            <a:endParaRPr lang="es-ES" dirty="0"/>
          </a:p>
        </p:txBody>
      </p:sp>
    </p:spTree>
    <p:extLst>
      <p:ext uri="{BB962C8B-B14F-4D97-AF65-F5344CB8AC3E}">
        <p14:creationId xmlns:p14="http://schemas.microsoft.com/office/powerpoint/2010/main" val="1482895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lstStyle/>
          <a:p>
            <a:pPr lvl="1"/>
            <a:endParaRPr lang="es-ES" b="1" dirty="0"/>
          </a:p>
          <a:p>
            <a:pPr lvl="1"/>
            <a:r>
              <a:rPr lang="es-ES" b="1" dirty="0"/>
              <a:t>Sin estado</a:t>
            </a:r>
          </a:p>
          <a:p>
            <a:pPr lvl="1"/>
            <a:endParaRPr lang="es-ES" dirty="0"/>
          </a:p>
          <a:p>
            <a:pPr lvl="1"/>
            <a:r>
              <a:rPr lang="es-ES" dirty="0"/>
              <a:t>No pueden tener variables de instancia que mantengan un estado mutable. </a:t>
            </a:r>
          </a:p>
          <a:p>
            <a:pPr lvl="1"/>
            <a:r>
              <a:rPr lang="es-ES" dirty="0"/>
              <a:t>Sin embargo, pueden tener constantes (variables static final).</a:t>
            </a:r>
          </a:p>
          <a:p>
            <a:pPr lvl="1"/>
            <a:r>
              <a:rPr lang="es-ES" dirty="0"/>
              <a:t>Todas las variables definidas en una interfaz son implícitamente </a:t>
            </a:r>
            <a:r>
              <a:rPr lang="es-ES" b="1" dirty="0"/>
              <a:t>public static final</a:t>
            </a:r>
          </a:p>
          <a:p>
            <a:pPr lvl="1"/>
            <a:endParaRPr lang="es-ES" dirty="0"/>
          </a:p>
          <a:p>
            <a:pPr lvl="1"/>
            <a:endParaRPr lang="es-ES" dirty="0"/>
          </a:p>
        </p:txBody>
      </p:sp>
    </p:spTree>
    <p:extLst>
      <p:ext uri="{BB962C8B-B14F-4D97-AF65-F5344CB8AC3E}">
        <p14:creationId xmlns:p14="http://schemas.microsoft.com/office/powerpoint/2010/main" val="3804749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normAutofit lnSpcReduction="10000"/>
          </a:bodyPr>
          <a:lstStyle/>
          <a:p>
            <a:pPr lvl="1"/>
            <a:r>
              <a:rPr lang="es-ES" b="1" dirty="0"/>
              <a:t>Métodos por defecto</a:t>
            </a:r>
          </a:p>
          <a:p>
            <a:pPr lvl="1"/>
            <a:endParaRPr lang="es-ES" b="1" dirty="0"/>
          </a:p>
          <a:p>
            <a:pPr marL="201168" lvl="1" indent="0">
              <a:buNone/>
            </a:pPr>
            <a:r>
              <a:rPr lang="es-ES" dirty="0"/>
              <a:t>default void método(){</a:t>
            </a:r>
          </a:p>
          <a:p>
            <a:pPr marL="201168" lvl="1" indent="0">
              <a:buNone/>
            </a:pPr>
            <a:r>
              <a:rPr lang="es-ES" dirty="0"/>
              <a:t>    System.out.println(“Saludo desde método1()”);</a:t>
            </a:r>
          </a:p>
          <a:p>
            <a:pPr marL="201168" lvl="1" indent="0">
              <a:buNone/>
            </a:pPr>
            <a:r>
              <a:rPr lang="es-ES" dirty="0"/>
              <a:t>}</a:t>
            </a:r>
          </a:p>
          <a:p>
            <a:pPr lvl="1"/>
            <a:r>
              <a:rPr lang="es-ES" dirty="0"/>
              <a:t>Desde Java 8, las interfaces pueden tener métodos con implementación por defecto usando la palabra clave </a:t>
            </a:r>
            <a:r>
              <a:rPr lang="es-ES" b="1" dirty="0"/>
              <a:t>default</a:t>
            </a:r>
            <a:r>
              <a:rPr lang="es-ES" dirty="0"/>
              <a:t>.</a:t>
            </a:r>
          </a:p>
          <a:p>
            <a:pPr lvl="1"/>
            <a:r>
              <a:rPr lang="es-ES" dirty="0"/>
              <a:t>Esto permite que una interfaz tenga métodos con una implementación concreta sin romper la compatibilidad con las clases que ya implementan esa interfaz</a:t>
            </a:r>
          </a:p>
          <a:p>
            <a:pPr lvl="1"/>
            <a:r>
              <a:rPr lang="es-ES" dirty="0"/>
              <a:t>Todos los métodos definidos en una interfaz son por defecto </a:t>
            </a:r>
            <a:r>
              <a:rPr lang="es-ES" b="1" dirty="0"/>
              <a:t>public abstract excepto los métodos por defecto</a:t>
            </a:r>
          </a:p>
          <a:p>
            <a:pPr lvl="1"/>
            <a:r>
              <a:rPr lang="es-ES" b="1" dirty="0"/>
              <a:t>Se pueden sobrescribir</a:t>
            </a:r>
          </a:p>
          <a:p>
            <a:pPr lvl="1"/>
            <a:endParaRPr lang="es-ES" dirty="0"/>
          </a:p>
          <a:p>
            <a:pPr lvl="1"/>
            <a:endParaRPr lang="es-ES" dirty="0"/>
          </a:p>
          <a:p>
            <a:pPr lvl="1"/>
            <a:endParaRPr lang="es-ES" dirty="0"/>
          </a:p>
          <a:p>
            <a:pPr lvl="1"/>
            <a:endParaRPr lang="es-ES" dirty="0"/>
          </a:p>
          <a:p>
            <a:pPr lvl="1"/>
            <a:endParaRPr lang="es-ES" dirty="0"/>
          </a:p>
        </p:txBody>
      </p:sp>
    </p:spTree>
    <p:extLst>
      <p:ext uri="{BB962C8B-B14F-4D97-AF65-F5344CB8AC3E}">
        <p14:creationId xmlns:p14="http://schemas.microsoft.com/office/powerpoint/2010/main" val="9618206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normAutofit fontScale="92500" lnSpcReduction="20000"/>
          </a:bodyPr>
          <a:lstStyle/>
          <a:p>
            <a:pPr lvl="1"/>
            <a:r>
              <a:rPr lang="es-ES" b="1" dirty="0"/>
              <a:t>Métodos por defecto</a:t>
            </a:r>
          </a:p>
          <a:p>
            <a:pPr lvl="1"/>
            <a:endParaRPr lang="es-ES" b="1" dirty="0"/>
          </a:p>
          <a:p>
            <a:pPr marL="201168" lvl="1" indent="0">
              <a:buNone/>
            </a:pPr>
            <a:r>
              <a:rPr lang="es-ES" dirty="0" err="1"/>
              <a:t>package</a:t>
            </a:r>
            <a:r>
              <a:rPr lang="es-ES" dirty="0"/>
              <a:t> </a:t>
            </a:r>
            <a:r>
              <a:rPr lang="es-ES" dirty="0" err="1"/>
              <a:t>com.loquesea</a:t>
            </a:r>
            <a:endParaRPr lang="es-ES" dirty="0"/>
          </a:p>
          <a:p>
            <a:pPr marL="201168" lvl="1" indent="0">
              <a:buNone/>
            </a:pPr>
            <a:r>
              <a:rPr lang="es-ES" dirty="0"/>
              <a:t>public interface Interfaz1{</a:t>
            </a:r>
          </a:p>
          <a:p>
            <a:pPr marL="201168" lvl="1" indent="0">
              <a:buNone/>
            </a:pPr>
            <a:r>
              <a:rPr lang="es-ES" dirty="0"/>
              <a:t>	// Método abstracto (tradicional en interfaces)</a:t>
            </a:r>
          </a:p>
          <a:p>
            <a:pPr marL="201168" lvl="1" indent="0">
              <a:buNone/>
            </a:pPr>
            <a:r>
              <a:rPr lang="es-ES" dirty="0"/>
              <a:t>   void metodo1();</a:t>
            </a:r>
          </a:p>
          <a:p>
            <a:pPr marL="201168" lvl="1" indent="0">
              <a:buNone/>
            </a:pPr>
            <a:r>
              <a:rPr lang="es-ES" dirty="0"/>
              <a:t>	// Método por defecto</a:t>
            </a:r>
          </a:p>
          <a:p>
            <a:pPr marL="201168" lvl="1" indent="0">
              <a:buNone/>
            </a:pPr>
            <a:r>
              <a:rPr lang="es-ES" dirty="0"/>
              <a:t>  default void metodo2(){</a:t>
            </a:r>
          </a:p>
          <a:p>
            <a:pPr marL="201168" lvl="1" indent="0">
              <a:buNone/>
            </a:pPr>
            <a:r>
              <a:rPr lang="es-ES" dirty="0"/>
              <a:t>     System.out.println(“Saludos desde metodo2”);</a:t>
            </a:r>
          </a:p>
          <a:p>
            <a:pPr marL="201168" lvl="1" indent="0">
              <a:buNone/>
            </a:pPr>
            <a:r>
              <a:rPr lang="es-ES" dirty="0"/>
              <a:t>   }</a:t>
            </a:r>
          </a:p>
          <a:p>
            <a:pPr marL="201168" lvl="1" indent="0">
              <a:buNone/>
            </a:pPr>
            <a:r>
              <a:rPr lang="es-ES" dirty="0"/>
              <a:t>}</a:t>
            </a:r>
          </a:p>
          <a:p>
            <a:pPr marL="201168" lvl="1" indent="0">
              <a:buNone/>
            </a:pPr>
            <a:r>
              <a:rPr lang="es-ES" dirty="0"/>
              <a:t>Clase clase = new Clase();         //  Clase implementa la interfaz Interfaz1 y no implementa metodo2()</a:t>
            </a:r>
          </a:p>
          <a:p>
            <a:pPr marL="201168" lvl="1" indent="0">
              <a:buNone/>
            </a:pPr>
            <a:r>
              <a:rPr lang="es-ES" dirty="0"/>
              <a:t>clase.metodo2 ();                     // Salida: Saludos desde metodo2</a:t>
            </a:r>
          </a:p>
          <a:p>
            <a:pPr lvl="1"/>
            <a:endParaRPr lang="es-ES" dirty="0"/>
          </a:p>
          <a:p>
            <a:pPr lvl="1"/>
            <a:endParaRPr lang="es-ES" dirty="0"/>
          </a:p>
          <a:p>
            <a:pPr lvl="1"/>
            <a:endParaRPr lang="es-ES" dirty="0"/>
          </a:p>
          <a:p>
            <a:pPr lvl="1"/>
            <a:endParaRPr lang="es-ES" dirty="0"/>
          </a:p>
        </p:txBody>
      </p:sp>
    </p:spTree>
    <p:extLst>
      <p:ext uri="{BB962C8B-B14F-4D97-AF65-F5344CB8AC3E}">
        <p14:creationId xmlns:p14="http://schemas.microsoft.com/office/powerpoint/2010/main" val="284716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Definiendo variables de instancia</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endParaRPr lang="es-ES" dirty="0"/>
          </a:p>
          <a:p>
            <a:pPr lvl="1"/>
            <a:endParaRPr lang="es-ES" dirty="0"/>
          </a:p>
          <a:p>
            <a:pPr marL="201168" lvl="1" indent="0">
              <a:buNone/>
            </a:pPr>
            <a:endParaRPr lang="es-ES" dirty="0"/>
          </a:p>
        </p:txBody>
      </p:sp>
      <p:grpSp>
        <p:nvGrpSpPr>
          <p:cNvPr id="5" name="List&lt;Product&gt; menu = new ArrayList();…">
            <a:extLst>
              <a:ext uri="{FF2B5EF4-FFF2-40B4-BE49-F238E27FC236}">
                <a16:creationId xmlns:a16="http://schemas.microsoft.com/office/drawing/2014/main" id="{5657BF41-EAF7-30A1-FCB8-ADDB28347E3C}"/>
              </a:ext>
            </a:extLst>
          </p:cNvPr>
          <p:cNvGrpSpPr/>
          <p:nvPr/>
        </p:nvGrpSpPr>
        <p:grpSpPr>
          <a:xfrm>
            <a:off x="966561" y="2096219"/>
            <a:ext cx="9255741" cy="1332781"/>
            <a:chOff x="0" y="0"/>
            <a:chExt cx="8001403" cy="1188718"/>
          </a:xfrm>
        </p:grpSpPr>
        <p:pic>
          <p:nvPicPr>
            <p:cNvPr id="6" name="List&lt;Product&gt; menu = new ArrayList();… package &lt;package name&gt;;&#10;import &lt;package name&gt;.&lt;ClassName&gt;;&#10;&lt;access modifier&gt; class &lt;ClassName&gt; {&#10;  &lt;access modifier&gt; &lt;variable type&gt; &lt;variable name&gt; = &lt;variable value&gt;;&#10;}" descr="List&lt;Product&gt; menu = new ArrayList();… package &lt;package name&gt;;import &lt;package name&gt;.&lt;ClassName&gt;;&lt;access modifier&gt; class &lt;ClassName&gt; {  &lt;access modifier&gt; &lt;variable type&gt; &lt;variable name&gt; = &lt;variable value&gt;;}">
              <a:extLst>
                <a:ext uri="{FF2B5EF4-FFF2-40B4-BE49-F238E27FC236}">
                  <a16:creationId xmlns:a16="http://schemas.microsoft.com/office/drawing/2014/main" id="{B956D820-9042-75E1-0DF4-E91A37AFEC1C}"/>
                </a:ext>
              </a:extLst>
            </p:cNvPr>
            <p:cNvPicPr>
              <a:picLocks/>
            </p:cNvPicPr>
            <p:nvPr/>
          </p:nvPicPr>
          <p:blipFill>
            <a:blip r:embed="rId2"/>
            <a:stretch>
              <a:fillRect/>
            </a:stretch>
          </p:blipFill>
          <p:spPr>
            <a:xfrm>
              <a:off x="0" y="0"/>
              <a:ext cx="8001403" cy="1188718"/>
            </a:xfrm>
            <a:prstGeom prst="rect">
              <a:avLst/>
            </a:prstGeom>
            <a:effectLst/>
          </p:spPr>
        </p:pic>
        <p:sp>
          <p:nvSpPr>
            <p:cNvPr id="7" name="List&lt;Product&gt; menu = new ArrayList();…">
              <a:extLst>
                <a:ext uri="{FF2B5EF4-FFF2-40B4-BE49-F238E27FC236}">
                  <a16:creationId xmlns:a16="http://schemas.microsoft.com/office/drawing/2014/main" id="{61C55562-2710-9E6B-A64B-009BB6F750DD}"/>
                </a:ext>
              </a:extLst>
            </p:cNvPr>
            <p:cNvSpPr txBox="1"/>
            <p:nvPr/>
          </p:nvSpPr>
          <p:spPr>
            <a:xfrm>
              <a:off x="165101" y="53342"/>
              <a:ext cx="7605125" cy="833076"/>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400">
                  <a:solidFill>
                    <a:srgbClr val="212121"/>
                  </a:solidFill>
                  <a:latin typeface="Courier New"/>
                  <a:ea typeface="Courier New"/>
                  <a:cs typeface="Courier New"/>
                  <a:sym typeface="Courier New"/>
                </a:defRPr>
              </a:pPr>
              <a:r>
                <a:rPr dirty="0"/>
                <a:t>package &lt;</a:t>
              </a:r>
              <a:r>
                <a:rPr lang="es-ES" dirty="0"/>
                <a:t>nombre paquete</a:t>
              </a:r>
              <a:r>
                <a:rPr dirty="0"/>
                <a:t>&gt;;</a:t>
              </a:r>
            </a:p>
            <a:p>
              <a:pPr marL="12700" indent="-12700" defTabSz="885825">
                <a:lnSpc>
                  <a:spcPct val="86000"/>
                </a:lnSpc>
                <a:defRPr sz="1400">
                  <a:solidFill>
                    <a:srgbClr val="212121"/>
                  </a:solidFill>
                  <a:latin typeface="Courier New"/>
                  <a:ea typeface="Courier New"/>
                  <a:cs typeface="Courier New"/>
                  <a:sym typeface="Courier New"/>
                </a:defRPr>
              </a:pPr>
              <a:r>
                <a:rPr dirty="0"/>
                <a:t>import &lt;</a:t>
              </a:r>
              <a:r>
                <a:rPr lang="es-ES" dirty="0"/>
                <a:t>nombre paquete</a:t>
              </a:r>
              <a:r>
                <a:rPr dirty="0"/>
                <a:t>&gt;.&lt;</a:t>
              </a:r>
              <a:r>
                <a:rPr lang="es-ES" dirty="0"/>
                <a:t>NombreClase</a:t>
              </a:r>
              <a:r>
                <a:rPr dirty="0"/>
                <a:t>&gt;;</a:t>
              </a:r>
            </a:p>
            <a:p>
              <a:pPr marL="12700" indent="-12700" defTabSz="885825">
                <a:lnSpc>
                  <a:spcPct val="86000"/>
                </a:lnSpc>
                <a:defRPr sz="1400">
                  <a:solidFill>
                    <a:srgbClr val="212121"/>
                  </a:solidFill>
                  <a:latin typeface="Courier New"/>
                  <a:ea typeface="Courier New"/>
                  <a:cs typeface="Courier New"/>
                  <a:sym typeface="Courier New"/>
                </a:defRPr>
              </a:pPr>
              <a:r>
                <a:rPr dirty="0"/>
                <a:t>&lt;</a:t>
              </a:r>
              <a:r>
                <a:rPr lang="es-ES" dirty="0"/>
                <a:t>modificador acceso</a:t>
              </a:r>
              <a:r>
                <a:rPr dirty="0"/>
                <a:t>&gt; class &lt;</a:t>
              </a:r>
              <a:r>
                <a:rPr lang="es-ES" dirty="0"/>
                <a:t>NombreClase</a:t>
              </a:r>
              <a:r>
                <a:rPr dirty="0"/>
                <a:t>&gt; {</a:t>
              </a:r>
            </a:p>
            <a:p>
              <a:pPr marL="12700" indent="-12700" defTabSz="885825">
                <a:lnSpc>
                  <a:spcPct val="86000"/>
                </a:lnSpc>
                <a:defRPr sz="1400">
                  <a:solidFill>
                    <a:srgbClr val="212121"/>
                  </a:solidFill>
                  <a:latin typeface="Courier New"/>
                  <a:ea typeface="Courier New"/>
                  <a:cs typeface="Courier New"/>
                  <a:sym typeface="Courier New"/>
                </a:defRPr>
              </a:pPr>
              <a:r>
                <a:rPr dirty="0"/>
                <a:t>  </a:t>
              </a:r>
              <a:r>
                <a:rPr dirty="0">
                  <a:solidFill>
                    <a:srgbClr val="FF2600"/>
                  </a:solidFill>
                </a:rPr>
                <a:t>&lt;</a:t>
              </a:r>
              <a:r>
                <a:rPr lang="es-ES" dirty="0">
                  <a:solidFill>
                    <a:srgbClr val="FF2600"/>
                  </a:solidFill>
                </a:rPr>
                <a:t>modificador acceso</a:t>
              </a:r>
              <a:r>
                <a:rPr dirty="0">
                  <a:solidFill>
                    <a:srgbClr val="FF2600"/>
                  </a:solidFill>
                </a:rPr>
                <a:t>&gt;</a:t>
              </a:r>
              <a:r>
                <a:rPr dirty="0"/>
                <a:t> </a:t>
              </a:r>
              <a:r>
                <a:rPr dirty="0">
                  <a:solidFill>
                    <a:srgbClr val="FF9300"/>
                  </a:solidFill>
                </a:rPr>
                <a:t>&lt;</a:t>
              </a:r>
              <a:r>
                <a:rPr lang="es-ES" dirty="0">
                  <a:solidFill>
                    <a:srgbClr val="FF9300"/>
                  </a:solidFill>
                </a:rPr>
                <a:t>tipo </a:t>
              </a:r>
              <a:r>
                <a:rPr dirty="0">
                  <a:solidFill>
                    <a:srgbClr val="FF9300"/>
                  </a:solidFill>
                </a:rPr>
                <a:t>variable</a:t>
              </a:r>
              <a:r>
                <a:rPr lang="es-ES" dirty="0">
                  <a:solidFill>
                    <a:srgbClr val="FF9300"/>
                  </a:solidFill>
                </a:rPr>
                <a:t> </a:t>
              </a:r>
              <a:r>
                <a:rPr dirty="0">
                  <a:solidFill>
                    <a:srgbClr val="FF9300"/>
                  </a:solidFill>
                </a:rPr>
                <a:t>&gt;</a:t>
              </a:r>
              <a:r>
                <a:rPr dirty="0"/>
                <a:t> </a:t>
              </a:r>
              <a:r>
                <a:rPr dirty="0">
                  <a:solidFill>
                    <a:srgbClr val="0096FF"/>
                  </a:solidFill>
                </a:rPr>
                <a:t>&lt;</a:t>
              </a:r>
              <a:r>
                <a:rPr lang="es-ES" dirty="0">
                  <a:solidFill>
                    <a:srgbClr val="0096FF"/>
                  </a:solidFill>
                </a:rPr>
                <a:t>nombre </a:t>
              </a:r>
              <a:r>
                <a:rPr dirty="0">
                  <a:solidFill>
                    <a:srgbClr val="0096FF"/>
                  </a:solidFill>
                </a:rPr>
                <a:t>variable&gt;</a:t>
              </a:r>
              <a:r>
                <a:rPr dirty="0"/>
                <a:t> </a:t>
              </a:r>
              <a:r>
                <a:rPr dirty="0">
                  <a:solidFill>
                    <a:srgbClr val="4F8F00"/>
                  </a:solidFill>
                </a:rPr>
                <a:t>= &lt;</a:t>
              </a:r>
              <a:r>
                <a:rPr lang="es-ES" dirty="0">
                  <a:solidFill>
                    <a:srgbClr val="4F8F00"/>
                  </a:solidFill>
                </a:rPr>
                <a:t>valor </a:t>
              </a:r>
              <a:r>
                <a:rPr dirty="0">
                  <a:solidFill>
                    <a:srgbClr val="4F8F00"/>
                  </a:solidFill>
                </a:rPr>
                <a:t>variable&gt;</a:t>
              </a:r>
              <a:r>
                <a:rPr dirty="0"/>
                <a:t>;</a:t>
              </a:r>
            </a:p>
            <a:p>
              <a:pPr marL="12700" indent="-12700" defTabSz="885825">
                <a:lnSpc>
                  <a:spcPct val="86000"/>
                </a:lnSpc>
                <a:defRPr sz="1400">
                  <a:solidFill>
                    <a:srgbClr val="212121"/>
                  </a:solidFill>
                  <a:latin typeface="Courier New"/>
                  <a:ea typeface="Courier New"/>
                  <a:cs typeface="Courier New"/>
                  <a:sym typeface="Courier New"/>
                </a:defRPr>
              </a:pPr>
              <a:r>
                <a:rPr dirty="0"/>
                <a:t>}</a:t>
              </a:r>
            </a:p>
          </p:txBody>
        </p:sp>
      </p:grpSp>
      <p:grpSp>
        <p:nvGrpSpPr>
          <p:cNvPr id="8" name="List&lt;Product&gt; menu = new ArrayList();…">
            <a:extLst>
              <a:ext uri="{FF2B5EF4-FFF2-40B4-BE49-F238E27FC236}">
                <a16:creationId xmlns:a16="http://schemas.microsoft.com/office/drawing/2014/main" id="{702D95FC-758E-1FB0-53DB-FC0CFB533786}"/>
              </a:ext>
            </a:extLst>
          </p:cNvPr>
          <p:cNvGrpSpPr/>
          <p:nvPr/>
        </p:nvGrpSpPr>
        <p:grpSpPr>
          <a:xfrm>
            <a:off x="4271827" y="3974140"/>
            <a:ext cx="6883853" cy="1965960"/>
            <a:chOff x="0" y="0"/>
            <a:chExt cx="6883852" cy="1965958"/>
          </a:xfrm>
        </p:grpSpPr>
        <p:pic>
          <p:nvPicPr>
            <p:cNvPr id="9" name="List&lt;Product&gt; menu = new ArrayList();… package demos.shop;&#10;import java.mathBigDecimal;&#10;import java.time.LocalDate;&#10;public class Product {&#10;  private int id;&#10;  private String name;&#10;  private BigDecimal price;&#10;  private LocalDate bestBefore = LocalDate.now().plusDays(3);&#10;}" descr="List&lt;Product&gt; menu = new ArrayList();… package demos.shop;import java.mathBigDecimal;import java.time.LocalDate;public class Product {  private int id;  private String name;  private BigDecimal price;  private LocalDate bestBefore = LocalDate.now().plusDays(3);}">
              <a:extLst>
                <a:ext uri="{FF2B5EF4-FFF2-40B4-BE49-F238E27FC236}">
                  <a16:creationId xmlns:a16="http://schemas.microsoft.com/office/drawing/2014/main" id="{CBF85529-4E2B-A239-0BEB-3332C096C4AE}"/>
                </a:ext>
              </a:extLst>
            </p:cNvPr>
            <p:cNvPicPr>
              <a:picLocks/>
            </p:cNvPicPr>
            <p:nvPr/>
          </p:nvPicPr>
          <p:blipFill>
            <a:blip r:embed="rId3"/>
            <a:stretch>
              <a:fillRect/>
            </a:stretch>
          </p:blipFill>
          <p:spPr>
            <a:xfrm>
              <a:off x="0" y="0"/>
              <a:ext cx="6883852" cy="1965958"/>
            </a:xfrm>
            <a:prstGeom prst="rect">
              <a:avLst/>
            </a:prstGeom>
            <a:effectLst/>
          </p:spPr>
        </p:pic>
        <p:sp>
          <p:nvSpPr>
            <p:cNvPr id="10" name="List&lt;Product&gt; menu = new ArrayList();…">
              <a:extLst>
                <a:ext uri="{FF2B5EF4-FFF2-40B4-BE49-F238E27FC236}">
                  <a16:creationId xmlns:a16="http://schemas.microsoft.com/office/drawing/2014/main" id="{B6C2B155-B7D1-3D3B-1672-4BFF1D9BE1FD}"/>
                </a:ext>
              </a:extLst>
            </p:cNvPr>
            <p:cNvSpPr txBox="1"/>
            <p:nvPr/>
          </p:nvSpPr>
          <p:spPr>
            <a:xfrm>
              <a:off x="165100" y="43180"/>
              <a:ext cx="6553652" cy="1691640"/>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400">
                  <a:solidFill>
                    <a:srgbClr val="212121"/>
                  </a:solidFill>
                  <a:latin typeface="Courier New"/>
                  <a:ea typeface="Courier New"/>
                  <a:cs typeface="Courier New"/>
                  <a:sym typeface="Courier New"/>
                </a:defRPr>
              </a:pPr>
              <a:r>
                <a:rPr dirty="0"/>
                <a:t>package demos.shop;</a:t>
              </a:r>
            </a:p>
            <a:p>
              <a:pPr marL="12700" indent="-12700" defTabSz="885825">
                <a:lnSpc>
                  <a:spcPct val="86000"/>
                </a:lnSpc>
                <a:defRPr sz="1400">
                  <a:solidFill>
                    <a:srgbClr val="212121"/>
                  </a:solidFill>
                  <a:latin typeface="Courier New"/>
                  <a:ea typeface="Courier New"/>
                  <a:cs typeface="Courier New"/>
                  <a:sym typeface="Courier New"/>
                </a:defRPr>
              </a:pPr>
              <a:r>
                <a:rPr dirty="0"/>
                <a:t>import java.mathBigDecimal;</a:t>
              </a:r>
            </a:p>
            <a:p>
              <a:pPr marL="12700" indent="-12700" defTabSz="885825">
                <a:lnSpc>
                  <a:spcPct val="86000"/>
                </a:lnSpc>
                <a:defRPr sz="1400">
                  <a:solidFill>
                    <a:srgbClr val="212121"/>
                  </a:solidFill>
                  <a:latin typeface="Courier New"/>
                  <a:ea typeface="Courier New"/>
                  <a:cs typeface="Courier New"/>
                  <a:sym typeface="Courier New"/>
                </a:defRPr>
              </a:pPr>
              <a:r>
                <a:rPr dirty="0"/>
                <a:t>import java.time.LocalDate;</a:t>
              </a:r>
            </a:p>
            <a:p>
              <a:pPr marL="12700" indent="-12700" defTabSz="885825">
                <a:lnSpc>
                  <a:spcPct val="86000"/>
                </a:lnSpc>
                <a:defRPr sz="1400">
                  <a:solidFill>
                    <a:srgbClr val="212121"/>
                  </a:solidFill>
                  <a:latin typeface="Courier New"/>
                  <a:ea typeface="Courier New"/>
                  <a:cs typeface="Courier New"/>
                  <a:sym typeface="Courier New"/>
                </a:defRPr>
              </a:pPr>
              <a:r>
                <a:rPr dirty="0"/>
                <a:t>public class Product</a:t>
              </a:r>
              <a:r>
                <a:rPr lang="es-ES" dirty="0"/>
                <a:t>o</a:t>
              </a:r>
              <a:r>
                <a:rPr dirty="0"/>
                <a:t> {</a:t>
              </a:r>
            </a:p>
            <a:p>
              <a:pPr marL="12700" indent="-12700" defTabSz="885825">
                <a:lnSpc>
                  <a:spcPct val="86000"/>
                </a:lnSpc>
                <a:defRPr sz="1400">
                  <a:solidFill>
                    <a:srgbClr val="212121"/>
                  </a:solidFill>
                  <a:latin typeface="Courier New"/>
                  <a:ea typeface="Courier New"/>
                  <a:cs typeface="Courier New"/>
                  <a:sym typeface="Courier New"/>
                </a:defRPr>
              </a:pPr>
              <a:r>
                <a:rPr dirty="0"/>
                <a:t>  </a:t>
              </a:r>
              <a:r>
                <a:rPr dirty="0">
                  <a:solidFill>
                    <a:srgbClr val="FF2600"/>
                  </a:solidFill>
                </a:rPr>
                <a:t>private</a:t>
              </a:r>
              <a:r>
                <a:rPr dirty="0"/>
                <a:t> </a:t>
              </a:r>
              <a:r>
                <a:rPr dirty="0">
                  <a:solidFill>
                    <a:srgbClr val="FF9300"/>
                  </a:solidFill>
                </a:rPr>
                <a:t>int</a:t>
              </a:r>
              <a:r>
                <a:rPr dirty="0"/>
                <a:t> </a:t>
              </a:r>
              <a:r>
                <a:rPr dirty="0">
                  <a:solidFill>
                    <a:srgbClr val="0096FF"/>
                  </a:solidFill>
                </a:rPr>
                <a:t>id;</a:t>
              </a:r>
            </a:p>
            <a:p>
              <a:pPr marL="12700" indent="-12700" defTabSz="885825">
                <a:lnSpc>
                  <a:spcPct val="86000"/>
                </a:lnSpc>
                <a:defRPr sz="1400">
                  <a:solidFill>
                    <a:srgbClr val="212121"/>
                  </a:solidFill>
                  <a:latin typeface="Courier New"/>
                  <a:ea typeface="Courier New"/>
                  <a:cs typeface="Courier New"/>
                  <a:sym typeface="Courier New"/>
                </a:defRPr>
              </a:pPr>
              <a:r>
                <a:rPr dirty="0"/>
                <a:t>  </a:t>
              </a:r>
              <a:r>
                <a:rPr dirty="0">
                  <a:solidFill>
                    <a:srgbClr val="FF2600"/>
                  </a:solidFill>
                </a:rPr>
                <a:t>private</a:t>
              </a:r>
              <a:r>
                <a:rPr dirty="0"/>
                <a:t> </a:t>
              </a:r>
              <a:r>
                <a:rPr dirty="0">
                  <a:solidFill>
                    <a:srgbClr val="FF9300"/>
                  </a:solidFill>
                </a:rPr>
                <a:t>String</a:t>
              </a:r>
              <a:r>
                <a:rPr dirty="0"/>
                <a:t> </a:t>
              </a:r>
              <a:r>
                <a:rPr dirty="0">
                  <a:solidFill>
                    <a:srgbClr val="0096FF"/>
                  </a:solidFill>
                </a:rPr>
                <a:t>name;</a:t>
              </a:r>
            </a:p>
            <a:p>
              <a:pPr marL="12700" indent="-12700" defTabSz="885825">
                <a:lnSpc>
                  <a:spcPct val="86000"/>
                </a:lnSpc>
                <a:defRPr sz="1400">
                  <a:solidFill>
                    <a:srgbClr val="212121"/>
                  </a:solidFill>
                  <a:latin typeface="Courier New"/>
                  <a:ea typeface="Courier New"/>
                  <a:cs typeface="Courier New"/>
                  <a:sym typeface="Courier New"/>
                </a:defRPr>
              </a:pPr>
              <a:r>
                <a:rPr dirty="0"/>
                <a:t>  </a:t>
              </a:r>
              <a:r>
                <a:rPr dirty="0">
                  <a:solidFill>
                    <a:srgbClr val="FF2600"/>
                  </a:solidFill>
                </a:rPr>
                <a:t>private</a:t>
              </a:r>
              <a:r>
                <a:rPr dirty="0"/>
                <a:t> </a:t>
              </a:r>
              <a:r>
                <a:rPr dirty="0">
                  <a:solidFill>
                    <a:srgbClr val="FF9300"/>
                  </a:solidFill>
                </a:rPr>
                <a:t>BigDecimal</a:t>
              </a:r>
              <a:r>
                <a:rPr dirty="0"/>
                <a:t> </a:t>
              </a:r>
              <a:r>
                <a:rPr dirty="0">
                  <a:solidFill>
                    <a:srgbClr val="0096FF"/>
                  </a:solidFill>
                </a:rPr>
                <a:t>pr</a:t>
              </a:r>
              <a:r>
                <a:rPr lang="es-ES" dirty="0">
                  <a:solidFill>
                    <a:srgbClr val="0096FF"/>
                  </a:solidFill>
                </a:rPr>
                <a:t>ecio</a:t>
              </a:r>
              <a:r>
                <a:rPr dirty="0"/>
                <a:t>;</a:t>
              </a:r>
            </a:p>
            <a:p>
              <a:pPr marL="12700" indent="-12700" defTabSz="885825">
                <a:lnSpc>
                  <a:spcPct val="86000"/>
                </a:lnSpc>
                <a:defRPr sz="1400">
                  <a:solidFill>
                    <a:srgbClr val="212121"/>
                  </a:solidFill>
                  <a:latin typeface="Courier New"/>
                  <a:ea typeface="Courier New"/>
                  <a:cs typeface="Courier New"/>
                  <a:sym typeface="Courier New"/>
                </a:defRPr>
              </a:pPr>
              <a:r>
                <a:rPr dirty="0"/>
                <a:t>  </a:t>
              </a:r>
              <a:r>
                <a:rPr dirty="0">
                  <a:solidFill>
                    <a:srgbClr val="FF2600"/>
                  </a:solidFill>
                </a:rPr>
                <a:t>private</a:t>
              </a:r>
              <a:r>
                <a:rPr dirty="0"/>
                <a:t> </a:t>
              </a:r>
              <a:r>
                <a:rPr dirty="0">
                  <a:solidFill>
                    <a:srgbClr val="FF9300"/>
                  </a:solidFill>
                </a:rPr>
                <a:t>LocalDate</a:t>
              </a:r>
              <a:r>
                <a:rPr dirty="0"/>
                <a:t> </a:t>
              </a:r>
              <a:r>
                <a:rPr dirty="0">
                  <a:solidFill>
                    <a:srgbClr val="0096FF"/>
                  </a:solidFill>
                </a:rPr>
                <a:t>bestBefore </a:t>
              </a:r>
              <a:r>
                <a:rPr dirty="0">
                  <a:solidFill>
                    <a:srgbClr val="4F8F00"/>
                  </a:solidFill>
                </a:rPr>
                <a:t>= LocalDate.now().plusDays(3)</a:t>
              </a:r>
              <a:r>
                <a:rPr dirty="0"/>
                <a:t>;</a:t>
              </a:r>
            </a:p>
            <a:p>
              <a:pPr marL="12700" indent="-12700" defTabSz="885825">
                <a:lnSpc>
                  <a:spcPct val="86000"/>
                </a:lnSpc>
                <a:defRPr sz="1400">
                  <a:solidFill>
                    <a:srgbClr val="212121"/>
                  </a:solidFill>
                  <a:latin typeface="Courier New"/>
                  <a:ea typeface="Courier New"/>
                  <a:cs typeface="Courier New"/>
                  <a:sym typeface="Courier New"/>
                </a:defRPr>
              </a:pPr>
              <a:r>
                <a:rPr dirty="0"/>
                <a:t>}</a:t>
              </a:r>
            </a:p>
          </p:txBody>
        </p:sp>
      </p:grpSp>
    </p:spTree>
    <p:extLst>
      <p:ext uri="{BB962C8B-B14F-4D97-AF65-F5344CB8AC3E}">
        <p14:creationId xmlns:p14="http://schemas.microsoft.com/office/powerpoint/2010/main" val="1587404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lstStyle/>
          <a:p>
            <a:pPr lvl="1"/>
            <a:endParaRPr lang="es-ES" b="1" dirty="0"/>
          </a:p>
          <a:p>
            <a:pPr lvl="1"/>
            <a:r>
              <a:rPr lang="es-ES" b="1" dirty="0"/>
              <a:t>Métodos  estáticos</a:t>
            </a:r>
          </a:p>
          <a:p>
            <a:pPr lvl="1"/>
            <a:endParaRPr lang="es-ES" dirty="0"/>
          </a:p>
          <a:p>
            <a:pPr lvl="1"/>
            <a:r>
              <a:rPr lang="es-ES" dirty="0"/>
              <a:t>Pueden contener métodos estáticos</a:t>
            </a:r>
          </a:p>
          <a:p>
            <a:pPr lvl="1"/>
            <a:r>
              <a:rPr lang="es-ES" dirty="0"/>
              <a:t>Permiten que las interfaces tengan métodos con una implementación que no depende de las instancias de la interfaz </a:t>
            </a:r>
          </a:p>
          <a:p>
            <a:pPr lvl="1"/>
            <a:r>
              <a:rPr lang="es-ES" dirty="0"/>
              <a:t>Estos métodos estáticos son similares a los métodos estáticos en clases en el sentido de que pertenecen a la interfaz (o clase) en sí y no a una instancia específica</a:t>
            </a:r>
          </a:p>
          <a:p>
            <a:pPr lvl="1"/>
            <a:endParaRPr lang="es-ES" dirty="0"/>
          </a:p>
          <a:p>
            <a:pPr lvl="1"/>
            <a:endParaRPr lang="es-ES" dirty="0"/>
          </a:p>
        </p:txBody>
      </p:sp>
    </p:spTree>
    <p:extLst>
      <p:ext uri="{BB962C8B-B14F-4D97-AF65-F5344CB8AC3E}">
        <p14:creationId xmlns:p14="http://schemas.microsoft.com/office/powerpoint/2010/main" val="550508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00F3-B9F8-D97A-655C-62724FFA7B07}"/>
              </a:ext>
            </a:extLst>
          </p:cNvPr>
          <p:cNvSpPr>
            <a:spLocks noGrp="1"/>
          </p:cNvSpPr>
          <p:nvPr>
            <p:ph type="title"/>
          </p:nvPr>
        </p:nvSpPr>
        <p:spPr/>
        <p:txBody>
          <a:bodyPr/>
          <a:lstStyle/>
          <a:p>
            <a:r>
              <a:rPr lang="es-ES" dirty="0"/>
              <a:t>Interfaces</a:t>
            </a:r>
          </a:p>
        </p:txBody>
      </p:sp>
      <p:sp>
        <p:nvSpPr>
          <p:cNvPr id="3" name="Marcador de contenido 2">
            <a:extLst>
              <a:ext uri="{FF2B5EF4-FFF2-40B4-BE49-F238E27FC236}">
                <a16:creationId xmlns:a16="http://schemas.microsoft.com/office/drawing/2014/main" id="{D27CA321-AAC2-EA94-39B8-7C50E085CA48}"/>
              </a:ext>
            </a:extLst>
          </p:cNvPr>
          <p:cNvSpPr>
            <a:spLocks noGrp="1"/>
          </p:cNvSpPr>
          <p:nvPr>
            <p:ph idx="1"/>
          </p:nvPr>
        </p:nvSpPr>
        <p:spPr/>
        <p:txBody>
          <a:bodyPr>
            <a:normAutofit lnSpcReduction="10000"/>
          </a:bodyPr>
          <a:lstStyle/>
          <a:p>
            <a:pPr lvl="1"/>
            <a:endParaRPr lang="es-ES" b="1" dirty="0"/>
          </a:p>
          <a:p>
            <a:pPr lvl="1"/>
            <a:r>
              <a:rPr lang="es-ES" b="1" dirty="0"/>
              <a:t>Característica de los métodos  estáticos </a:t>
            </a:r>
          </a:p>
          <a:p>
            <a:pPr lvl="1"/>
            <a:endParaRPr lang="es-ES" dirty="0"/>
          </a:p>
          <a:p>
            <a:pPr lvl="1"/>
            <a:r>
              <a:rPr lang="es-ES" b="1" dirty="0"/>
              <a:t>No se pueden sobreescribir</a:t>
            </a:r>
          </a:p>
          <a:p>
            <a:pPr lvl="1"/>
            <a:r>
              <a:rPr lang="es-ES" dirty="0"/>
              <a:t>Son útiles para proporcionar funciones auxiliares o de utilidad que están relacionadas con la interfaz pero que no requieren una instancia de la interfaz para funcionar. Por ejemplo, realizar conversiones de Celsius a Farenheit</a:t>
            </a:r>
          </a:p>
          <a:p>
            <a:pPr lvl="1"/>
            <a:endParaRPr lang="es-ES" dirty="0"/>
          </a:p>
          <a:p>
            <a:pPr lvl="1"/>
            <a:r>
              <a:rPr lang="es-ES" b="1" dirty="0"/>
              <a:t>No son heredados por la clase que implemente la interfaz</a:t>
            </a:r>
            <a:r>
              <a:rPr lang="es-ES" dirty="0"/>
              <a:t>. Por eso para llamar a un método estático de una interfaz, siempre hay que usar el nombre de la interfaz</a:t>
            </a:r>
          </a:p>
          <a:p>
            <a:pPr lvl="1"/>
            <a:r>
              <a:rPr lang="es-ES" b="1" dirty="0"/>
              <a:t>Ejemplo</a:t>
            </a:r>
            <a:r>
              <a:rPr lang="es-ES" dirty="0"/>
              <a:t>:</a:t>
            </a:r>
          </a:p>
          <a:p>
            <a:pPr lvl="1"/>
            <a:r>
              <a:rPr lang="es-ES" dirty="0"/>
              <a:t>Interfaz1.métodoEstaticoDeLaInterfaz(parametro1)</a:t>
            </a:r>
          </a:p>
          <a:p>
            <a:pPr lvl="1"/>
            <a:endParaRPr lang="es-ES" dirty="0"/>
          </a:p>
          <a:p>
            <a:pPr lvl="1"/>
            <a:endParaRPr lang="es-ES" dirty="0"/>
          </a:p>
        </p:txBody>
      </p:sp>
    </p:spTree>
    <p:extLst>
      <p:ext uri="{BB962C8B-B14F-4D97-AF65-F5344CB8AC3E}">
        <p14:creationId xmlns:p14="http://schemas.microsoft.com/office/powerpoint/2010/main" val="322250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Definiendo métodos de instancia</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endParaRPr lang="es-ES" dirty="0"/>
          </a:p>
          <a:p>
            <a:pPr lvl="1"/>
            <a:endParaRPr lang="es-ES" dirty="0"/>
          </a:p>
          <a:p>
            <a:pPr marL="201168" lvl="1" indent="0">
              <a:buNone/>
            </a:pPr>
            <a:endParaRPr lang="es-ES" dirty="0"/>
          </a:p>
        </p:txBody>
      </p:sp>
      <p:grpSp>
        <p:nvGrpSpPr>
          <p:cNvPr id="4" name="List&lt;Product&gt; menu = new ArrayList();…">
            <a:extLst>
              <a:ext uri="{FF2B5EF4-FFF2-40B4-BE49-F238E27FC236}">
                <a16:creationId xmlns:a16="http://schemas.microsoft.com/office/drawing/2014/main" id="{21F5B77C-5340-4D04-21C9-5E8D5D75A5D1}"/>
              </a:ext>
            </a:extLst>
          </p:cNvPr>
          <p:cNvGrpSpPr/>
          <p:nvPr/>
        </p:nvGrpSpPr>
        <p:grpSpPr>
          <a:xfrm>
            <a:off x="743779" y="2123485"/>
            <a:ext cx="10402497" cy="1645920"/>
            <a:chOff x="0" y="71120"/>
            <a:chExt cx="9128191" cy="1645918"/>
          </a:xfrm>
        </p:grpSpPr>
        <p:pic>
          <p:nvPicPr>
            <p:cNvPr id="11" name="List&lt;Product&gt; menu = new ArrayList();… package &lt;package name&gt;;&#10;&lt;access modifier&gt; class &lt;ClassName&gt; {&#10;  &lt;access modifier&gt; &lt;return type&gt; &lt;method name&gt;(&lt;ParameterType&gt; &lt;parameterName&gt;,&#10;                                                &lt;ParameterType&gt; &lt;parameterName&gt;) {&#10;    return &lt;value&gt;;&#10;  }&#10;}" descr="List&lt;Product&gt; menu = new ArrayList();… package &lt;package name&gt;;&lt;access modifier&gt; class &lt;ClassName&gt; {  &lt;access modifier&gt; &lt;return type&gt; &lt;method name&gt;(&lt;ParameterType&gt; &lt;parameterName&gt;,                                                &lt;ParameterType&gt; &lt;parameterName&gt;) {    return &lt;value&gt;;  }}">
              <a:extLst>
                <a:ext uri="{FF2B5EF4-FFF2-40B4-BE49-F238E27FC236}">
                  <a16:creationId xmlns:a16="http://schemas.microsoft.com/office/drawing/2014/main" id="{5C0643B9-AEE7-D979-A9CF-563C396A5B4F}"/>
                </a:ext>
              </a:extLst>
            </p:cNvPr>
            <p:cNvPicPr>
              <a:picLocks/>
            </p:cNvPicPr>
            <p:nvPr/>
          </p:nvPicPr>
          <p:blipFill>
            <a:blip r:embed="rId2"/>
            <a:stretch>
              <a:fillRect/>
            </a:stretch>
          </p:blipFill>
          <p:spPr>
            <a:xfrm>
              <a:off x="0" y="71120"/>
              <a:ext cx="9128191" cy="1645918"/>
            </a:xfrm>
            <a:prstGeom prst="rect">
              <a:avLst/>
            </a:prstGeom>
            <a:effectLst/>
          </p:spPr>
        </p:pic>
        <p:sp>
          <p:nvSpPr>
            <p:cNvPr id="12" name="List&lt;Product&gt; menu = new ArrayList();…">
              <a:extLst>
                <a:ext uri="{FF2B5EF4-FFF2-40B4-BE49-F238E27FC236}">
                  <a16:creationId xmlns:a16="http://schemas.microsoft.com/office/drawing/2014/main" id="{EB19F0D7-DBEA-89FF-0684-E0BDCE9349F8}"/>
                </a:ext>
              </a:extLst>
            </p:cNvPr>
            <p:cNvSpPr txBox="1"/>
            <p:nvPr/>
          </p:nvSpPr>
          <p:spPr>
            <a:xfrm>
              <a:off x="165100" y="114300"/>
              <a:ext cx="8797991" cy="130465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400">
                  <a:solidFill>
                    <a:srgbClr val="212121"/>
                  </a:solidFill>
                  <a:latin typeface="Courier New"/>
                  <a:ea typeface="Courier New"/>
                  <a:cs typeface="Courier New"/>
                  <a:sym typeface="Courier New"/>
                </a:defRPr>
              </a:pPr>
              <a:r>
                <a:rPr dirty="0"/>
                <a:t>package &lt;</a:t>
              </a:r>
              <a:r>
                <a:rPr lang="es-ES" dirty="0"/>
                <a:t> nombre paquete </a:t>
              </a:r>
              <a:r>
                <a:rPr dirty="0"/>
                <a:t>&gt;;</a:t>
              </a:r>
            </a:p>
            <a:p>
              <a:pPr marL="12700" indent="-12700" defTabSz="885825">
                <a:lnSpc>
                  <a:spcPct val="86000"/>
                </a:lnSpc>
                <a:defRPr sz="1400">
                  <a:solidFill>
                    <a:srgbClr val="212121"/>
                  </a:solidFill>
                  <a:latin typeface="Courier New"/>
                  <a:ea typeface="Courier New"/>
                  <a:cs typeface="Courier New"/>
                  <a:sym typeface="Courier New"/>
                </a:defRPr>
              </a:pPr>
              <a:r>
                <a:rPr dirty="0"/>
                <a:t>&lt;modifi</a:t>
              </a:r>
              <a:r>
                <a:rPr lang="es-ES" dirty="0"/>
                <a:t>cador acceso</a:t>
              </a:r>
              <a:r>
                <a:rPr dirty="0"/>
                <a:t>&gt; class &lt;ClassName&gt; {</a:t>
              </a:r>
            </a:p>
            <a:p>
              <a:pPr marL="12700" indent="-12700" defTabSz="885825">
                <a:lnSpc>
                  <a:spcPct val="86000"/>
                </a:lnSpc>
                <a:defRPr sz="1400">
                  <a:solidFill>
                    <a:srgbClr val="212121"/>
                  </a:solidFill>
                  <a:latin typeface="Courier New"/>
                  <a:ea typeface="Courier New"/>
                  <a:cs typeface="Courier New"/>
                  <a:sym typeface="Courier New"/>
                </a:defRPr>
              </a:pPr>
              <a:r>
                <a:rPr dirty="0"/>
                <a:t>  </a:t>
              </a:r>
              <a:r>
                <a:rPr dirty="0">
                  <a:solidFill>
                    <a:srgbClr val="FF2600"/>
                  </a:solidFill>
                </a:rPr>
                <a:t>&lt;modifi</a:t>
              </a:r>
              <a:r>
                <a:rPr lang="es-ES" dirty="0">
                  <a:solidFill>
                    <a:srgbClr val="FF2600"/>
                  </a:solidFill>
                </a:rPr>
                <a:t>cador acceso</a:t>
              </a:r>
              <a:r>
                <a:rPr dirty="0">
                  <a:solidFill>
                    <a:srgbClr val="FF2600"/>
                  </a:solidFill>
                </a:rPr>
                <a:t>&gt;</a:t>
              </a:r>
              <a:r>
                <a:rPr dirty="0"/>
                <a:t> </a:t>
              </a:r>
              <a:r>
                <a:rPr dirty="0">
                  <a:solidFill>
                    <a:srgbClr val="FF9300"/>
                  </a:solidFill>
                </a:rPr>
                <a:t>&lt;</a:t>
              </a:r>
              <a:r>
                <a:rPr lang="es-ES" dirty="0">
                  <a:solidFill>
                    <a:srgbClr val="FF9300"/>
                  </a:solidFill>
                </a:rPr>
                <a:t>tipo </a:t>
              </a:r>
              <a:r>
                <a:rPr dirty="0">
                  <a:solidFill>
                    <a:srgbClr val="FF9300"/>
                  </a:solidFill>
                </a:rPr>
                <a:t>return&gt;</a:t>
              </a:r>
              <a:r>
                <a:rPr dirty="0"/>
                <a:t> </a:t>
              </a:r>
              <a:r>
                <a:rPr dirty="0">
                  <a:solidFill>
                    <a:srgbClr val="0096FF"/>
                  </a:solidFill>
                </a:rPr>
                <a:t>&lt;</a:t>
              </a:r>
              <a:r>
                <a:rPr lang="es-ES" dirty="0">
                  <a:solidFill>
                    <a:srgbClr val="0096FF"/>
                  </a:solidFill>
                </a:rPr>
                <a:t>nombre </a:t>
              </a:r>
              <a:r>
                <a:rPr dirty="0">
                  <a:solidFill>
                    <a:srgbClr val="0096FF"/>
                  </a:solidFill>
                </a:rPr>
                <a:t>met</a:t>
              </a:r>
              <a:r>
                <a:rPr lang="es-ES" dirty="0">
                  <a:solidFill>
                    <a:srgbClr val="0096FF"/>
                  </a:solidFill>
                </a:rPr>
                <a:t>odo</a:t>
              </a:r>
              <a:r>
                <a:rPr dirty="0">
                  <a:solidFill>
                    <a:srgbClr val="0096FF"/>
                  </a:solidFill>
                </a:rPr>
                <a:t>&gt;</a:t>
              </a:r>
              <a:r>
                <a:rPr dirty="0">
                  <a:solidFill>
                    <a:srgbClr val="424242"/>
                  </a:solidFill>
                </a:rPr>
                <a:t>(</a:t>
              </a:r>
              <a:r>
                <a:rPr dirty="0">
                  <a:solidFill>
                    <a:srgbClr val="4F8F00"/>
                  </a:solidFill>
                </a:rPr>
                <a:t>&lt;</a:t>
              </a:r>
              <a:r>
                <a:rPr lang="es-ES" dirty="0">
                  <a:solidFill>
                    <a:srgbClr val="4F8F00"/>
                  </a:solidFill>
                </a:rPr>
                <a:t>tipoParametro</a:t>
              </a:r>
              <a:r>
                <a:rPr dirty="0">
                  <a:solidFill>
                    <a:srgbClr val="4F8F00"/>
                  </a:solidFill>
                </a:rPr>
                <a:t>&gt; &lt;</a:t>
              </a:r>
              <a:r>
                <a:rPr lang="es-ES" dirty="0">
                  <a:solidFill>
                    <a:srgbClr val="4F8F00"/>
                  </a:solidFill>
                </a:rPr>
                <a:t>nombreParametro</a:t>
              </a:r>
              <a:r>
                <a:rPr dirty="0">
                  <a:solidFill>
                    <a:srgbClr val="4F8F00"/>
                  </a:solidFill>
                </a:rPr>
                <a:t>&gt;,</a:t>
              </a:r>
            </a:p>
            <a:p>
              <a:pPr marL="12700" indent="-12700" defTabSz="885825">
                <a:lnSpc>
                  <a:spcPct val="86000"/>
                </a:lnSpc>
                <a:defRPr sz="1400">
                  <a:solidFill>
                    <a:srgbClr val="212121"/>
                  </a:solidFill>
                  <a:latin typeface="Courier New"/>
                  <a:ea typeface="Courier New"/>
                  <a:cs typeface="Courier New"/>
                  <a:sym typeface="Courier New"/>
                </a:defRPr>
              </a:pPr>
              <a:r>
                <a:rPr dirty="0">
                  <a:solidFill>
                    <a:srgbClr val="4F8F00"/>
                  </a:solidFill>
                </a:rPr>
                <a:t>                                                </a:t>
              </a:r>
              <a:r>
                <a:rPr lang="es-ES" dirty="0">
                  <a:solidFill>
                    <a:srgbClr val="4F8F00"/>
                  </a:solidFill>
                </a:rPr>
                <a:t>&lt;tipoParametro&gt; &lt;nombreParametro&gt;</a:t>
              </a:r>
              <a:r>
                <a:rPr dirty="0">
                  <a:solidFill>
                    <a:srgbClr val="424242"/>
                  </a:solidFill>
                </a:rPr>
                <a:t>)</a:t>
              </a:r>
              <a:r>
                <a:rPr dirty="0"/>
                <a:t> {</a:t>
              </a:r>
            </a:p>
            <a:p>
              <a:pPr marL="12700" indent="-12700" defTabSz="885825">
                <a:lnSpc>
                  <a:spcPct val="86000"/>
                </a:lnSpc>
                <a:defRPr sz="1400">
                  <a:solidFill>
                    <a:srgbClr val="212121"/>
                  </a:solidFill>
                  <a:latin typeface="Courier New"/>
                  <a:ea typeface="Courier New"/>
                  <a:cs typeface="Courier New"/>
                  <a:sym typeface="Courier New"/>
                </a:defRPr>
              </a:pPr>
              <a:r>
                <a:rPr dirty="0"/>
                <a:t>    </a:t>
              </a:r>
              <a:r>
                <a:rPr dirty="0">
                  <a:solidFill>
                    <a:srgbClr val="FF40FF"/>
                  </a:solidFill>
                </a:rPr>
                <a:t>return &lt;val</a:t>
              </a:r>
              <a:r>
                <a:rPr lang="es-ES" dirty="0" err="1">
                  <a:solidFill>
                    <a:srgbClr val="FF40FF"/>
                  </a:solidFill>
                </a:rPr>
                <a:t>or</a:t>
              </a:r>
              <a:r>
                <a:rPr dirty="0">
                  <a:solidFill>
                    <a:srgbClr val="FF40FF"/>
                  </a:solidFill>
                </a:rPr>
                <a:t>&gt;</a:t>
              </a:r>
              <a:r>
                <a:rPr dirty="0"/>
                <a:t>;</a:t>
              </a:r>
            </a:p>
            <a:p>
              <a:pPr marL="12700" indent="-12700" defTabSz="885825">
                <a:lnSpc>
                  <a:spcPct val="86000"/>
                </a:lnSpc>
                <a:defRPr sz="1400">
                  <a:solidFill>
                    <a:srgbClr val="212121"/>
                  </a:solidFill>
                  <a:latin typeface="Courier New"/>
                  <a:ea typeface="Courier New"/>
                  <a:cs typeface="Courier New"/>
                  <a:sym typeface="Courier New"/>
                </a:defRPr>
              </a:pPr>
              <a:r>
                <a:rPr dirty="0"/>
                <a:t>  }</a:t>
              </a:r>
            </a:p>
            <a:p>
              <a:pPr marL="12700" indent="-12700" defTabSz="885825">
                <a:lnSpc>
                  <a:spcPct val="86000"/>
                </a:lnSpc>
                <a:defRPr sz="1400">
                  <a:solidFill>
                    <a:srgbClr val="212121"/>
                  </a:solidFill>
                  <a:latin typeface="Courier New"/>
                  <a:ea typeface="Courier New"/>
                  <a:cs typeface="Courier New"/>
                  <a:sym typeface="Courier New"/>
                </a:defRPr>
              </a:pPr>
              <a:r>
                <a:rPr dirty="0"/>
                <a:t>}</a:t>
              </a:r>
            </a:p>
          </p:txBody>
        </p:sp>
      </p:grpSp>
      <p:grpSp>
        <p:nvGrpSpPr>
          <p:cNvPr id="13" name="List&lt;Product&gt; menu = new ArrayList();…">
            <a:extLst>
              <a:ext uri="{FF2B5EF4-FFF2-40B4-BE49-F238E27FC236}">
                <a16:creationId xmlns:a16="http://schemas.microsoft.com/office/drawing/2014/main" id="{C7F844FC-8159-07C3-9B1E-71F52FE700A7}"/>
              </a:ext>
            </a:extLst>
          </p:cNvPr>
          <p:cNvGrpSpPr/>
          <p:nvPr/>
        </p:nvGrpSpPr>
        <p:grpSpPr>
          <a:xfrm>
            <a:off x="5945028" y="4047156"/>
            <a:ext cx="4809179" cy="2306321"/>
            <a:chOff x="0" y="0"/>
            <a:chExt cx="4809178" cy="2306319"/>
          </a:xfrm>
        </p:grpSpPr>
        <p:pic>
          <p:nvPicPr>
            <p:cNvPr id="14" name="List&lt;Product&gt; menu = new ArrayList();… package demos.shop;&#10;public class Product {&#10;   private String name;&#10;   public String getName() {&#10;      return name;&#10;   }&#10;   public void setName(String newName) {&#10;      name = newName;&#10;   }&#10;}" descr="List&lt;Product&gt; menu = new ArrayList();… package demos.shop;public class Product {   private String name;   public String getName() {      return name;   }   public void setName(String newName) {      name = newName;   }}">
              <a:extLst>
                <a:ext uri="{FF2B5EF4-FFF2-40B4-BE49-F238E27FC236}">
                  <a16:creationId xmlns:a16="http://schemas.microsoft.com/office/drawing/2014/main" id="{6B58D829-D5A7-1AAF-AB1E-2CAA604A039F}"/>
                </a:ext>
              </a:extLst>
            </p:cNvPr>
            <p:cNvPicPr>
              <a:picLocks/>
            </p:cNvPicPr>
            <p:nvPr/>
          </p:nvPicPr>
          <p:blipFill>
            <a:blip r:embed="rId3"/>
            <a:stretch>
              <a:fillRect/>
            </a:stretch>
          </p:blipFill>
          <p:spPr>
            <a:xfrm>
              <a:off x="0" y="0"/>
              <a:ext cx="4809179" cy="2306320"/>
            </a:xfrm>
            <a:prstGeom prst="rect">
              <a:avLst/>
            </a:prstGeom>
            <a:effectLst/>
          </p:spPr>
        </p:pic>
        <p:sp>
          <p:nvSpPr>
            <p:cNvPr id="15" name="List&lt;Product&gt; menu = new ArrayList();…">
              <a:extLst>
                <a:ext uri="{FF2B5EF4-FFF2-40B4-BE49-F238E27FC236}">
                  <a16:creationId xmlns:a16="http://schemas.microsoft.com/office/drawing/2014/main" id="{43ACC31F-1306-4F2B-1A72-9EA514BA3AC0}"/>
                </a:ext>
              </a:extLst>
            </p:cNvPr>
            <p:cNvSpPr txBox="1"/>
            <p:nvPr/>
          </p:nvSpPr>
          <p:spPr>
            <a:xfrm>
              <a:off x="165100" y="114300"/>
              <a:ext cx="4478979" cy="1874520"/>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400">
                  <a:solidFill>
                    <a:srgbClr val="212121"/>
                  </a:solidFill>
                  <a:latin typeface="Courier New"/>
                  <a:ea typeface="Courier New"/>
                  <a:cs typeface="Courier New"/>
                  <a:sym typeface="Courier New"/>
                </a:defRPr>
              </a:pPr>
              <a:r>
                <a:rPr dirty="0"/>
                <a:t>package demos.shop;</a:t>
              </a:r>
            </a:p>
            <a:p>
              <a:pPr marL="12700" indent="-12700" defTabSz="885825">
                <a:lnSpc>
                  <a:spcPct val="86000"/>
                </a:lnSpc>
                <a:defRPr sz="1400">
                  <a:solidFill>
                    <a:srgbClr val="212121"/>
                  </a:solidFill>
                  <a:latin typeface="Courier New"/>
                  <a:ea typeface="Courier New"/>
                  <a:cs typeface="Courier New"/>
                  <a:sym typeface="Courier New"/>
                </a:defRPr>
              </a:pPr>
              <a:r>
                <a:rPr dirty="0"/>
                <a:t>public class Product</a:t>
              </a:r>
              <a:r>
                <a:rPr lang="es-ES" dirty="0"/>
                <a:t>o</a:t>
              </a:r>
              <a:r>
                <a:rPr dirty="0"/>
                <a:t> {</a:t>
              </a:r>
            </a:p>
            <a:p>
              <a:pPr marL="12700" indent="-12700" defTabSz="885825">
                <a:lnSpc>
                  <a:spcPct val="86000"/>
                </a:lnSpc>
                <a:defRPr sz="1400">
                  <a:solidFill>
                    <a:srgbClr val="212121"/>
                  </a:solidFill>
                  <a:latin typeface="Courier New"/>
                  <a:ea typeface="Courier New"/>
                  <a:cs typeface="Courier New"/>
                  <a:sym typeface="Courier New"/>
                </a:defRPr>
              </a:pPr>
              <a:r>
                <a:rPr dirty="0"/>
                <a:t>   private String name;</a:t>
              </a:r>
            </a:p>
            <a:p>
              <a:pPr marL="12700" indent="-12700" defTabSz="885825">
                <a:lnSpc>
                  <a:spcPct val="86000"/>
                </a:lnSpc>
                <a:defRPr sz="1400">
                  <a:solidFill>
                    <a:srgbClr val="212121"/>
                  </a:solidFill>
                  <a:latin typeface="Courier New"/>
                  <a:ea typeface="Courier New"/>
                  <a:cs typeface="Courier New"/>
                  <a:sym typeface="Courier New"/>
                </a:defRPr>
              </a:pPr>
              <a:r>
                <a:rPr dirty="0"/>
                <a:t>   </a:t>
              </a:r>
              <a:r>
                <a:rPr dirty="0">
                  <a:solidFill>
                    <a:srgbClr val="FF2600"/>
                  </a:solidFill>
                </a:rPr>
                <a:t>public</a:t>
              </a:r>
              <a:r>
                <a:rPr dirty="0"/>
                <a:t> </a:t>
              </a:r>
              <a:r>
                <a:rPr dirty="0">
                  <a:solidFill>
                    <a:srgbClr val="FF9300"/>
                  </a:solidFill>
                </a:rPr>
                <a:t>String</a:t>
              </a:r>
              <a:r>
                <a:rPr dirty="0"/>
                <a:t> </a:t>
              </a:r>
              <a:r>
                <a:rPr dirty="0">
                  <a:solidFill>
                    <a:srgbClr val="0096FF"/>
                  </a:solidFill>
                </a:rPr>
                <a:t>getName</a:t>
              </a:r>
              <a:r>
                <a:rPr dirty="0">
                  <a:solidFill>
                    <a:srgbClr val="424242"/>
                  </a:solidFill>
                </a:rPr>
                <a:t>() {</a:t>
              </a:r>
            </a:p>
            <a:p>
              <a:pPr marL="12700" indent="-12700" defTabSz="885825">
                <a:lnSpc>
                  <a:spcPct val="86000"/>
                </a:lnSpc>
                <a:defRPr sz="1400">
                  <a:solidFill>
                    <a:srgbClr val="212121"/>
                  </a:solidFill>
                  <a:latin typeface="Courier New"/>
                  <a:ea typeface="Courier New"/>
                  <a:cs typeface="Courier New"/>
                  <a:sym typeface="Courier New"/>
                </a:defRPr>
              </a:pPr>
              <a:r>
                <a:rPr dirty="0">
                  <a:solidFill>
                    <a:srgbClr val="424242"/>
                  </a:solidFill>
                </a:rPr>
                <a:t>      </a:t>
              </a:r>
              <a:r>
                <a:rPr dirty="0">
                  <a:solidFill>
                    <a:srgbClr val="FF40FF"/>
                  </a:solidFill>
                </a:rPr>
                <a:t>return </a:t>
              </a:r>
              <a:r>
                <a:rPr dirty="0">
                  <a:solidFill>
                    <a:srgbClr val="535353"/>
                  </a:solidFill>
                </a:rPr>
                <a:t>name</a:t>
              </a:r>
              <a:r>
                <a:rPr dirty="0">
                  <a:solidFill>
                    <a:srgbClr val="424242"/>
                  </a:solidFill>
                </a:rPr>
                <a:t>;</a:t>
              </a:r>
            </a:p>
            <a:p>
              <a:pPr marL="12700" indent="-12700" defTabSz="885825">
                <a:lnSpc>
                  <a:spcPct val="86000"/>
                </a:lnSpc>
                <a:defRPr sz="1400">
                  <a:solidFill>
                    <a:srgbClr val="212121"/>
                  </a:solidFill>
                  <a:latin typeface="Courier New"/>
                  <a:ea typeface="Courier New"/>
                  <a:cs typeface="Courier New"/>
                  <a:sym typeface="Courier New"/>
                </a:defRPr>
              </a:pPr>
              <a:r>
                <a:rPr dirty="0">
                  <a:solidFill>
                    <a:srgbClr val="424242"/>
                  </a:solidFill>
                </a:rPr>
                <a:t>   }</a:t>
              </a:r>
            </a:p>
            <a:p>
              <a:pPr marL="12700" indent="-12700" defTabSz="885825">
                <a:lnSpc>
                  <a:spcPct val="86000"/>
                </a:lnSpc>
                <a:defRPr sz="1400">
                  <a:solidFill>
                    <a:srgbClr val="212121"/>
                  </a:solidFill>
                  <a:latin typeface="Courier New"/>
                  <a:ea typeface="Courier New"/>
                  <a:cs typeface="Courier New"/>
                  <a:sym typeface="Courier New"/>
                </a:defRPr>
              </a:pPr>
              <a:r>
                <a:rPr dirty="0">
                  <a:solidFill>
                    <a:srgbClr val="424242"/>
                  </a:solidFill>
                </a:rPr>
                <a:t>   </a:t>
              </a:r>
              <a:r>
                <a:rPr dirty="0">
                  <a:solidFill>
                    <a:srgbClr val="FF2600"/>
                  </a:solidFill>
                </a:rPr>
                <a:t>public</a:t>
              </a:r>
              <a:r>
                <a:rPr dirty="0"/>
                <a:t> </a:t>
              </a:r>
              <a:r>
                <a:rPr dirty="0">
                  <a:solidFill>
                    <a:srgbClr val="FF9300"/>
                  </a:solidFill>
                </a:rPr>
                <a:t>void</a:t>
              </a:r>
              <a:r>
                <a:rPr dirty="0"/>
                <a:t> </a:t>
              </a:r>
              <a:r>
                <a:rPr dirty="0">
                  <a:solidFill>
                    <a:srgbClr val="0096FF"/>
                  </a:solidFill>
                </a:rPr>
                <a:t>setName</a:t>
              </a:r>
              <a:r>
                <a:rPr dirty="0">
                  <a:solidFill>
                    <a:srgbClr val="424242"/>
                  </a:solidFill>
                </a:rPr>
                <a:t>(</a:t>
              </a:r>
              <a:r>
                <a:rPr dirty="0">
                  <a:solidFill>
                    <a:srgbClr val="4F8F00"/>
                  </a:solidFill>
                </a:rPr>
                <a:t>String newName</a:t>
              </a:r>
              <a:r>
                <a:rPr dirty="0">
                  <a:solidFill>
                    <a:srgbClr val="424242"/>
                  </a:solidFill>
                </a:rPr>
                <a:t>) {</a:t>
              </a:r>
            </a:p>
            <a:p>
              <a:pPr marL="12700" indent="-12700" defTabSz="885825">
                <a:lnSpc>
                  <a:spcPct val="86000"/>
                </a:lnSpc>
                <a:defRPr sz="1400">
                  <a:solidFill>
                    <a:srgbClr val="212121"/>
                  </a:solidFill>
                  <a:latin typeface="Courier New"/>
                  <a:ea typeface="Courier New"/>
                  <a:cs typeface="Courier New"/>
                  <a:sym typeface="Courier New"/>
                </a:defRPr>
              </a:pPr>
              <a:r>
                <a:rPr dirty="0">
                  <a:solidFill>
                    <a:srgbClr val="424242"/>
                  </a:solidFill>
                </a:rPr>
                <a:t>      name = </a:t>
              </a:r>
              <a:r>
                <a:rPr dirty="0">
                  <a:solidFill>
                    <a:srgbClr val="4F8F00"/>
                  </a:solidFill>
                </a:rPr>
                <a:t>newName</a:t>
              </a:r>
              <a:r>
                <a:rPr dirty="0">
                  <a:solidFill>
                    <a:srgbClr val="424242"/>
                  </a:solidFill>
                </a:rPr>
                <a:t>;</a:t>
              </a:r>
            </a:p>
            <a:p>
              <a:pPr marL="12700" indent="-12700" defTabSz="885825">
                <a:lnSpc>
                  <a:spcPct val="86000"/>
                </a:lnSpc>
                <a:defRPr sz="1400">
                  <a:solidFill>
                    <a:srgbClr val="212121"/>
                  </a:solidFill>
                  <a:latin typeface="Courier New"/>
                  <a:ea typeface="Courier New"/>
                  <a:cs typeface="Courier New"/>
                  <a:sym typeface="Courier New"/>
                </a:defRPr>
              </a:pPr>
              <a:r>
                <a:rPr dirty="0">
                  <a:solidFill>
                    <a:srgbClr val="424242"/>
                  </a:solidFill>
                </a:rPr>
                <a:t>   }</a:t>
              </a:r>
            </a:p>
            <a:p>
              <a:pPr marL="12700" indent="-12700" defTabSz="885825">
                <a:lnSpc>
                  <a:spcPct val="86000"/>
                </a:lnSpc>
                <a:defRPr sz="1400">
                  <a:solidFill>
                    <a:srgbClr val="212121"/>
                  </a:solidFill>
                  <a:latin typeface="Courier New"/>
                  <a:ea typeface="Courier New"/>
                  <a:cs typeface="Courier New"/>
                  <a:sym typeface="Courier New"/>
                </a:defRPr>
              </a:pPr>
              <a:r>
                <a:rPr dirty="0"/>
                <a:t>}</a:t>
              </a:r>
            </a:p>
          </p:txBody>
        </p:sp>
      </p:grpSp>
    </p:spTree>
    <p:extLst>
      <p:ext uri="{BB962C8B-B14F-4D97-AF65-F5344CB8AC3E}">
        <p14:creationId xmlns:p14="http://schemas.microsoft.com/office/powerpoint/2010/main" val="301552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9999-7CFC-593E-53FB-4AD881C46952}"/>
              </a:ext>
            </a:extLst>
          </p:cNvPr>
          <p:cNvSpPr>
            <a:spLocks noGrp="1"/>
          </p:cNvSpPr>
          <p:nvPr>
            <p:ph type="title"/>
          </p:nvPr>
        </p:nvSpPr>
        <p:spPr/>
        <p:txBody>
          <a:bodyPr/>
          <a:lstStyle/>
          <a:p>
            <a:r>
              <a:rPr lang="es-ES" dirty="0"/>
              <a:t>Encapsulación</a:t>
            </a:r>
          </a:p>
        </p:txBody>
      </p:sp>
      <p:sp>
        <p:nvSpPr>
          <p:cNvPr id="3" name="Marcador de contenido 2">
            <a:extLst>
              <a:ext uri="{FF2B5EF4-FFF2-40B4-BE49-F238E27FC236}">
                <a16:creationId xmlns:a16="http://schemas.microsoft.com/office/drawing/2014/main" id="{2C3453F2-710B-5EA2-0B06-0DCB7602D418}"/>
              </a:ext>
            </a:extLst>
          </p:cNvPr>
          <p:cNvSpPr>
            <a:spLocks noGrp="1"/>
          </p:cNvSpPr>
          <p:nvPr>
            <p:ph idx="1"/>
          </p:nvPr>
        </p:nvSpPr>
        <p:spPr/>
        <p:txBody>
          <a:bodyPr>
            <a:normAutofit/>
          </a:bodyPr>
          <a:lstStyle/>
          <a:p>
            <a:pPr lvl="1"/>
            <a:endParaRPr lang="es-ES" dirty="0"/>
          </a:p>
          <a:p>
            <a:pPr lvl="1"/>
            <a:r>
              <a:rPr lang="es-ES" dirty="0"/>
              <a:t>La encapsulación implica restringir el acceso directo a algunos de los componentes de un objeto, y solo permitir modificaciones a través de métodos bien definidos</a:t>
            </a:r>
          </a:p>
          <a:p>
            <a:pPr lvl="1"/>
            <a:r>
              <a:rPr lang="es-ES" dirty="0"/>
              <a:t>Esto permite mayor control sobre cómo se modifican los datos y protege la integridad del objeto al ocultar su estructura interna y requerir que todas las interacciones ocurran a través de interfaces claramente definidas</a:t>
            </a:r>
          </a:p>
          <a:p>
            <a:pPr marL="201168" lvl="1" indent="0">
              <a:buNone/>
            </a:pPr>
            <a:endParaRPr lang="es-ES" dirty="0"/>
          </a:p>
        </p:txBody>
      </p:sp>
    </p:spTree>
    <p:extLst>
      <p:ext uri="{BB962C8B-B14F-4D97-AF65-F5344CB8AC3E}">
        <p14:creationId xmlns:p14="http://schemas.microsoft.com/office/powerpoint/2010/main" val="9776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E3753-0533-8384-5BEE-5320EFA55160}"/>
              </a:ext>
            </a:extLst>
          </p:cNvPr>
          <p:cNvSpPr>
            <a:spLocks noGrp="1"/>
          </p:cNvSpPr>
          <p:nvPr>
            <p:ph type="title"/>
          </p:nvPr>
        </p:nvSpPr>
        <p:spPr/>
        <p:txBody>
          <a:bodyPr/>
          <a:lstStyle/>
          <a:p>
            <a:r>
              <a:rPr lang="es-ES" dirty="0"/>
              <a:t>Modificadores de acceso</a:t>
            </a:r>
          </a:p>
        </p:txBody>
      </p:sp>
      <p:sp>
        <p:nvSpPr>
          <p:cNvPr id="6" name="Marcador de contenido 5">
            <a:extLst>
              <a:ext uri="{FF2B5EF4-FFF2-40B4-BE49-F238E27FC236}">
                <a16:creationId xmlns:a16="http://schemas.microsoft.com/office/drawing/2014/main" id="{A19CE461-BFEB-A2C7-A635-EA99627AA94E}"/>
              </a:ext>
            </a:extLst>
          </p:cNvPr>
          <p:cNvSpPr>
            <a:spLocks noGrp="1"/>
          </p:cNvSpPr>
          <p:nvPr>
            <p:ph idx="1"/>
          </p:nvPr>
        </p:nvSpPr>
        <p:spPr/>
        <p:txBody>
          <a:bodyPr/>
          <a:lstStyle/>
          <a:p>
            <a:pPr lvl="1"/>
            <a:r>
              <a:rPr lang="es-ES" dirty="0"/>
              <a:t> Hay que mantener el modificador de acceso lo más restrictivo posible</a:t>
            </a:r>
          </a:p>
          <a:p>
            <a:endParaRPr lang="es-ES" dirty="0"/>
          </a:p>
        </p:txBody>
      </p:sp>
      <p:graphicFrame>
        <p:nvGraphicFramePr>
          <p:cNvPr id="7" name="Marcador de contenido 3">
            <a:extLst>
              <a:ext uri="{FF2B5EF4-FFF2-40B4-BE49-F238E27FC236}">
                <a16:creationId xmlns:a16="http://schemas.microsoft.com/office/drawing/2014/main" id="{3DD62C28-97CB-1FF3-789D-ED587CAD4DFE}"/>
              </a:ext>
            </a:extLst>
          </p:cNvPr>
          <p:cNvGraphicFramePr>
            <a:graphicFrameLocks/>
          </p:cNvGraphicFramePr>
          <p:nvPr/>
        </p:nvGraphicFramePr>
        <p:xfrm>
          <a:off x="1097280" y="2562256"/>
          <a:ext cx="10058400" cy="21234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4014828"/>
                    </a:ext>
                  </a:extLst>
                </a:gridCol>
                <a:gridCol w="2011680">
                  <a:extLst>
                    <a:ext uri="{9D8B030D-6E8A-4147-A177-3AD203B41FA5}">
                      <a16:colId xmlns:a16="http://schemas.microsoft.com/office/drawing/2014/main" val="3488896994"/>
                    </a:ext>
                  </a:extLst>
                </a:gridCol>
                <a:gridCol w="2011680">
                  <a:extLst>
                    <a:ext uri="{9D8B030D-6E8A-4147-A177-3AD203B41FA5}">
                      <a16:colId xmlns:a16="http://schemas.microsoft.com/office/drawing/2014/main" val="1627907881"/>
                    </a:ext>
                  </a:extLst>
                </a:gridCol>
                <a:gridCol w="2011680">
                  <a:extLst>
                    <a:ext uri="{9D8B030D-6E8A-4147-A177-3AD203B41FA5}">
                      <a16:colId xmlns:a16="http://schemas.microsoft.com/office/drawing/2014/main" val="2919503653"/>
                    </a:ext>
                  </a:extLst>
                </a:gridCol>
                <a:gridCol w="2011680">
                  <a:extLst>
                    <a:ext uri="{9D8B030D-6E8A-4147-A177-3AD203B41FA5}">
                      <a16:colId xmlns:a16="http://schemas.microsoft.com/office/drawing/2014/main" val="1569478177"/>
                    </a:ext>
                  </a:extLst>
                </a:gridCol>
              </a:tblGrid>
              <a:tr h="370840">
                <a:tc>
                  <a:txBody>
                    <a:bodyPr/>
                    <a:lstStyle/>
                    <a:p>
                      <a:r>
                        <a:rPr lang="es-ES" dirty="0"/>
                        <a:t>Modificador</a:t>
                      </a:r>
                    </a:p>
                  </a:txBody>
                  <a:tcPr/>
                </a:tc>
                <a:tc>
                  <a:txBody>
                    <a:bodyPr/>
                    <a:lstStyle/>
                    <a:p>
                      <a:r>
                        <a:rPr lang="es-ES" dirty="0"/>
                        <a:t>Misma clase</a:t>
                      </a:r>
                    </a:p>
                  </a:txBody>
                  <a:tcPr/>
                </a:tc>
                <a:tc>
                  <a:txBody>
                    <a:bodyPr/>
                    <a:lstStyle/>
                    <a:p>
                      <a:r>
                        <a:rPr lang="es-ES" dirty="0"/>
                        <a:t>Mismo paquete</a:t>
                      </a:r>
                    </a:p>
                  </a:txBody>
                  <a:tcPr/>
                </a:tc>
                <a:tc>
                  <a:txBody>
                    <a:bodyPr/>
                    <a:lstStyle/>
                    <a:p>
                      <a:r>
                        <a:rPr lang="es-ES" dirty="0"/>
                        <a:t>Subclase en otro paquete</a:t>
                      </a:r>
                    </a:p>
                  </a:txBody>
                  <a:tcPr/>
                </a:tc>
                <a:tc>
                  <a:txBody>
                    <a:bodyPr/>
                    <a:lstStyle/>
                    <a:p>
                      <a:r>
                        <a:rPr lang="es-ES" dirty="0"/>
                        <a:t>Universo</a:t>
                      </a:r>
                    </a:p>
                  </a:txBody>
                  <a:tcPr/>
                </a:tc>
                <a:extLst>
                  <a:ext uri="{0D108BD9-81ED-4DB2-BD59-A6C34878D82A}">
                    <a16:rowId xmlns:a16="http://schemas.microsoft.com/office/drawing/2014/main" val="1999725051"/>
                  </a:ext>
                </a:extLst>
              </a:tr>
              <a:tr h="370840">
                <a:tc>
                  <a:txBody>
                    <a:bodyPr/>
                    <a:lstStyle/>
                    <a:p>
                      <a:r>
                        <a:rPr lang="es-ES" dirty="0"/>
                        <a:t>private</a:t>
                      </a:r>
                    </a:p>
                  </a:txBody>
                  <a:tcPr/>
                </a:tc>
                <a:tc>
                  <a:txBody>
                    <a:bodyPr/>
                    <a:lstStyle/>
                    <a:p>
                      <a:r>
                        <a:rPr lang="es-ES" dirty="0"/>
                        <a:t>Si</a:t>
                      </a:r>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297693250"/>
                  </a:ext>
                </a:extLst>
              </a:tr>
              <a:tr h="370840">
                <a:tc>
                  <a:txBody>
                    <a:bodyPr/>
                    <a:lstStyle/>
                    <a:p>
                      <a:r>
                        <a:rPr lang="es-ES" i="1" dirty="0"/>
                        <a:t>default</a:t>
                      </a:r>
                    </a:p>
                  </a:txBody>
                  <a:tcPr/>
                </a:tc>
                <a:tc>
                  <a:txBody>
                    <a:bodyPr/>
                    <a:lstStyle/>
                    <a:p>
                      <a:r>
                        <a:rPr lang="es-ES" dirty="0"/>
                        <a:t>Si</a:t>
                      </a:r>
                    </a:p>
                  </a:txBody>
                  <a:tcPr/>
                </a:tc>
                <a:tc>
                  <a:txBody>
                    <a:bodyPr/>
                    <a:lstStyle/>
                    <a:p>
                      <a:r>
                        <a:rPr lang="es-ES" dirty="0"/>
                        <a:t>Si</a:t>
                      </a:r>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2455831394"/>
                  </a:ext>
                </a:extLst>
              </a:tr>
              <a:tr h="370840">
                <a:tc>
                  <a:txBody>
                    <a:bodyPr/>
                    <a:lstStyle/>
                    <a:p>
                      <a:r>
                        <a:rPr lang="es-ES" dirty="0"/>
                        <a:t>protected</a:t>
                      </a:r>
                    </a:p>
                  </a:txBody>
                  <a:tcPr/>
                </a:tc>
                <a:tc>
                  <a:txBody>
                    <a:bodyPr/>
                    <a:lstStyle/>
                    <a:p>
                      <a:r>
                        <a:rPr lang="es-ES" dirty="0"/>
                        <a:t>Si</a:t>
                      </a:r>
                    </a:p>
                  </a:txBody>
                  <a:tcPr/>
                </a:tc>
                <a:tc>
                  <a:txBody>
                    <a:bodyPr/>
                    <a:lstStyle/>
                    <a:p>
                      <a:r>
                        <a:rPr lang="es-ES" dirty="0"/>
                        <a:t>Si</a:t>
                      </a:r>
                    </a:p>
                  </a:txBody>
                  <a:tcPr/>
                </a:tc>
                <a:tc>
                  <a:txBody>
                    <a:bodyPr/>
                    <a:lstStyle/>
                    <a:p>
                      <a:r>
                        <a:rPr lang="es-ES" dirty="0"/>
                        <a:t>Si</a:t>
                      </a:r>
                    </a:p>
                  </a:txBody>
                  <a:tcPr/>
                </a:tc>
                <a:tc>
                  <a:txBody>
                    <a:bodyPr/>
                    <a:lstStyle/>
                    <a:p>
                      <a:endParaRPr lang="es-ES" dirty="0"/>
                    </a:p>
                  </a:txBody>
                  <a:tcPr/>
                </a:tc>
                <a:extLst>
                  <a:ext uri="{0D108BD9-81ED-4DB2-BD59-A6C34878D82A}">
                    <a16:rowId xmlns:a16="http://schemas.microsoft.com/office/drawing/2014/main" val="3533546322"/>
                  </a:ext>
                </a:extLst>
              </a:tr>
              <a:tr h="370840">
                <a:tc>
                  <a:txBody>
                    <a:bodyPr/>
                    <a:lstStyle/>
                    <a:p>
                      <a:r>
                        <a:rPr lang="es-ES" dirty="0"/>
                        <a:t>public</a:t>
                      </a:r>
                    </a:p>
                  </a:txBody>
                  <a:tcPr/>
                </a:tc>
                <a:tc>
                  <a:txBody>
                    <a:bodyPr/>
                    <a:lstStyle/>
                    <a:p>
                      <a:r>
                        <a:rPr lang="es-ES" dirty="0"/>
                        <a:t>Si</a:t>
                      </a:r>
                    </a:p>
                  </a:txBody>
                  <a:tcPr/>
                </a:tc>
                <a:tc>
                  <a:txBody>
                    <a:bodyPr/>
                    <a:lstStyle/>
                    <a:p>
                      <a:r>
                        <a:rPr lang="es-ES" dirty="0"/>
                        <a:t>Si</a:t>
                      </a:r>
                    </a:p>
                  </a:txBody>
                  <a:tcPr/>
                </a:tc>
                <a:tc>
                  <a:txBody>
                    <a:bodyPr/>
                    <a:lstStyle/>
                    <a:p>
                      <a:r>
                        <a:rPr lang="es-ES" dirty="0"/>
                        <a:t>Si</a:t>
                      </a:r>
                    </a:p>
                  </a:txBody>
                  <a:tcPr/>
                </a:tc>
                <a:tc>
                  <a:txBody>
                    <a:bodyPr/>
                    <a:lstStyle/>
                    <a:p>
                      <a:r>
                        <a:rPr lang="es-ES" dirty="0"/>
                        <a:t>Si</a:t>
                      </a:r>
                    </a:p>
                  </a:txBody>
                  <a:tcPr/>
                </a:tc>
                <a:extLst>
                  <a:ext uri="{0D108BD9-81ED-4DB2-BD59-A6C34878D82A}">
                    <a16:rowId xmlns:a16="http://schemas.microsoft.com/office/drawing/2014/main" val="3047829234"/>
                  </a:ext>
                </a:extLst>
              </a:tr>
            </a:tbl>
          </a:graphicData>
        </a:graphic>
      </p:graphicFrame>
    </p:spTree>
    <p:extLst>
      <p:ext uri="{BB962C8B-B14F-4D97-AF65-F5344CB8AC3E}">
        <p14:creationId xmlns:p14="http://schemas.microsoft.com/office/powerpoint/2010/main" val="4025602915"/>
      </p:ext>
    </p:extLst>
  </p:cSld>
  <p:clrMapOvr>
    <a:masterClrMapping/>
  </p:clrMapOvr>
</p:sld>
</file>

<file path=ppt/theme/theme1.xml><?xml version="1.0" encoding="utf-8"?>
<a:theme xmlns:a="http://schemas.openxmlformats.org/drawingml/2006/main" name="Retrospección">
  <a:themeElements>
    <a:clrScheme name="Personalizado 1">
      <a:dk1>
        <a:srgbClr val="D34817"/>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26996</TotalTime>
  <Words>3943</Words>
  <Application>Microsoft Office PowerPoint</Application>
  <PresentationFormat>Panorámica</PresentationFormat>
  <Paragraphs>640</Paragraphs>
  <Slides>61</Slides>
  <Notes>1</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61</vt:i4>
      </vt:variant>
    </vt:vector>
  </HeadingPairs>
  <TitlesOfParts>
    <vt:vector size="71" baseType="lpstr">
      <vt:lpstr>Arial</vt:lpstr>
      <vt:lpstr>Calibri</vt:lpstr>
      <vt:lpstr>Calibri Light</vt:lpstr>
      <vt:lpstr>Century Gothic</vt:lpstr>
      <vt:lpstr>Courier New</vt:lpstr>
      <vt:lpstr>Tahoma</vt:lpstr>
      <vt:lpstr>Trebuchet MS</vt:lpstr>
      <vt:lpstr>Wingdings 3</vt:lpstr>
      <vt:lpstr>Retrospección</vt:lpstr>
      <vt:lpstr>Espiral</vt:lpstr>
      <vt:lpstr>JAVA</vt:lpstr>
      <vt:lpstr>Clases, constructores e instancias</vt:lpstr>
      <vt:lpstr>Clases, constructores e instancias de objetos</vt:lpstr>
      <vt:lpstr>Clase</vt:lpstr>
      <vt:lpstr>Creando objetos</vt:lpstr>
      <vt:lpstr>Definiendo variables de instancia</vt:lpstr>
      <vt:lpstr>Definiendo métodos de instancia</vt:lpstr>
      <vt:lpstr>Encapsulación</vt:lpstr>
      <vt:lpstr>Modificadores de acceso</vt:lpstr>
      <vt:lpstr>Presentación de PowerPoint</vt:lpstr>
      <vt:lpstr>Palabras clave en la declaración de variables</vt:lpstr>
      <vt:lpstr>Palabras clave en la declaración de variables</vt:lpstr>
      <vt:lpstr>Directiva static</vt:lpstr>
      <vt:lpstr>Ejemplo</vt:lpstr>
      <vt:lpstr>Presentación de PowerPoint</vt:lpstr>
      <vt:lpstr>Mejorando el diseño de clases </vt:lpstr>
      <vt:lpstr>Directiva final</vt:lpstr>
      <vt:lpstr>Clases Abstractas</vt:lpstr>
      <vt:lpstr>Clases Abstractas</vt:lpstr>
      <vt:lpstr>Clases Abstractas</vt:lpstr>
      <vt:lpstr>Clases Abstractas</vt:lpstr>
      <vt:lpstr>Abstracción </vt:lpstr>
      <vt:lpstr>Enumerados (Enum)</vt:lpstr>
      <vt:lpstr>Enumerados (Enum)</vt:lpstr>
      <vt:lpstr>Enumerados - métodos</vt:lpstr>
      <vt:lpstr>Enumerados - métodos</vt:lpstr>
      <vt:lpstr>Enumerados más complejos</vt:lpstr>
      <vt:lpstr>Enumerados más complejos</vt:lpstr>
      <vt:lpstr>Enumerados más complejos</vt:lpstr>
      <vt:lpstr>Clases Wrapper</vt:lpstr>
      <vt:lpstr>Clases Wrapper</vt:lpstr>
      <vt:lpstr>Clases Wrapper - Jerarquía</vt:lpstr>
      <vt:lpstr>Clases Wrapper</vt:lpstr>
      <vt:lpstr>Clases Wrapper</vt:lpstr>
      <vt:lpstr>Varargs, argumentos variables</vt:lpstr>
      <vt:lpstr>Herencia</vt:lpstr>
      <vt:lpstr>Herencia</vt:lpstr>
      <vt:lpstr>Herencia</vt:lpstr>
      <vt:lpstr>Herencia</vt:lpstr>
      <vt:lpstr>@Override</vt:lpstr>
      <vt:lpstr>@Override</vt:lpstr>
      <vt:lpstr>Operador instanceof</vt:lpstr>
      <vt:lpstr>Clase Final</vt:lpstr>
      <vt:lpstr>Polimorfismo</vt:lpstr>
      <vt:lpstr>Polimorfismo</vt:lpstr>
      <vt:lpstr>Polimorfismo</vt:lpstr>
      <vt:lpstr>Polimorfismo</vt:lpstr>
      <vt:lpstr>Clases Abstractas</vt:lpstr>
      <vt:lpstr>Clases Abstractas</vt:lpstr>
      <vt:lpstr>Abstracción </vt:lpstr>
      <vt:lpstr>Interfaces</vt:lpstr>
      <vt:lpstr>Interfaces </vt:lpstr>
      <vt:lpstr>Interfaces </vt:lpstr>
      <vt:lpstr>Interfaces</vt:lpstr>
      <vt:lpstr>Interfaces</vt:lpstr>
      <vt:lpstr>Interfaces</vt:lpstr>
      <vt:lpstr>Interfaces</vt:lpstr>
      <vt:lpstr>Interfaces</vt:lpstr>
      <vt:lpstr>Interfaces</vt:lpstr>
      <vt:lpstr>Interfaces</vt:lpstr>
      <vt:lpstr>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17</dc:title>
  <dc:creator>iaresblazquez@usal.es</dc:creator>
  <cp:lastModifiedBy>iaresblazquez@usal.es</cp:lastModifiedBy>
  <cp:revision>254</cp:revision>
  <dcterms:created xsi:type="dcterms:W3CDTF">2024-01-17T19:15:07Z</dcterms:created>
  <dcterms:modified xsi:type="dcterms:W3CDTF">2024-09-27T10:45:50Z</dcterms:modified>
</cp:coreProperties>
</file>