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72" r:id="rId2"/>
    <p:sldId id="473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92170" y="387807"/>
            <a:ext cx="6407658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D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48360" y="5116169"/>
            <a:ext cx="8185150" cy="125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9D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D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9D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D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21432" y="1462580"/>
            <a:ext cx="2442845" cy="445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AF88F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83528" y="1648714"/>
            <a:ext cx="4399915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F848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4659" y="185928"/>
            <a:ext cx="1141476" cy="594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D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14659" y="185928"/>
            <a:ext cx="1141476" cy="5943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54196" y="1645919"/>
            <a:ext cx="6595871" cy="3430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195" y="313385"/>
            <a:ext cx="1083360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D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9891" y="1034287"/>
            <a:ext cx="9183370" cy="204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9D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34000" y="0"/>
            <a:ext cx="6858000" cy="6858000"/>
            <a:chOff x="5334000" y="0"/>
            <a:chExt cx="6858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4659" y="185928"/>
              <a:ext cx="1141476" cy="5943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0" y="0"/>
              <a:ext cx="6858000" cy="685799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77952" y="170687"/>
            <a:ext cx="4612640" cy="1119505"/>
            <a:chOff x="377952" y="170687"/>
            <a:chExt cx="4612640" cy="11195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952" y="170687"/>
              <a:ext cx="2384298" cy="11193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2179" y="170687"/>
              <a:ext cx="1320545" cy="11193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0547" y="170687"/>
              <a:ext cx="2129790" cy="111937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Manejo</a:t>
            </a:r>
            <a:r>
              <a:rPr spc="-345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3139" y="1575054"/>
            <a:ext cx="3256915" cy="3207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798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Tenemos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diferentes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librerías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para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trabajar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fechas:</a:t>
            </a:r>
            <a:endParaRPr sz="1600" dirty="0">
              <a:latin typeface="Tahoma"/>
              <a:cs typeface="Tahoma"/>
            </a:endParaRPr>
          </a:p>
          <a:p>
            <a:pPr marL="12700" marR="239395">
              <a:lnSpc>
                <a:spcPct val="100000"/>
              </a:lnSpc>
              <a:spcBef>
                <a:spcPts val="1920"/>
              </a:spcBef>
            </a:pPr>
            <a:r>
              <a:rPr sz="1600" strike="sngStrike" spc="-40" dirty="0">
                <a:solidFill>
                  <a:srgbClr val="99DAFF"/>
                </a:solidFill>
                <a:latin typeface="Tahoma"/>
                <a:cs typeface="Tahoma"/>
              </a:rPr>
              <a:t>java.util.Date</a:t>
            </a:r>
            <a:r>
              <a:rPr sz="1600" strike="sngStrike" spc="-165" dirty="0">
                <a:solidFill>
                  <a:srgbClr val="99DAFF"/>
                </a:solidFill>
                <a:latin typeface="Tahoma"/>
                <a:cs typeface="Tahoma"/>
              </a:rPr>
              <a:t> </a:t>
            </a:r>
            <a:r>
              <a:rPr sz="1600" strike="sngStrike" spc="-30" dirty="0">
                <a:solidFill>
                  <a:srgbClr val="99DAFF"/>
                </a:solidFill>
                <a:latin typeface="Tahoma"/>
                <a:cs typeface="Tahoma"/>
              </a:rPr>
              <a:t>y</a:t>
            </a:r>
            <a:r>
              <a:rPr sz="1600" strike="sngStrike" spc="-160" dirty="0">
                <a:solidFill>
                  <a:srgbClr val="99DAFF"/>
                </a:solidFill>
                <a:latin typeface="Tahoma"/>
                <a:cs typeface="Tahoma"/>
              </a:rPr>
              <a:t> </a:t>
            </a:r>
            <a:r>
              <a:rPr sz="1600" strike="sngStrike" spc="-10" dirty="0">
                <a:solidFill>
                  <a:srgbClr val="99DAFF"/>
                </a:solidFill>
                <a:latin typeface="Tahoma"/>
                <a:cs typeface="Tahoma"/>
              </a:rPr>
              <a:t>java.util.Calendar</a:t>
            </a:r>
            <a:r>
              <a:rPr sz="1600" strike="noStrike" spc="-10" dirty="0">
                <a:solidFill>
                  <a:srgbClr val="99DAFF"/>
                </a:solidFill>
                <a:latin typeface="Tahoma"/>
                <a:cs typeface="Tahoma"/>
              </a:rPr>
              <a:t> </a:t>
            </a:r>
            <a:r>
              <a:rPr sz="1600" strike="noStrike" spc="6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600" strike="noStrike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trike="noStrike" spc="-4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600" strike="noStrike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trike="noStrike" spc="-50" dirty="0">
                <a:solidFill>
                  <a:srgbClr val="FFFFFF"/>
                </a:solidFill>
                <a:latin typeface="Tahoma"/>
                <a:cs typeface="Tahoma"/>
              </a:rPr>
              <a:t>usan</a:t>
            </a:r>
            <a:r>
              <a:rPr lang="es-ES" sz="1600" spc="-17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600" strike="noStrike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trike="noStrike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s-ES" sz="1600" strike="noStrike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trike="noStrike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trike="noStrike" spc="-20" dirty="0">
                <a:solidFill>
                  <a:srgbClr val="FFFFFF"/>
                </a:solidFill>
                <a:latin typeface="Tahoma"/>
                <a:cs typeface="Tahoma"/>
              </a:rPr>
              <a:t>están </a:t>
            </a:r>
            <a:r>
              <a:rPr sz="1600" strike="noStrike" spc="-35" dirty="0">
                <a:solidFill>
                  <a:srgbClr val="FFFFFF"/>
                </a:solidFill>
                <a:latin typeface="Tahoma"/>
                <a:cs typeface="Tahoma"/>
              </a:rPr>
              <a:t>recomendadas</a:t>
            </a:r>
            <a:r>
              <a:rPr sz="1600" strike="noStrike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trike="noStrike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1600" strike="noStrike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trike="noStrike" spc="-40" dirty="0">
                <a:solidFill>
                  <a:srgbClr val="FFFFFF"/>
                </a:solidFill>
                <a:latin typeface="Tahoma"/>
                <a:cs typeface="Tahoma"/>
              </a:rPr>
              <a:t>sus</a:t>
            </a:r>
            <a:r>
              <a:rPr sz="1600" strike="noStrike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trike="noStrike" spc="-10" dirty="0">
                <a:solidFill>
                  <a:srgbClr val="FFFFFF"/>
                </a:solidFill>
                <a:latin typeface="Tahoma"/>
                <a:cs typeface="Tahoma"/>
              </a:rPr>
              <a:t>limitaciones </a:t>
            </a:r>
            <a:r>
              <a:rPr sz="1600" strike="noStrike" spc="-55" dirty="0">
                <a:solidFill>
                  <a:srgbClr val="FFFFFF"/>
                </a:solidFill>
                <a:latin typeface="Tahoma"/>
                <a:cs typeface="Tahoma"/>
              </a:rPr>
              <a:t>(zonas</a:t>
            </a:r>
            <a:r>
              <a:rPr sz="1600" strike="noStrike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trike="noStrike" spc="-35" dirty="0">
                <a:solidFill>
                  <a:srgbClr val="FFFFFF"/>
                </a:solidFill>
                <a:latin typeface="Tahoma"/>
                <a:cs typeface="Tahoma"/>
              </a:rPr>
              <a:t>horarias,</a:t>
            </a:r>
            <a:r>
              <a:rPr sz="1600" strike="noStrike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trike="noStrike" spc="-35" dirty="0">
                <a:solidFill>
                  <a:srgbClr val="FFFFFF"/>
                </a:solidFill>
                <a:latin typeface="Tahoma"/>
                <a:cs typeface="Tahoma"/>
              </a:rPr>
              <a:t>inmutabilidad,</a:t>
            </a:r>
            <a:r>
              <a:rPr sz="1600" strike="noStrike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trike="noStrike" spc="-20" dirty="0">
                <a:solidFill>
                  <a:srgbClr val="FFFFFF"/>
                </a:solidFill>
                <a:latin typeface="Tahoma"/>
                <a:cs typeface="Tahoma"/>
              </a:rPr>
              <a:t>etc)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spc="-10" dirty="0">
                <a:solidFill>
                  <a:srgbClr val="99DAFF"/>
                </a:solidFill>
                <a:latin typeface="Tahoma"/>
                <a:cs typeface="Tahoma"/>
              </a:rPr>
              <a:t>java.time</a:t>
            </a:r>
            <a:endParaRPr sz="1600" dirty="0">
              <a:latin typeface="Tahoma"/>
              <a:cs typeface="Tahoma"/>
            </a:endParaRPr>
          </a:p>
          <a:p>
            <a:pPr marL="12700" marR="16700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Más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moderna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ahoma"/>
                <a:cs typeface="Tahoma"/>
              </a:rPr>
              <a:t>(a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partir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8)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trabajar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duraciones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ty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clases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soportan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zonas horarias.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4964" y="937260"/>
              <a:ext cx="2885693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2800" spc="-65" dirty="0"/>
              <a:t>DateFormatter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59891" y="1781012"/>
            <a:ext cx="8985250" cy="41192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DateTimeFormatter</a:t>
            </a:r>
            <a:r>
              <a:rPr sz="1800" spc="-23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–</a:t>
            </a:r>
            <a:r>
              <a:rPr sz="1800" spc="-20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Formateo</a:t>
            </a:r>
            <a:r>
              <a:rPr sz="1800" spc="-25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00A1FF"/>
                </a:solidFill>
                <a:latin typeface="Tahoma"/>
                <a:cs typeface="Tahoma"/>
              </a:rPr>
              <a:t>de</a:t>
            </a:r>
            <a:r>
              <a:rPr sz="1800" spc="-22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00A1FF"/>
                </a:solidFill>
                <a:latin typeface="Tahoma"/>
                <a:cs typeface="Tahoma"/>
              </a:rPr>
              <a:t>la</a:t>
            </a:r>
            <a:r>
              <a:rPr sz="1800" spc="-18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00A1FF"/>
                </a:solidFill>
                <a:latin typeface="Tahoma"/>
                <a:cs typeface="Tahoma"/>
              </a:rPr>
              <a:t>fecha/hora</a:t>
            </a:r>
            <a:r>
              <a:rPr sz="1800" spc="-22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(java.time.format.DateTimeFormatter)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utiliza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formatear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analizar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fechas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horas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distintos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formatos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spc="-10" dirty="0">
                <a:solidFill>
                  <a:srgbClr val="00A1FF"/>
                </a:solidFill>
                <a:latin typeface="Tahoma"/>
                <a:cs typeface="Tahoma"/>
              </a:rPr>
              <a:t>format()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DateTimeFormatter</a:t>
            </a:r>
            <a:r>
              <a:rPr sz="1400" spc="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formateador</a:t>
            </a:r>
            <a:r>
              <a:rPr sz="1400" spc="1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DateTimeFormatter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ofPattern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dd/MM/yyyy</a:t>
            </a:r>
            <a:r>
              <a:rPr sz="1400" spc="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HH:mm:ss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Formateo</a:t>
            </a:r>
            <a:r>
              <a:rPr sz="1400" spc="-8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9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fechas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");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Devuelve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fecha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formateada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según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el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patrón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indicado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Fecha</a:t>
            </a:r>
            <a:r>
              <a:rPr sz="1400" spc="-5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formateada: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formateador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format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LocalDateTime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now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()));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A1FF"/>
                </a:solidFill>
                <a:latin typeface="Tahoma"/>
                <a:cs typeface="Tahoma"/>
              </a:rPr>
              <a:t>parse()</a:t>
            </a:r>
            <a:endParaRPr sz="1600">
              <a:latin typeface="Tahoma"/>
              <a:cs typeface="Tahoma"/>
            </a:endParaRPr>
          </a:p>
          <a:p>
            <a:pPr marL="798830">
              <a:lnSpc>
                <a:spcPct val="100000"/>
              </a:lnSpc>
              <a:spcBef>
                <a:spcPts val="850"/>
              </a:spcBef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parse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convierte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un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String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en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un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objeto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LocalDateTime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String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textoFecha</a:t>
            </a:r>
            <a:r>
              <a:rPr sz="1400" spc="-1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15-09-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2023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14:30:00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LocalDateTime</a:t>
            </a:r>
            <a:r>
              <a:rPr sz="1400" spc="-6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fechaHora</a:t>
            </a:r>
            <a:r>
              <a:rPr sz="1400" spc="-5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6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formateador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parse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textoFecha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6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LocalDateTime</a:t>
            </a:r>
            <a:r>
              <a:rPr sz="1400" spc="-10" dirty="0">
                <a:solidFill>
                  <a:srgbClr val="CF8DFA"/>
                </a:solidFill>
                <a:latin typeface="Consolas"/>
                <a:cs typeface="Consolas"/>
              </a:rPr>
              <a:t>::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from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Devuelve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fecha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formateada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según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el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patrón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indicado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Fecha</a:t>
            </a:r>
            <a:r>
              <a:rPr sz="1400" spc="-5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formateada: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formateador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format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));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3064" y="937260"/>
              <a:ext cx="2811017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marL="1270" algn="ctr">
              <a:lnSpc>
                <a:spcPct val="100000"/>
              </a:lnSpc>
              <a:spcBef>
                <a:spcPts val="869"/>
              </a:spcBef>
            </a:pPr>
            <a:r>
              <a:rPr sz="2800" spc="-70" dirty="0"/>
              <a:t>Date</a:t>
            </a:r>
            <a:r>
              <a:rPr lang="es-ES" sz="2800" spc="-70" dirty="0"/>
              <a:t>F</a:t>
            </a:r>
            <a:r>
              <a:rPr sz="2800" spc="-70" dirty="0" err="1"/>
              <a:t>ormatter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059891" y="1781012"/>
            <a:ext cx="8451850" cy="431228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DateTimeFormatter</a:t>
            </a:r>
            <a:r>
              <a:rPr sz="1800" spc="-23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–</a:t>
            </a:r>
            <a:r>
              <a:rPr sz="1800" spc="-20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Formateo</a:t>
            </a:r>
            <a:r>
              <a:rPr sz="1800" spc="-25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00A1FF"/>
                </a:solidFill>
                <a:latin typeface="Tahoma"/>
                <a:cs typeface="Tahoma"/>
              </a:rPr>
              <a:t>de</a:t>
            </a:r>
            <a:r>
              <a:rPr sz="1800" spc="-22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00A1FF"/>
                </a:solidFill>
                <a:latin typeface="Tahoma"/>
                <a:cs typeface="Tahoma"/>
              </a:rPr>
              <a:t>la</a:t>
            </a:r>
            <a:r>
              <a:rPr sz="1800" spc="-18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00A1FF"/>
                </a:solidFill>
                <a:latin typeface="Tahoma"/>
                <a:cs typeface="Tahoma"/>
              </a:rPr>
              <a:t>fecha/hora</a:t>
            </a:r>
            <a:r>
              <a:rPr sz="1800" spc="-22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(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java.time.format.DateTimeFormatter)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utiliza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formatear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analizar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fechas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horas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distintos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formatos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spc="-10" dirty="0">
                <a:solidFill>
                  <a:srgbClr val="00A1FF"/>
                </a:solidFill>
                <a:latin typeface="Tahoma"/>
                <a:cs typeface="Tahoma"/>
              </a:rPr>
              <a:t>withLocale</a:t>
            </a:r>
            <a:endParaRPr sz="1600" dirty="0">
              <a:latin typeface="Tahoma"/>
              <a:cs typeface="Tahoma"/>
            </a:endParaRPr>
          </a:p>
          <a:p>
            <a:pPr marL="1586865" marR="1934210" indent="-1574800">
              <a:lnSpc>
                <a:spcPct val="100000"/>
              </a:lnSpc>
              <a:spcBef>
                <a:spcPts val="135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DateTimeFormatter</a:t>
            </a:r>
            <a:r>
              <a:rPr sz="1400" spc="-7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formateadorConLocaleEs</a:t>
            </a:r>
            <a:r>
              <a:rPr sz="1400" spc="-6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6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formateador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withLocale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Locale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forLanguageTag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es-ES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"));</a:t>
            </a:r>
            <a:endParaRPr sz="14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5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o</a:t>
            </a:r>
            <a:r>
              <a:rPr sz="1400" i="1" spc="-4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también</a:t>
            </a:r>
            <a:r>
              <a:rPr sz="1400" i="1" spc="-5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``formateador.withLocale(new</a:t>
            </a:r>
            <a:r>
              <a:rPr sz="1400" i="1" spc="-4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Locale("es",</a:t>
            </a:r>
            <a:r>
              <a:rPr sz="1400" i="1" spc="-5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"ES"));```</a:t>
            </a:r>
            <a:endParaRPr sz="14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Fecha</a:t>
            </a:r>
            <a:r>
              <a:rPr sz="1400" spc="-5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formateada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con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Locale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ES: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400" dirty="0">
              <a:latin typeface="Consolas"/>
              <a:cs typeface="Consolas"/>
            </a:endParaRPr>
          </a:p>
          <a:p>
            <a:pPr marL="158686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formateadorConLocaleEs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format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A1FF"/>
                </a:solidFill>
                <a:latin typeface="Tahoma"/>
                <a:cs typeface="Tahoma"/>
              </a:rPr>
              <a:t>withZone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Aquí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tenemos</a:t>
            </a:r>
            <a:r>
              <a:rPr sz="16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usar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java.time.ZoneId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definir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zona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ZoneId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zonaHoraria</a:t>
            </a:r>
            <a:r>
              <a:rPr sz="1400" spc="-4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ZoneId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Europe/Madrid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");</a:t>
            </a:r>
            <a:endParaRPr sz="1400" dirty="0">
              <a:latin typeface="Consolas"/>
              <a:cs typeface="Consolas"/>
            </a:endParaRPr>
          </a:p>
          <a:p>
            <a:pPr marL="798830" marR="4572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DateTimeFormatter</a:t>
            </a:r>
            <a:r>
              <a:rPr sz="1400" spc="-5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formateadorConZona</a:t>
            </a:r>
            <a:r>
              <a:rPr sz="1400" spc="-4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6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formateador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withZone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zonaHoraria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Fecha</a:t>
            </a:r>
            <a:r>
              <a:rPr sz="1400" spc="-5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formateada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con</a:t>
            </a:r>
            <a:r>
              <a:rPr sz="1400" spc="-5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Zona</a:t>
            </a:r>
            <a:r>
              <a:rPr sz="1400" spc="-5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Horaria: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400" dirty="0">
              <a:latin typeface="Consolas"/>
              <a:cs typeface="Consolas"/>
            </a:endParaRPr>
          </a:p>
          <a:p>
            <a:pPr marL="12700" marR="2327275" indent="157416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formateadorConZona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format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fechaHora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)</a:t>
            </a:r>
            <a:r>
              <a:rPr sz="14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+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formateadorConZona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getZone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());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9620" y="937260"/>
              <a:ext cx="3057905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2800" spc="-75" dirty="0"/>
              <a:t>ZonedDateTime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59891" y="1781012"/>
            <a:ext cx="9738360" cy="39560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-30" dirty="0">
                <a:solidFill>
                  <a:srgbClr val="00A1FF"/>
                </a:solidFill>
                <a:latin typeface="Tahoma"/>
                <a:cs typeface="Tahoma"/>
              </a:rPr>
              <a:t>ZonedDateTime</a:t>
            </a:r>
            <a:r>
              <a:rPr sz="1800" spc="-17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java.time.ZonedDateTime)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Representa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fecha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hora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información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completa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zona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horaria.</a:t>
            </a:r>
            <a:endParaRPr sz="1600" dirty="0">
              <a:latin typeface="Tahoma"/>
              <a:cs typeface="Tahoma"/>
            </a:endParaRPr>
          </a:p>
          <a:p>
            <a:pPr marL="12700" marR="257810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¿Cuándo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usarlo?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Cuando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estemos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trabajando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eventos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globales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requieran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programados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distintas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zonas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horarias,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cuando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necesitemos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calcular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diferencia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horaria.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idea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sería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trabajar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ZonedDatetime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hacer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cálculos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fecha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mostrar</a:t>
            </a:r>
            <a:r>
              <a:rPr sz="16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resultados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podríamos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usar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Datetimeformatter.withZone</a:t>
            </a:r>
            <a:endParaRPr sz="16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92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Comparte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muchos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métodos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otras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clases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familia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Tahoma"/>
                <a:cs typeface="Tahoma"/>
              </a:rPr>
              <a:t>java.time,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LocalDateTime,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LocalDate,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LocalTime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OffsetDateTime.</a:t>
            </a:r>
            <a:endParaRPr sz="1600" dirty="0">
              <a:latin typeface="Tahoma"/>
              <a:cs typeface="Tahoma"/>
            </a:endParaRPr>
          </a:p>
          <a:p>
            <a:pPr marL="122555">
              <a:lnSpc>
                <a:spcPct val="100000"/>
              </a:lnSpc>
              <a:spcBef>
                <a:spcPts val="148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ZoneId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zonaHoraria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ZoneId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Europe/Paris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");</a:t>
            </a:r>
            <a:endParaRPr sz="1400" dirty="0">
              <a:latin typeface="Consolas"/>
              <a:cs typeface="Consolas"/>
            </a:endParaRPr>
          </a:p>
          <a:p>
            <a:pPr marL="12255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ZonedDateTime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fechaHoraActual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ZonedDateTime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now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zonaHoraria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122555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Fecha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y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actual: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fechaHoraActual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122555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Fecha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y</a:t>
            </a:r>
            <a:r>
              <a:rPr sz="1400" i="1" spc="-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hora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actual: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2023-09-15T14:30:00.000+02:00[Europe/Paris]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9620" y="937260"/>
              <a:ext cx="3057905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2800" spc="-75" dirty="0"/>
              <a:t>ZonedDateTime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939800" y="1889582"/>
            <a:ext cx="8394700" cy="3424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1800" u="sng" spc="-30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ZonedDateTime</a:t>
            </a:r>
            <a:r>
              <a:rPr sz="1800" spc="-17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java.time.ZonedDateTime)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800">
              <a:latin typeface="Tahoma"/>
              <a:cs typeface="Tahoma"/>
            </a:endParaRPr>
          </a:p>
          <a:p>
            <a:pPr marL="132715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Instanciar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en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una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fecha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específica</a:t>
            </a:r>
            <a:endParaRPr sz="1400">
              <a:latin typeface="Consolas"/>
              <a:cs typeface="Consolas"/>
            </a:endParaRPr>
          </a:p>
          <a:p>
            <a:pPr marL="13271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ZonedDateTime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fechaHora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ZonedDateTime</a:t>
            </a:r>
            <a:endParaRPr sz="1400">
              <a:latin typeface="Consolas"/>
              <a:cs typeface="Consolas"/>
            </a:endParaRPr>
          </a:p>
          <a:p>
            <a:pPr marL="132715" marR="1558925" indent="1181100">
              <a:lnSpc>
                <a:spcPct val="100000"/>
              </a:lnSpc>
            </a:pP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2023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9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2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15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2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14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2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30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2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2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ZoneId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Asia/Tokyo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"));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Fecha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y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en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Tokyo: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2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Comparte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otros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métodos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con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LocalDateTime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como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por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ejemplo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5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plusHours,</a:t>
            </a:r>
            <a:r>
              <a:rPr sz="1400" i="1" spc="-4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plusMinutes,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plusSeconds,</a:t>
            </a:r>
            <a:r>
              <a:rPr sz="1400" i="1" spc="-4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plusNanos,</a:t>
            </a:r>
            <a:r>
              <a:rPr sz="1400" i="1" spc="-5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minusHours,</a:t>
            </a:r>
            <a:r>
              <a:rPr sz="1400" i="1" spc="-4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minusMinutes,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ZonedDateTime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dentroDeDosHoras</a:t>
            </a:r>
            <a:r>
              <a:rPr sz="1400" spc="-4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plusHours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2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Fecha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y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en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Tokyo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dentro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dos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horas: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dentroDeDosHoras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ZonedDateTime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dosSemanasAntes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minusWeeks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2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Fecha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y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en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Tokyo</a:t>
            </a:r>
            <a:r>
              <a:rPr sz="14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dos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semanas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antes: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dosSemanasAntes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9620" y="937260"/>
              <a:ext cx="3057905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2800" spc="-75" dirty="0"/>
              <a:t>ZonedDateTime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59891" y="1889582"/>
            <a:ext cx="9808210" cy="270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30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ZonedDateTime</a:t>
            </a:r>
            <a:r>
              <a:rPr sz="1800" spc="-17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java.time.ZonedDateTime)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800" dirty="0">
              <a:latin typeface="Tahoma"/>
              <a:cs typeface="Tahoma"/>
            </a:endParaRPr>
          </a:p>
          <a:p>
            <a:pPr marL="12700" marR="170180">
              <a:lnSpc>
                <a:spcPct val="100000"/>
              </a:lnSpc>
            </a:pPr>
            <a:r>
              <a:rPr sz="1800" spc="-35" dirty="0">
                <a:solidFill>
                  <a:srgbClr val="00A1FF"/>
                </a:solidFill>
                <a:latin typeface="Tahoma"/>
                <a:cs typeface="Tahoma"/>
              </a:rPr>
              <a:t>withZoneSameInstant</a:t>
            </a:r>
            <a:r>
              <a:rPr sz="1800" spc="-17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Cambia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zona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horaria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manteniendo</a:t>
            </a:r>
            <a:r>
              <a:rPr sz="18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mismo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instante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tiempo.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Útil</a:t>
            </a:r>
            <a:r>
              <a:rPr sz="1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para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convertir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zonas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horarias</a:t>
            </a:r>
            <a:r>
              <a:rPr sz="1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sin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cambiar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fecha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hora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real.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ZonedDateTime</a:t>
            </a:r>
            <a:r>
              <a:rPr sz="1600" spc="-7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fechaHoraMadrid</a:t>
            </a:r>
            <a:r>
              <a:rPr sz="1600" spc="-5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600" spc="-5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dosSemanasAntesEnTokio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FFCC5C"/>
                </a:solidFill>
                <a:latin typeface="Consolas"/>
                <a:cs typeface="Consolas"/>
              </a:rPr>
              <a:t>withZoneSameInstant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zonaHoraria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Fecha</a:t>
            </a:r>
            <a:r>
              <a:rPr sz="16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y</a:t>
            </a:r>
            <a:r>
              <a:rPr sz="16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6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en</a:t>
            </a:r>
            <a:r>
              <a:rPr sz="16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Madrid</a:t>
            </a:r>
            <a:r>
              <a:rPr sz="16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respecto</a:t>
            </a:r>
            <a:r>
              <a:rPr sz="16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a</a:t>
            </a:r>
            <a:r>
              <a:rPr sz="16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dos</a:t>
            </a:r>
            <a:r>
              <a:rPr sz="16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semanas</a:t>
            </a:r>
            <a:r>
              <a:rPr sz="16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antes</a:t>
            </a:r>
            <a:r>
              <a:rPr sz="16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en</a:t>
            </a:r>
            <a:r>
              <a:rPr sz="16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tokio:</a:t>
            </a:r>
            <a:r>
              <a:rPr sz="16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600" dirty="0">
              <a:latin typeface="Consolas"/>
              <a:cs typeface="Consolas"/>
            </a:endParaRPr>
          </a:p>
          <a:p>
            <a:pPr marL="1791335">
              <a:lnSpc>
                <a:spcPct val="100000"/>
              </a:lnSpc>
            </a:pP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6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fechaHoraMadrid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2700" marR="1783080">
              <a:lnSpc>
                <a:spcPct val="100000"/>
              </a:lnSpc>
            </a:pP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//Fecha</a:t>
            </a:r>
            <a:r>
              <a:rPr sz="16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y</a:t>
            </a:r>
            <a:r>
              <a:rPr sz="16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hora</a:t>
            </a:r>
            <a:r>
              <a:rPr sz="16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en</a:t>
            </a:r>
            <a:r>
              <a:rPr sz="16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Madrid</a:t>
            </a:r>
            <a:r>
              <a:rPr sz="16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respecto</a:t>
            </a:r>
            <a:r>
              <a:rPr sz="16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a</a:t>
            </a:r>
            <a:r>
              <a:rPr sz="16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dos</a:t>
            </a:r>
            <a:r>
              <a:rPr sz="16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semanas</a:t>
            </a:r>
            <a:r>
              <a:rPr sz="16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antes</a:t>
            </a:r>
            <a:r>
              <a:rPr sz="16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en</a:t>
            </a:r>
            <a:r>
              <a:rPr sz="16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tokio:</a:t>
            </a:r>
            <a:r>
              <a:rPr sz="16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2023-</a:t>
            </a:r>
            <a:r>
              <a:rPr sz="1600" spc="-25" dirty="0">
                <a:solidFill>
                  <a:srgbClr val="A3B0CD"/>
                </a:solidFill>
                <a:latin typeface="Consolas"/>
                <a:cs typeface="Consolas"/>
              </a:rPr>
              <a:t>09- 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01T07:30+02:00[Europe/Madrid]</a:t>
            </a:r>
            <a:endParaRPr sz="1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119505"/>
            <a:chOff x="3806952" y="170687"/>
            <a:chExt cx="4612640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9620" y="937260"/>
            <a:ext cx="3057905" cy="787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9891" y="1034287"/>
            <a:ext cx="10362565" cy="524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0670" algn="ctr">
              <a:lnSpc>
                <a:spcPct val="100000"/>
              </a:lnSpc>
              <a:spcBef>
                <a:spcPts val="95"/>
              </a:spcBef>
            </a:pPr>
            <a:r>
              <a:rPr sz="2800" b="1" spc="-75" dirty="0">
                <a:solidFill>
                  <a:srgbClr val="99DAFF"/>
                </a:solidFill>
                <a:latin typeface="Tahoma"/>
                <a:cs typeface="Tahoma"/>
              </a:rPr>
              <a:t>ZonedDateTime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1800" u="sng" spc="-30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ZonedDateTime</a:t>
            </a:r>
            <a:r>
              <a:rPr sz="1800" spc="-16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java.time.ZonedDateTime)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800">
              <a:latin typeface="Tahoma"/>
              <a:cs typeface="Tahoma"/>
            </a:endParaRPr>
          </a:p>
          <a:p>
            <a:pPr marL="12700" marR="66167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withZoneSameLocal</a:t>
            </a:r>
            <a:r>
              <a:rPr sz="1800" spc="-18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Cambia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zona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horaria</a:t>
            </a:r>
            <a:r>
              <a:rPr sz="1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manteniendo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misma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hora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local.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Ojo!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14:00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en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Madrid,</a:t>
            </a:r>
            <a:r>
              <a:rPr sz="1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cambio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withZoneSameLocal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Nueva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York,</a:t>
            </a:r>
            <a:r>
              <a:rPr sz="18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también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será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14:00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Nueva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York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(sólo</a:t>
            </a:r>
            <a:r>
              <a:rPr sz="18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cambio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timezone)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Crear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el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ZonedDateTime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original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en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Madrid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(horario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verano)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ZonedDateTime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madridDateTime</a:t>
            </a:r>
            <a:r>
              <a:rPr sz="1400" spc="-4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ZonedDateTime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2023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9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23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14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ZoneId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Europe/Madrid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"));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 marR="3061335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Convertir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zona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horaria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Nueva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York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manteniendo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el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mismo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instante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ZonedDateTime</a:t>
            </a:r>
            <a:r>
              <a:rPr sz="1400" spc="-10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newYorkDateTimeSameInstant</a:t>
            </a:r>
            <a:r>
              <a:rPr sz="1400" spc="-9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=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madridDateTime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withZoneSameInstant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ZoneId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America/New_York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"));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en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Nueva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York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(Mismo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Instante):</a:t>
            </a:r>
            <a:r>
              <a:rPr sz="1400" spc="-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newYorkDateTimeSameInstant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//</a:t>
            </a:r>
            <a:r>
              <a:rPr sz="1400" spc="-4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Devuelve: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Hora</a:t>
            </a:r>
            <a:r>
              <a:rPr sz="14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en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Nueva</a:t>
            </a:r>
            <a:r>
              <a:rPr sz="14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York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(Mismo</a:t>
            </a:r>
            <a:r>
              <a:rPr sz="1400" spc="-4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Instante):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2023-09-23T08:00-04:00[America/New_York]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Convertir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a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zona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horaria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Nueva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York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manteniendo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misma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hora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local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ZonedDateTime</a:t>
            </a:r>
            <a:r>
              <a:rPr sz="1400" spc="-6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newYorkDateTimeSameLocal</a:t>
            </a:r>
            <a:r>
              <a:rPr sz="1400" spc="-5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6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madridDateTime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withZoneSameLocal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ZoneId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America/New_York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"));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en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Nueva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York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(Misma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Local):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newYorkDateTimeSameLocal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//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Devuelve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Hora</a:t>
            </a:r>
            <a:r>
              <a:rPr sz="14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en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Nueva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York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(Misma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Hora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Local):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2023-09-23T14:00-04:00[America/New_York]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8912" y="5320284"/>
            <a:ext cx="548640" cy="346075"/>
            <a:chOff x="438912" y="5320284"/>
            <a:chExt cx="548640" cy="346075"/>
          </a:xfrm>
        </p:grpSpPr>
        <p:sp>
          <p:nvSpPr>
            <p:cNvPr id="10" name="object 10"/>
            <p:cNvSpPr/>
            <p:nvPr/>
          </p:nvSpPr>
          <p:spPr>
            <a:xfrm>
              <a:off x="445008" y="5326380"/>
              <a:ext cx="536575" cy="334010"/>
            </a:xfrm>
            <a:custGeom>
              <a:avLst/>
              <a:gdLst/>
              <a:ahLst/>
              <a:cxnLst/>
              <a:rect l="l" t="t" r="r" b="b"/>
              <a:pathLst>
                <a:path w="536575" h="334010">
                  <a:moveTo>
                    <a:pt x="369570" y="0"/>
                  </a:moveTo>
                  <a:lnTo>
                    <a:pt x="369570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369570" y="250317"/>
                  </a:lnTo>
                  <a:lnTo>
                    <a:pt x="369570" y="333756"/>
                  </a:lnTo>
                  <a:lnTo>
                    <a:pt x="536448" y="166878"/>
                  </a:lnTo>
                  <a:lnTo>
                    <a:pt x="369570" y="0"/>
                  </a:lnTo>
                  <a:close/>
                </a:path>
              </a:pathLst>
            </a:custGeom>
            <a:solidFill>
              <a:srgbClr val="00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5008" y="5326380"/>
              <a:ext cx="536575" cy="334010"/>
            </a:xfrm>
            <a:custGeom>
              <a:avLst/>
              <a:gdLst/>
              <a:ahLst/>
              <a:cxnLst/>
              <a:rect l="l" t="t" r="r" b="b"/>
              <a:pathLst>
                <a:path w="536575" h="334010">
                  <a:moveTo>
                    <a:pt x="0" y="83439"/>
                  </a:moveTo>
                  <a:lnTo>
                    <a:pt x="369570" y="83439"/>
                  </a:lnTo>
                  <a:lnTo>
                    <a:pt x="369570" y="0"/>
                  </a:lnTo>
                  <a:lnTo>
                    <a:pt x="536448" y="166878"/>
                  </a:lnTo>
                  <a:lnTo>
                    <a:pt x="369570" y="333756"/>
                  </a:lnTo>
                  <a:lnTo>
                    <a:pt x="369570" y="250317"/>
                  </a:lnTo>
                  <a:lnTo>
                    <a:pt x="0" y="250317"/>
                  </a:lnTo>
                  <a:lnTo>
                    <a:pt x="0" y="83439"/>
                  </a:lnTo>
                  <a:close/>
                </a:path>
              </a:pathLst>
            </a:custGeom>
            <a:ln w="12192">
              <a:solidFill>
                <a:srgbClr val="0076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8740" y="937260"/>
              <a:ext cx="1899665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marL="3175" algn="ctr">
              <a:lnSpc>
                <a:spcPct val="100000"/>
              </a:lnSpc>
              <a:spcBef>
                <a:spcPts val="869"/>
              </a:spcBef>
            </a:pPr>
            <a:r>
              <a:rPr sz="2800" spc="-20" dirty="0"/>
              <a:t>Duration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59891" y="1740534"/>
            <a:ext cx="9474200" cy="384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Duration</a:t>
            </a:r>
            <a:r>
              <a:rPr sz="1800" spc="-21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java.time.Duration)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8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Representa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duración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período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tiempo,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medida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segundos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fracciones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segundo.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Es precisa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nanosegundos,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así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nos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permite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representación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muy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detallada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tiempo.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inmutables,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vez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incializados,</a:t>
            </a:r>
            <a:r>
              <a:rPr sz="18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podremos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cambiar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valor.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Comparte</a:t>
            </a:r>
            <a:r>
              <a:rPr sz="18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métodos</a:t>
            </a:r>
            <a:r>
              <a:rPr sz="18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ofXXX,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plusHours,</a:t>
            </a:r>
            <a:r>
              <a:rPr sz="18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plusMinutes,</a:t>
            </a:r>
            <a:r>
              <a:rPr sz="18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plusSeconds,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plusNanos,</a:t>
            </a:r>
            <a:r>
              <a:rPr sz="1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minusHours,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minusMinutes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8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Crear</a:t>
            </a:r>
            <a:r>
              <a:rPr sz="18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una</a:t>
            </a:r>
            <a:r>
              <a:rPr sz="18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Duration</a:t>
            </a:r>
            <a:r>
              <a:rPr sz="18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8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8</a:t>
            </a:r>
            <a:r>
              <a:rPr sz="18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spc="-10" dirty="0">
                <a:solidFill>
                  <a:srgbClr val="D6E3FF"/>
                </a:solidFill>
                <a:latin typeface="Consolas"/>
                <a:cs typeface="Consolas"/>
              </a:rPr>
              <a:t>horas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8484"/>
                </a:solidFill>
                <a:latin typeface="Consolas"/>
                <a:cs typeface="Consolas"/>
              </a:rPr>
              <a:t>Duration</a:t>
            </a:r>
            <a:r>
              <a:rPr sz="18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3B0CD"/>
                </a:solidFill>
                <a:latin typeface="Consolas"/>
                <a:cs typeface="Consolas"/>
              </a:rPr>
              <a:t>ochoHoras</a:t>
            </a:r>
            <a:r>
              <a:rPr sz="18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3B0CD"/>
                </a:solidFill>
                <a:latin typeface="Consolas"/>
                <a:cs typeface="Consolas"/>
              </a:rPr>
              <a:t>Duration</a:t>
            </a:r>
            <a:r>
              <a:rPr sz="18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800" spc="-10" dirty="0">
                <a:solidFill>
                  <a:srgbClr val="FFCC5C"/>
                </a:solidFill>
                <a:latin typeface="Consolas"/>
                <a:cs typeface="Consolas"/>
              </a:rPr>
              <a:t>ofHours</a:t>
            </a:r>
            <a:r>
              <a:rPr sz="18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5CB1FF"/>
                </a:solidFill>
                <a:latin typeface="Consolas"/>
                <a:cs typeface="Consolas"/>
              </a:rPr>
              <a:t>8</a:t>
            </a:r>
            <a:r>
              <a:rPr sz="18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800" i="1" spc="-4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Crear</a:t>
            </a:r>
            <a:r>
              <a:rPr sz="18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una</a:t>
            </a:r>
            <a:r>
              <a:rPr sz="18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Duration</a:t>
            </a:r>
            <a:r>
              <a:rPr sz="18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8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D6E3FF"/>
                </a:solidFill>
                <a:latin typeface="Consolas"/>
                <a:cs typeface="Consolas"/>
              </a:rPr>
              <a:t>15</a:t>
            </a:r>
            <a:r>
              <a:rPr sz="18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800" i="1" spc="-10" dirty="0">
                <a:solidFill>
                  <a:srgbClr val="D6E3FF"/>
                </a:solidFill>
                <a:latin typeface="Consolas"/>
                <a:cs typeface="Consolas"/>
              </a:rPr>
              <a:t>minutos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8484"/>
                </a:solidFill>
                <a:latin typeface="Consolas"/>
                <a:cs typeface="Consolas"/>
              </a:rPr>
              <a:t>Duration</a:t>
            </a:r>
            <a:r>
              <a:rPr sz="18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3B0CD"/>
                </a:solidFill>
                <a:latin typeface="Consolas"/>
                <a:cs typeface="Consolas"/>
              </a:rPr>
              <a:t>quinceMinutos</a:t>
            </a:r>
            <a:r>
              <a:rPr sz="18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3B0CD"/>
                </a:solidFill>
                <a:latin typeface="Consolas"/>
                <a:cs typeface="Consolas"/>
              </a:rPr>
              <a:t>Duration</a:t>
            </a:r>
            <a:r>
              <a:rPr sz="18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800" spc="-10" dirty="0">
                <a:solidFill>
                  <a:srgbClr val="FFCC5C"/>
                </a:solidFill>
                <a:latin typeface="Consolas"/>
                <a:cs typeface="Consolas"/>
              </a:rPr>
              <a:t>ofMinutes</a:t>
            </a:r>
            <a:r>
              <a:rPr sz="18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5CB1FF"/>
                </a:solidFill>
                <a:latin typeface="Consolas"/>
                <a:cs typeface="Consolas"/>
              </a:rPr>
              <a:t>15</a:t>
            </a:r>
            <a:r>
              <a:rPr sz="18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8740" y="937260"/>
              <a:ext cx="1899665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marL="3175" algn="ctr">
              <a:lnSpc>
                <a:spcPct val="100000"/>
              </a:lnSpc>
              <a:spcBef>
                <a:spcPts val="869"/>
              </a:spcBef>
            </a:pPr>
            <a:r>
              <a:rPr sz="2800" spc="-20" dirty="0"/>
              <a:t>Duration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59891" y="1740534"/>
            <a:ext cx="9574530" cy="433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Duration</a:t>
            </a:r>
            <a:r>
              <a:rPr sz="1800" spc="-21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(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java.time.Duration)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Sumar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las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Durations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Duration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resultado</a:t>
            </a:r>
            <a:r>
              <a:rPr sz="14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ochoHoras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plus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quinceMinutos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Resultado:</a:t>
            </a:r>
            <a:r>
              <a:rPr sz="1400" spc="-5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6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6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resultado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necesitamos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mantener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precisión,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ejemplo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tratar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marcas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llegada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meta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una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carrera,</a:t>
            </a:r>
            <a:r>
              <a:rPr sz="18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tendremos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trabajar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nanosegundos.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Aquí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creamos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duración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precisa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tiene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nanosegundos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getNanos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Duration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duracion</a:t>
            </a:r>
            <a:r>
              <a:rPr sz="14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Duration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ofMinutes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5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plusSeconds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30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plusNanos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5000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Después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imprimir</a:t>
            </a:r>
            <a:r>
              <a:rPr sz="18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resultado,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usamos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toNanos()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dividimos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1-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E9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double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segundos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double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)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duracion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toNanos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()</a:t>
            </a:r>
            <a:r>
              <a:rPr sz="14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/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1_000_000_000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;</a:t>
            </a:r>
            <a:r>
              <a:rPr sz="14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4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Devuelve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330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Segundos:</a:t>
            </a:r>
            <a:r>
              <a:rPr sz="1400" spc="-5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5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6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segundos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//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Segundos:</a:t>
            </a:r>
            <a:r>
              <a:rPr sz="14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330.000005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8740" y="937260"/>
              <a:ext cx="1899665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marL="3175" algn="ctr">
              <a:lnSpc>
                <a:spcPct val="100000"/>
              </a:lnSpc>
              <a:spcBef>
                <a:spcPts val="869"/>
              </a:spcBef>
            </a:pPr>
            <a:r>
              <a:rPr sz="2800" spc="-20" dirty="0"/>
              <a:t>Duration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59891" y="1740534"/>
            <a:ext cx="10056495" cy="363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Duration</a:t>
            </a:r>
            <a:r>
              <a:rPr sz="1800" spc="-21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(java.time.Duration)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Tahoma"/>
              <a:cs typeface="Tahoma"/>
            </a:endParaRPr>
          </a:p>
          <a:p>
            <a:pPr marL="12700" marR="7893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Observa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8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tenemos</a:t>
            </a:r>
            <a:r>
              <a:rPr sz="18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getSeconds(),</a:t>
            </a:r>
            <a:r>
              <a:rPr sz="1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getNanos()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toHours(),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toMinutes(),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toSeconds(),</a:t>
            </a:r>
            <a:r>
              <a:rPr sz="1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toMillis(),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toNanos().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Luego</a:t>
            </a:r>
            <a:r>
              <a:rPr sz="18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tenemos</a:t>
            </a:r>
            <a:r>
              <a:rPr sz="18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toSecondsPart(),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toMinutesPart(),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toNanosPart()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800">
              <a:latin typeface="Tahoma"/>
              <a:cs typeface="Tahoma"/>
            </a:endParaRPr>
          </a:p>
          <a:p>
            <a:pPr marL="217804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toMinutes(),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toSeconds(),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desde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precisión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segundos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divide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60,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3600,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1800">
              <a:latin typeface="Tahoma"/>
              <a:cs typeface="Tahoma"/>
            </a:endParaRPr>
          </a:p>
          <a:p>
            <a:pPr marL="217804" marR="5080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getSecons()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getNanos()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nos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devuelven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precisión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segundos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nanosegundos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respectivamente.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toMinutesPart(),</a:t>
            </a:r>
            <a:r>
              <a:rPr sz="18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toSecondsPart()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nos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devuelven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sólo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parte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segundos,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minutos,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etc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duración.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800">
              <a:latin typeface="Tahoma"/>
              <a:cs typeface="Tahoma"/>
            </a:endParaRPr>
          </a:p>
          <a:p>
            <a:pPr marL="217804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double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segundos1</a:t>
            </a:r>
            <a:r>
              <a:rPr sz="1400" spc="-5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duracion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toSeconds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r>
              <a:rPr sz="1400" spc="-5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6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Devuelve</a:t>
            </a:r>
            <a:r>
              <a:rPr sz="1400" i="1" spc="-5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330</a:t>
            </a:r>
            <a:r>
              <a:rPr sz="1400" i="1" spc="-4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getSeconds</a:t>
            </a:r>
            <a:r>
              <a:rPr sz="1400" i="1" spc="-5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==</a:t>
            </a:r>
            <a:r>
              <a:rPr sz="1400" i="1" spc="-5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toSeconds</a:t>
            </a:r>
            <a:endParaRPr sz="1400">
              <a:latin typeface="Consolas"/>
              <a:cs typeface="Consolas"/>
            </a:endParaRPr>
          </a:p>
          <a:p>
            <a:pPr marL="217804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double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segundos2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duracion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getSeconds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4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Devuelve</a:t>
            </a:r>
            <a:r>
              <a:rPr sz="1400" i="1" spc="-4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330</a:t>
            </a:r>
            <a:endParaRPr sz="1400">
              <a:latin typeface="Consolas"/>
              <a:cs typeface="Consolas"/>
            </a:endParaRPr>
          </a:p>
          <a:p>
            <a:pPr marL="217804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double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segundos3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duracion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toSecondsPart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r>
              <a:rPr sz="14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5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Devuelve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30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8740" y="937260"/>
              <a:ext cx="1899665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marL="3175" algn="ctr">
              <a:lnSpc>
                <a:spcPct val="100000"/>
              </a:lnSpc>
              <a:spcBef>
                <a:spcPts val="869"/>
              </a:spcBef>
            </a:pPr>
            <a:r>
              <a:rPr sz="2800" spc="-20" dirty="0"/>
              <a:t>Duration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59891" y="1740534"/>
            <a:ext cx="9308465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Duration</a:t>
            </a:r>
            <a:r>
              <a:rPr sz="1800" spc="-21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(java.time.Duration)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necesitamos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trabajr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alta</a:t>
            </a:r>
            <a:r>
              <a:rPr sz="1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precisión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hermeos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desde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Nanosegundos,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ojo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cifras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manejamos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tenemos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hacer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cast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double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double</a:t>
            </a:r>
            <a:r>
              <a:rPr sz="16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segundos</a:t>
            </a:r>
            <a:r>
              <a:rPr sz="16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6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double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)</a:t>
            </a:r>
            <a:r>
              <a:rPr sz="16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duracion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FFCC5C"/>
                </a:solidFill>
                <a:latin typeface="Consolas"/>
                <a:cs typeface="Consolas"/>
              </a:rPr>
              <a:t>toNanos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()</a:t>
            </a:r>
            <a:r>
              <a:rPr sz="16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/</a:t>
            </a:r>
            <a:r>
              <a:rPr sz="16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B1FF"/>
                </a:solidFill>
                <a:latin typeface="Consolas"/>
                <a:cs typeface="Consolas"/>
              </a:rPr>
              <a:t>1_000_000_000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;</a:t>
            </a:r>
            <a:r>
              <a:rPr sz="16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600" i="1" spc="-4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Devuelve</a:t>
            </a:r>
            <a:r>
              <a:rPr sz="16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spc="-25" dirty="0">
                <a:solidFill>
                  <a:srgbClr val="D6E3FF"/>
                </a:solidFill>
                <a:latin typeface="Consolas"/>
                <a:cs typeface="Consolas"/>
              </a:rPr>
              <a:t>330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600" spc="-10" dirty="0">
                <a:solidFill>
                  <a:srgbClr val="C5F467"/>
                </a:solidFill>
                <a:latin typeface="Consolas"/>
                <a:cs typeface="Consolas"/>
              </a:rPr>
              <a:t>---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Segundos</a:t>
            </a:r>
            <a:r>
              <a:rPr sz="16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precisos:</a:t>
            </a:r>
            <a:r>
              <a:rPr sz="16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6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segundos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r>
              <a:rPr sz="1600" spc="-2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6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Devuelve</a:t>
            </a:r>
            <a:r>
              <a:rPr sz="1600" i="1" spc="-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D6E3FF"/>
                </a:solidFill>
                <a:latin typeface="Consolas"/>
                <a:cs typeface="Consolas"/>
              </a:rPr>
              <a:t>330.000005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119505"/>
            <a:chOff x="3806952" y="170687"/>
            <a:chExt cx="4612640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8155" y="937260"/>
            <a:ext cx="2099309" cy="787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84502" y="1034287"/>
            <a:ext cx="9008745" cy="499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algn="ctr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99DAFF"/>
                </a:solidFill>
                <a:latin typeface="Tahoma"/>
                <a:cs typeface="Tahoma"/>
              </a:rPr>
              <a:t>LocalTime</a:t>
            </a:r>
            <a:endParaRPr sz="2800" dirty="0">
              <a:latin typeface="Tahoma"/>
              <a:cs typeface="Tahoma"/>
            </a:endParaRPr>
          </a:p>
          <a:p>
            <a:pPr marL="34290">
              <a:lnSpc>
                <a:spcPct val="100000"/>
              </a:lnSpc>
              <a:spcBef>
                <a:spcPts val="2595"/>
              </a:spcBef>
            </a:pPr>
            <a:r>
              <a:rPr sz="1800" spc="-40" dirty="0">
                <a:solidFill>
                  <a:srgbClr val="00A1FF"/>
                </a:solidFill>
                <a:latin typeface="Tahoma"/>
                <a:cs typeface="Tahoma"/>
              </a:rPr>
              <a:t>LocalTime</a:t>
            </a:r>
            <a:r>
              <a:rPr sz="1800" spc="-25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–</a:t>
            </a:r>
            <a:r>
              <a:rPr sz="1800" spc="-22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00A1FF"/>
                </a:solidFill>
                <a:latin typeface="Tahoma"/>
                <a:cs typeface="Tahoma"/>
              </a:rPr>
              <a:t>Manejo</a:t>
            </a:r>
            <a:r>
              <a:rPr sz="1800" spc="-27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00A1FF"/>
                </a:solidFill>
                <a:latin typeface="Tahoma"/>
                <a:cs typeface="Tahoma"/>
              </a:rPr>
              <a:t>de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00A1FF"/>
                </a:solidFill>
                <a:latin typeface="Tahoma"/>
                <a:cs typeface="Tahoma"/>
              </a:rPr>
              <a:t>la</a:t>
            </a:r>
            <a:r>
              <a:rPr sz="1800" spc="-20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00A1FF"/>
                </a:solidFill>
                <a:latin typeface="Tahoma"/>
                <a:cs typeface="Tahoma"/>
              </a:rPr>
              <a:t>hora</a:t>
            </a:r>
            <a:r>
              <a:rPr sz="1800" spc="-23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(java.time.LocalTime)</a:t>
            </a:r>
            <a:endParaRPr sz="1800" dirty="0">
              <a:latin typeface="Tahoma"/>
              <a:cs typeface="Tahoma"/>
            </a:endParaRPr>
          </a:p>
          <a:p>
            <a:pPr marL="3429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LocalDate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maneja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Hora,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minutos,</a:t>
            </a:r>
            <a:r>
              <a:rPr sz="16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segundos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Nanosegundos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sin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zona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horaria.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Elegiremos</a:t>
            </a:r>
            <a:r>
              <a:rPr sz="16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LocalTime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endParaRPr sz="1600" dirty="0">
              <a:latin typeface="Tahoma"/>
              <a:cs typeface="Tahoma"/>
            </a:endParaRPr>
          </a:p>
          <a:p>
            <a:pPr marL="3429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ahorrar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memoria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cuando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nos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haga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fecha.</a:t>
            </a:r>
            <a:endParaRPr sz="1600" dirty="0">
              <a:latin typeface="Tahoma"/>
              <a:cs typeface="Tahoma"/>
            </a:endParaRPr>
          </a:p>
          <a:p>
            <a:pPr marL="12700" marR="5640705" indent="21590">
              <a:lnSpc>
                <a:spcPct val="174700"/>
              </a:lnSpc>
              <a:spcBef>
                <a:spcPts val="480"/>
              </a:spcBef>
            </a:pP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import</a:t>
            </a:r>
            <a:r>
              <a:rPr sz="1400" spc="-30" dirty="0">
                <a:solidFill>
                  <a:srgbClr val="5CB1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java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time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LocalTime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;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LocalTime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ahora</a:t>
            </a:r>
            <a:r>
              <a:rPr sz="1400" spc="-1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LocalTime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now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5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actual: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12700" marR="258635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LocalTime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masTarde</a:t>
            </a:r>
            <a:r>
              <a:rPr sz="1400" spc="-1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plusHours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2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Dentro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dos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horas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serán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las:</a:t>
            </a:r>
            <a:r>
              <a:rPr sz="14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masTarde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12700" marR="347472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LocalTime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antes</a:t>
            </a:r>
            <a:r>
              <a:rPr sz="1400" spc="-1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minusHours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2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Hace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dos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horas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eran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las: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antes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onsolas"/>
              <a:cs typeface="Consolas"/>
            </a:endParaRPr>
          </a:p>
          <a:p>
            <a:pPr marL="12700" marR="248983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LocalTime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test</a:t>
            </a:r>
            <a:r>
              <a:rPr sz="1400" spc="-1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withHour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07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withMinute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30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withSecond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00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Cambiando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la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actual: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test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400" dirty="0">
              <a:latin typeface="Consolas"/>
              <a:cs typeface="Consolas"/>
            </a:endParaRPr>
          </a:p>
          <a:p>
            <a:pPr marL="34290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usar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minus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plus,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Horas,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Minutos,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Segundos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Nanosegundos.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192" y="937260"/>
              <a:ext cx="1524762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2800" spc="-10" dirty="0"/>
              <a:t>Period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59891" y="1740534"/>
            <a:ext cx="9200515" cy="436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Period</a:t>
            </a:r>
            <a:r>
              <a:rPr sz="1800" spc="-26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(java.time.Period)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Cuando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trabajamos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duraciones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Años,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meses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días,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tendremos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usar</a:t>
            </a:r>
            <a:r>
              <a:rPr sz="18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java.time.Period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6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Crear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un</a:t>
            </a:r>
            <a:r>
              <a:rPr sz="16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Periodo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2</a:t>
            </a:r>
            <a:r>
              <a:rPr sz="16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años,</a:t>
            </a:r>
            <a:r>
              <a:rPr sz="16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3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meses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y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5</a:t>
            </a:r>
            <a:r>
              <a:rPr sz="16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días</a:t>
            </a:r>
            <a:endParaRPr sz="1600" dirty="0">
              <a:latin typeface="Consolas"/>
              <a:cs typeface="Consolas"/>
            </a:endParaRPr>
          </a:p>
          <a:p>
            <a:pPr marL="902969">
              <a:lnSpc>
                <a:spcPct val="100000"/>
              </a:lnSpc>
            </a:pP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Period</a:t>
            </a:r>
            <a:r>
              <a:rPr sz="1600" spc="-5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periodo</a:t>
            </a:r>
            <a:r>
              <a:rPr sz="16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6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Period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5CB1FF"/>
                </a:solidFill>
                <a:latin typeface="Consolas"/>
                <a:cs typeface="Consolas"/>
              </a:rPr>
              <a:t>2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6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B1FF"/>
                </a:solidFill>
                <a:latin typeface="Consolas"/>
                <a:cs typeface="Consolas"/>
              </a:rPr>
              <a:t>3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6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spc="-25" dirty="0">
                <a:solidFill>
                  <a:srgbClr val="5CB1FF"/>
                </a:solidFill>
                <a:latin typeface="Consolas"/>
                <a:cs typeface="Consolas"/>
              </a:rPr>
              <a:t>5</a:t>
            </a:r>
            <a:r>
              <a:rPr sz="1600" spc="-25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6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Sumar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otro</a:t>
            </a:r>
            <a:r>
              <a:rPr sz="16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Period</a:t>
            </a:r>
            <a:r>
              <a:rPr sz="16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1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año,</a:t>
            </a:r>
            <a:r>
              <a:rPr sz="16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2</a:t>
            </a:r>
            <a:r>
              <a:rPr sz="16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meses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y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10</a:t>
            </a:r>
            <a:r>
              <a:rPr sz="16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días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Period</a:t>
            </a:r>
            <a:r>
              <a:rPr sz="16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otroPeriodo</a:t>
            </a:r>
            <a:r>
              <a:rPr sz="16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6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Period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600" dirty="0">
                <a:solidFill>
                  <a:srgbClr val="5CB1FF"/>
                </a:solidFill>
                <a:latin typeface="Consolas"/>
                <a:cs typeface="Consolas"/>
              </a:rPr>
              <a:t>1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6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B1FF"/>
                </a:solidFill>
                <a:latin typeface="Consolas"/>
                <a:cs typeface="Consolas"/>
              </a:rPr>
              <a:t>2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6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5CB1FF"/>
                </a:solidFill>
                <a:latin typeface="Consolas"/>
                <a:cs typeface="Consolas"/>
              </a:rPr>
              <a:t>10</a:t>
            </a:r>
            <a:r>
              <a:rPr sz="1600" spc="-2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Period</a:t>
            </a:r>
            <a:r>
              <a:rPr sz="16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resultadoPeriodo</a:t>
            </a:r>
            <a:r>
              <a:rPr sz="16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6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periodo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FFCC5C"/>
                </a:solidFill>
                <a:latin typeface="Consolas"/>
                <a:cs typeface="Consolas"/>
              </a:rPr>
              <a:t>plus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otroPeriodo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6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Mostrar</a:t>
            </a:r>
            <a:r>
              <a:rPr sz="16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dirty="0">
                <a:solidFill>
                  <a:srgbClr val="D6E3FF"/>
                </a:solidFill>
                <a:latin typeface="Consolas"/>
                <a:cs typeface="Consolas"/>
              </a:rPr>
              <a:t>el</a:t>
            </a:r>
            <a:r>
              <a:rPr sz="16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600" i="1" spc="-10" dirty="0">
                <a:solidFill>
                  <a:srgbClr val="D6E3FF"/>
                </a:solidFill>
                <a:latin typeface="Consolas"/>
                <a:cs typeface="Consolas"/>
              </a:rPr>
              <a:t>resultado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Período</a:t>
            </a:r>
            <a:r>
              <a:rPr sz="1600" spc="-9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total:</a:t>
            </a:r>
            <a:r>
              <a:rPr sz="1600" spc="-7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600" dirty="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6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resultadoPeriodo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FFCC5C"/>
                </a:solidFill>
                <a:latin typeface="Consolas"/>
                <a:cs typeface="Consolas"/>
              </a:rPr>
              <a:t>getYears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()</a:t>
            </a:r>
            <a:endParaRPr sz="1600" dirty="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6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60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años,</a:t>
            </a:r>
            <a:r>
              <a:rPr sz="16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600" dirty="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600" spc="-5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resultadoPeriodo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FFCC5C"/>
                </a:solidFill>
                <a:latin typeface="Consolas"/>
                <a:cs typeface="Consolas"/>
              </a:rPr>
              <a:t>getMonths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()</a:t>
            </a:r>
            <a:r>
              <a:rPr sz="16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6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6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meses,</a:t>
            </a:r>
            <a:r>
              <a:rPr sz="1600" spc="-5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600" dirty="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600" spc="-5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resultadoPeriodo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FFCC5C"/>
                </a:solidFill>
                <a:latin typeface="Consolas"/>
                <a:cs typeface="Consolas"/>
              </a:rPr>
              <a:t>getDays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()</a:t>
            </a:r>
            <a:r>
              <a:rPr sz="16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6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6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C5F467"/>
                </a:solidFill>
                <a:latin typeface="Consolas"/>
                <a:cs typeface="Consolas"/>
              </a:rPr>
              <a:t>días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");</a:t>
            </a:r>
            <a:endParaRPr sz="16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//</a:t>
            </a:r>
            <a:r>
              <a:rPr sz="16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Período</a:t>
            </a:r>
            <a:r>
              <a:rPr sz="16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total:</a:t>
            </a:r>
            <a:r>
              <a:rPr sz="16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3</a:t>
            </a:r>
            <a:r>
              <a:rPr sz="16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años,</a:t>
            </a:r>
            <a:r>
              <a:rPr sz="16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5</a:t>
            </a:r>
            <a:r>
              <a:rPr sz="16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meses,</a:t>
            </a:r>
            <a:r>
              <a:rPr sz="16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15</a:t>
            </a:r>
            <a:r>
              <a:rPr sz="16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5CEBC5"/>
                </a:solidFill>
                <a:latin typeface="Consolas"/>
                <a:cs typeface="Consolas"/>
              </a:rPr>
              <a:t>días</a:t>
            </a:r>
            <a:endParaRPr sz="1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9616" y="937260"/>
              <a:ext cx="1596389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2800" spc="-80" dirty="0"/>
              <a:t>Instant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59891" y="1645411"/>
            <a:ext cx="9873615" cy="44462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u="sng" spc="-50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Instant</a:t>
            </a:r>
            <a:r>
              <a:rPr sz="1800" spc="-21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(java.time.Instant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Representa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punto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específico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tiempo,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basa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escala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tiempo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Unix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Epoch,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Instant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es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útil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cuando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necesitamos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representar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instante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precisión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extrema,</a:t>
            </a:r>
            <a:r>
              <a:rPr sz="1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hasta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nanosegundos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4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Obtenemos</a:t>
            </a:r>
            <a:r>
              <a:rPr sz="1400" i="1" spc="-4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el</a:t>
            </a:r>
            <a:r>
              <a:rPr sz="1400" i="1" spc="-4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instante</a:t>
            </a:r>
            <a:r>
              <a:rPr sz="1400" i="1" spc="-4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actual</a:t>
            </a:r>
            <a:r>
              <a:rPr sz="1400" i="1" spc="-4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en</a:t>
            </a:r>
            <a:r>
              <a:rPr sz="1400" i="1" spc="-4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UTC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Instant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now</a:t>
            </a:r>
            <a:r>
              <a:rPr sz="1400" spc="-1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Instant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now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Devuelve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el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instante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actual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(epoch)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en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milisegundos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Es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independiente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zona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horaria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está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en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escalas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tiempo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UTC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GMT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Instante</a:t>
            </a:r>
            <a:r>
              <a:rPr sz="1400" spc="-5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actual: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now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Podemos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realizar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operaciones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tiempo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con</a:t>
            </a:r>
            <a:r>
              <a:rPr sz="1400" i="1" spc="-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Instant,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como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agregar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un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objeto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Duration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Instant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futuro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now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plusSeconds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3600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Agrega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1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hora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(3600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segundos)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Duration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duration</a:t>
            </a:r>
            <a:r>
              <a:rPr sz="14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Duration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ofHours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1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futuro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futuro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plus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duration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Agrega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1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hora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con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duration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2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horas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más: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1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hora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 plusSeconds</a:t>
            </a:r>
            <a:r>
              <a:rPr sz="1400" i="1" spc="-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+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1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hora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duration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Instante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en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2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horas: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futuro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119505"/>
            <a:chOff x="3806952" y="170687"/>
            <a:chExt cx="4612640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4711" y="937260"/>
            <a:ext cx="2347722" cy="787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9891" y="1034287"/>
            <a:ext cx="9945370" cy="486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05" algn="ctr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99DAFF"/>
                </a:solidFill>
                <a:latin typeface="Tahoma"/>
                <a:cs typeface="Tahoma"/>
              </a:rPr>
              <a:t>ChronoUnit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1800" u="sng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ChronoUnit</a:t>
            </a:r>
            <a:r>
              <a:rPr sz="1800" spc="-8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(java.time.temporal.ChronoUnit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Proporciona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unidades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tiempo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utilizadas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medir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diferencia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dos</a:t>
            </a:r>
            <a:r>
              <a:rPr sz="18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instancias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LocalData,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LocalTime,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ZonedDateTime,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usar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between()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calcular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cantidad</a:t>
            </a:r>
            <a:r>
              <a:rPr sz="1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tiempo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dos puntos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tiempo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800">
              <a:latin typeface="Tahoma"/>
              <a:cs typeface="Tahoma"/>
            </a:endParaRPr>
          </a:p>
          <a:p>
            <a:pPr marL="12700" marR="5789295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DAYS:</a:t>
            </a:r>
            <a:r>
              <a:rPr sz="18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Representa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días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completos.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HOURS: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Representa</a:t>
            </a:r>
            <a:r>
              <a:rPr sz="18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horas</a:t>
            </a:r>
            <a:r>
              <a:rPr sz="18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completas.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MINUTES:</a:t>
            </a:r>
            <a:r>
              <a:rPr sz="1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Representa</a:t>
            </a:r>
            <a:r>
              <a:rPr sz="18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minutos</a:t>
            </a:r>
            <a:r>
              <a:rPr sz="18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completos.</a:t>
            </a:r>
            <a:endParaRPr sz="1800">
              <a:latin typeface="Tahoma"/>
              <a:cs typeface="Tahoma"/>
            </a:endParaRPr>
          </a:p>
          <a:p>
            <a:pPr marL="12700" marR="52146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SECONDS:</a:t>
            </a:r>
            <a:r>
              <a:rPr sz="18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Representa</a:t>
            </a:r>
            <a:r>
              <a:rPr sz="18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segundos</a:t>
            </a:r>
            <a:r>
              <a:rPr sz="18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completos.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MILLIS: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Representa</a:t>
            </a:r>
            <a:r>
              <a:rPr sz="18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milisegundos</a:t>
            </a:r>
            <a:r>
              <a:rPr sz="18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completos.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MICROS: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Representa</a:t>
            </a:r>
            <a:r>
              <a:rPr sz="18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microsegundos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completos.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NANOS: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Representa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nanosegundos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completos.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WEEKS,</a:t>
            </a:r>
            <a:r>
              <a:rPr sz="1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MILLENIA,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ahoma"/>
                <a:cs typeface="Tahoma"/>
              </a:rPr>
              <a:t>DECADES,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etc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otros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elementos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usar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ChronoUnit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119505"/>
            <a:chOff x="3806952" y="170687"/>
            <a:chExt cx="4612640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4711" y="937260"/>
            <a:ext cx="2347722" cy="787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9891" y="1034287"/>
            <a:ext cx="9945370" cy="4573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05" algn="ctr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99DAFF"/>
                </a:solidFill>
                <a:latin typeface="Tahoma"/>
                <a:cs typeface="Tahoma"/>
              </a:rPr>
              <a:t>ChronoUnit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1800" u="sng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ChronoUnit</a:t>
            </a:r>
            <a:r>
              <a:rPr sz="1800" spc="-8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(java.time.temporal.ChronoUnit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Proporciona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unidades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tiempo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utilizadas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medir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diferencia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dos</a:t>
            </a:r>
            <a:r>
              <a:rPr sz="18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instancias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LocalData,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LocalTime,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ZonedDateTime,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usar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between()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calcular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cantidad</a:t>
            </a:r>
            <a:r>
              <a:rPr sz="1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tiempo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sz="1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dos puntos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tiempo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ZonedDateTime</a:t>
            </a:r>
            <a:r>
              <a:rPr sz="1400" spc="-5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fechaInicio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ZonedDateTime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2023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9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20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9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ZoneId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Europe/Madrid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"));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ZonedDateTime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fechaFin</a:t>
            </a:r>
            <a:r>
              <a:rPr sz="14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ZonedDateTime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2023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9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20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18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ZoneId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Europe/Madrid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"));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Calcular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diferencia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en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horas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entre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las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dos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fechas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long</a:t>
            </a:r>
            <a:r>
              <a:rPr sz="1400" spc="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horasDeDiferencia</a:t>
            </a:r>
            <a:r>
              <a:rPr sz="1400" spc="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ChronoUnit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HOURS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between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fechaInicio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fechaFin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Impresión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diferencia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en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horas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Diferencia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en</a:t>
            </a:r>
            <a:r>
              <a:rPr sz="1400" spc="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horas:</a:t>
            </a:r>
            <a:r>
              <a:rPr sz="1400" spc="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horasDeDiferencia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Calcular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diferencia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en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meses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entre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las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dos</a:t>
            </a:r>
            <a:r>
              <a:rPr sz="1400" i="1" spc="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fechas,será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=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50" dirty="0">
                <a:solidFill>
                  <a:srgbClr val="D6E3FF"/>
                </a:solidFill>
                <a:latin typeface="Consolas"/>
                <a:cs typeface="Consolas"/>
              </a:rPr>
              <a:t>0</a:t>
            </a:r>
            <a:endParaRPr sz="1400">
              <a:latin typeface="Consolas"/>
              <a:cs typeface="Consolas"/>
            </a:endParaRPr>
          </a:p>
          <a:p>
            <a:pPr marL="798830" marR="1850389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long</a:t>
            </a:r>
            <a:r>
              <a:rPr sz="1400" spc="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mesesDeDiferencia</a:t>
            </a:r>
            <a:r>
              <a:rPr sz="1400" spc="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ChronoUnit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MONTHS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between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fechaInicio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fechaFin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Diferencia</a:t>
            </a:r>
            <a:r>
              <a:rPr sz="1400" spc="-6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en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meses: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mesesDeDiferencia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119505"/>
            <a:chOff x="3806952" y="170687"/>
            <a:chExt cx="4612640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4711" y="937260"/>
            <a:ext cx="2347722" cy="787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9891" y="1034287"/>
            <a:ext cx="9951085" cy="471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" algn="ctr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99DAFF"/>
                </a:solidFill>
                <a:latin typeface="Tahoma"/>
                <a:cs typeface="Tahoma"/>
              </a:rPr>
              <a:t>ChronoUnit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1800" u="sng" spc="-40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TemporalAdjusters</a:t>
            </a:r>
            <a:r>
              <a:rPr sz="1800" spc="-6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(java.time.temporal.TemporalAdjusters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750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Facilitan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gestión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fechas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serie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ajustadores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predefinidos.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ejemplo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obtenr</a:t>
            </a:r>
            <a:r>
              <a:rPr sz="18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el próximo</a:t>
            </a:r>
            <a:r>
              <a:rPr sz="18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Miércoles,</a:t>
            </a:r>
            <a:r>
              <a:rPr sz="1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primer</a:t>
            </a:r>
            <a:r>
              <a:rPr sz="180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día</a:t>
            </a:r>
            <a:r>
              <a:rPr sz="18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8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Mes.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Obtener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el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primer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día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del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mes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fechaActual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LocalDate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2023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10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spc="-25" dirty="0">
                <a:solidFill>
                  <a:srgbClr val="5CB1FF"/>
                </a:solidFill>
                <a:latin typeface="Consolas"/>
                <a:cs typeface="Consolas"/>
              </a:rPr>
              <a:t>7</a:t>
            </a:r>
            <a:r>
              <a:rPr sz="1400" spc="-25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Devuelve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el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último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día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del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mes</a:t>
            </a:r>
            <a:endParaRPr sz="1400">
              <a:latin typeface="Consolas"/>
              <a:cs typeface="Consolas"/>
            </a:endParaRPr>
          </a:p>
          <a:p>
            <a:pPr marL="12700" marR="205486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ultimoDiaDeMes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fechaActual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with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TemporalAdjusters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lastDayOfMonth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Último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día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mes: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ultimoDiaDeMes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Fecha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actual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&lt;-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ejemplo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comentario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inútil,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variable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ya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lo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dice</a:t>
            </a:r>
            <a:r>
              <a:rPr sz="1400" i="1" spc="-3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(semántica)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fechaActual</a:t>
            </a:r>
            <a:r>
              <a:rPr sz="14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LocalDate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now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3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Devuelve</a:t>
            </a:r>
            <a:r>
              <a:rPr sz="1400" i="1" spc="-1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el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próximo</a:t>
            </a:r>
            <a:r>
              <a:rPr sz="1400" i="1" spc="-2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10" dirty="0">
                <a:solidFill>
                  <a:srgbClr val="D6E3FF"/>
                </a:solidFill>
                <a:latin typeface="Consolas"/>
                <a:cs typeface="Consolas"/>
              </a:rPr>
              <a:t>domingo</a:t>
            </a:r>
            <a:endParaRPr sz="1400">
              <a:latin typeface="Consolas"/>
              <a:cs typeface="Consolas"/>
            </a:endParaRPr>
          </a:p>
          <a:p>
            <a:pPr marL="12700" marR="146367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proximoDomingo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fechaActual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with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TemporalAdjusters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next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DayOfWeek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SUNDAY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Próximo</a:t>
            </a:r>
            <a:r>
              <a:rPr sz="1400" spc="-5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Domingo: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proximoDomingo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119505"/>
            <a:chOff x="3806952" y="170687"/>
            <a:chExt cx="4612640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4711" y="937260"/>
            <a:ext cx="2347722" cy="787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9891" y="1034287"/>
            <a:ext cx="9044940" cy="3084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8700" algn="ctr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99DAFF"/>
                </a:solidFill>
                <a:latin typeface="Tahoma"/>
                <a:cs typeface="Tahoma"/>
              </a:rPr>
              <a:t>ChronoUnit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1800" u="sng" spc="-40" dirty="0">
                <a:solidFill>
                  <a:srgbClr val="00A1FF"/>
                </a:solidFill>
                <a:uFill>
                  <a:solidFill>
                    <a:srgbClr val="00A1FF"/>
                  </a:solidFill>
                </a:uFill>
                <a:latin typeface="Tahoma"/>
                <a:cs typeface="Tahoma"/>
              </a:rPr>
              <a:t>TemporalAdjusters</a:t>
            </a:r>
            <a:r>
              <a:rPr sz="1800" spc="-6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(java.time.temporal.TemporalAdjusters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12700" marR="39370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Observa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8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puedes</a:t>
            </a:r>
            <a:r>
              <a:rPr sz="1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obtener</a:t>
            </a:r>
            <a:r>
              <a:rPr sz="18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enumeraciones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8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java.time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18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ahoma"/>
                <a:cs typeface="Tahoma"/>
              </a:rPr>
              <a:t>DayOfWeek.MONDAY</a:t>
            </a:r>
            <a:r>
              <a:rPr sz="18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Month.FEBRUARY</a:t>
            </a: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trabajar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fechas.</a:t>
            </a:r>
            <a:endParaRPr sz="1800">
              <a:latin typeface="Tahoma"/>
              <a:cs typeface="Tahoma"/>
            </a:endParaRPr>
          </a:p>
          <a:p>
            <a:pPr marL="26670" marR="5080">
              <a:lnSpc>
                <a:spcPct val="200000"/>
              </a:lnSpc>
              <a:spcBef>
                <a:spcPts val="1695"/>
              </a:spcBef>
            </a:pP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Primer</a:t>
            </a:r>
            <a:r>
              <a:rPr sz="1600" spc="-6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mes</a:t>
            </a:r>
            <a:r>
              <a:rPr sz="1600" spc="-5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del</a:t>
            </a:r>
            <a:r>
              <a:rPr sz="16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trimestre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6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6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Month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MAY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FFCC5C"/>
                </a:solidFill>
                <a:latin typeface="Consolas"/>
                <a:cs typeface="Consolas"/>
              </a:rPr>
              <a:t>firstMonthOfQuarter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());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String</a:t>
            </a:r>
            <a:r>
              <a:rPr sz="16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nombreDelMes</a:t>
            </a:r>
            <a:r>
              <a:rPr sz="16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6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Month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AUGUST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spc="-10" dirty="0">
                <a:solidFill>
                  <a:srgbClr val="FFCC5C"/>
                </a:solidFill>
                <a:latin typeface="Consolas"/>
                <a:cs typeface="Consolas"/>
              </a:rPr>
              <a:t>name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600">
              <a:latin typeface="Consolas"/>
              <a:cs typeface="Consolas"/>
            </a:endParaRPr>
          </a:p>
          <a:p>
            <a:pPr marL="26670">
              <a:lnSpc>
                <a:spcPct val="100000"/>
              </a:lnSpc>
            </a:pP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Nombre</a:t>
            </a:r>
            <a:r>
              <a:rPr sz="1600" spc="-5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del</a:t>
            </a:r>
            <a:r>
              <a:rPr sz="16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C5F467"/>
                </a:solidFill>
                <a:latin typeface="Consolas"/>
                <a:cs typeface="Consolas"/>
              </a:rPr>
              <a:t>mes:</a:t>
            </a:r>
            <a:r>
              <a:rPr sz="16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6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6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3B0CD"/>
                </a:solidFill>
                <a:latin typeface="Consolas"/>
                <a:cs typeface="Consolas"/>
              </a:rPr>
              <a:t>nombreDelMes</a:t>
            </a:r>
            <a:r>
              <a:rPr sz="16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119505"/>
            <a:chOff x="3806952" y="170687"/>
            <a:chExt cx="4612640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8155" y="937260"/>
            <a:ext cx="2099309" cy="787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9339" y="1034287"/>
            <a:ext cx="7410450" cy="2422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1005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99DAFF"/>
                </a:solidFill>
                <a:latin typeface="Tahoma"/>
                <a:cs typeface="Tahoma"/>
              </a:rPr>
              <a:t>LocalTime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800" spc="-40" dirty="0">
                <a:solidFill>
                  <a:srgbClr val="00A1FF"/>
                </a:solidFill>
                <a:latin typeface="Tahoma"/>
                <a:cs typeface="Tahoma"/>
              </a:rPr>
              <a:t>LocalTime</a:t>
            </a:r>
            <a:r>
              <a:rPr sz="1800" spc="-26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–</a:t>
            </a:r>
            <a:r>
              <a:rPr sz="1800" spc="-22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00A1FF"/>
                </a:solidFill>
                <a:latin typeface="Tahoma"/>
                <a:cs typeface="Tahoma"/>
              </a:rPr>
              <a:t>Manejo</a:t>
            </a:r>
            <a:r>
              <a:rPr sz="1800" spc="-26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00A1FF"/>
                </a:solidFill>
                <a:latin typeface="Tahoma"/>
                <a:cs typeface="Tahoma"/>
              </a:rPr>
              <a:t>de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00A1FF"/>
                </a:solidFill>
                <a:latin typeface="Tahoma"/>
                <a:cs typeface="Tahoma"/>
              </a:rPr>
              <a:t>la</a:t>
            </a:r>
            <a:r>
              <a:rPr sz="1800" spc="-20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00A1FF"/>
                </a:solidFill>
                <a:latin typeface="Tahoma"/>
                <a:cs typeface="Tahoma"/>
              </a:rPr>
              <a:t>hora</a:t>
            </a:r>
            <a:r>
              <a:rPr sz="1800" spc="-24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(java.time.LocalTime)</a:t>
            </a:r>
            <a:endParaRPr sz="18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780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LocalTime</a:t>
            </a:r>
            <a:r>
              <a:rPr sz="1400" spc="-5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horaEspecifica</a:t>
            </a:r>
            <a:r>
              <a:rPr sz="1400" spc="-5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LocalTime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10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6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23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r>
              <a:rPr sz="1400" spc="-5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//</a:t>
            </a:r>
            <a:r>
              <a:rPr sz="1400" i="1" spc="-5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Representa</a:t>
            </a:r>
            <a:r>
              <a:rPr sz="1400" i="1" spc="-65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las</a:t>
            </a:r>
            <a:r>
              <a:rPr sz="1400" i="1" spc="-4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D6E3FF"/>
                </a:solidFill>
                <a:latin typeface="Consolas"/>
                <a:cs typeface="Consolas"/>
              </a:rPr>
              <a:t>10:23</a:t>
            </a:r>
            <a:r>
              <a:rPr sz="1400" i="1" spc="-60" dirty="0">
                <a:solidFill>
                  <a:srgbClr val="D6E3FF"/>
                </a:solidFill>
                <a:latin typeface="Consolas"/>
                <a:cs typeface="Consolas"/>
              </a:rPr>
              <a:t> </a:t>
            </a:r>
            <a:r>
              <a:rPr sz="1400" i="1" spc="-25" dirty="0">
                <a:solidFill>
                  <a:srgbClr val="D6E3FF"/>
                </a:solidFill>
                <a:latin typeface="Consolas"/>
                <a:cs typeface="Consolas"/>
              </a:rPr>
              <a:t>PM</a:t>
            </a:r>
            <a:endParaRPr sz="14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LocalTime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específica: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hora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getHour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 dirty="0">
              <a:latin typeface="Consolas"/>
              <a:cs typeface="Consolas"/>
            </a:endParaRPr>
          </a:p>
          <a:p>
            <a:pPr marL="798830" marR="345249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minuto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getMinute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segundo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getSecond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8930" y="3644265"/>
            <a:ext cx="7150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Hora:</a:t>
            </a:r>
            <a:r>
              <a:rPr sz="14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5977" y="3644265"/>
            <a:ext cx="288036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LocalTime</a:t>
            </a:r>
            <a:endParaRPr sz="1400" dirty="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hora</a:t>
            </a:r>
            <a:endParaRPr sz="1400" dirty="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Minuto:</a:t>
            </a:r>
            <a:r>
              <a:rPr sz="1400" spc="-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400" dirty="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minuto</a:t>
            </a:r>
            <a:endParaRPr sz="1400" dirty="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Segundo: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400" dirty="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segundo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5977" y="5138166"/>
            <a:ext cx="51466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boolean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esAntesDe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isBefore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boolean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esDespuesDe</a:t>
            </a:r>
            <a:r>
              <a:rPr sz="1400" spc="-2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isAfter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5977" y="5564835"/>
            <a:ext cx="28803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LocalTime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LocalTime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8930" y="5564835"/>
            <a:ext cx="4260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¿Es</a:t>
            </a:r>
            <a:r>
              <a:rPr sz="14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antes</a:t>
            </a:r>
            <a:r>
              <a:rPr sz="14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las</a:t>
            </a:r>
            <a:r>
              <a:rPr sz="1400" spc="-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10:23?</a:t>
            </a:r>
            <a:r>
              <a:rPr sz="14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esAntesDe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¿Es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después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las</a:t>
            </a:r>
            <a:r>
              <a:rPr sz="1400" spc="-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10:23?</a:t>
            </a:r>
            <a:r>
              <a:rPr sz="14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esDespuesDe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7300" y="937260"/>
              <a:ext cx="2081022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2800" spc="-40" dirty="0"/>
              <a:t>LocalDate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59891" y="1781012"/>
            <a:ext cx="9507220" cy="423227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-20" dirty="0">
                <a:solidFill>
                  <a:srgbClr val="00A1FF"/>
                </a:solidFill>
                <a:latin typeface="Tahoma"/>
                <a:cs typeface="Tahoma"/>
              </a:rPr>
              <a:t>LocalDate</a:t>
            </a:r>
            <a:r>
              <a:rPr sz="1800" spc="-25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–</a:t>
            </a:r>
            <a:r>
              <a:rPr sz="1800" spc="-22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00A1FF"/>
                </a:solidFill>
                <a:latin typeface="Tahoma"/>
                <a:cs typeface="Tahoma"/>
              </a:rPr>
              <a:t>Manejo</a:t>
            </a:r>
            <a:r>
              <a:rPr sz="1800" spc="-27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00A1FF"/>
                </a:solidFill>
                <a:latin typeface="Tahoma"/>
                <a:cs typeface="Tahoma"/>
              </a:rPr>
              <a:t>de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00A1FF"/>
                </a:solidFill>
                <a:latin typeface="Tahoma"/>
                <a:cs typeface="Tahoma"/>
              </a:rPr>
              <a:t>la</a:t>
            </a:r>
            <a:r>
              <a:rPr sz="1800" spc="-20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00A1FF"/>
                </a:solidFill>
                <a:latin typeface="Tahoma"/>
                <a:cs typeface="Tahoma"/>
              </a:rPr>
              <a:t>fecha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00A1FF"/>
                </a:solidFill>
                <a:latin typeface="Tahoma"/>
                <a:cs typeface="Tahoma"/>
              </a:rPr>
              <a:t>(sin</a:t>
            </a:r>
            <a:r>
              <a:rPr sz="1800" spc="-25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A1FF"/>
                </a:solidFill>
                <a:latin typeface="Tahoma"/>
                <a:cs typeface="Tahoma"/>
              </a:rPr>
              <a:t>Zona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00A1FF"/>
                </a:solidFill>
                <a:latin typeface="Tahoma"/>
                <a:cs typeface="Tahoma"/>
              </a:rPr>
              <a:t>horaria)</a:t>
            </a:r>
            <a:r>
              <a:rPr sz="1800" spc="-23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(java.time.LocalDate)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LocalDate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trabajar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igual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sólo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necesitamos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fecha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(día,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mes,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año).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LocalDate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tiene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cuenta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zonas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horarias.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Elegiremos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LocalDate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ahorrar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memoria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cuando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nos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haga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hora.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hoy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LocalDate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now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LocalDate</a:t>
            </a:r>
            <a:r>
              <a:rPr sz="1400" spc="-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Día actual:</a:t>
            </a:r>
            <a:r>
              <a:rPr sz="1400" spc="-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dosSemanasMasTarde</a:t>
            </a:r>
            <a:r>
              <a:rPr sz="14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plusWeeks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2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Dentro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una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semana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será: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dosSemanasMasTarde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tresDiasMasTarde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plusDays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3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Dentro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tres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días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será: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tresDiasMasTarde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798830" marR="160909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unMesMasTarde</a:t>
            </a:r>
            <a:r>
              <a:rPr sz="14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plusMonths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1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Dentro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un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mes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será:</a:t>
            </a:r>
            <a:r>
              <a:rPr sz="14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unMesMasTarde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798830" marR="151257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unAnyoMasTarde</a:t>
            </a:r>
            <a:r>
              <a:rPr sz="14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plusYears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1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Dentro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un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año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será:</a:t>
            </a:r>
            <a:r>
              <a:rPr sz="14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unAnyoMasTarde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7300" y="937260"/>
              <a:ext cx="649986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0180" y="937260"/>
              <a:ext cx="1898142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marL="635" algn="ctr">
              <a:lnSpc>
                <a:spcPct val="100000"/>
              </a:lnSpc>
              <a:spcBef>
                <a:spcPts val="869"/>
              </a:spcBef>
            </a:pPr>
            <a:r>
              <a:rPr sz="2800" spc="-40" dirty="0"/>
              <a:t>LocalDate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1059891" y="1781012"/>
            <a:ext cx="9507220" cy="295148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-20" dirty="0">
                <a:solidFill>
                  <a:srgbClr val="00A1FF"/>
                </a:solidFill>
                <a:latin typeface="Tahoma"/>
                <a:cs typeface="Tahoma"/>
              </a:rPr>
              <a:t>LocalDate</a:t>
            </a:r>
            <a:r>
              <a:rPr sz="1800" spc="-25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–</a:t>
            </a:r>
            <a:r>
              <a:rPr sz="1800" spc="-22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00A1FF"/>
                </a:solidFill>
                <a:latin typeface="Tahoma"/>
                <a:cs typeface="Tahoma"/>
              </a:rPr>
              <a:t>Manejo</a:t>
            </a:r>
            <a:r>
              <a:rPr sz="1800" spc="-27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00A1FF"/>
                </a:solidFill>
                <a:latin typeface="Tahoma"/>
                <a:cs typeface="Tahoma"/>
              </a:rPr>
              <a:t>de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00A1FF"/>
                </a:solidFill>
                <a:latin typeface="Tahoma"/>
                <a:cs typeface="Tahoma"/>
              </a:rPr>
              <a:t>la</a:t>
            </a:r>
            <a:r>
              <a:rPr sz="1800" spc="-20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00A1FF"/>
                </a:solidFill>
                <a:latin typeface="Tahoma"/>
                <a:cs typeface="Tahoma"/>
              </a:rPr>
              <a:t>fecha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00A1FF"/>
                </a:solidFill>
                <a:latin typeface="Tahoma"/>
                <a:cs typeface="Tahoma"/>
              </a:rPr>
              <a:t>(sin</a:t>
            </a:r>
            <a:r>
              <a:rPr sz="1800" spc="-25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A1FF"/>
                </a:solidFill>
                <a:latin typeface="Tahoma"/>
                <a:cs typeface="Tahoma"/>
              </a:rPr>
              <a:t>Zona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00A1FF"/>
                </a:solidFill>
                <a:latin typeface="Tahoma"/>
                <a:cs typeface="Tahoma"/>
              </a:rPr>
              <a:t>horaria)</a:t>
            </a:r>
            <a:r>
              <a:rPr sz="1800" spc="-23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(java.time.LocalDate)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LocalDate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trabajar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igual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sólo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necesitamos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fecha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(día,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mes,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año).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LocalDate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tiene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cuenta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zonas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horarias.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Elegiremos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LocalDate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ahorrar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memoria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cuando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nos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haga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hora.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ayer</a:t>
            </a:r>
            <a:r>
              <a:rPr sz="1400" spc="-1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minusDays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1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LocalDate</a:t>
            </a:r>
            <a:r>
              <a:rPr sz="1400" spc="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Ayer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fue: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ayer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12700" marR="328231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haceUnAnyo</a:t>
            </a:r>
            <a:r>
              <a:rPr sz="14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minusYears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1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Hace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un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año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fue: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haceUnAnyo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12700" marR="269430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fechaEspecifica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LocalDate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2023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B1FF"/>
                </a:solidFill>
                <a:latin typeface="Consolas"/>
                <a:cs typeface="Consolas"/>
              </a:rPr>
              <a:t>07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spc="-20" dirty="0">
                <a:solidFill>
                  <a:srgbClr val="5CB1FF"/>
                </a:solidFill>
                <a:latin typeface="Consolas"/>
                <a:cs typeface="Consolas"/>
              </a:rPr>
              <a:t>30</a:t>
            </a:r>
            <a:r>
              <a:rPr sz="1400" spc="-2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Fecha</a:t>
            </a:r>
            <a:r>
              <a:rPr sz="1400" spc="-5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específica: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553845"/>
            <a:chOff x="3806952" y="170687"/>
            <a:chExt cx="4612640" cy="155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7300" y="937260"/>
              <a:ext cx="2081022" cy="78714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8830" y="153868"/>
            <a:ext cx="3975735" cy="133223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2800" spc="-40" dirty="0"/>
              <a:t>LocalDate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1059891" y="1781012"/>
            <a:ext cx="7856220" cy="439610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-20" dirty="0">
                <a:solidFill>
                  <a:srgbClr val="00A1FF"/>
                </a:solidFill>
                <a:latin typeface="Tahoma"/>
                <a:cs typeface="Tahoma"/>
              </a:rPr>
              <a:t>LocalDate</a:t>
            </a:r>
            <a:r>
              <a:rPr sz="1800" spc="-25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–</a:t>
            </a:r>
            <a:r>
              <a:rPr sz="1800" spc="-22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00A1FF"/>
                </a:solidFill>
                <a:latin typeface="Tahoma"/>
                <a:cs typeface="Tahoma"/>
              </a:rPr>
              <a:t>Manejo</a:t>
            </a:r>
            <a:r>
              <a:rPr sz="1800" spc="-27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00A1FF"/>
                </a:solidFill>
                <a:latin typeface="Tahoma"/>
                <a:cs typeface="Tahoma"/>
              </a:rPr>
              <a:t>de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00A1FF"/>
                </a:solidFill>
                <a:latin typeface="Tahoma"/>
                <a:cs typeface="Tahoma"/>
              </a:rPr>
              <a:t>la</a:t>
            </a:r>
            <a:r>
              <a:rPr sz="1800" spc="-20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00A1FF"/>
                </a:solidFill>
                <a:latin typeface="Tahoma"/>
                <a:cs typeface="Tahoma"/>
              </a:rPr>
              <a:t>fecha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00A1FF"/>
                </a:solidFill>
                <a:latin typeface="Tahoma"/>
                <a:cs typeface="Tahoma"/>
              </a:rPr>
              <a:t>(sin</a:t>
            </a:r>
            <a:r>
              <a:rPr sz="1800" spc="-25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A1FF"/>
                </a:solidFill>
                <a:latin typeface="Tahoma"/>
                <a:cs typeface="Tahoma"/>
              </a:rPr>
              <a:t>Zona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00A1FF"/>
                </a:solidFill>
                <a:latin typeface="Tahoma"/>
                <a:cs typeface="Tahoma"/>
              </a:rPr>
              <a:t>horaria)</a:t>
            </a:r>
            <a:r>
              <a:rPr sz="1800" spc="-23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(java.time.LocalDate)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partir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fecha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específica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descomponerla</a:t>
            </a:r>
            <a:r>
              <a:rPr sz="16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LocalDate</a:t>
            </a:r>
            <a:r>
              <a:rPr sz="1600" u="sng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Día:</a:t>
            </a:r>
            <a:r>
              <a:rPr sz="1600" u="sng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30</a:t>
            </a:r>
            <a:r>
              <a:rPr sz="1600" u="sng" spc="-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Mes:</a:t>
            </a:r>
            <a:r>
              <a:rPr sz="1600" u="sng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6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7</a:t>
            </a:r>
            <a:r>
              <a:rPr sz="1600" u="sng" spc="-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Año:</a:t>
            </a:r>
            <a:r>
              <a:rPr sz="1600" u="sng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600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2023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1600" dirty="0">
              <a:latin typeface="Tahoma"/>
              <a:cs typeface="Tahoma"/>
            </a:endParaRPr>
          </a:p>
          <a:p>
            <a:pPr marL="12700" marR="3701415" algn="just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dia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getDayOfMonth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mes</a:t>
            </a:r>
            <a:r>
              <a:rPr sz="1400" spc="-1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getMonthValue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anyo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getYear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 dirty="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LocalDate</a:t>
            </a:r>
            <a:r>
              <a:rPr sz="1400" spc="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Día: 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400" dirty="0">
              <a:latin typeface="Consolas"/>
              <a:cs typeface="Consolas"/>
            </a:endParaRPr>
          </a:p>
          <a:p>
            <a:pPr marL="158686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25" dirty="0">
                <a:solidFill>
                  <a:srgbClr val="A3B0CD"/>
                </a:solidFill>
                <a:latin typeface="Consolas"/>
                <a:cs typeface="Consolas"/>
              </a:rPr>
              <a:t>dia</a:t>
            </a:r>
            <a:endParaRPr sz="1400" dirty="0">
              <a:latin typeface="Consolas"/>
              <a:cs typeface="Consolas"/>
            </a:endParaRPr>
          </a:p>
          <a:p>
            <a:pPr marL="158686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Mes:</a:t>
            </a:r>
            <a:r>
              <a:rPr sz="14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400" dirty="0">
              <a:latin typeface="Consolas"/>
              <a:cs typeface="Consolas"/>
            </a:endParaRPr>
          </a:p>
          <a:p>
            <a:pPr marL="158686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25" dirty="0">
                <a:solidFill>
                  <a:srgbClr val="A3B0CD"/>
                </a:solidFill>
                <a:latin typeface="Consolas"/>
                <a:cs typeface="Consolas"/>
              </a:rPr>
              <a:t>mes</a:t>
            </a:r>
            <a:endParaRPr sz="1400" dirty="0">
              <a:latin typeface="Consolas"/>
              <a:cs typeface="Consolas"/>
            </a:endParaRPr>
          </a:p>
          <a:p>
            <a:pPr marL="158686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Año:</a:t>
            </a:r>
            <a:r>
              <a:rPr sz="1400" spc="-1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400" dirty="0">
              <a:latin typeface="Consolas"/>
              <a:cs typeface="Consolas"/>
            </a:endParaRPr>
          </a:p>
          <a:p>
            <a:pPr marL="158686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anyo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12700" marR="271589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boolean</a:t>
            </a:r>
            <a:r>
              <a:rPr sz="1400" spc="-2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esAntesDe2</a:t>
            </a:r>
            <a:r>
              <a:rPr sz="1400" spc="-3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isBefore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boolean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esDespuesDe2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isAfter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12700" marR="351790">
              <a:lnSpc>
                <a:spcPct val="100000"/>
              </a:lnSpc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¿Es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antes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del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30/07/2023?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esAntesDe2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¿Es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después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del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30/07/2023?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esDespuesDe2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119505"/>
            <a:chOff x="3806952" y="170687"/>
            <a:chExt cx="4612640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9535" y="937260"/>
            <a:ext cx="2878073" cy="787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9891" y="1034287"/>
            <a:ext cx="9511030" cy="480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3245" algn="ctr">
              <a:lnSpc>
                <a:spcPct val="100000"/>
              </a:lnSpc>
              <a:spcBef>
                <a:spcPts val="95"/>
              </a:spcBef>
            </a:pPr>
            <a:r>
              <a:rPr sz="2800" b="1" spc="-80" dirty="0">
                <a:solidFill>
                  <a:srgbClr val="99DAFF"/>
                </a:solidFill>
                <a:latin typeface="Tahoma"/>
                <a:cs typeface="Tahoma"/>
              </a:rPr>
              <a:t>LocalDateTime</a:t>
            </a:r>
            <a:endParaRPr sz="2800" dirty="0">
              <a:latin typeface="Tahoma"/>
              <a:cs typeface="Tahoma"/>
            </a:endParaRPr>
          </a:p>
          <a:p>
            <a:pPr marL="12700" marR="1525270">
              <a:lnSpc>
                <a:spcPct val="100000"/>
              </a:lnSpc>
              <a:spcBef>
                <a:spcPts val="1895"/>
              </a:spcBef>
            </a:pPr>
            <a:r>
              <a:rPr sz="1800" spc="-30" dirty="0">
                <a:solidFill>
                  <a:srgbClr val="00A1FF"/>
                </a:solidFill>
                <a:latin typeface="Tahoma"/>
                <a:cs typeface="Tahoma"/>
              </a:rPr>
              <a:t>LocalDateTime</a:t>
            </a:r>
            <a:r>
              <a:rPr sz="1800" spc="-25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–</a:t>
            </a:r>
            <a:r>
              <a:rPr sz="1800" spc="-21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00A1FF"/>
                </a:solidFill>
                <a:latin typeface="Tahoma"/>
                <a:cs typeface="Tahoma"/>
              </a:rPr>
              <a:t>Manejo</a:t>
            </a:r>
            <a:r>
              <a:rPr sz="1800" spc="-24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00A1FF"/>
                </a:solidFill>
                <a:latin typeface="Tahoma"/>
                <a:cs typeface="Tahoma"/>
              </a:rPr>
              <a:t>de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00A1FF"/>
                </a:solidFill>
                <a:latin typeface="Tahoma"/>
                <a:cs typeface="Tahoma"/>
              </a:rPr>
              <a:t>la</a:t>
            </a:r>
            <a:r>
              <a:rPr sz="1800" spc="-21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00A1FF"/>
                </a:solidFill>
                <a:latin typeface="Tahoma"/>
                <a:cs typeface="Tahoma"/>
              </a:rPr>
              <a:t>fecha</a:t>
            </a:r>
            <a:r>
              <a:rPr sz="180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00A1FF"/>
                </a:solidFill>
                <a:latin typeface="Tahoma"/>
                <a:cs typeface="Tahoma"/>
              </a:rPr>
              <a:t>con</a:t>
            </a:r>
            <a:r>
              <a:rPr sz="1800" spc="-25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00A1FF"/>
                </a:solidFill>
                <a:latin typeface="Tahoma"/>
                <a:cs typeface="Tahoma"/>
              </a:rPr>
              <a:t>horas,</a:t>
            </a:r>
            <a:r>
              <a:rPr sz="1800" spc="-22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00A1FF"/>
                </a:solidFill>
                <a:latin typeface="Tahoma"/>
                <a:cs typeface="Tahoma"/>
              </a:rPr>
              <a:t>minutos,</a:t>
            </a:r>
            <a:r>
              <a:rPr sz="1800" spc="-23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00A1FF"/>
                </a:solidFill>
                <a:latin typeface="Tahoma"/>
                <a:cs typeface="Tahoma"/>
              </a:rPr>
              <a:t>segundos</a:t>
            </a:r>
            <a:r>
              <a:rPr sz="1800" spc="-23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00A1FF"/>
                </a:solidFill>
                <a:latin typeface="Tahoma"/>
                <a:cs typeface="Tahoma"/>
              </a:rPr>
              <a:t>(sin</a:t>
            </a:r>
            <a:r>
              <a:rPr sz="1800" spc="-25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A1FF"/>
                </a:solidFill>
                <a:latin typeface="Tahoma"/>
                <a:cs typeface="Tahoma"/>
              </a:rPr>
              <a:t>Zona</a:t>
            </a:r>
            <a:r>
              <a:rPr sz="1800" spc="-24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A1FF"/>
                </a:solidFill>
                <a:latin typeface="Tahoma"/>
                <a:cs typeface="Tahoma"/>
              </a:rPr>
              <a:t>horaria)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(java.time.LocalDateTime)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LocalDateTime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podemos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trabajar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fecha</a:t>
            </a:r>
            <a:r>
              <a:rPr sz="16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completa.</a:t>
            </a:r>
            <a:r>
              <a:rPr sz="16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LocalDateTime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tiene</a:t>
            </a:r>
            <a:r>
              <a:rPr sz="16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cuenta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zonas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horarias.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 dirty="0">
              <a:latin typeface="Tahoma"/>
              <a:cs typeface="Tahoma"/>
            </a:endParaRPr>
          </a:p>
          <a:p>
            <a:pPr marL="798830" marR="1809750" indent="-7867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LocalDateTime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hoyYahora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LocalDateTime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now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LocalDateTime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Fecha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y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actual: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hoyYahora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798830" marR="82486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LocalDateTime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dentroDeUnaHora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hoyYahora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plusHours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1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LocalDateTime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Dentro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una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será: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dentroDeUnaHora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798830" marR="1120775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LocalDateTime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dentroDeUnAnyo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hoyYahora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plusYears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1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r>
              <a:rPr lang="es-ES" sz="1400" spc="-1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 err="1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 err="1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 err="1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 err="1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 err="1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LocalDateTime</a:t>
            </a:r>
            <a:r>
              <a:rPr sz="140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Dentro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de</a:t>
            </a:r>
            <a:r>
              <a:rPr sz="1400" spc="-3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un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año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será: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2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dentroDeUnAnyo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400" dirty="0">
              <a:latin typeface="Consolas"/>
              <a:cs typeface="Consolas"/>
            </a:endParaRPr>
          </a:p>
          <a:p>
            <a:pPr marL="798830" marR="220599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LocalDateTime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haceUnMes</a:t>
            </a:r>
            <a:r>
              <a:rPr sz="1400" spc="-3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hoyYahora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minusMonths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1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LocalDateTime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Hace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un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mes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fue: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haceUnMes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798830" marR="141605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LocalDateTime</a:t>
            </a:r>
            <a:r>
              <a:rPr sz="140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haceUnaSemana</a:t>
            </a:r>
            <a:r>
              <a:rPr sz="140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4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hoyYahora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minusWeeks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5CB1FF"/>
                </a:solidFill>
                <a:latin typeface="Consolas"/>
                <a:cs typeface="Consolas"/>
              </a:rPr>
              <a:t>1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LocalDateTime</a:t>
            </a:r>
            <a:r>
              <a:rPr sz="140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Hace</a:t>
            </a:r>
            <a:r>
              <a:rPr sz="1400" spc="-4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una</a:t>
            </a:r>
            <a:r>
              <a:rPr sz="1400" spc="-4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semana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fue:</a:t>
            </a:r>
            <a:r>
              <a:rPr sz="1400" spc="-3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3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3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haceUnaSemana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119505"/>
            <a:chOff x="3806952" y="170687"/>
            <a:chExt cx="4612640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9535" y="937260"/>
            <a:ext cx="2878073" cy="78714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30954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LocalDateTime</a:t>
            </a: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800" b="0" spc="-30" dirty="0">
                <a:solidFill>
                  <a:srgbClr val="00A1FF"/>
                </a:solidFill>
                <a:latin typeface="Tahoma"/>
                <a:cs typeface="Tahoma"/>
              </a:rPr>
              <a:t>LocalDateTime</a:t>
            </a:r>
            <a:r>
              <a:rPr sz="1800" b="0" spc="-25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25" dirty="0">
                <a:solidFill>
                  <a:srgbClr val="00A1FF"/>
                </a:solidFill>
                <a:latin typeface="Tahoma"/>
                <a:cs typeface="Tahoma"/>
              </a:rPr>
              <a:t>–</a:t>
            </a:r>
            <a:r>
              <a:rPr sz="1800" b="0" spc="-20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20" dirty="0">
                <a:solidFill>
                  <a:srgbClr val="00A1FF"/>
                </a:solidFill>
                <a:latin typeface="Tahoma"/>
                <a:cs typeface="Tahoma"/>
              </a:rPr>
              <a:t>Manejo</a:t>
            </a:r>
            <a:r>
              <a:rPr sz="1800" b="0" spc="-24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35" dirty="0">
                <a:solidFill>
                  <a:srgbClr val="00A1FF"/>
                </a:solidFill>
                <a:latin typeface="Tahoma"/>
                <a:cs typeface="Tahoma"/>
              </a:rPr>
              <a:t>de</a:t>
            </a:r>
            <a:r>
              <a:rPr sz="1800" b="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40" dirty="0">
                <a:solidFill>
                  <a:srgbClr val="00A1FF"/>
                </a:solidFill>
                <a:latin typeface="Tahoma"/>
                <a:cs typeface="Tahoma"/>
              </a:rPr>
              <a:t>la</a:t>
            </a:r>
            <a:r>
              <a:rPr sz="1800" b="0" spc="-21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45" dirty="0">
                <a:solidFill>
                  <a:srgbClr val="00A1FF"/>
                </a:solidFill>
                <a:latin typeface="Tahoma"/>
                <a:cs typeface="Tahoma"/>
              </a:rPr>
              <a:t>fecha</a:t>
            </a:r>
            <a:r>
              <a:rPr sz="1800" b="0" spc="-24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30" dirty="0">
                <a:solidFill>
                  <a:srgbClr val="00A1FF"/>
                </a:solidFill>
                <a:latin typeface="Tahoma"/>
                <a:cs typeface="Tahoma"/>
              </a:rPr>
              <a:t>con</a:t>
            </a:r>
            <a:r>
              <a:rPr sz="1800" b="0" spc="-24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65" dirty="0">
                <a:solidFill>
                  <a:srgbClr val="00A1FF"/>
                </a:solidFill>
                <a:latin typeface="Tahoma"/>
                <a:cs typeface="Tahoma"/>
              </a:rPr>
              <a:t>horas,</a:t>
            </a:r>
            <a:r>
              <a:rPr sz="1800" b="0" spc="-22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65" dirty="0">
                <a:solidFill>
                  <a:srgbClr val="00A1FF"/>
                </a:solidFill>
                <a:latin typeface="Tahoma"/>
                <a:cs typeface="Tahoma"/>
              </a:rPr>
              <a:t>minutos,</a:t>
            </a:r>
            <a:r>
              <a:rPr sz="1800" b="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60" dirty="0">
                <a:solidFill>
                  <a:srgbClr val="00A1FF"/>
                </a:solidFill>
                <a:latin typeface="Tahoma"/>
                <a:cs typeface="Tahoma"/>
              </a:rPr>
              <a:t>segundos</a:t>
            </a:r>
            <a:r>
              <a:rPr sz="1800" b="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60" dirty="0">
                <a:solidFill>
                  <a:srgbClr val="00A1FF"/>
                </a:solidFill>
                <a:latin typeface="Tahoma"/>
                <a:cs typeface="Tahoma"/>
              </a:rPr>
              <a:t>(sin</a:t>
            </a:r>
            <a:r>
              <a:rPr sz="1800" b="0" spc="-25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A1FF"/>
                </a:solidFill>
                <a:latin typeface="Tahoma"/>
                <a:cs typeface="Tahoma"/>
              </a:rPr>
              <a:t>Zona</a:t>
            </a:r>
            <a:r>
              <a:rPr sz="1800" b="0" spc="-24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A1FF"/>
                </a:solidFill>
                <a:latin typeface="Tahoma"/>
                <a:cs typeface="Tahoma"/>
              </a:rPr>
              <a:t>horaria)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solidFill>
                  <a:srgbClr val="FFFFFF"/>
                </a:solidFill>
                <a:latin typeface="Tahoma"/>
                <a:cs typeface="Tahoma"/>
              </a:rPr>
              <a:t>(java.time.LocalDateTime)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b="0" spc="-10" dirty="0">
                <a:solidFill>
                  <a:srgbClr val="FFFFFF"/>
                </a:solidFill>
                <a:latin typeface="Tahoma"/>
                <a:cs typeface="Tahoma"/>
              </a:rPr>
              <a:t>Acceso</a:t>
            </a:r>
            <a:r>
              <a:rPr sz="1600" b="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3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1600" b="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60" dirty="0">
                <a:solidFill>
                  <a:srgbClr val="FFFFFF"/>
                </a:solidFill>
                <a:latin typeface="Tahoma"/>
                <a:cs typeface="Tahoma"/>
              </a:rPr>
              <a:t>mismas</a:t>
            </a:r>
            <a:r>
              <a:rPr sz="1600" b="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25" dirty="0">
                <a:solidFill>
                  <a:srgbClr val="FFFFFF"/>
                </a:solidFill>
                <a:latin typeface="Tahoma"/>
                <a:cs typeface="Tahoma"/>
              </a:rPr>
              <a:t>funciones</a:t>
            </a:r>
            <a:r>
              <a:rPr sz="1600" b="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b="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10" dirty="0">
                <a:solidFill>
                  <a:srgbClr val="FFFFFF"/>
                </a:solidFill>
                <a:latin typeface="Tahoma"/>
                <a:cs typeface="Tahoma"/>
              </a:rPr>
              <a:t>LocalDate</a:t>
            </a:r>
            <a:r>
              <a:rPr sz="1600" b="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b="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10" dirty="0">
                <a:solidFill>
                  <a:srgbClr val="FFFFFF"/>
                </a:solidFill>
                <a:latin typeface="Tahoma"/>
                <a:cs typeface="Tahoma"/>
              </a:rPr>
              <a:t>LocalTime.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b="0" dirty="0">
                <a:solidFill>
                  <a:srgbClr val="FF8484"/>
                </a:solidFill>
                <a:latin typeface="Consolas"/>
                <a:cs typeface="Consolas"/>
              </a:rPr>
              <a:t>LocalDateTime</a:t>
            </a:r>
            <a:r>
              <a:rPr sz="1400" b="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b="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b="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A3B0CD"/>
                </a:solidFill>
                <a:latin typeface="Consolas"/>
                <a:cs typeface="Consolas"/>
              </a:rPr>
              <a:t>LocalDateTime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b="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b="0" dirty="0">
                <a:solidFill>
                  <a:srgbClr val="5CB1FF"/>
                </a:solidFill>
                <a:latin typeface="Consolas"/>
                <a:cs typeface="Consolas"/>
              </a:rPr>
              <a:t>2023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b="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5CB1FF"/>
                </a:solidFill>
                <a:latin typeface="Consolas"/>
                <a:cs typeface="Consolas"/>
              </a:rPr>
              <a:t>07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b="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5CB1FF"/>
                </a:solidFill>
                <a:latin typeface="Consolas"/>
                <a:cs typeface="Consolas"/>
              </a:rPr>
              <a:t>30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b="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5CB1FF"/>
                </a:solidFill>
                <a:latin typeface="Consolas"/>
                <a:cs typeface="Consolas"/>
              </a:rPr>
              <a:t>10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b="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b="0" spc="-20" dirty="0">
                <a:solidFill>
                  <a:srgbClr val="5CB1FF"/>
                </a:solidFill>
                <a:latin typeface="Consolas"/>
                <a:cs typeface="Consolas"/>
              </a:rPr>
              <a:t>23</a:t>
            </a:r>
            <a:r>
              <a:rPr sz="1400" b="0" spc="-2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0" spc="-1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b="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b="0" spc="-1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b="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b="0" spc="-1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b="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b="0" spc="-10" dirty="0">
                <a:solidFill>
                  <a:srgbClr val="C5F467"/>
                </a:solidFill>
                <a:latin typeface="Consolas"/>
                <a:cs typeface="Consolas"/>
              </a:rPr>
              <a:t>LocalDateTime</a:t>
            </a:r>
            <a:r>
              <a:rPr sz="1400" b="0" dirty="0">
                <a:solidFill>
                  <a:srgbClr val="C5F467"/>
                </a:solidFill>
                <a:latin typeface="Consolas"/>
                <a:cs typeface="Consolas"/>
              </a:rPr>
              <a:t> Fecha</a:t>
            </a:r>
            <a:r>
              <a:rPr sz="1400" b="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C5F467"/>
                </a:solidFill>
                <a:latin typeface="Consolas"/>
                <a:cs typeface="Consolas"/>
              </a:rPr>
              <a:t>y</a:t>
            </a:r>
            <a:r>
              <a:rPr sz="1400" b="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b="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C5F467"/>
                </a:solidFill>
                <a:latin typeface="Consolas"/>
                <a:cs typeface="Consolas"/>
              </a:rPr>
              <a:t>específica:</a:t>
            </a:r>
            <a:r>
              <a:rPr sz="1400" b="0" spc="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b="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b="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b="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b="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6579" y="3269741"/>
            <a:ext cx="11080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dia2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mes2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anyo2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hora2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minuto2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6739" y="3269741"/>
            <a:ext cx="38652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getDayOfMonth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getMonthValue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getYear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getHour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getMinute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6579" y="4336796"/>
            <a:ext cx="7804784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segundo2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getSecond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LocalDateTime</a:t>
            </a:r>
            <a:r>
              <a:rPr sz="1400" spc="-9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Día:</a:t>
            </a:r>
            <a:r>
              <a:rPr sz="1400" spc="-10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40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dia2</a:t>
            </a:r>
            <a:r>
              <a:rPr sz="1400" spc="-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Mes: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mes2</a:t>
            </a:r>
            <a:r>
              <a:rPr sz="1400" spc="-5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Año: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“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anyo2</a:t>
            </a:r>
            <a:endParaRPr sz="140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Hora:</a:t>
            </a:r>
            <a:r>
              <a:rPr sz="1400" spc="-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hora2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Minuto: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“</a:t>
            </a:r>
            <a:r>
              <a:rPr sz="140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minuto2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Segundo: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segundo2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6952" y="170687"/>
            <a:ext cx="4612640" cy="1119505"/>
            <a:chOff x="3806952" y="170687"/>
            <a:chExt cx="4612640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6952" y="170687"/>
              <a:ext cx="2384298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1180" y="170687"/>
              <a:ext cx="1320546" cy="11193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8" y="170687"/>
              <a:ext cx="2129790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Manejo</a:t>
            </a:r>
            <a:r>
              <a:rPr spc="-350" dirty="0"/>
              <a:t> </a:t>
            </a:r>
            <a:r>
              <a:rPr spc="-250" dirty="0"/>
              <a:t>de</a:t>
            </a:r>
            <a:r>
              <a:rPr spc="-385" dirty="0"/>
              <a:t> </a:t>
            </a:r>
            <a:r>
              <a:rPr spc="-270" dirty="0"/>
              <a:t>fechas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8155" y="937260"/>
            <a:ext cx="2099309" cy="78714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0269" algn="ctr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LocalTime</a:t>
            </a: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800" b="0" spc="-30" dirty="0">
                <a:solidFill>
                  <a:srgbClr val="00A1FF"/>
                </a:solidFill>
                <a:latin typeface="Tahoma"/>
                <a:cs typeface="Tahoma"/>
              </a:rPr>
              <a:t>LocalDateTime</a:t>
            </a:r>
            <a:r>
              <a:rPr sz="1800" b="0" spc="-25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25" dirty="0">
                <a:solidFill>
                  <a:srgbClr val="00A1FF"/>
                </a:solidFill>
                <a:latin typeface="Tahoma"/>
                <a:cs typeface="Tahoma"/>
              </a:rPr>
              <a:t>–</a:t>
            </a:r>
            <a:r>
              <a:rPr sz="1800" b="0" spc="-204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20" dirty="0">
                <a:solidFill>
                  <a:srgbClr val="00A1FF"/>
                </a:solidFill>
                <a:latin typeface="Tahoma"/>
                <a:cs typeface="Tahoma"/>
              </a:rPr>
              <a:t>Manejo</a:t>
            </a:r>
            <a:r>
              <a:rPr sz="1800" b="0" spc="-24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35" dirty="0">
                <a:solidFill>
                  <a:srgbClr val="00A1FF"/>
                </a:solidFill>
                <a:latin typeface="Tahoma"/>
                <a:cs typeface="Tahoma"/>
              </a:rPr>
              <a:t>de</a:t>
            </a:r>
            <a:r>
              <a:rPr sz="1800" b="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40" dirty="0">
                <a:solidFill>
                  <a:srgbClr val="00A1FF"/>
                </a:solidFill>
                <a:latin typeface="Tahoma"/>
                <a:cs typeface="Tahoma"/>
              </a:rPr>
              <a:t>la</a:t>
            </a:r>
            <a:r>
              <a:rPr sz="1800" b="0" spc="-21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45" dirty="0">
                <a:solidFill>
                  <a:srgbClr val="00A1FF"/>
                </a:solidFill>
                <a:latin typeface="Tahoma"/>
                <a:cs typeface="Tahoma"/>
              </a:rPr>
              <a:t>fecha</a:t>
            </a:r>
            <a:r>
              <a:rPr sz="1800" b="0" spc="-24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30" dirty="0">
                <a:solidFill>
                  <a:srgbClr val="00A1FF"/>
                </a:solidFill>
                <a:latin typeface="Tahoma"/>
                <a:cs typeface="Tahoma"/>
              </a:rPr>
              <a:t>con</a:t>
            </a:r>
            <a:r>
              <a:rPr sz="1800" b="0" spc="-24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65" dirty="0">
                <a:solidFill>
                  <a:srgbClr val="00A1FF"/>
                </a:solidFill>
                <a:latin typeface="Tahoma"/>
                <a:cs typeface="Tahoma"/>
              </a:rPr>
              <a:t>horas,</a:t>
            </a:r>
            <a:r>
              <a:rPr sz="1800" b="0" spc="-22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65" dirty="0">
                <a:solidFill>
                  <a:srgbClr val="00A1FF"/>
                </a:solidFill>
                <a:latin typeface="Tahoma"/>
                <a:cs typeface="Tahoma"/>
              </a:rPr>
              <a:t>minutos,</a:t>
            </a:r>
            <a:r>
              <a:rPr sz="1800" b="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60" dirty="0">
                <a:solidFill>
                  <a:srgbClr val="00A1FF"/>
                </a:solidFill>
                <a:latin typeface="Tahoma"/>
                <a:cs typeface="Tahoma"/>
              </a:rPr>
              <a:t>segundos</a:t>
            </a:r>
            <a:r>
              <a:rPr sz="1800" b="0" spc="-24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60" dirty="0">
                <a:solidFill>
                  <a:srgbClr val="00A1FF"/>
                </a:solidFill>
                <a:latin typeface="Tahoma"/>
                <a:cs typeface="Tahoma"/>
              </a:rPr>
              <a:t>(sin</a:t>
            </a:r>
            <a:r>
              <a:rPr sz="1800" b="0" spc="-250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A1FF"/>
                </a:solidFill>
                <a:latin typeface="Tahoma"/>
                <a:cs typeface="Tahoma"/>
              </a:rPr>
              <a:t>Zona</a:t>
            </a:r>
            <a:r>
              <a:rPr sz="1800" b="0" spc="-245" dirty="0">
                <a:solidFill>
                  <a:srgbClr val="00A1FF"/>
                </a:solidFill>
                <a:latin typeface="Tahoma"/>
                <a:cs typeface="Tahoma"/>
              </a:rPr>
              <a:t> </a:t>
            </a:r>
            <a:r>
              <a:rPr sz="1800" b="0" spc="-10" dirty="0">
                <a:solidFill>
                  <a:srgbClr val="00A1FF"/>
                </a:solidFill>
                <a:latin typeface="Tahoma"/>
                <a:cs typeface="Tahoma"/>
              </a:rPr>
              <a:t>horaria)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0" spc="-10" dirty="0">
                <a:solidFill>
                  <a:srgbClr val="FFFFFF"/>
                </a:solidFill>
                <a:latin typeface="Tahoma"/>
                <a:cs typeface="Tahoma"/>
              </a:rPr>
              <a:t>(java.time.LocalDateTime)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b="0" spc="-10" dirty="0">
                <a:solidFill>
                  <a:srgbClr val="FFFFFF"/>
                </a:solidFill>
                <a:latin typeface="Tahoma"/>
                <a:cs typeface="Tahoma"/>
              </a:rPr>
              <a:t>Acceso</a:t>
            </a:r>
            <a:r>
              <a:rPr sz="1600" b="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3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1600" b="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60" dirty="0">
                <a:solidFill>
                  <a:srgbClr val="FFFFFF"/>
                </a:solidFill>
                <a:latin typeface="Tahoma"/>
                <a:cs typeface="Tahoma"/>
              </a:rPr>
              <a:t>mismas</a:t>
            </a:r>
            <a:r>
              <a:rPr sz="1600" b="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25" dirty="0">
                <a:solidFill>
                  <a:srgbClr val="FFFFFF"/>
                </a:solidFill>
                <a:latin typeface="Tahoma"/>
                <a:cs typeface="Tahoma"/>
              </a:rPr>
              <a:t>funciones</a:t>
            </a:r>
            <a:r>
              <a:rPr sz="1600" b="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600" b="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10" dirty="0">
                <a:solidFill>
                  <a:srgbClr val="FFFFFF"/>
                </a:solidFill>
                <a:latin typeface="Tahoma"/>
                <a:cs typeface="Tahoma"/>
              </a:rPr>
              <a:t>LocalDate</a:t>
            </a:r>
            <a:r>
              <a:rPr sz="1600" b="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b="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0" spc="-10" dirty="0">
                <a:solidFill>
                  <a:srgbClr val="FFFFFF"/>
                </a:solidFill>
                <a:latin typeface="Tahoma"/>
                <a:cs typeface="Tahoma"/>
              </a:rPr>
              <a:t>LocalTime.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b="0" dirty="0" err="1">
                <a:solidFill>
                  <a:srgbClr val="FF8484"/>
                </a:solidFill>
                <a:latin typeface="Consolas"/>
                <a:cs typeface="Consolas"/>
              </a:rPr>
              <a:t>LocalDateTime</a:t>
            </a:r>
            <a:r>
              <a:rPr sz="1400" b="0" spc="-5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b="0" dirty="0" err="1">
                <a:solidFill>
                  <a:srgbClr val="A3B0CD"/>
                </a:solidFill>
                <a:latin typeface="Consolas"/>
                <a:cs typeface="Consolas"/>
              </a:rPr>
              <a:t>fechaY</a:t>
            </a:r>
            <a:r>
              <a:rPr lang="es-ES" sz="1400" b="0" dirty="0">
                <a:solidFill>
                  <a:srgbClr val="A3B0CD"/>
                </a:solidFill>
                <a:latin typeface="Consolas"/>
                <a:cs typeface="Consolas"/>
              </a:rPr>
              <a:t>H</a:t>
            </a:r>
            <a:r>
              <a:rPr sz="1400" b="0" dirty="0" err="1">
                <a:solidFill>
                  <a:srgbClr val="A3B0CD"/>
                </a:solidFill>
                <a:latin typeface="Consolas"/>
                <a:cs typeface="Consolas"/>
              </a:rPr>
              <a:t>oraEspecifica</a:t>
            </a:r>
            <a:r>
              <a:rPr sz="1400" b="0" spc="-4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b="0" spc="-4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A3B0CD"/>
                </a:solidFill>
                <a:latin typeface="Consolas"/>
                <a:cs typeface="Consolas"/>
              </a:rPr>
              <a:t>LocalDateTime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b="0" dirty="0">
                <a:solidFill>
                  <a:srgbClr val="FFCC5C"/>
                </a:solidFill>
                <a:latin typeface="Consolas"/>
                <a:cs typeface="Consolas"/>
              </a:rPr>
              <a:t>of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(</a:t>
            </a:r>
            <a:r>
              <a:rPr sz="1400" b="0" dirty="0">
                <a:solidFill>
                  <a:srgbClr val="5CB1FF"/>
                </a:solidFill>
                <a:latin typeface="Consolas"/>
                <a:cs typeface="Consolas"/>
              </a:rPr>
              <a:t>2023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b="0" spc="-4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5CB1FF"/>
                </a:solidFill>
                <a:latin typeface="Consolas"/>
                <a:cs typeface="Consolas"/>
              </a:rPr>
              <a:t>07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b="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5CB1FF"/>
                </a:solidFill>
                <a:latin typeface="Consolas"/>
                <a:cs typeface="Consolas"/>
              </a:rPr>
              <a:t>30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b="0" spc="-5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5CB1FF"/>
                </a:solidFill>
                <a:latin typeface="Consolas"/>
                <a:cs typeface="Consolas"/>
              </a:rPr>
              <a:t>10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,</a:t>
            </a:r>
            <a:r>
              <a:rPr sz="1400" b="0" spc="-4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b="0" spc="-20" dirty="0">
                <a:solidFill>
                  <a:srgbClr val="5CB1FF"/>
                </a:solidFill>
                <a:latin typeface="Consolas"/>
                <a:cs typeface="Consolas"/>
              </a:rPr>
              <a:t>23</a:t>
            </a:r>
            <a:r>
              <a:rPr sz="1400" b="0" spc="-2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0" spc="-1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b="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b="0" spc="-1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b="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b="0" spc="-1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b="0" spc="-1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b="0" spc="-10" dirty="0">
                <a:solidFill>
                  <a:srgbClr val="C5F467"/>
                </a:solidFill>
                <a:latin typeface="Consolas"/>
                <a:cs typeface="Consolas"/>
              </a:rPr>
              <a:t>LocalDateTime</a:t>
            </a:r>
            <a:r>
              <a:rPr sz="1400" b="0" dirty="0">
                <a:solidFill>
                  <a:srgbClr val="C5F467"/>
                </a:solidFill>
                <a:latin typeface="Consolas"/>
                <a:cs typeface="Consolas"/>
              </a:rPr>
              <a:t> Fecha</a:t>
            </a:r>
            <a:r>
              <a:rPr sz="1400" b="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C5F467"/>
                </a:solidFill>
                <a:latin typeface="Consolas"/>
                <a:cs typeface="Consolas"/>
              </a:rPr>
              <a:t>y</a:t>
            </a:r>
            <a:r>
              <a:rPr sz="1400" b="0" spc="-2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C5F467"/>
                </a:solidFill>
                <a:latin typeface="Consolas"/>
                <a:cs typeface="Consolas"/>
              </a:rPr>
              <a:t>hora</a:t>
            </a:r>
            <a:r>
              <a:rPr sz="1400" b="0" spc="-2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C5F467"/>
                </a:solidFill>
                <a:latin typeface="Consolas"/>
                <a:cs typeface="Consolas"/>
              </a:rPr>
              <a:t>específica:</a:t>
            </a:r>
            <a:r>
              <a:rPr sz="1400" b="0" spc="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b="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b="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b="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b="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b="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6579" y="3269741"/>
            <a:ext cx="11087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dia2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mes2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anyo2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hora2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minuto2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6739" y="3269741"/>
            <a:ext cx="38652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getDayOfMonth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getMonthValue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getYear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getHour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getMinute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6579" y="4336796"/>
            <a:ext cx="7804784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int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segundo2</a:t>
            </a:r>
            <a:r>
              <a:rPr sz="1400" spc="-2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fechaYhoraEspecifica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spc="-10" dirty="0">
                <a:solidFill>
                  <a:srgbClr val="FFCC5C"/>
                </a:solidFill>
                <a:latin typeface="Consolas"/>
                <a:cs typeface="Consolas"/>
              </a:rPr>
              <a:t>getSecond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();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System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out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FFCC5C"/>
                </a:solidFill>
                <a:latin typeface="Consolas"/>
                <a:cs typeface="Consolas"/>
              </a:rPr>
              <a:t>println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("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LocalDateTime</a:t>
            </a:r>
            <a:r>
              <a:rPr sz="1400" spc="-9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Día:</a:t>
            </a:r>
            <a:r>
              <a:rPr sz="1400" spc="-10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endParaRPr sz="1400" dirty="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dia2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Mes: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mes2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Año: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“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anyo2</a:t>
            </a:r>
            <a:endParaRPr sz="1400" dirty="0">
              <a:latin typeface="Consolas"/>
              <a:cs typeface="Consolas"/>
            </a:endParaRPr>
          </a:p>
          <a:p>
            <a:pPr marL="800100">
              <a:lnSpc>
                <a:spcPct val="100000"/>
              </a:lnSpc>
            </a:pP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Hora:</a:t>
            </a:r>
            <a:r>
              <a:rPr sz="1400" spc="-5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hora2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Minuto: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“</a:t>
            </a:r>
            <a:r>
              <a:rPr sz="140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 </a:t>
            </a:r>
            <a:r>
              <a:rPr sz="1400" dirty="0">
                <a:solidFill>
                  <a:srgbClr val="A3B0CD"/>
                </a:solidFill>
                <a:latin typeface="Consolas"/>
                <a:cs typeface="Consolas"/>
              </a:rPr>
              <a:t>minuto2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0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</a:t>
            </a:r>
            <a:r>
              <a:rPr sz="1400" spc="-15" dirty="0">
                <a:solidFill>
                  <a:srgbClr val="5CEBC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C5F467"/>
                </a:solidFill>
                <a:latin typeface="Consolas"/>
                <a:cs typeface="Consolas"/>
              </a:rPr>
              <a:t>Segundo:</a:t>
            </a:r>
            <a:r>
              <a:rPr sz="1400" spc="-10" dirty="0">
                <a:solidFill>
                  <a:srgbClr val="C5F46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5CEBC5"/>
                </a:solidFill>
                <a:latin typeface="Consolas"/>
                <a:cs typeface="Consolas"/>
              </a:rPr>
              <a:t>" </a:t>
            </a:r>
            <a:r>
              <a:rPr sz="1400" dirty="0">
                <a:solidFill>
                  <a:srgbClr val="FF8484"/>
                </a:solidFill>
                <a:latin typeface="Consolas"/>
                <a:cs typeface="Consolas"/>
              </a:rPr>
              <a:t>+</a:t>
            </a:r>
            <a:r>
              <a:rPr sz="1400" spc="-15" dirty="0">
                <a:solidFill>
                  <a:srgbClr val="FF8484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A3B0CD"/>
                </a:solidFill>
                <a:latin typeface="Consolas"/>
                <a:cs typeface="Consolas"/>
              </a:rPr>
              <a:t>segundo2</a:t>
            </a:r>
            <a:r>
              <a:rPr sz="1400" spc="-10" dirty="0">
                <a:solidFill>
                  <a:srgbClr val="5CEBC5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13058</TotalTime>
  <Words>3529</Words>
  <Application>Microsoft Office PowerPoint</Application>
  <PresentationFormat>Panorámica</PresentationFormat>
  <Paragraphs>355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Consolas</vt:lpstr>
      <vt:lpstr>Tahoma</vt:lpstr>
      <vt:lpstr>Office Theme</vt:lpstr>
      <vt:lpstr>Manejo de fechas</vt:lpstr>
      <vt:lpstr>Manejo de fechas</vt:lpstr>
      <vt:lpstr>Manejo de fechas</vt:lpstr>
      <vt:lpstr>Manejo de fechas LocalDate</vt:lpstr>
      <vt:lpstr>Manejo de fechas LocalDate</vt:lpstr>
      <vt:lpstr>Manejo de fechas LocalDate</vt:lpstr>
      <vt:lpstr>Manejo de fechas</vt:lpstr>
      <vt:lpstr>Manejo de fechas</vt:lpstr>
      <vt:lpstr>Manejo de fechas</vt:lpstr>
      <vt:lpstr>Manejo de fechas DateFormatter</vt:lpstr>
      <vt:lpstr>Manejo de fechas DateFormatter</vt:lpstr>
      <vt:lpstr>Manejo de fechas ZonedDateTime</vt:lpstr>
      <vt:lpstr>Manejo de fechas ZonedDateTime</vt:lpstr>
      <vt:lpstr>Manejo de fechas ZonedDateTime</vt:lpstr>
      <vt:lpstr>Manejo de fechas</vt:lpstr>
      <vt:lpstr>Manejo de fechas Duration</vt:lpstr>
      <vt:lpstr>Manejo de fechas Duration</vt:lpstr>
      <vt:lpstr>Manejo de fechas Duration</vt:lpstr>
      <vt:lpstr>Manejo de fechas Duration</vt:lpstr>
      <vt:lpstr>Manejo de fechas Period</vt:lpstr>
      <vt:lpstr>Manejo de fechas Instant</vt:lpstr>
      <vt:lpstr>Manejo de fechas</vt:lpstr>
      <vt:lpstr>Manejo de fechas</vt:lpstr>
      <vt:lpstr>Manejo de fechas</vt:lpstr>
      <vt:lpstr>Manejo de fechas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iaresblazquez@usal.es</cp:lastModifiedBy>
  <cp:revision>7</cp:revision>
  <dcterms:created xsi:type="dcterms:W3CDTF">2024-04-14T21:40:38Z</dcterms:created>
  <dcterms:modified xsi:type="dcterms:W3CDTF">2024-09-24T23:25:28Z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2024-04-14T00:00:00Z</vt:filetime>
  </property>
  <property fmtid="{D5CDD505-2E9C-101B-9397-08002B2CF9AE}" pid="5" name="Producer">
    <vt:lpwstr>Microsoft® PowerPoint® 2016</vt:lpwstr>
  </property>
</Properties>
</file>