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6"/>
  </p:notesMasterIdLst>
  <p:sldIdLst>
    <p:sldId id="256" r:id="rId2"/>
    <p:sldId id="282" r:id="rId3"/>
    <p:sldId id="258" r:id="rId4"/>
    <p:sldId id="259" r:id="rId5"/>
    <p:sldId id="284" r:id="rId6"/>
    <p:sldId id="283" r:id="rId7"/>
    <p:sldId id="257" r:id="rId8"/>
    <p:sldId id="260" r:id="rId9"/>
    <p:sldId id="263" r:id="rId10"/>
    <p:sldId id="265" r:id="rId11"/>
    <p:sldId id="267" r:id="rId12"/>
    <p:sldId id="266" r:id="rId13"/>
    <p:sldId id="287" r:id="rId14"/>
    <p:sldId id="285" r:id="rId15"/>
    <p:sldId id="264" r:id="rId16"/>
    <p:sldId id="290" r:id="rId17"/>
    <p:sldId id="294" r:id="rId18"/>
    <p:sldId id="291" r:id="rId19"/>
    <p:sldId id="288" r:id="rId20"/>
    <p:sldId id="261" r:id="rId21"/>
    <p:sldId id="292" r:id="rId22"/>
    <p:sldId id="293" r:id="rId23"/>
    <p:sldId id="268" r:id="rId24"/>
    <p:sldId id="269" r:id="rId25"/>
    <p:sldId id="270" r:id="rId26"/>
    <p:sldId id="281" r:id="rId27"/>
    <p:sldId id="275" r:id="rId28"/>
    <p:sldId id="262" r:id="rId29"/>
    <p:sldId id="277" r:id="rId30"/>
    <p:sldId id="278" r:id="rId31"/>
    <p:sldId id="271" r:id="rId32"/>
    <p:sldId id="272" r:id="rId33"/>
    <p:sldId id="273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F3FC-FD33-4337-A565-CBB39A226A31}" type="datetimeFigureOut">
              <a:rPr lang="es-ES" smtClean="0"/>
              <a:t>28/09/2024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D9C6-C378-47C6-B5FB-2ADFC446DA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1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751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9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0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27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73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300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317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845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8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196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78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62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766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15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098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596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825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564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040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852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767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94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1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61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2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80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85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142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3D9C6-C378-47C6-B5FB-2ADFC446DA6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25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Colecciones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31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ArrayList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04267"/>
          </a:xfrm>
        </p:spPr>
        <p:txBody>
          <a:bodyPr>
            <a:normAutofit/>
          </a:bodyPr>
          <a:lstStyle/>
          <a:p>
            <a:r>
              <a:rPr lang="es-ES" b="1" dirty="0"/>
              <a:t>Para definir un ArrayList</a:t>
            </a:r>
          </a:p>
          <a:p>
            <a:pPr marL="45720" indent="0">
              <a:buNone/>
            </a:pPr>
            <a:r>
              <a:rPr lang="es-ES" dirty="0"/>
              <a:t>List&lt;String&gt; miArrayList = </a:t>
            </a:r>
            <a:r>
              <a:rPr lang="es-ES" b="1" dirty="0"/>
              <a:t>new ArrayList&lt;String&gt;();  // ES MAS GENERICO</a:t>
            </a:r>
          </a:p>
          <a:p>
            <a:pPr marL="45720" indent="0">
              <a:buNone/>
            </a:pPr>
            <a:r>
              <a:rPr lang="es-ES" dirty="0"/>
              <a:t>miArrayList.add("Hola");</a:t>
            </a:r>
          </a:p>
          <a:p>
            <a:pPr marL="45720" indent="0">
              <a:buNone/>
            </a:pPr>
            <a:r>
              <a:rPr lang="es-ES" dirty="0"/>
              <a:t>miArrayList.add("que");</a:t>
            </a:r>
          </a:p>
          <a:p>
            <a:pPr marL="45720" indent="0">
              <a:buNone/>
            </a:pPr>
            <a:r>
              <a:rPr lang="es-ES" dirty="0"/>
              <a:t>miArrayList.add("tal");</a:t>
            </a:r>
          </a:p>
          <a:p>
            <a:pPr marL="45720" indent="0">
              <a:buNone/>
            </a:pPr>
            <a:r>
              <a:rPr lang="es-ES" dirty="0"/>
              <a:t>System.out.println(miArrayList);</a:t>
            </a:r>
          </a:p>
          <a:p>
            <a:pPr marL="45720" indent="0">
              <a:buNone/>
            </a:pPr>
            <a:r>
              <a:rPr lang="es-ES" dirty="0"/>
              <a:t>for (String str: miArrayList){</a:t>
            </a:r>
          </a:p>
          <a:p>
            <a:pPr marL="45720" indent="0">
              <a:buNone/>
            </a:pPr>
            <a:r>
              <a:rPr lang="es-ES" dirty="0"/>
              <a:t>	System.out.println(str + "");</a:t>
            </a:r>
          </a:p>
          <a:p>
            <a:pPr marL="45720" indent="0">
              <a:buNone/>
            </a:pPr>
            <a:r>
              <a:rPr lang="es-ES" dirty="0"/>
              <a:t>}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07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ArrayList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Para acceder a un elemento del ArrayList</a:t>
            </a:r>
          </a:p>
          <a:p>
            <a:pPr marL="45720" indent="0">
              <a:buNone/>
            </a:pPr>
            <a:r>
              <a:rPr lang="es-ES" dirty="0"/>
              <a:t>//segundo elemento porque el índice empieza en 0</a:t>
            </a:r>
          </a:p>
          <a:p>
            <a:pPr marL="45720" indent="0">
              <a:buNone/>
            </a:pPr>
            <a:r>
              <a:rPr lang="es-ES" dirty="0"/>
              <a:t>miArrayList.get(1);</a:t>
            </a:r>
          </a:p>
          <a:p>
            <a:pPr marL="45720" indent="0">
              <a:buNone/>
            </a:pPr>
            <a:r>
              <a:rPr lang="es-ES" dirty="0"/>
              <a:t>System.out.println(miArrayList.get(1));</a:t>
            </a:r>
          </a:p>
          <a:p>
            <a:pPr marL="45720" indent="0">
              <a:buNone/>
            </a:pPr>
            <a:endParaRPr lang="es-ES" dirty="0"/>
          </a:p>
          <a:p>
            <a:r>
              <a:rPr lang="es-ES" b="1" dirty="0"/>
              <a:t>Para asignar un valor a un elemento del ArrayList</a:t>
            </a:r>
          </a:p>
          <a:p>
            <a:pPr marL="45720" indent="0">
              <a:buNone/>
            </a:pPr>
            <a:r>
              <a:rPr lang="es-ES" dirty="0"/>
              <a:t>//se asigna el valor “Buenos días” al primer elemento</a:t>
            </a:r>
          </a:p>
          <a:p>
            <a:pPr marL="45720" indent="0">
              <a:buNone/>
            </a:pPr>
            <a:r>
              <a:rPr lang="es-ES" dirty="0"/>
              <a:t>miArrayList.set(0, “Buenos días”);</a:t>
            </a:r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04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ArrayList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600" b="1" dirty="0"/>
              <a:t>Para recorrer el ArrayList</a:t>
            </a:r>
          </a:p>
          <a:p>
            <a:pPr marL="45720" indent="0">
              <a:buNone/>
            </a:pPr>
            <a:r>
              <a:rPr lang="es-ES" sz="2600" dirty="0"/>
              <a:t>Iterator&lt;String&gt; iterator = miArrayList.iterator();</a:t>
            </a:r>
          </a:p>
          <a:p>
            <a:pPr marL="45720" indent="0">
              <a:buNone/>
            </a:pPr>
            <a:r>
              <a:rPr lang="es-ES" sz="2600" b="1" dirty="0"/>
              <a:t>while (iterator.hasNext()) {</a:t>
            </a:r>
          </a:p>
          <a:p>
            <a:pPr marL="45720" indent="0">
              <a:buNone/>
            </a:pPr>
            <a:r>
              <a:rPr lang="es-ES" sz="2600" dirty="0"/>
              <a:t>	String i = iterator.next();</a:t>
            </a:r>
          </a:p>
          <a:p>
            <a:pPr marL="45720" indent="0">
              <a:buNone/>
            </a:pPr>
            <a:r>
              <a:rPr lang="es-ES" sz="2600" dirty="0"/>
              <a:t>	System.out.println(i)</a:t>
            </a:r>
            <a:r>
              <a:rPr lang="es-ES" sz="2600" b="1" i="1" dirty="0"/>
              <a:t>;</a:t>
            </a:r>
            <a:endParaRPr lang="es-ES" sz="2600" dirty="0"/>
          </a:p>
          <a:p>
            <a:pPr marL="45720" indent="0">
              <a:buNone/>
            </a:pPr>
            <a:r>
              <a:rPr lang="es-ES" sz="2600" dirty="0"/>
              <a:t>}</a:t>
            </a:r>
          </a:p>
          <a:p>
            <a:r>
              <a:rPr lang="es-ES" sz="2600" b="1" dirty="0"/>
              <a:t>0 también</a:t>
            </a:r>
          </a:p>
          <a:p>
            <a:pPr marL="45720" indent="0">
              <a:buNone/>
            </a:pPr>
            <a:r>
              <a:rPr lang="es-ES" sz="2600" b="1" dirty="0"/>
              <a:t>for(String al:miArrayList) {</a:t>
            </a:r>
          </a:p>
          <a:p>
            <a:pPr marL="45720" indent="0">
              <a:buNone/>
            </a:pPr>
            <a:r>
              <a:rPr lang="es-ES" sz="2600" dirty="0"/>
              <a:t>	System.out.println( al);</a:t>
            </a:r>
          </a:p>
          <a:p>
            <a:pPr marL="45720" indent="0">
              <a:buNone/>
            </a:pPr>
            <a:r>
              <a:rPr lang="es-ES" sz="2600" dirty="0"/>
              <a:t>}</a:t>
            </a:r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693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ArrayList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/>
              <a:t>ArrayList permite valores ordenados, para ordenar hay varias técnicas:</a:t>
            </a:r>
          </a:p>
          <a:p>
            <a:r>
              <a:rPr lang="es-ES" b="1" dirty="0"/>
              <a:t>Usando java.util.Collections</a:t>
            </a:r>
          </a:p>
          <a:p>
            <a:pPr marL="45720" indent="0">
              <a:buNone/>
            </a:pPr>
            <a:r>
              <a:rPr lang="es-ES" dirty="0"/>
              <a:t>List&lt;Integer&gt; miLista = new ArrayList&lt;&gt;();</a:t>
            </a:r>
          </a:p>
          <a:p>
            <a:pPr marL="45720" indent="0">
              <a:buNone/>
            </a:pPr>
            <a:r>
              <a:rPr lang="es-ES" dirty="0"/>
              <a:t>miLista.add(2);</a:t>
            </a:r>
          </a:p>
          <a:p>
            <a:pPr marL="45720" indent="0">
              <a:buNone/>
            </a:pPr>
            <a:r>
              <a:rPr lang="es-ES" dirty="0"/>
              <a:t>miLista.add(5);</a:t>
            </a:r>
          </a:p>
          <a:p>
            <a:pPr marL="45720" indent="0">
              <a:buNone/>
            </a:pPr>
            <a:r>
              <a:rPr lang="es-ES" dirty="0"/>
              <a:t>miLista.add(9);</a:t>
            </a:r>
          </a:p>
          <a:p>
            <a:pPr marL="45720" indent="0">
              <a:buNone/>
            </a:pPr>
            <a:r>
              <a:rPr lang="es-ES" dirty="0"/>
              <a:t>Collections.</a:t>
            </a:r>
            <a:r>
              <a:rPr lang="es-ES" b="1" dirty="0"/>
              <a:t>sort</a:t>
            </a:r>
            <a:r>
              <a:rPr lang="es-ES" dirty="0"/>
              <a:t>(miLista);	//Ordena la lista de menor a mayor</a:t>
            </a:r>
          </a:p>
          <a:p>
            <a:pPr marL="45720" indent="0">
              <a:buNone/>
            </a:pPr>
            <a:r>
              <a:rPr lang="es-ES" dirty="0"/>
              <a:t>Collections.</a:t>
            </a:r>
            <a:r>
              <a:rPr lang="es-ES" b="1" dirty="0"/>
              <a:t>reverse</a:t>
            </a:r>
            <a:r>
              <a:rPr lang="es-ES" dirty="0"/>
              <a:t>(miLista);	//Revierte el orden de  mayor a menor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44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ArrayList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/>
              <a:t>ArrayList permite valores ordenados, para ordenar hay varias técnicas:</a:t>
            </a:r>
          </a:p>
          <a:p>
            <a:r>
              <a:rPr lang="es-ES" b="1" dirty="0"/>
              <a:t>Usando expresiones lambda</a:t>
            </a:r>
          </a:p>
          <a:p>
            <a:pPr marL="45720" indent="0">
              <a:buNone/>
            </a:pPr>
            <a:r>
              <a:rPr lang="es-ES" dirty="0"/>
              <a:t>List&lt;Integer&gt; miLista = new ArrayList&lt;&gt;();</a:t>
            </a:r>
          </a:p>
          <a:p>
            <a:pPr marL="45720" indent="0">
              <a:buNone/>
            </a:pPr>
            <a:r>
              <a:rPr lang="es-ES" dirty="0"/>
              <a:t>miLista.add(2);</a:t>
            </a:r>
          </a:p>
          <a:p>
            <a:pPr marL="45720" indent="0">
              <a:buNone/>
            </a:pPr>
            <a:r>
              <a:rPr lang="es-ES" dirty="0"/>
              <a:t>miLista.add(5);</a:t>
            </a:r>
          </a:p>
          <a:p>
            <a:pPr marL="45720" indent="0">
              <a:buNone/>
            </a:pPr>
            <a:r>
              <a:rPr lang="es-ES" dirty="0"/>
              <a:t>miLista.add(9);</a:t>
            </a:r>
          </a:p>
          <a:p>
            <a:pPr marL="45720" indent="0">
              <a:buNone/>
            </a:pPr>
            <a:r>
              <a:rPr lang="es-ES" dirty="0"/>
              <a:t>miLista.sort((a, b)-&gt;a-b);	//Ordena la lista de menor a mayor</a:t>
            </a:r>
          </a:p>
          <a:p>
            <a:pPr marL="45720" indent="0">
              <a:buNone/>
            </a:pPr>
            <a:r>
              <a:rPr lang="es-ES" dirty="0"/>
              <a:t>miLista.sort((a, b)-&gt;-</a:t>
            </a:r>
            <a:r>
              <a:rPr lang="es-ES" dirty="0" err="1"/>
              <a:t>a+b</a:t>
            </a:r>
            <a:r>
              <a:rPr lang="es-ES" dirty="0"/>
              <a:t>);	//Ordena la lista de mayor a menor 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694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LinkedList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Lista doblemente enlazada de los elementos</a:t>
            </a:r>
            <a:r>
              <a:rPr lang="es-ES" dirty="0"/>
              <a:t>, teniendo cada uno de los elementos un puntero al elemento anterior y al elemento siguiente.</a:t>
            </a:r>
          </a:p>
          <a:p>
            <a:r>
              <a:rPr lang="es-ES" dirty="0"/>
              <a:t>insertar y extraer elementos de cualquier parte de la lista.</a:t>
            </a:r>
          </a:p>
          <a:p>
            <a:pPr>
              <a:lnSpc>
                <a:spcPct val="100000"/>
              </a:lnSpc>
            </a:pPr>
            <a:r>
              <a:rPr lang="es-ES" dirty="0"/>
              <a:t>La principal ventaja de emplear la clase ArrayList es que el acceso a un elemento de la lista es inmediato mediante el método '</a:t>
            </a:r>
            <a:r>
              <a:rPr lang="es-ES" b="1" dirty="0" err="1"/>
              <a:t>get</a:t>
            </a:r>
            <a:r>
              <a:rPr lang="es-ES" dirty="0"/>
              <a:t>', en cambio la implementación del método '</a:t>
            </a:r>
            <a:r>
              <a:rPr lang="es-ES" dirty="0" err="1"/>
              <a:t>get</a:t>
            </a:r>
            <a:r>
              <a:rPr lang="es-ES" dirty="0"/>
              <a:t>' en la clase LinkedList requiere recorrer en forma secuencial la lista hasta llegar a la posición a buscar.</a:t>
            </a:r>
          </a:p>
          <a:p>
            <a:pPr>
              <a:lnSpc>
                <a:spcPct val="100000"/>
              </a:lnSpc>
            </a:pPr>
            <a:r>
              <a:rPr lang="es-ES" dirty="0"/>
              <a:t>Si la lista no va a tener grandes cambios en inserciones y extracciones durante la ejecución del programa es más común utilizar la clase ArrayList en lugar de LinkedList.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921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E7F9-24AE-3133-8182-9F838716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B7BB5-1C57-8E65-6D4E-993F2565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¿salida ?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/>
              <a:t>ArrayList&lt;String&gt; nombres = new ArrayList&lt;&gt;();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 err="1"/>
              <a:t>nombres.add</a:t>
            </a:r>
            <a:r>
              <a:rPr lang="es-ES" dirty="0"/>
              <a:t>("Ana");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 err="1"/>
              <a:t>nombres.add</a:t>
            </a:r>
            <a:r>
              <a:rPr lang="es-ES" dirty="0"/>
              <a:t>("Borja");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 err="1"/>
              <a:t>nombres.add</a:t>
            </a:r>
            <a:r>
              <a:rPr lang="es-ES" dirty="0"/>
              <a:t>("Pepito");</a:t>
            </a:r>
          </a:p>
          <a:p>
            <a:pPr marL="45720" indent="0">
              <a:buNone/>
            </a:pPr>
            <a:r>
              <a:rPr lang="es-ES" dirty="0" err="1"/>
              <a:t>nombres.remove</a:t>
            </a:r>
            <a:r>
              <a:rPr lang="es-ES" dirty="0"/>
              <a:t>("Borja"); </a:t>
            </a:r>
            <a:r>
              <a:rPr lang="es-ES" dirty="0" err="1"/>
              <a:t>remove</a:t>
            </a:r>
            <a:r>
              <a:rPr lang="es-ES" dirty="0"/>
              <a:t>(E </a:t>
            </a:r>
            <a:r>
              <a:rPr lang="es-ES" dirty="0" err="1"/>
              <a:t>element</a:t>
            </a:r>
            <a:r>
              <a:rPr lang="es-ES" dirty="0"/>
              <a:t>)</a:t>
            </a:r>
          </a:p>
          <a:p>
            <a:pPr marL="45720" indent="0">
              <a:buNone/>
            </a:pPr>
            <a:r>
              <a:rPr lang="es-ES" b="1" dirty="0" err="1"/>
              <a:t>nombres.remove</a:t>
            </a:r>
            <a:r>
              <a:rPr lang="es-ES" b="1" dirty="0"/>
              <a:t>(1);   // </a:t>
            </a:r>
            <a:r>
              <a:rPr lang="es-ES" b="1" dirty="0" err="1"/>
              <a:t>remove</a:t>
            </a:r>
            <a:r>
              <a:rPr lang="es-ES" b="1" dirty="0"/>
              <a:t>(int i)</a:t>
            </a:r>
          </a:p>
          <a:p>
            <a:pPr marL="45720" indent="0">
              <a:buNone/>
            </a:pPr>
            <a:r>
              <a:rPr lang="es-ES" dirty="0"/>
              <a:t>System.out.println(</a:t>
            </a:r>
            <a:r>
              <a:rPr lang="es-ES" dirty="0" err="1"/>
              <a:t>nombres.toString</a:t>
            </a:r>
            <a:r>
              <a:rPr lang="es-ES" dirty="0"/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1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E7F9-24AE-3133-8182-9F838716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B7BB5-1C57-8E65-6D4E-993F2565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¿salida ?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/>
              <a:t>ArrayList&lt;Integer&gt; nombres = new ArrayList&lt;&gt;();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 err="1"/>
              <a:t>nombres.add</a:t>
            </a:r>
            <a:r>
              <a:rPr lang="es-ES" dirty="0"/>
              <a:t>(1);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 err="1"/>
              <a:t>nombres.add</a:t>
            </a:r>
            <a:r>
              <a:rPr lang="es-ES" dirty="0"/>
              <a:t>(2); 	&gt;===ELIMINA ESTE ELEMENTO</a:t>
            </a:r>
          </a:p>
          <a:p>
            <a:pPr marL="45720" marR="0" indent="0">
              <a:spcAft>
                <a:spcPts val="0"/>
              </a:spcAft>
              <a:buNone/>
            </a:pPr>
            <a:r>
              <a:rPr lang="es-ES" dirty="0" err="1"/>
              <a:t>nombres.add</a:t>
            </a:r>
            <a:r>
              <a:rPr lang="es-ES" dirty="0"/>
              <a:t>(3);</a:t>
            </a:r>
          </a:p>
          <a:p>
            <a:pPr marL="45720" indent="0">
              <a:buNone/>
            </a:pPr>
            <a:r>
              <a:rPr lang="es-ES" b="1" dirty="0" err="1"/>
              <a:t>nombres.remove</a:t>
            </a:r>
            <a:r>
              <a:rPr lang="es-ES" b="1" dirty="0"/>
              <a:t>(1);</a:t>
            </a:r>
          </a:p>
          <a:p>
            <a:pPr marL="45720" indent="0">
              <a:buNone/>
            </a:pPr>
            <a:r>
              <a:rPr lang="es-ES" dirty="0"/>
              <a:t>System.out.println(</a:t>
            </a:r>
            <a:r>
              <a:rPr lang="es-ES" dirty="0" err="1"/>
              <a:t>nombres.toString</a:t>
            </a:r>
            <a:r>
              <a:rPr lang="es-ES" dirty="0"/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3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A4285-0117-91EB-2045-909916FC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E325A-0C24-5C02-A1DF-EC9F1A49A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400"/>
            <a:ext cx="10890849" cy="40386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List&lt;Integer&gt;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ArrayList&lt;&gt;();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.add(1);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.add(2);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.add(3);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.add(4);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.add(5);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//Queremos eliminar el elemento con el índice 2 (el número 3)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indiceAEliminar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2;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.toString());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indiceAEliminar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0 &amp;&amp;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indiceAEliminar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.size())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.remove(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indiceAEliminar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s-ES" sz="1800" dirty="0">
              <a:solidFill>
                <a:srgbClr val="3F7F5F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for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elemento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miLista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System.</a:t>
            </a:r>
            <a:r>
              <a:rPr lang="es-ES" sz="18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elemento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.println(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"El índice es inválido."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5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LinkedList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Ejemplo</a:t>
            </a:r>
          </a:p>
          <a:p>
            <a:pPr marL="45720" indent="0">
              <a:buNone/>
            </a:pPr>
            <a:r>
              <a:rPr lang="es-ES" dirty="0"/>
              <a:t>List&lt;Integer&gt; miLista = new LinkedList&lt;&gt;();</a:t>
            </a:r>
          </a:p>
          <a:p>
            <a:pPr marL="45720" indent="0">
              <a:buNone/>
            </a:pPr>
            <a:r>
              <a:rPr lang="es-ES" dirty="0"/>
              <a:t>miLista.add(2);</a:t>
            </a:r>
          </a:p>
          <a:p>
            <a:pPr marL="45720" indent="0">
              <a:buNone/>
            </a:pPr>
            <a:r>
              <a:rPr lang="es-ES" dirty="0"/>
              <a:t>miLista.add(5);</a:t>
            </a:r>
          </a:p>
          <a:p>
            <a:pPr marL="45720" indent="0">
              <a:buNone/>
            </a:pPr>
            <a:r>
              <a:rPr lang="es-ES" dirty="0"/>
              <a:t>miLista.add(9);</a:t>
            </a:r>
          </a:p>
          <a:p>
            <a:pPr marL="45720" indent="0">
              <a:buNone/>
            </a:pPr>
            <a:r>
              <a:rPr lang="es-ES" dirty="0"/>
              <a:t>Collections.</a:t>
            </a:r>
            <a:r>
              <a:rPr lang="es-ES" b="1" dirty="0"/>
              <a:t>sort</a:t>
            </a:r>
            <a:r>
              <a:rPr lang="es-ES" dirty="0"/>
              <a:t>(miLista);	//Ordena la lista de menor a mayor</a:t>
            </a:r>
          </a:p>
          <a:p>
            <a:pPr marL="45720" indent="0">
              <a:buNone/>
            </a:pPr>
            <a:r>
              <a:rPr lang="es-ES" dirty="0"/>
              <a:t>Collections.</a:t>
            </a:r>
            <a:r>
              <a:rPr lang="es-ES" b="1" dirty="0"/>
              <a:t>reverse</a:t>
            </a:r>
            <a:r>
              <a:rPr lang="es-ES" dirty="0"/>
              <a:t>(miLista);	//Revierte el orden de  mayor a menor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53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578DB9"/>
                </a:solidFill>
              </a:rPr>
              <a:t>Colecciones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578DB9"/>
                </a:solidFill>
              </a:rPr>
              <a:t>Una </a:t>
            </a:r>
            <a:r>
              <a:rPr lang="es-ES" b="1" dirty="0">
                <a:solidFill>
                  <a:srgbClr val="578DB9"/>
                </a:solidFill>
              </a:rPr>
              <a:t>colección</a:t>
            </a:r>
            <a:r>
              <a:rPr lang="es-ES" dirty="0">
                <a:solidFill>
                  <a:srgbClr val="578DB9"/>
                </a:solidFill>
              </a:rPr>
              <a:t> es un único objeto que gestiona un grupo de objetos.</a:t>
            </a:r>
          </a:p>
          <a:p>
            <a:r>
              <a:rPr lang="es-ES" dirty="0">
                <a:solidFill>
                  <a:srgbClr val="578DB9"/>
                </a:solidFill>
              </a:rPr>
              <a:t>Los objetos de la colección se denominan </a:t>
            </a:r>
            <a:r>
              <a:rPr lang="es-ES" b="1" dirty="0">
                <a:solidFill>
                  <a:srgbClr val="578DB9"/>
                </a:solidFill>
              </a:rPr>
              <a:t>elementos</a:t>
            </a:r>
            <a:r>
              <a:rPr lang="es-ES" dirty="0">
                <a:solidFill>
                  <a:srgbClr val="578DB9"/>
                </a:solidFill>
              </a:rPr>
              <a:t>.</a:t>
            </a:r>
          </a:p>
          <a:p>
            <a:r>
              <a:rPr lang="es-ES" dirty="0">
                <a:solidFill>
                  <a:srgbClr val="578DB9"/>
                </a:solidFill>
              </a:rPr>
              <a:t>Varios tipos de colecciones implementan estructuras de datos estándar, incluidas pilas (stacks) , colas(queues), arrays dinámicos y hashes</a:t>
            </a:r>
          </a:p>
          <a:p>
            <a:r>
              <a:rPr lang="es-ES" dirty="0">
                <a:solidFill>
                  <a:srgbClr val="578DB9"/>
                </a:solidFill>
              </a:rPr>
              <a:t>Para trabajar con un grupo de elementos necesitamos un almacén  donde guardarlos.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02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b="1" dirty="0"/>
              <a:t>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4655" cy="4038600"/>
          </a:xfrm>
        </p:spPr>
        <p:txBody>
          <a:bodyPr/>
          <a:lstStyle/>
          <a:p>
            <a:r>
              <a:rPr lang="es-ES" b="1" dirty="0"/>
              <a:t>No puede contener elementos duplicados</a:t>
            </a:r>
            <a:r>
              <a:rPr lang="es-ES" dirty="0"/>
              <a:t>.</a:t>
            </a:r>
          </a:p>
          <a:p>
            <a:r>
              <a:rPr lang="es-ES" dirty="0"/>
              <a:t>Para comprobar si los elementos son elementos duplicados o no, tienen que tener implementados los métodos </a:t>
            </a:r>
            <a:r>
              <a:rPr lang="es-ES" b="1" dirty="0"/>
              <a:t>equals</a:t>
            </a:r>
            <a:r>
              <a:rPr lang="es-ES" dirty="0"/>
              <a:t> y </a:t>
            </a:r>
            <a:r>
              <a:rPr lang="es-ES" b="1" dirty="0"/>
              <a:t>hashCode</a:t>
            </a:r>
            <a:r>
              <a:rPr lang="es-ES" dirty="0"/>
              <a:t>.</a:t>
            </a:r>
          </a:p>
          <a:p>
            <a:r>
              <a:rPr lang="es-ES" dirty="0"/>
              <a:t>Para comprobar si dos </a:t>
            </a:r>
            <a:r>
              <a:rPr lang="es-ES" b="1" dirty="0"/>
              <a:t>Set</a:t>
            </a:r>
            <a:r>
              <a:rPr lang="es-ES" dirty="0"/>
              <a:t> son iguales, hay que comprobar si todos los elementos que los componen son iguales sin importar en el orden que ocupen dichos elementos.</a:t>
            </a:r>
          </a:p>
          <a:p>
            <a:r>
              <a:rPr lang="es-ES" dirty="0"/>
              <a:t>Existen varios tipos de implementaciones:</a:t>
            </a:r>
          </a:p>
          <a:p>
            <a:r>
              <a:rPr lang="es-ES" b="1" dirty="0"/>
              <a:t>TreeSet</a:t>
            </a:r>
            <a:r>
              <a:rPr lang="es-ES" dirty="0"/>
              <a:t>: almacena los datos ordenándolos en función de sus valores. </a:t>
            </a:r>
          </a:p>
          <a:p>
            <a:r>
              <a:rPr lang="es-ES" b="1" dirty="0"/>
              <a:t>HashSet</a:t>
            </a:r>
            <a:r>
              <a:rPr lang="es-ES" dirty="0"/>
              <a:t>: almacena datos en una tabla hash, no importa el orden.</a:t>
            </a:r>
          </a:p>
          <a:p>
            <a:r>
              <a:rPr lang="es-ES" b="1" dirty="0"/>
              <a:t>LinkedHashSet</a:t>
            </a:r>
            <a:r>
              <a:rPr lang="es-ES" dirty="0"/>
              <a:t>: almacena los elementos en función del orden de inserción.</a:t>
            </a:r>
          </a:p>
        </p:txBody>
      </p:sp>
    </p:spTree>
    <p:extLst>
      <p:ext uri="{BB962C8B-B14F-4D97-AF65-F5344CB8AC3E}">
        <p14:creationId xmlns:p14="http://schemas.microsoft.com/office/powerpoint/2010/main" val="26645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b="1" dirty="0"/>
              <a:t>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4655" cy="4038600"/>
          </a:xfrm>
        </p:spPr>
        <p:txBody>
          <a:bodyPr/>
          <a:lstStyle/>
          <a:p>
            <a:r>
              <a:rPr lang="es-ES" dirty="0"/>
              <a:t>Cuando añadimos un objeto a un Set, no se permiten duplicados, pero ¿cómo sabe Java que dos instancias de Objeto son el mismo Objeto?</a:t>
            </a:r>
          </a:p>
          <a:p>
            <a:r>
              <a:rPr lang="es-ES" dirty="0"/>
              <a:t>Lo hace a través de la implementación se su método </a:t>
            </a:r>
            <a:r>
              <a:rPr lang="es-ES" b="1" dirty="0"/>
              <a:t>equals</a:t>
            </a:r>
            <a:r>
              <a:rPr lang="es-ES" dirty="0"/>
              <a:t> y </a:t>
            </a:r>
            <a:r>
              <a:rPr lang="es-ES" b="1" dirty="0"/>
              <a:t>hashCode</a:t>
            </a:r>
          </a:p>
          <a:p>
            <a:r>
              <a:rPr lang="es-ES" dirty="0"/>
              <a:t>Puesto que todos los Objetos descienden de la clase Object, por defecto, el método equals y hashCode que se usarán son los de esa clase.</a:t>
            </a:r>
          </a:p>
          <a:p>
            <a:r>
              <a:rPr lang="es-ES" dirty="0"/>
              <a:t>El problema es que esos métodos no devuelven una representación de las propiedades de la instancia o sus valores, sino su puntero en memoria.</a:t>
            </a:r>
          </a:p>
        </p:txBody>
      </p:sp>
    </p:spTree>
    <p:extLst>
      <p:ext uri="{BB962C8B-B14F-4D97-AF65-F5344CB8AC3E}">
        <p14:creationId xmlns:p14="http://schemas.microsoft.com/office/powerpoint/2010/main" val="277769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b="1" dirty="0"/>
              <a:t>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4655" cy="4038600"/>
          </a:xfrm>
        </p:spPr>
        <p:txBody>
          <a:bodyPr/>
          <a:lstStyle/>
          <a:p>
            <a:r>
              <a:rPr lang="es-ES" dirty="0"/>
              <a:t>Cuando añadimos un objeto a un Set, no se permiten duplicados, pero ¿cómo sabe Java que dos instancias de Objeto son el mismo Objeto?</a:t>
            </a:r>
          </a:p>
          <a:p>
            <a:r>
              <a:rPr lang="es-ES" dirty="0"/>
              <a:t>Lo hace a través de la implementación se su método </a:t>
            </a:r>
            <a:r>
              <a:rPr lang="es-ES" b="1" dirty="0"/>
              <a:t>equals</a:t>
            </a:r>
            <a:r>
              <a:rPr lang="es-ES" dirty="0"/>
              <a:t> y </a:t>
            </a:r>
            <a:r>
              <a:rPr lang="es-ES" b="1" dirty="0"/>
              <a:t>hashCode</a:t>
            </a:r>
          </a:p>
          <a:p>
            <a:r>
              <a:rPr lang="es-ES" dirty="0"/>
              <a:t>Puesto que todos los Objetos descienden de la clase Object, por defecto, el método equals y hashCode que se usarán son los de esa clase.</a:t>
            </a:r>
          </a:p>
          <a:p>
            <a:r>
              <a:rPr lang="es-ES" dirty="0"/>
              <a:t>El problema es que esos métodos no devuelven una representación de las propiedades de la instancia o sus valores, sino su puntero en memoria.</a:t>
            </a:r>
          </a:p>
        </p:txBody>
      </p:sp>
    </p:spTree>
    <p:extLst>
      <p:ext uri="{BB962C8B-B14F-4D97-AF65-F5344CB8AC3E}">
        <p14:creationId xmlns:p14="http://schemas.microsoft.com/office/powerpoint/2010/main" val="179101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TreeSet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Los elementos del conjunto se almacenan de menor a mayor.</a:t>
            </a:r>
          </a:p>
          <a:p>
            <a:pPr marL="45720" indent="0">
              <a:buNone/>
            </a:pPr>
            <a:r>
              <a:rPr lang="es-ES" dirty="0"/>
              <a:t>  </a:t>
            </a:r>
            <a:r>
              <a:rPr lang="es-ES" b="1" dirty="0"/>
              <a:t>Set&lt;Integer&gt; </a:t>
            </a:r>
            <a:r>
              <a:rPr lang="es-ES" dirty="0"/>
              <a:t>conjunto1 = </a:t>
            </a:r>
            <a:r>
              <a:rPr lang="es-ES" b="1" dirty="0"/>
              <a:t>new TreeSet&lt;Integer&gt;();</a:t>
            </a:r>
          </a:p>
          <a:p>
            <a:pPr marL="45720" indent="0">
              <a:buNone/>
            </a:pPr>
            <a:r>
              <a:rPr lang="es-ES" dirty="0"/>
              <a:t>        conjunto1.add(20);</a:t>
            </a:r>
          </a:p>
          <a:p>
            <a:pPr marL="45720" indent="0">
              <a:buNone/>
            </a:pPr>
            <a:r>
              <a:rPr lang="es-ES" dirty="0"/>
              <a:t>        conjunto1.add(10);</a:t>
            </a:r>
          </a:p>
          <a:p>
            <a:pPr marL="45720" indent="0">
              <a:buNone/>
            </a:pPr>
            <a:r>
              <a:rPr lang="es-ES" dirty="0"/>
              <a:t>// el valor 20 no se inserta porque ya está</a:t>
            </a:r>
          </a:p>
          <a:p>
            <a:pPr marL="45720" indent="0">
              <a:buNone/>
            </a:pPr>
            <a:r>
              <a:rPr lang="es-ES" dirty="0"/>
              <a:t>        conjunto1.add(20);</a:t>
            </a:r>
          </a:p>
          <a:p>
            <a:pPr marL="45720" indent="0">
              <a:buNone/>
            </a:pPr>
            <a:r>
              <a:rPr lang="es-ES" dirty="0"/>
              <a:t>// Los elementos se muestran de menor a mayor</a:t>
            </a:r>
          </a:p>
          <a:p>
            <a:pPr marL="45720" indent="0">
              <a:buNone/>
            </a:pPr>
            <a:r>
              <a:rPr lang="es-ES" dirty="0"/>
              <a:t>       for (</a:t>
            </a:r>
            <a:r>
              <a:rPr lang="es-ES" dirty="0" err="1"/>
              <a:t>int</a:t>
            </a:r>
            <a:r>
              <a:rPr lang="es-ES" dirty="0"/>
              <a:t> elemento : conjunto1)</a:t>
            </a:r>
          </a:p>
          <a:p>
            <a:pPr marL="45720" indent="0">
              <a:buNone/>
            </a:pPr>
            <a:r>
              <a:rPr lang="es-ES" dirty="0"/>
              <a:t>            </a:t>
            </a:r>
            <a:r>
              <a:rPr lang="es-ES" dirty="0" err="1"/>
              <a:t>System.out.print</a:t>
            </a:r>
            <a:r>
              <a:rPr lang="es-ES" dirty="0"/>
              <a:t>(elemento + " - ");</a:t>
            </a:r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45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HashSet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El conjunto de datos no se almacena en un orden específico, si bien se garantiza que no hay duplicados</a:t>
            </a:r>
          </a:p>
          <a:p>
            <a:pPr marL="45720" indent="0">
              <a:buNone/>
            </a:pPr>
            <a:r>
              <a:rPr lang="es-ES" b="1" dirty="0"/>
              <a:t>Set&lt;Integer&gt; </a:t>
            </a:r>
            <a:r>
              <a:rPr lang="es-ES" dirty="0"/>
              <a:t>conjunto1 = </a:t>
            </a:r>
            <a:r>
              <a:rPr lang="es-ES" b="1" dirty="0"/>
              <a:t>new HashSet&lt;Integer&gt;();</a:t>
            </a:r>
          </a:p>
          <a:p>
            <a:pPr marL="45720" indent="0">
              <a:buNone/>
            </a:pPr>
            <a:r>
              <a:rPr lang="es-ES" dirty="0"/>
              <a:t>        conjunto1.add(20);</a:t>
            </a:r>
          </a:p>
          <a:p>
            <a:pPr marL="45720" indent="0">
              <a:buNone/>
            </a:pPr>
            <a:r>
              <a:rPr lang="es-ES" dirty="0"/>
              <a:t>        conjunto1.add(10);</a:t>
            </a:r>
          </a:p>
          <a:p>
            <a:pPr marL="45720" indent="0">
              <a:buNone/>
            </a:pPr>
            <a:r>
              <a:rPr lang="es-ES" dirty="0"/>
              <a:t>// El valor 20 no se inserta porque ya está</a:t>
            </a:r>
          </a:p>
          <a:p>
            <a:pPr marL="45720" indent="0">
              <a:buNone/>
            </a:pPr>
            <a:r>
              <a:rPr lang="es-ES" dirty="0"/>
              <a:t>        conjunto1.add(20);</a:t>
            </a:r>
          </a:p>
          <a:p>
            <a:pPr marL="45720" indent="0">
              <a:buNone/>
            </a:pPr>
            <a:r>
              <a:rPr lang="es-ES" dirty="0"/>
              <a:t>// La impresión no asegura un orden específico</a:t>
            </a:r>
          </a:p>
          <a:p>
            <a:pPr marL="45720" indent="0">
              <a:buNone/>
            </a:pPr>
            <a:r>
              <a:rPr lang="es-ES" dirty="0"/>
              <a:t>       for (</a:t>
            </a:r>
            <a:r>
              <a:rPr lang="es-ES" dirty="0" err="1"/>
              <a:t>int</a:t>
            </a:r>
            <a:r>
              <a:rPr lang="es-ES" dirty="0"/>
              <a:t> elemento : conjunto1)</a:t>
            </a:r>
          </a:p>
          <a:p>
            <a:pPr marL="45720" indent="0">
              <a:buNone/>
            </a:pPr>
            <a:r>
              <a:rPr lang="es-ES" dirty="0"/>
              <a:t>            </a:t>
            </a:r>
            <a:r>
              <a:rPr lang="es-ES" dirty="0" err="1"/>
              <a:t>System.out.print</a:t>
            </a:r>
            <a:r>
              <a:rPr lang="es-ES" dirty="0"/>
              <a:t>(elemento + " - ");</a:t>
            </a:r>
          </a:p>
        </p:txBody>
      </p:sp>
    </p:spTree>
    <p:extLst>
      <p:ext uri="{BB962C8B-B14F-4D97-AF65-F5344CB8AC3E}">
        <p14:creationId xmlns:p14="http://schemas.microsoft.com/office/powerpoint/2010/main" val="234614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LinkedHashSet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Los elementos del conjunto se encuentran en el orden que se insertan, similar a una lista, pero sin dejar ingresar valores repetidos.</a:t>
            </a:r>
          </a:p>
          <a:p>
            <a:pPr marL="45720" indent="0">
              <a:buNone/>
            </a:pPr>
            <a:r>
              <a:rPr lang="es-ES" b="1" dirty="0"/>
              <a:t>Set&lt;Integer&gt; </a:t>
            </a:r>
            <a:r>
              <a:rPr lang="es-ES" dirty="0"/>
              <a:t>conjunto1 = </a:t>
            </a:r>
            <a:r>
              <a:rPr lang="es-ES" b="1" dirty="0"/>
              <a:t>new HashSet&lt;Integer&gt;();</a:t>
            </a:r>
          </a:p>
          <a:p>
            <a:pPr marL="45720" indent="0">
              <a:buNone/>
            </a:pPr>
            <a:r>
              <a:rPr lang="es-ES" dirty="0"/>
              <a:t>        conjunto1.add(20);</a:t>
            </a:r>
          </a:p>
          <a:p>
            <a:pPr marL="45720" indent="0">
              <a:buNone/>
            </a:pPr>
            <a:r>
              <a:rPr lang="es-ES" dirty="0"/>
              <a:t>        conjunto1.add(10);</a:t>
            </a:r>
          </a:p>
          <a:p>
            <a:pPr marL="45720" indent="0">
              <a:buNone/>
            </a:pPr>
            <a:r>
              <a:rPr lang="es-ES" dirty="0"/>
              <a:t>// El valor 20 no se inserta porque ya está</a:t>
            </a:r>
          </a:p>
          <a:p>
            <a:pPr marL="45720" indent="0">
              <a:buNone/>
            </a:pPr>
            <a:r>
              <a:rPr lang="es-ES" dirty="0"/>
              <a:t>        conjunto1.add(20);</a:t>
            </a:r>
          </a:p>
          <a:p>
            <a:pPr marL="45720" indent="0">
              <a:buNone/>
            </a:pPr>
            <a:r>
              <a:rPr lang="es-ES" dirty="0"/>
              <a:t>//  Los elementos se muestran en el orden que se insertaron</a:t>
            </a:r>
          </a:p>
          <a:p>
            <a:pPr marL="45720" indent="0">
              <a:buNone/>
            </a:pPr>
            <a:r>
              <a:rPr lang="es-ES" dirty="0"/>
              <a:t>       for (int elemento : conjunto1)</a:t>
            </a:r>
          </a:p>
          <a:p>
            <a:pPr marL="45720" indent="0">
              <a:buNone/>
            </a:pPr>
            <a:r>
              <a:rPr lang="es-ES" dirty="0"/>
              <a:t>            System.out.print(elemento + " - "); </a:t>
            </a:r>
          </a:p>
        </p:txBody>
      </p:sp>
    </p:spTree>
    <p:extLst>
      <p:ext uri="{BB962C8B-B14F-4D97-AF65-F5344CB8AC3E}">
        <p14:creationId xmlns:p14="http://schemas.microsoft.com/office/powerpoint/2010/main" val="255920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10 valores enteros aleatorios comprendidos entre 1 y 100 que no se repitan utilizando una de las colecciones de conjuntos.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/>
              <a:t>Set&lt;Integer&gt; conjunto = new TreeSet&lt;Integer&gt;();</a:t>
            </a:r>
          </a:p>
          <a:p>
            <a:pPr marL="45720" indent="0">
              <a:buNone/>
            </a:pPr>
            <a:r>
              <a:rPr lang="es-ES" dirty="0"/>
              <a:t>    while (conjunto.size() &lt; 10) {</a:t>
            </a:r>
          </a:p>
          <a:p>
            <a:pPr marL="45720" indent="0">
              <a:buNone/>
            </a:pPr>
            <a:r>
              <a:rPr lang="it-IT" dirty="0"/>
              <a:t>        int aleatorio = (int) (Math.</a:t>
            </a:r>
            <a:r>
              <a:rPr lang="it-IT" i="1" dirty="0"/>
              <a:t>random() * 100) + 1;</a:t>
            </a:r>
          </a:p>
          <a:p>
            <a:pPr marL="45720" indent="0">
              <a:buNone/>
            </a:pPr>
            <a:r>
              <a:rPr lang="es-ES" dirty="0"/>
              <a:t>        </a:t>
            </a:r>
            <a:r>
              <a:rPr lang="es-ES" dirty="0" err="1"/>
              <a:t>conjunto.add</a:t>
            </a:r>
            <a:r>
              <a:rPr lang="es-ES" dirty="0"/>
              <a:t>(aleatorio);</a:t>
            </a:r>
          </a:p>
          <a:p>
            <a:pPr marL="45720" indent="0">
              <a:buNone/>
            </a:pPr>
            <a:r>
              <a:rPr lang="es-ES" dirty="0"/>
              <a:t>    }</a:t>
            </a:r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41874"/>
            <a:ext cx="9875520" cy="1356360"/>
          </a:xfrm>
        </p:spPr>
        <p:txBody>
          <a:bodyPr/>
          <a:lstStyle/>
          <a:p>
            <a:r>
              <a:rPr lang="es-ES" dirty="0"/>
              <a:t>Interface </a:t>
            </a:r>
            <a:r>
              <a:rPr lang="es-ES" b="1" dirty="0"/>
              <a:t>Map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097866" y="2073908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Map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872717" y="5052135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TreeMap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307668" y="5048069"/>
            <a:ext cx="1963496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LinkedHashMap</a:t>
            </a:r>
          </a:p>
        </p:txBody>
      </p:sp>
      <p:cxnSp>
        <p:nvCxnSpPr>
          <p:cNvPr id="19" name="Conector angular 18"/>
          <p:cNvCxnSpPr/>
          <p:nvPr/>
        </p:nvCxnSpPr>
        <p:spPr>
          <a:xfrm flipV="1">
            <a:off x="2808284" y="2512076"/>
            <a:ext cx="1286933" cy="82168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981203" y="3098414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SortedMap</a:t>
            </a:r>
          </a:p>
        </p:txBody>
      </p:sp>
      <p:cxnSp>
        <p:nvCxnSpPr>
          <p:cNvPr id="27" name="Conector recto de flecha 26"/>
          <p:cNvCxnSpPr>
            <a:stCxn id="12" idx="0"/>
          </p:cNvCxnSpPr>
          <p:nvPr/>
        </p:nvCxnSpPr>
        <p:spPr>
          <a:xfrm flipV="1">
            <a:off x="2808284" y="3919681"/>
            <a:ext cx="0" cy="113245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3" idx="0"/>
            <a:endCxn id="14" idx="2"/>
          </p:cNvCxnSpPr>
          <p:nvPr/>
        </p:nvCxnSpPr>
        <p:spPr>
          <a:xfrm flipH="1" flipV="1">
            <a:off x="7284800" y="3970282"/>
            <a:ext cx="4616" cy="107778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/>
          <p:nvPr/>
        </p:nvCxnSpPr>
        <p:spPr>
          <a:xfrm>
            <a:off x="5968999" y="2473390"/>
            <a:ext cx="1858819" cy="1166131"/>
          </a:xfrm>
          <a:prstGeom prst="bentConnector3">
            <a:avLst/>
          </a:prstGeom>
          <a:ln w="571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349233" y="3551177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3345007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b="1" dirty="0"/>
              <a:t>Map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Asocia claves a valores.</a:t>
            </a:r>
          </a:p>
          <a:p>
            <a:r>
              <a:rPr lang="es-ES" dirty="0"/>
              <a:t>Map&lt;key, value&gt;</a:t>
            </a:r>
          </a:p>
          <a:p>
            <a:r>
              <a:rPr lang="es-ES" dirty="0"/>
              <a:t>No puede tener claves duplicadas, pero si valores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40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b="1" dirty="0"/>
              <a:t>Map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varios tipos de implementaciones:</a:t>
            </a:r>
          </a:p>
          <a:p>
            <a:r>
              <a:rPr lang="es-ES" b="1" dirty="0"/>
              <a:t>TreeMap</a:t>
            </a:r>
            <a:r>
              <a:rPr lang="es-ES" dirty="0"/>
              <a:t>: almacena los datos ordenándolos en función de los valores de la clave. No permite valores </a:t>
            </a:r>
            <a:r>
              <a:rPr lang="es-ES" dirty="0" err="1"/>
              <a:t>null</a:t>
            </a:r>
            <a:r>
              <a:rPr lang="es-ES" dirty="0"/>
              <a:t> en la clave.</a:t>
            </a:r>
          </a:p>
          <a:p>
            <a:r>
              <a:rPr lang="es-ES" b="1" dirty="0"/>
              <a:t>HashMap</a:t>
            </a:r>
            <a:r>
              <a:rPr lang="es-ES" dirty="0"/>
              <a:t>: almacena datos en una tabla hash, no importa el orden.</a:t>
            </a:r>
          </a:p>
          <a:p>
            <a:r>
              <a:rPr lang="es-ES" b="1" dirty="0"/>
              <a:t>LinkedHashMap</a:t>
            </a:r>
            <a:r>
              <a:rPr lang="es-ES" dirty="0"/>
              <a:t>: almacena los elementos en función del orden de inserción.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37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578DB9"/>
                </a:solidFill>
              </a:rPr>
              <a:t>Colecciones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578DB9"/>
                </a:solidFill>
              </a:rPr>
              <a:t>En Java existe la interfaz genérica </a:t>
            </a:r>
            <a:r>
              <a:rPr lang="es-ES" b="1" dirty="0">
                <a:solidFill>
                  <a:srgbClr val="578DB9"/>
                </a:solidFill>
              </a:rPr>
              <a:t>Collection</a:t>
            </a:r>
            <a:r>
              <a:rPr lang="es-ES" dirty="0">
                <a:solidFill>
                  <a:srgbClr val="578DB9"/>
                </a:solidFill>
              </a:rPr>
              <a:t>.</a:t>
            </a:r>
          </a:p>
          <a:p>
            <a:r>
              <a:rPr lang="es-ES" dirty="0">
                <a:solidFill>
                  <a:srgbClr val="578DB9"/>
                </a:solidFill>
              </a:rPr>
              <a:t>Proporciona una serie de métodos comunes como añadir, eliminar, obtener tamaño, etc.</a:t>
            </a:r>
          </a:p>
          <a:p>
            <a:r>
              <a:rPr lang="es-ES" dirty="0">
                <a:solidFill>
                  <a:srgbClr val="578DB9"/>
                </a:solidFill>
              </a:rPr>
              <a:t>El JDK no proporciona implementación directa de esta interfaz, proporciona implementaciones de subinterfaces más específicas como </a:t>
            </a:r>
            <a:r>
              <a:rPr lang="es-ES" b="1" dirty="0">
                <a:solidFill>
                  <a:srgbClr val="578DB9"/>
                </a:solidFill>
              </a:rPr>
              <a:t>Set</a:t>
            </a:r>
            <a:r>
              <a:rPr lang="es-ES" dirty="0">
                <a:solidFill>
                  <a:srgbClr val="578DB9"/>
                </a:solidFill>
              </a:rPr>
              <a:t> y </a:t>
            </a:r>
            <a:r>
              <a:rPr lang="es-ES" b="1" dirty="0">
                <a:solidFill>
                  <a:srgbClr val="578DB9"/>
                </a:solidFill>
              </a:rPr>
              <a:t>List</a:t>
            </a:r>
            <a:r>
              <a:rPr lang="es-ES" dirty="0">
                <a:solidFill>
                  <a:srgbClr val="578DB9"/>
                </a:solidFill>
              </a:rPr>
              <a:t>.</a:t>
            </a:r>
          </a:p>
          <a:p>
            <a:r>
              <a:rPr lang="es-ES" dirty="0">
                <a:solidFill>
                  <a:srgbClr val="578DB9"/>
                </a:solidFill>
              </a:rPr>
              <a:t>La interfaz Collection se usa  si se requiere máxima generalidad.</a:t>
            </a:r>
          </a:p>
          <a:p>
            <a:r>
              <a:rPr lang="es-ES" dirty="0">
                <a:solidFill>
                  <a:srgbClr val="578DB9"/>
                </a:solidFill>
              </a:rPr>
              <a:t>Los tipos primitivos no se permiten en una colección.</a:t>
            </a:r>
          </a:p>
          <a:p>
            <a:r>
              <a:rPr lang="es-ES" dirty="0">
                <a:solidFill>
                  <a:srgbClr val="578DB9"/>
                </a:solidFill>
              </a:rPr>
              <a:t>Se almacenan en el paquete java.util</a:t>
            </a:r>
          </a:p>
          <a:p>
            <a:endParaRPr lang="es-ES" dirty="0">
              <a:solidFill>
                <a:srgbClr val="578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2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b="1" dirty="0"/>
              <a:t>Map -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399"/>
            <a:ext cx="10828867" cy="4544291"/>
          </a:xfrm>
        </p:spPr>
        <p:txBody>
          <a:bodyPr>
            <a:normAutofit fontScale="92500"/>
          </a:bodyPr>
          <a:lstStyle/>
          <a:p>
            <a:r>
              <a:rPr lang="es-ES" dirty="0"/>
              <a:t>nombreMap.</a:t>
            </a:r>
            <a:r>
              <a:rPr lang="es-ES" b="1" dirty="0"/>
              <a:t>size()</a:t>
            </a:r>
            <a:r>
              <a:rPr lang="es-ES" dirty="0"/>
              <a:t>; // Devuelve el número de elementos del Map</a:t>
            </a:r>
          </a:p>
          <a:p>
            <a:r>
              <a:rPr lang="es-ES" dirty="0"/>
              <a:t>nombreMap.</a:t>
            </a:r>
            <a:r>
              <a:rPr lang="es-ES" b="1" dirty="0"/>
              <a:t>isEmpty()</a:t>
            </a:r>
            <a:r>
              <a:rPr lang="es-ES" dirty="0"/>
              <a:t>; // Devuelve true si no hay elementos en el Map y false si </a:t>
            </a:r>
            <a:r>
              <a:rPr lang="es-ES" dirty="0" err="1"/>
              <a:t>si</a:t>
            </a:r>
            <a:r>
              <a:rPr lang="es-ES" dirty="0"/>
              <a:t> los hay</a:t>
            </a:r>
          </a:p>
          <a:p>
            <a:r>
              <a:rPr lang="es-ES" dirty="0"/>
              <a:t>nombreMap.</a:t>
            </a:r>
            <a:r>
              <a:rPr lang="es-ES" b="1" dirty="0"/>
              <a:t>put(K clave, V valor)</a:t>
            </a:r>
            <a:r>
              <a:rPr lang="es-ES" dirty="0"/>
              <a:t>; // Añade un elemento al Map</a:t>
            </a:r>
          </a:p>
          <a:p>
            <a:r>
              <a:rPr lang="es-ES" dirty="0"/>
              <a:t>nombreMap.</a:t>
            </a:r>
            <a:r>
              <a:rPr lang="es-ES" b="1" dirty="0"/>
              <a:t>get(K clave)</a:t>
            </a:r>
            <a:r>
              <a:rPr lang="es-ES" dirty="0"/>
              <a:t>; // Devuelve el valor de la clave que se le pasa como parámetro o '</a:t>
            </a:r>
            <a:r>
              <a:rPr lang="es-ES" dirty="0" err="1"/>
              <a:t>null</a:t>
            </a:r>
            <a:r>
              <a:rPr lang="es-ES" dirty="0"/>
              <a:t>' si la clave no existe</a:t>
            </a:r>
          </a:p>
          <a:p>
            <a:r>
              <a:rPr lang="es-ES" dirty="0"/>
              <a:t>nombreMap.</a:t>
            </a:r>
            <a:r>
              <a:rPr lang="es-ES" b="1" dirty="0"/>
              <a:t>clear()</a:t>
            </a:r>
            <a:r>
              <a:rPr lang="es-ES" dirty="0"/>
              <a:t>; // Borra todos los componentes del Map</a:t>
            </a:r>
          </a:p>
          <a:p>
            <a:r>
              <a:rPr lang="es-ES" dirty="0"/>
              <a:t>nombreMap.</a:t>
            </a:r>
            <a:r>
              <a:rPr lang="es-ES" b="1" dirty="0"/>
              <a:t>remove(K clave)</a:t>
            </a:r>
            <a:r>
              <a:rPr lang="es-ES" dirty="0"/>
              <a:t>; // Borra el par clave/valor de la clave que se le pasa como parámetro</a:t>
            </a:r>
          </a:p>
          <a:p>
            <a:r>
              <a:rPr lang="es-ES" dirty="0"/>
              <a:t>nombreMap.</a:t>
            </a:r>
            <a:r>
              <a:rPr lang="es-ES" b="1" dirty="0"/>
              <a:t>containsKey(K clave)</a:t>
            </a:r>
            <a:r>
              <a:rPr lang="es-ES" dirty="0"/>
              <a:t>; // Devuelve true si en el </a:t>
            </a:r>
            <a:r>
              <a:rPr lang="es-ES" dirty="0" err="1"/>
              <a:t>map</a:t>
            </a:r>
            <a:r>
              <a:rPr lang="es-ES" dirty="0"/>
              <a:t> hay una clave que coincide con K</a:t>
            </a:r>
          </a:p>
          <a:p>
            <a:r>
              <a:rPr lang="es-ES" dirty="0"/>
              <a:t>nombreMap.</a:t>
            </a:r>
            <a:r>
              <a:rPr lang="es-ES" b="1" dirty="0"/>
              <a:t>containsValue(V valor)</a:t>
            </a:r>
            <a:r>
              <a:rPr lang="es-ES" dirty="0"/>
              <a:t>; // Devuelve true si en el </a:t>
            </a:r>
            <a:r>
              <a:rPr lang="es-ES" dirty="0" err="1"/>
              <a:t>map</a:t>
            </a:r>
            <a:r>
              <a:rPr lang="es-ES" dirty="0"/>
              <a:t> hay un Valor que coincide con V</a:t>
            </a:r>
          </a:p>
          <a:p>
            <a:r>
              <a:rPr lang="es-ES" dirty="0"/>
              <a:t>nombreMap.</a:t>
            </a:r>
            <a:r>
              <a:rPr lang="es-ES" b="1" dirty="0"/>
              <a:t>values()</a:t>
            </a:r>
            <a:r>
              <a:rPr lang="es-ES" dirty="0"/>
              <a:t>; // Devuelve una "Collection" con los valores del Map</a:t>
            </a:r>
          </a:p>
        </p:txBody>
      </p:sp>
    </p:spTree>
    <p:extLst>
      <p:ext uri="{BB962C8B-B14F-4D97-AF65-F5344CB8AC3E}">
        <p14:creationId xmlns:p14="http://schemas.microsoft.com/office/powerpoint/2010/main" val="4152227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TreeMap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Mantiene ordenado los datos por la clave.</a:t>
            </a:r>
          </a:p>
          <a:p>
            <a:pPr marL="45720" indent="0">
              <a:buNone/>
            </a:pPr>
            <a:r>
              <a:rPr lang="es-ES" dirty="0"/>
              <a:t>Map&lt;String, String&gt; mapa1 = </a:t>
            </a:r>
            <a:r>
              <a:rPr lang="es-ES" b="1" dirty="0"/>
              <a:t>new TreeMap&lt;String, String&gt;();</a:t>
            </a:r>
          </a:p>
          <a:p>
            <a:pPr marL="45720" indent="0">
              <a:buNone/>
            </a:pPr>
            <a:r>
              <a:rPr lang="es-ES" dirty="0"/>
              <a:t>        mapa1.put("rojo", "red");</a:t>
            </a:r>
          </a:p>
          <a:p>
            <a:pPr marL="45720" indent="0">
              <a:buNone/>
            </a:pPr>
            <a:r>
              <a:rPr lang="es-ES" dirty="0"/>
              <a:t>        mapa1.put("verde", "</a:t>
            </a:r>
            <a:r>
              <a:rPr lang="es-ES" dirty="0" err="1"/>
              <a:t>green</a:t>
            </a:r>
            <a:r>
              <a:rPr lang="es-ES" dirty="0"/>
              <a:t>");</a:t>
            </a:r>
          </a:p>
          <a:p>
            <a:pPr marL="45720" indent="0">
              <a:buNone/>
            </a:pPr>
            <a:r>
              <a:rPr lang="es-ES" dirty="0"/>
              <a:t>        mapa1.put("azul", "blue");</a:t>
            </a:r>
          </a:p>
          <a:p>
            <a:pPr marL="45720" indent="0">
              <a:buNone/>
            </a:pPr>
            <a:r>
              <a:rPr lang="es-ES" dirty="0"/>
              <a:t>        mapa1.put("blanco", "</a:t>
            </a:r>
            <a:r>
              <a:rPr lang="es-ES" dirty="0" err="1"/>
              <a:t>white</a:t>
            </a:r>
            <a:r>
              <a:rPr lang="es-ES" dirty="0"/>
              <a:t>");</a:t>
            </a:r>
          </a:p>
          <a:p>
            <a:pPr marL="45720" indent="0">
              <a:buNone/>
            </a:pPr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("Listado completo de valores"); </a:t>
            </a:r>
          </a:p>
          <a:p>
            <a:pPr marL="45720" indent="0">
              <a:buNone/>
            </a:pPr>
            <a:r>
              <a:rPr lang="es-ES" dirty="0"/>
              <a:t>        for (String valor : mapa1.values())</a:t>
            </a:r>
          </a:p>
          <a:p>
            <a:pPr marL="45720" indent="0">
              <a:buNone/>
            </a:pPr>
            <a:r>
              <a:rPr lang="es-ES" dirty="0"/>
              <a:t>            </a:t>
            </a:r>
            <a:r>
              <a:rPr lang="es-ES" dirty="0" err="1"/>
              <a:t>System.out.print</a:t>
            </a:r>
            <a:r>
              <a:rPr lang="es-ES" dirty="0"/>
              <a:t>(valor + "-");</a:t>
            </a:r>
          </a:p>
        </p:txBody>
      </p:sp>
    </p:spTree>
    <p:extLst>
      <p:ext uri="{BB962C8B-B14F-4D97-AF65-F5344CB8AC3E}">
        <p14:creationId xmlns:p14="http://schemas.microsoft.com/office/powerpoint/2010/main" val="2309517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HashMap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No garantiza que los elementos que se van agregando estén ordenados. No acepta claves duplicadas ni valores nulos.</a:t>
            </a:r>
          </a:p>
          <a:p>
            <a:pPr marL="45720" indent="0">
              <a:buNone/>
            </a:pPr>
            <a:r>
              <a:rPr lang="es-ES" dirty="0"/>
              <a:t>Map&lt;String, String&gt; mapa1 = </a:t>
            </a:r>
            <a:r>
              <a:rPr lang="es-ES" b="1" dirty="0"/>
              <a:t>new HashMap</a:t>
            </a:r>
            <a:r>
              <a:rPr lang="es-ES" dirty="0"/>
              <a:t>&lt;String, String&gt;();</a:t>
            </a:r>
          </a:p>
          <a:p>
            <a:pPr marL="45720" indent="0">
              <a:buNone/>
            </a:pPr>
            <a:r>
              <a:rPr lang="es-ES" dirty="0"/>
              <a:t>        mapa1.put("rojo", "red");</a:t>
            </a:r>
          </a:p>
          <a:p>
            <a:pPr marL="45720" indent="0">
              <a:buNone/>
            </a:pPr>
            <a:r>
              <a:rPr lang="es-ES" dirty="0"/>
              <a:t>        mapa1.put("verde", "</a:t>
            </a:r>
            <a:r>
              <a:rPr lang="es-ES" dirty="0" err="1"/>
              <a:t>green</a:t>
            </a:r>
            <a:r>
              <a:rPr lang="es-ES" dirty="0"/>
              <a:t>");</a:t>
            </a:r>
          </a:p>
          <a:p>
            <a:pPr marL="45720" indent="0">
              <a:buNone/>
            </a:pPr>
            <a:r>
              <a:rPr lang="es-ES" dirty="0"/>
              <a:t>        mapa1.put("azul", "blue");</a:t>
            </a:r>
          </a:p>
          <a:p>
            <a:pPr marL="45720" indent="0">
              <a:buNone/>
            </a:pPr>
            <a:r>
              <a:rPr lang="es-ES" dirty="0"/>
              <a:t>        mapa1.put("blanco", "</a:t>
            </a:r>
            <a:r>
              <a:rPr lang="es-ES" dirty="0" err="1"/>
              <a:t>white</a:t>
            </a:r>
            <a:r>
              <a:rPr lang="es-ES" dirty="0"/>
              <a:t>");</a:t>
            </a:r>
          </a:p>
          <a:p>
            <a:pPr marL="45720" indent="0">
              <a:buNone/>
            </a:pPr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("Listado completo de valores");</a:t>
            </a:r>
          </a:p>
          <a:p>
            <a:pPr marL="45720" indent="0">
              <a:buNone/>
            </a:pPr>
            <a:r>
              <a:rPr lang="es-ES" dirty="0"/>
              <a:t>        for (String valor : mapa1.values())</a:t>
            </a:r>
          </a:p>
          <a:p>
            <a:pPr marL="45720" indent="0">
              <a:buNone/>
            </a:pPr>
            <a:r>
              <a:rPr lang="es-ES" dirty="0"/>
              <a:t>            </a:t>
            </a:r>
            <a:r>
              <a:rPr lang="es-ES" dirty="0" err="1"/>
              <a:t>System.out.print</a:t>
            </a:r>
            <a:r>
              <a:rPr lang="es-ES" dirty="0"/>
              <a:t>(valor + "-");</a:t>
            </a:r>
          </a:p>
        </p:txBody>
      </p:sp>
    </p:spTree>
    <p:extLst>
      <p:ext uri="{BB962C8B-B14F-4D97-AF65-F5344CB8AC3E}">
        <p14:creationId xmlns:p14="http://schemas.microsoft.com/office/powerpoint/2010/main" val="3086331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LinkedHashMap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Mantiene ordenado los elementos del mapa según el orden de inserción.</a:t>
            </a:r>
          </a:p>
          <a:p>
            <a:pPr marL="45720" indent="0">
              <a:buNone/>
            </a:pPr>
            <a:r>
              <a:rPr lang="es-ES" dirty="0"/>
              <a:t>Map&lt;String, String&gt; mapa1 = </a:t>
            </a:r>
            <a:r>
              <a:rPr lang="es-ES" b="1" dirty="0"/>
              <a:t>new LinkedHashMap</a:t>
            </a:r>
            <a:r>
              <a:rPr lang="es-ES" dirty="0"/>
              <a:t>&lt;String, String&gt;();</a:t>
            </a:r>
          </a:p>
          <a:p>
            <a:pPr marL="45720" indent="0">
              <a:buNone/>
            </a:pPr>
            <a:r>
              <a:rPr lang="es-ES" dirty="0"/>
              <a:t>        mapa1.put("rojo", "red");</a:t>
            </a:r>
          </a:p>
          <a:p>
            <a:pPr marL="45720" indent="0">
              <a:buNone/>
            </a:pPr>
            <a:r>
              <a:rPr lang="es-ES" dirty="0"/>
              <a:t>        mapa1.put("verde", "</a:t>
            </a:r>
            <a:r>
              <a:rPr lang="es-ES" dirty="0" err="1"/>
              <a:t>green</a:t>
            </a:r>
            <a:r>
              <a:rPr lang="es-ES" dirty="0"/>
              <a:t>");</a:t>
            </a:r>
          </a:p>
          <a:p>
            <a:pPr marL="45720" indent="0">
              <a:buNone/>
            </a:pPr>
            <a:r>
              <a:rPr lang="es-ES" dirty="0"/>
              <a:t>        mapa1.put("azul", "blue");</a:t>
            </a:r>
          </a:p>
          <a:p>
            <a:pPr marL="45720" indent="0">
              <a:buNone/>
            </a:pPr>
            <a:r>
              <a:rPr lang="es-ES" dirty="0"/>
              <a:t>        mapa1.put("blanco", "</a:t>
            </a:r>
            <a:r>
              <a:rPr lang="es-ES" dirty="0" err="1"/>
              <a:t>white</a:t>
            </a:r>
            <a:r>
              <a:rPr lang="es-ES" dirty="0"/>
              <a:t>");</a:t>
            </a:r>
          </a:p>
          <a:p>
            <a:pPr marL="45720" indent="0">
              <a:buNone/>
            </a:pPr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("Listado completo de valores");</a:t>
            </a:r>
          </a:p>
          <a:p>
            <a:pPr marL="45720" indent="0">
              <a:buNone/>
            </a:pPr>
            <a:r>
              <a:rPr lang="es-ES" dirty="0"/>
              <a:t>        for (String valor : mapa1.values())</a:t>
            </a:r>
          </a:p>
          <a:p>
            <a:pPr marL="45720" indent="0">
              <a:buNone/>
            </a:pPr>
            <a:r>
              <a:rPr lang="es-ES" dirty="0"/>
              <a:t>            </a:t>
            </a:r>
            <a:r>
              <a:rPr lang="es-ES" dirty="0" err="1"/>
              <a:t>System.out.print</a:t>
            </a:r>
            <a:r>
              <a:rPr lang="es-ES" dirty="0"/>
              <a:t>(valor + "-");</a:t>
            </a:r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947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1" y="434334"/>
            <a:ext cx="8351537" cy="59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colecciones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097866" y="2073908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Collection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147387" y="1576402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Map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03861" y="4480976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HashSet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437472" y="5894128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TreeSet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621870" y="4480976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ArrayList</a:t>
            </a:r>
          </a:p>
        </p:txBody>
      </p:sp>
      <p:cxnSp>
        <p:nvCxnSpPr>
          <p:cNvPr id="20" name="Conector angular 19"/>
          <p:cNvCxnSpPr>
            <a:endCxn id="5" idx="3"/>
          </p:cNvCxnSpPr>
          <p:nvPr/>
        </p:nvCxnSpPr>
        <p:spPr>
          <a:xfrm rot="10800000">
            <a:off x="5968999" y="2484542"/>
            <a:ext cx="1165492" cy="814168"/>
          </a:xfrm>
          <a:prstGeom prst="bentConnector3">
            <a:avLst>
              <a:gd name="adj1" fmla="val 1004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/>
          <p:nvPr/>
        </p:nvCxnSpPr>
        <p:spPr>
          <a:xfrm rot="10800000">
            <a:off x="3852336" y="3681075"/>
            <a:ext cx="1165491" cy="87793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163738" y="3069627"/>
            <a:ext cx="1871133" cy="850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List</a:t>
            </a:r>
          </a:p>
        </p:txBody>
      </p:sp>
      <p:cxnSp>
        <p:nvCxnSpPr>
          <p:cNvPr id="19" name="Conector angular 18"/>
          <p:cNvCxnSpPr/>
          <p:nvPr/>
        </p:nvCxnSpPr>
        <p:spPr>
          <a:xfrm flipV="1">
            <a:off x="2808284" y="2512076"/>
            <a:ext cx="1286933" cy="82168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981203" y="3098414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Set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437470" y="4483099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SortedSet</a:t>
            </a:r>
          </a:p>
        </p:txBody>
      </p:sp>
      <p:cxnSp>
        <p:nvCxnSpPr>
          <p:cNvPr id="27" name="Conector recto de flecha 26"/>
          <p:cNvCxnSpPr>
            <a:stCxn id="12" idx="0"/>
          </p:cNvCxnSpPr>
          <p:nvPr/>
        </p:nvCxnSpPr>
        <p:spPr>
          <a:xfrm flipH="1" flipV="1">
            <a:off x="2239427" y="3919681"/>
            <a:ext cx="1" cy="56129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3" idx="0"/>
          </p:cNvCxnSpPr>
          <p:nvPr/>
        </p:nvCxnSpPr>
        <p:spPr>
          <a:xfrm flipH="1" flipV="1">
            <a:off x="4373037" y="5287429"/>
            <a:ext cx="2" cy="6066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6774389" y="3919681"/>
            <a:ext cx="2412" cy="56671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/>
          <p:nvPr/>
        </p:nvCxnSpPr>
        <p:spPr>
          <a:xfrm rot="10800000">
            <a:off x="8024308" y="3512598"/>
            <a:ext cx="1165492" cy="1046409"/>
          </a:xfrm>
          <a:prstGeom prst="bentConnector3">
            <a:avLst>
              <a:gd name="adj1" fmla="val 50000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7587990" y="4494623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LinkedList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6ED21F-B588-9603-B995-A5705B029419}"/>
              </a:ext>
            </a:extLst>
          </p:cNvPr>
          <p:cNvSpPr/>
          <p:nvPr/>
        </p:nvSpPr>
        <p:spPr>
          <a:xfrm>
            <a:off x="1258255" y="5475023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LinkedHashSet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47EF0B5-5557-E721-D196-BE7BC4735C53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2193821" y="4913728"/>
            <a:ext cx="1" cy="56129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3">
            <a:extLst>
              <a:ext uri="{FF2B5EF4-FFF2-40B4-BE49-F238E27FC236}">
                <a16:creationId xmlns:a16="http://schemas.microsoft.com/office/drawing/2014/main" id="{6711972C-4632-7C8B-48D5-BD1FF7E6EA22}"/>
              </a:ext>
            </a:extLst>
          </p:cNvPr>
          <p:cNvCxnSpPr>
            <a:cxnSpLocks/>
          </p:cNvCxnSpPr>
          <p:nvPr/>
        </p:nvCxnSpPr>
        <p:spPr>
          <a:xfrm rot="10800000">
            <a:off x="5956544" y="2207924"/>
            <a:ext cx="5061977" cy="106736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F51496A-631E-4454-EEE7-F049A24E0B8A}"/>
              </a:ext>
            </a:extLst>
          </p:cNvPr>
          <p:cNvSpPr/>
          <p:nvPr/>
        </p:nvSpPr>
        <p:spPr>
          <a:xfrm>
            <a:off x="9275230" y="3069626"/>
            <a:ext cx="1871133" cy="71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Queue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14855B8-B7C2-2982-D4F0-E97DC9EB87F2}"/>
              </a:ext>
            </a:extLst>
          </p:cNvPr>
          <p:cNvSpPr/>
          <p:nvPr/>
        </p:nvSpPr>
        <p:spPr>
          <a:xfrm>
            <a:off x="779985" y="3003123"/>
            <a:ext cx="4667551" cy="346668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600F29-FA90-82EB-2A0A-7D6C5B6F13A1}"/>
              </a:ext>
            </a:extLst>
          </p:cNvPr>
          <p:cNvSpPr txBox="1"/>
          <p:nvPr/>
        </p:nvSpPr>
        <p:spPr>
          <a:xfrm>
            <a:off x="919478" y="257293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Sin duplicados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14E3B95-08DC-589D-B4A6-0FE5F56251EA}"/>
              </a:ext>
            </a:extLst>
          </p:cNvPr>
          <p:cNvCxnSpPr/>
          <p:nvPr/>
        </p:nvCxnSpPr>
        <p:spPr>
          <a:xfrm flipH="1" flipV="1">
            <a:off x="9961346" y="3757884"/>
            <a:ext cx="1" cy="56129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9C774F3-B9BD-A1BD-C1FC-976CD84B4B45}"/>
              </a:ext>
            </a:extLst>
          </p:cNvPr>
          <p:cNvSpPr/>
          <p:nvPr/>
        </p:nvSpPr>
        <p:spPr>
          <a:xfrm>
            <a:off x="9554110" y="4035802"/>
            <a:ext cx="1871133" cy="850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Deque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74F52C3-A186-0FFF-4422-EC071E2243C3}"/>
              </a:ext>
            </a:extLst>
          </p:cNvPr>
          <p:cNvSpPr/>
          <p:nvPr/>
        </p:nvSpPr>
        <p:spPr>
          <a:xfrm>
            <a:off x="5542523" y="2940172"/>
            <a:ext cx="6077258" cy="247721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9793752-BDCD-B184-AD86-454165F467A0}"/>
              </a:ext>
            </a:extLst>
          </p:cNvPr>
          <p:cNvSpPr txBox="1"/>
          <p:nvPr/>
        </p:nvSpPr>
        <p:spPr>
          <a:xfrm>
            <a:off x="7041346" y="553753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 duplicados</a:t>
            </a:r>
          </a:p>
        </p:txBody>
      </p:sp>
    </p:spTree>
    <p:extLst>
      <p:ext uri="{BB962C8B-B14F-4D97-AF65-F5344CB8AC3E}">
        <p14:creationId xmlns:p14="http://schemas.microsoft.com/office/powerpoint/2010/main" val="34715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colecciones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095217" y="2145088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Map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03861" y="4480976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HashTable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973644" y="4468284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HashMap</a:t>
            </a:r>
          </a:p>
        </p:txBody>
      </p:sp>
      <p:cxnSp>
        <p:nvCxnSpPr>
          <p:cNvPr id="27" name="Conector recto de flecha 26"/>
          <p:cNvCxnSpPr>
            <a:cxnSpLocks/>
          </p:cNvCxnSpPr>
          <p:nvPr/>
        </p:nvCxnSpPr>
        <p:spPr>
          <a:xfrm flipV="1">
            <a:off x="2432649" y="2962352"/>
            <a:ext cx="1825359" cy="151862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cxnSpLocks/>
            <a:stCxn id="13" idx="0"/>
          </p:cNvCxnSpPr>
          <p:nvPr/>
        </p:nvCxnSpPr>
        <p:spPr>
          <a:xfrm flipH="1" flipV="1">
            <a:off x="5638788" y="2962352"/>
            <a:ext cx="1270423" cy="1505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106ED21F-B588-9603-B995-A5705B029419}"/>
              </a:ext>
            </a:extLst>
          </p:cNvPr>
          <p:cNvSpPr/>
          <p:nvPr/>
        </p:nvSpPr>
        <p:spPr>
          <a:xfrm>
            <a:off x="3432118" y="4486852"/>
            <a:ext cx="2206670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LinkedHashMap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47EF0B5-5557-E721-D196-BE7BC4735C53}"/>
              </a:ext>
            </a:extLst>
          </p:cNvPr>
          <p:cNvCxnSpPr>
            <a:cxnSpLocks/>
          </p:cNvCxnSpPr>
          <p:nvPr/>
        </p:nvCxnSpPr>
        <p:spPr>
          <a:xfrm flipV="1">
            <a:off x="4664854" y="2962352"/>
            <a:ext cx="38136" cy="152450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F102385-0F04-7F22-ADFC-271F0A101DE0}"/>
              </a:ext>
            </a:extLst>
          </p:cNvPr>
          <p:cNvSpPr/>
          <p:nvPr/>
        </p:nvSpPr>
        <p:spPr>
          <a:xfrm>
            <a:off x="8143615" y="2607733"/>
            <a:ext cx="18711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&lt;Interface&gt;</a:t>
            </a:r>
          </a:p>
          <a:p>
            <a:pPr algn="ctr"/>
            <a:r>
              <a:rPr lang="es-ES" sz="2000" b="1" dirty="0"/>
              <a:t>SortedMap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35A07DF-47D7-CF55-0D6B-D3401537F86C}"/>
              </a:ext>
            </a:extLst>
          </p:cNvPr>
          <p:cNvSpPr/>
          <p:nvPr/>
        </p:nvSpPr>
        <p:spPr>
          <a:xfrm>
            <a:off x="8601825" y="4491921"/>
            <a:ext cx="1871133" cy="41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TreeMap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E61F04A-76FC-6B26-01E3-92AEDE43B5B5}"/>
              </a:ext>
            </a:extLst>
          </p:cNvPr>
          <p:cNvCxnSpPr>
            <a:cxnSpLocks/>
          </p:cNvCxnSpPr>
          <p:nvPr/>
        </p:nvCxnSpPr>
        <p:spPr>
          <a:xfrm flipH="1" flipV="1">
            <a:off x="9411419" y="3429000"/>
            <a:ext cx="69011" cy="103928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19">
            <a:extLst>
              <a:ext uri="{FF2B5EF4-FFF2-40B4-BE49-F238E27FC236}">
                <a16:creationId xmlns:a16="http://schemas.microsoft.com/office/drawing/2014/main" id="{277B7FC6-BD15-7CD9-BD06-DD1A728C4A2D}"/>
              </a:ext>
            </a:extLst>
          </p:cNvPr>
          <p:cNvCxnSpPr>
            <a:cxnSpLocks/>
          </p:cNvCxnSpPr>
          <p:nvPr/>
        </p:nvCxnSpPr>
        <p:spPr>
          <a:xfrm rot="10800000">
            <a:off x="5968999" y="2484542"/>
            <a:ext cx="2105326" cy="70723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DDACF98-738B-B4A4-BC76-F8D18B5272D2}"/>
              </a:ext>
            </a:extLst>
          </p:cNvPr>
          <p:cNvSpPr txBox="1"/>
          <p:nvPr/>
        </p:nvSpPr>
        <p:spPr>
          <a:xfrm>
            <a:off x="1151626" y="5680041"/>
            <a:ext cx="29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Sin duplicados (índices)</a:t>
            </a:r>
          </a:p>
        </p:txBody>
      </p:sp>
    </p:spTree>
    <p:extLst>
      <p:ext uri="{BB962C8B-B14F-4D97-AF65-F5344CB8AC3E}">
        <p14:creationId xmlns:p14="http://schemas.microsoft.com/office/powerpoint/2010/main" val="37299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Collection</a:t>
            </a:r>
            <a:r>
              <a:rPr lang="es-ES" dirty="0"/>
              <a:t>:  interfaz básica que proporciona todas las características comunes a los diferentes tipos de colecciones. (</a:t>
            </a:r>
            <a:r>
              <a:rPr lang="en-US" dirty="0"/>
              <a:t>size(),  isEmpty(),  contains(element),  add(element), remove(element),  Iterator&lt;E&gt; iterator())</a:t>
            </a:r>
            <a:endParaRPr lang="es-ES" dirty="0"/>
          </a:p>
          <a:p>
            <a:r>
              <a:rPr lang="es-ES" b="1" dirty="0"/>
              <a:t>Set</a:t>
            </a:r>
            <a:r>
              <a:rPr lang="es-ES" dirty="0"/>
              <a:t>: conjunto de elementos.  No puede haber duplicados.</a:t>
            </a:r>
          </a:p>
          <a:p>
            <a:r>
              <a:rPr lang="es-ES" b="1" dirty="0"/>
              <a:t>SortedSet</a:t>
            </a:r>
            <a:r>
              <a:rPr lang="es-ES" dirty="0"/>
              <a:t>: conjunto de elementos ordenados.</a:t>
            </a:r>
          </a:p>
          <a:p>
            <a:r>
              <a:rPr lang="es-ES" b="1" dirty="0"/>
              <a:t>Queue</a:t>
            </a:r>
            <a:r>
              <a:rPr lang="es-ES" dirty="0"/>
              <a:t>: lista de elementos. Generalmente FIFO pero no es obligatorio.</a:t>
            </a:r>
          </a:p>
          <a:p>
            <a:r>
              <a:rPr lang="es-ES" b="1" dirty="0"/>
              <a:t>Deque</a:t>
            </a:r>
            <a:r>
              <a:rPr lang="es-ES" dirty="0"/>
              <a:t>: “double-ended queue”  se puede usar como FIFO y como LIFO.</a:t>
            </a:r>
          </a:p>
          <a:p>
            <a:r>
              <a:rPr lang="es-ES" b="1" dirty="0"/>
              <a:t>List</a:t>
            </a:r>
            <a:r>
              <a:rPr lang="es-ES" dirty="0"/>
              <a:t>: lista ordenada de elementos. </a:t>
            </a:r>
          </a:p>
          <a:p>
            <a:r>
              <a:rPr lang="es-ES" b="1" dirty="0"/>
              <a:t>Map</a:t>
            </a:r>
            <a:r>
              <a:rPr lang="es-ES" dirty="0"/>
              <a:t>: representa un mapeo y no una colección de objetos. Un grupo de pares objeto clave-valor. Un mapa también se llama </a:t>
            </a:r>
            <a:r>
              <a:rPr lang="es-ES" dirty="0" err="1"/>
              <a:t>array</a:t>
            </a:r>
            <a:r>
              <a:rPr lang="es-ES" dirty="0"/>
              <a:t> asociativo.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47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Interfaces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81609"/>
              </p:ext>
            </p:extLst>
          </p:nvPr>
        </p:nvGraphicFramePr>
        <p:xfrm>
          <a:off x="1143000" y="2057400"/>
          <a:ext cx="9872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Interface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Implementación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ArrayList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TreeSet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HashSet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LinkedHashSet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HashMap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HashTable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TreeMap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ArrayDeque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8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</a:t>
            </a:r>
            <a:r>
              <a:rPr lang="es-ES" b="1" dirty="0"/>
              <a:t>List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Sucesión de elementos</a:t>
            </a:r>
            <a:r>
              <a:rPr lang="es-ES" dirty="0"/>
              <a:t>.</a:t>
            </a:r>
          </a:p>
          <a:p>
            <a:r>
              <a:rPr lang="es-ES" b="1" dirty="0"/>
              <a:t>Admite elementos duplicados</a:t>
            </a:r>
            <a:r>
              <a:rPr lang="es-ES" dirty="0"/>
              <a:t>.</a:t>
            </a:r>
          </a:p>
          <a:p>
            <a:r>
              <a:rPr lang="es-ES" dirty="0"/>
              <a:t>Además de los métodos heredados de Collection añade métodos otros.</a:t>
            </a:r>
          </a:p>
          <a:p>
            <a:r>
              <a:rPr lang="es-ES" dirty="0"/>
              <a:t>Tiene índice.</a:t>
            </a:r>
          </a:p>
          <a:p>
            <a:r>
              <a:rPr lang="es-ES" dirty="0"/>
              <a:t>Existen varios tipos de implementaciones:</a:t>
            </a:r>
          </a:p>
          <a:p>
            <a:r>
              <a:rPr lang="es-ES" b="1" dirty="0"/>
              <a:t>ArrayList</a:t>
            </a:r>
            <a:r>
              <a:rPr lang="es-ES" dirty="0"/>
              <a:t>: array redimensionable.</a:t>
            </a:r>
          </a:p>
          <a:p>
            <a:r>
              <a:rPr lang="es-ES" b="1" dirty="0"/>
              <a:t>LinkedList</a:t>
            </a:r>
            <a:r>
              <a:rPr lang="es-ES" dirty="0"/>
              <a:t>: lista doblemente enlazada de los elementos, teniendo cada uno de los elementos un puntero al anterior y al siguiente elemento.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56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ArrayList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54236"/>
          </a:xfrm>
        </p:spPr>
        <p:txBody>
          <a:bodyPr/>
          <a:lstStyle/>
          <a:p>
            <a:r>
              <a:rPr lang="es-ES" b="1" dirty="0"/>
              <a:t>Array redimensionable </a:t>
            </a:r>
            <a:r>
              <a:rPr lang="es-ES" dirty="0"/>
              <a:t>que aumenta o disminuye su tamaño.</a:t>
            </a:r>
          </a:p>
          <a:p>
            <a:r>
              <a:rPr lang="es-ES" dirty="0"/>
              <a:t>Algunos de sus métodos:</a:t>
            </a:r>
          </a:p>
          <a:p>
            <a:r>
              <a:rPr lang="es-ES" dirty="0"/>
              <a:t>void </a:t>
            </a:r>
            <a:r>
              <a:rPr lang="es-ES" b="1" dirty="0"/>
              <a:t>add</a:t>
            </a:r>
            <a:r>
              <a:rPr lang="es-ES" dirty="0"/>
              <a:t>(int index, E element): añadir elemento en la posición index</a:t>
            </a:r>
          </a:p>
          <a:p>
            <a:r>
              <a:rPr lang="es-ES" dirty="0"/>
              <a:t>boolean </a:t>
            </a:r>
            <a:r>
              <a:rPr lang="es-ES" b="1" dirty="0"/>
              <a:t>add</a:t>
            </a:r>
            <a:r>
              <a:rPr lang="es-ES" dirty="0"/>
              <a:t>(E e): añadir elemento al final de la lista</a:t>
            </a:r>
          </a:p>
          <a:p>
            <a:r>
              <a:rPr lang="es-ES" dirty="0"/>
              <a:t>E </a:t>
            </a:r>
            <a:r>
              <a:rPr lang="es-ES" b="1" dirty="0"/>
              <a:t>get</a:t>
            </a:r>
            <a:r>
              <a:rPr lang="es-ES" dirty="0"/>
              <a:t>(int index): recuperar el elemento de la posición index</a:t>
            </a:r>
          </a:p>
          <a:p>
            <a:r>
              <a:rPr lang="es-ES" dirty="0"/>
              <a:t>boolean </a:t>
            </a:r>
            <a:r>
              <a:rPr lang="es-ES" b="1" dirty="0"/>
              <a:t>isEmpty</a:t>
            </a:r>
            <a:r>
              <a:rPr lang="es-ES" dirty="0"/>
              <a:t>(): devuelve true si la lista está vacía o false en caso contrario</a:t>
            </a:r>
          </a:p>
          <a:p>
            <a:r>
              <a:rPr lang="es-ES" dirty="0"/>
              <a:t>E </a:t>
            </a:r>
            <a:r>
              <a:rPr lang="es-ES" b="1" dirty="0"/>
              <a:t>remove</a:t>
            </a:r>
            <a:r>
              <a:rPr lang="es-ES" dirty="0"/>
              <a:t>(int index): eliminar el elemento de la posición index</a:t>
            </a:r>
          </a:p>
          <a:p>
            <a:r>
              <a:rPr lang="es-ES" dirty="0"/>
              <a:t>E </a:t>
            </a:r>
            <a:r>
              <a:rPr lang="es-ES" b="1" dirty="0"/>
              <a:t>set</a:t>
            </a:r>
            <a:r>
              <a:rPr lang="es-ES" dirty="0"/>
              <a:t>(int index, E element): reemplazar el elemento de la posición index</a:t>
            </a:r>
          </a:p>
          <a:p>
            <a:r>
              <a:rPr lang="es-ES" dirty="0"/>
              <a:t>int </a:t>
            </a:r>
            <a:r>
              <a:rPr lang="es-ES" b="1" dirty="0"/>
              <a:t>size</a:t>
            </a:r>
            <a:r>
              <a:rPr lang="es-ES" dirty="0"/>
              <a:t>(): número de elementos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566513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6385</TotalTime>
  <Words>2499</Words>
  <Application>Microsoft Office PowerPoint</Application>
  <PresentationFormat>Panorámica</PresentationFormat>
  <Paragraphs>327</Paragraphs>
  <Slides>34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Calibri</vt:lpstr>
      <vt:lpstr>Corbel</vt:lpstr>
      <vt:lpstr>Courier New</vt:lpstr>
      <vt:lpstr>Base</vt:lpstr>
      <vt:lpstr>Colecciones</vt:lpstr>
      <vt:lpstr>Colecciones</vt:lpstr>
      <vt:lpstr>Colecciones</vt:lpstr>
      <vt:lpstr>Tipos de colecciones</vt:lpstr>
      <vt:lpstr>Tipos de colecciones</vt:lpstr>
      <vt:lpstr>Interfaces</vt:lpstr>
      <vt:lpstr>Interfaces</vt:lpstr>
      <vt:lpstr>Interfaz List</vt:lpstr>
      <vt:lpstr>ArrayList</vt:lpstr>
      <vt:lpstr>ArrayList</vt:lpstr>
      <vt:lpstr>ArrayList</vt:lpstr>
      <vt:lpstr>ArrayList</vt:lpstr>
      <vt:lpstr>ArrayList</vt:lpstr>
      <vt:lpstr>ArrayList</vt:lpstr>
      <vt:lpstr>LinkedList </vt:lpstr>
      <vt:lpstr>List</vt:lpstr>
      <vt:lpstr>List</vt:lpstr>
      <vt:lpstr>List</vt:lpstr>
      <vt:lpstr>LinkedList</vt:lpstr>
      <vt:lpstr>Interfaz Set</vt:lpstr>
      <vt:lpstr>Interfaz Set</vt:lpstr>
      <vt:lpstr>Interfaz Set</vt:lpstr>
      <vt:lpstr>TreeSet</vt:lpstr>
      <vt:lpstr>HashSet</vt:lpstr>
      <vt:lpstr>LinkedHashSet</vt:lpstr>
      <vt:lpstr>Ejercicio</vt:lpstr>
      <vt:lpstr>Interface Map</vt:lpstr>
      <vt:lpstr>Interfaz Map</vt:lpstr>
      <vt:lpstr>Interfaz Map</vt:lpstr>
      <vt:lpstr>Interfaz Map - métodos</vt:lpstr>
      <vt:lpstr>TreeMap</vt:lpstr>
      <vt:lpstr>HashMap</vt:lpstr>
      <vt:lpstr>LinkedHashMap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</dc:title>
  <dc:creator>Isabel Sera1 Sera2</dc:creator>
  <cp:lastModifiedBy>iaresblazquez@usal.es</cp:lastModifiedBy>
  <cp:revision>82</cp:revision>
  <dcterms:created xsi:type="dcterms:W3CDTF">2022-12-06T09:51:55Z</dcterms:created>
  <dcterms:modified xsi:type="dcterms:W3CDTF">2024-09-30T12:10:48Z</dcterms:modified>
</cp:coreProperties>
</file>