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72" r:id="rId8"/>
    <p:sldId id="264" r:id="rId9"/>
    <p:sldId id="265" r:id="rId10"/>
    <p:sldId id="275" r:id="rId11"/>
    <p:sldId id="276" r:id="rId12"/>
    <p:sldId id="266" r:id="rId13"/>
    <p:sldId id="267" r:id="rId14"/>
    <p:sldId id="268" r:id="rId15"/>
    <p:sldId id="269" r:id="rId16"/>
    <p:sldId id="270" r:id="rId17"/>
    <p:sldId id="277" r:id="rId18"/>
    <p:sldId id="271" r:id="rId19"/>
    <p:sldId id="263" r:id="rId20"/>
    <p:sldId id="274" r:id="rId21"/>
    <p:sldId id="258" r:id="rId22"/>
    <p:sldId id="279" r:id="rId23"/>
    <p:sldId id="280" r:id="rId24"/>
    <p:sldId id="278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EXCEPCIONES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09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/>
              <a:t>clase </a:t>
            </a:r>
            <a:r>
              <a:rPr lang="es-ES" sz="3600" b="1" dirty="0" err="1"/>
              <a:t>Throwable</a:t>
            </a:r>
            <a:r>
              <a:rPr lang="es-ES" sz="3600" b="1" dirty="0"/>
              <a:t> 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931434"/>
          </a:xfrm>
        </p:spPr>
        <p:txBody>
          <a:bodyPr>
            <a:normAutofit/>
          </a:bodyPr>
          <a:lstStyle/>
          <a:p>
            <a:r>
              <a:rPr lang="es-ES" sz="2800" dirty="0"/>
              <a:t>Es la base de todas las excepciones en Java, todas ellas heredan o bien directa o bien indirectamente de </a:t>
            </a:r>
            <a:r>
              <a:rPr lang="es-ES" sz="2800" dirty="0" err="1"/>
              <a:t>Throwable</a:t>
            </a:r>
            <a:r>
              <a:rPr lang="es-ES" sz="2800" dirty="0"/>
              <a:t>.  </a:t>
            </a:r>
          </a:p>
          <a:p>
            <a:r>
              <a:rPr lang="es-ES" sz="2800" dirty="0"/>
              <a:t>Se puede atrapar excepciones </a:t>
            </a:r>
            <a:r>
              <a:rPr lang="es-ES" sz="2800" dirty="0" err="1"/>
              <a:t>Throwable</a:t>
            </a:r>
            <a:r>
              <a:rPr lang="es-ES" sz="2800" dirty="0"/>
              <a:t> pero no es recomendable, se deben atrapar Excepciones más específicas </a:t>
            </a:r>
          </a:p>
          <a:p>
            <a:r>
              <a:rPr lang="es-ES" sz="2800" dirty="0"/>
              <a:t>Las subclases están divididas en </a:t>
            </a:r>
            <a:r>
              <a:rPr lang="es-ES" sz="2800" b="1" dirty="0"/>
              <a:t>Errores</a:t>
            </a:r>
            <a:r>
              <a:rPr lang="es-ES" sz="2800" dirty="0"/>
              <a:t> y </a:t>
            </a:r>
            <a:r>
              <a:rPr lang="es-ES" sz="2800" b="1" dirty="0"/>
              <a:t>Excepciones.</a:t>
            </a:r>
            <a:r>
              <a:rPr lang="es-ES" sz="2800" dirty="0"/>
              <a:t> Estas últimas en </a:t>
            </a:r>
            <a:r>
              <a:rPr lang="es-ES" sz="2800" b="1" dirty="0" err="1"/>
              <a:t>checked</a:t>
            </a:r>
            <a:r>
              <a:rPr lang="es-ES" sz="2800" dirty="0"/>
              <a:t> y </a:t>
            </a:r>
            <a:r>
              <a:rPr lang="es-ES" sz="2800" b="1" dirty="0" err="1"/>
              <a:t>unchecked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43478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/>
              <a:t>clase </a:t>
            </a:r>
            <a:r>
              <a:rPr lang="es-ES" sz="3600" b="1" dirty="0" err="1"/>
              <a:t>Throwable</a:t>
            </a:r>
            <a:r>
              <a:rPr lang="es-ES" sz="3600" b="1" dirty="0"/>
              <a:t> 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931434"/>
          </a:xfrm>
        </p:spPr>
        <p:txBody>
          <a:bodyPr>
            <a:normAutofit fontScale="77500" lnSpcReduction="20000"/>
          </a:bodyPr>
          <a:lstStyle/>
          <a:p>
            <a:r>
              <a:rPr lang="es-ES" sz="2800" dirty="0"/>
              <a:t>Métodos más utilizados:</a:t>
            </a:r>
            <a:endParaRPr lang="es-ES" sz="2800" b="1" dirty="0"/>
          </a:p>
          <a:p>
            <a:r>
              <a:rPr lang="es-ES" sz="2800" b="1" dirty="0"/>
              <a:t>getMessage() </a:t>
            </a:r>
            <a:r>
              <a:rPr lang="es-ES" sz="2800" dirty="0"/>
              <a:t>Devuelve el mensaje descriptivo de la excepción: Referencia nula </a:t>
            </a:r>
          </a:p>
          <a:p>
            <a:r>
              <a:rPr lang="es-ES" sz="2800" b="1" dirty="0" err="1"/>
              <a:t>toString</a:t>
            </a:r>
            <a:r>
              <a:rPr lang="es-ES" sz="2800" b="1" dirty="0"/>
              <a:t>() </a:t>
            </a:r>
            <a:r>
              <a:rPr lang="es-ES" sz="2800" dirty="0"/>
              <a:t>Incluye getMessage pero lo concatena con el nombre de la clase que representa la excepción: </a:t>
            </a:r>
            <a:r>
              <a:rPr lang="es-ES" sz="2800" i="1" dirty="0" err="1"/>
              <a:t>java.lang.NullPointerException</a:t>
            </a:r>
            <a:r>
              <a:rPr lang="es-ES" sz="2800" dirty="0"/>
              <a:t>: Referencia nula</a:t>
            </a:r>
          </a:p>
          <a:p>
            <a:r>
              <a:rPr lang="es-ES" sz="2800" b="1" dirty="0"/>
              <a:t>printStackTrace() </a:t>
            </a:r>
            <a:r>
              <a:rPr lang="es-ES" sz="2800" dirty="0"/>
              <a:t>Vuelca toda la pila de llamadas relacionadas con la excepción, muy útil para la depuración</a:t>
            </a:r>
          </a:p>
          <a:p>
            <a:r>
              <a:rPr lang="es-ES" sz="2800" b="1" dirty="0" err="1"/>
              <a:t>getCause</a:t>
            </a:r>
            <a:r>
              <a:rPr lang="es-ES" sz="2800" b="1" dirty="0"/>
              <a:t>: </a:t>
            </a:r>
            <a:r>
              <a:rPr lang="es-ES" sz="2800" dirty="0"/>
              <a:t>Devuelve la causa si existe, salvo que sea desconocida, entonces devolverá </a:t>
            </a:r>
            <a:r>
              <a:rPr lang="es-ES" sz="2800" dirty="0" err="1"/>
              <a:t>null</a:t>
            </a:r>
            <a:endParaRPr lang="es-ES" sz="2800" dirty="0"/>
          </a:p>
          <a:p>
            <a:r>
              <a:rPr lang="es-ES" sz="2800" b="1" dirty="0" err="1"/>
              <a:t>initCause</a:t>
            </a:r>
            <a:r>
              <a:rPr lang="es-ES" sz="2800" b="1" dirty="0"/>
              <a:t>(e </a:t>
            </a:r>
            <a:r>
              <a:rPr lang="es-ES" sz="2800" b="1" dirty="0" err="1"/>
              <a:t>Exception</a:t>
            </a:r>
            <a:r>
              <a:rPr lang="es-ES" sz="2800" b="1" dirty="0"/>
              <a:t> ) </a:t>
            </a:r>
            <a:r>
              <a:rPr lang="es-ES" sz="2800" dirty="0"/>
              <a:t>se utiliza para inicializar la causa de una excepción después de que ha sido creada Es útil cuando estás atrapando una excepción y lanzando una nueva, pero aún quieres mantener un registro de la excepción original que causó el problema </a:t>
            </a:r>
          </a:p>
        </p:txBody>
      </p:sp>
    </p:spTree>
    <p:extLst>
      <p:ext uri="{BB962C8B-B14F-4D97-AF65-F5344CB8AC3E}">
        <p14:creationId xmlns:p14="http://schemas.microsoft.com/office/powerpoint/2010/main" val="1361005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Jerarquía de excepciones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La raíz de todas las excepciones es </a:t>
            </a:r>
            <a:r>
              <a:rPr lang="es-ES" sz="2800" b="1" dirty="0" err="1"/>
              <a:t>Throwable</a:t>
            </a:r>
            <a:r>
              <a:rPr lang="es-ES" sz="2800" dirty="0"/>
              <a:t> (desciende directamente de </a:t>
            </a:r>
            <a:r>
              <a:rPr lang="es-ES" sz="2800" dirty="0" err="1"/>
              <a:t>Object</a:t>
            </a:r>
            <a:r>
              <a:rPr lang="es-ES" sz="2800" dirty="0"/>
              <a:t>)</a:t>
            </a:r>
          </a:p>
          <a:p>
            <a:r>
              <a:rPr lang="es-ES" sz="2800" dirty="0"/>
              <a:t>Todas las excepciones posteriores heredan de:</a:t>
            </a:r>
          </a:p>
          <a:p>
            <a:r>
              <a:rPr lang="es-ES" sz="2800" b="1" dirty="0"/>
              <a:t>Error</a:t>
            </a:r>
            <a:endParaRPr lang="es-ES" sz="2800" dirty="0"/>
          </a:p>
          <a:p>
            <a:pPr lvl="1"/>
            <a:r>
              <a:rPr lang="es-ES" sz="2800" dirty="0"/>
              <a:t>Todas terminadas en “Error”, normalmente irrecuperables, no deben ser tratadas por el programa.</a:t>
            </a:r>
          </a:p>
          <a:p>
            <a:r>
              <a:rPr lang="es-ES" sz="2800" b="1" dirty="0" err="1"/>
              <a:t>Exception</a:t>
            </a:r>
            <a:endParaRPr lang="es-ES" sz="2800" b="1" dirty="0"/>
          </a:p>
          <a:p>
            <a:pPr lvl="1"/>
            <a:r>
              <a:rPr lang="es-ES" sz="2800" dirty="0"/>
              <a:t>Todas terminadas en “</a:t>
            </a:r>
            <a:r>
              <a:rPr lang="es-ES" sz="2800" dirty="0" err="1"/>
              <a:t>Exception</a:t>
            </a:r>
            <a:r>
              <a:rPr lang="es-ES" sz="28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64445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Jerarquía de excepciones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sz="2800" b="1" dirty="0"/>
              <a:t>Excepciones </a:t>
            </a:r>
            <a:r>
              <a:rPr lang="es-ES" sz="2800" b="1" dirty="0" err="1"/>
              <a:t>checked</a:t>
            </a:r>
            <a:r>
              <a:rPr lang="es-ES" sz="2800" b="1" dirty="0"/>
              <a:t>:  </a:t>
            </a:r>
            <a:r>
              <a:rPr lang="es-ES" sz="2800" dirty="0"/>
              <a:t>Objetos de la clase </a:t>
            </a:r>
            <a:r>
              <a:rPr lang="es-ES" sz="2800" dirty="0" err="1"/>
              <a:t>Exception</a:t>
            </a:r>
            <a:r>
              <a:rPr lang="es-ES" sz="2800" dirty="0"/>
              <a:t> o cualquier otra clase que hereda de ella, excepto si heredan de </a:t>
            </a:r>
            <a:r>
              <a:rPr lang="es-ES" sz="2800" dirty="0" err="1"/>
              <a:t>RuntimeException</a:t>
            </a:r>
            <a:r>
              <a:rPr lang="es-ES" sz="2800" dirty="0"/>
              <a:t>. Estamos obligados a tratarlas.</a:t>
            </a:r>
          </a:p>
          <a:p>
            <a:endParaRPr lang="es-ES" sz="2800" dirty="0"/>
          </a:p>
          <a:p>
            <a:r>
              <a:rPr lang="es-ES" sz="2800" b="1" dirty="0"/>
              <a:t>Excepciones </a:t>
            </a:r>
            <a:r>
              <a:rPr lang="es-ES" sz="2800" b="1" dirty="0" err="1"/>
              <a:t>Unchecked</a:t>
            </a:r>
            <a:r>
              <a:rPr lang="es-ES" sz="2800" dirty="0"/>
              <a:t>: Objetos de la clase </a:t>
            </a:r>
            <a:r>
              <a:rPr lang="es-ES" sz="2800" dirty="0" err="1"/>
              <a:t>RuntimeException</a:t>
            </a:r>
            <a:r>
              <a:rPr lang="es-ES" sz="2800" dirty="0"/>
              <a:t> o de cualquiera otra clase que herede de ella. No estamos obligados a tratar.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766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Jerarquía de excepciones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b="1" dirty="0"/>
              <a:t>Excepciones </a:t>
            </a:r>
            <a:r>
              <a:rPr lang="es-ES" sz="2800" b="1" dirty="0" err="1"/>
              <a:t>checked</a:t>
            </a:r>
            <a:r>
              <a:rPr lang="es-ES" sz="2800" b="1" dirty="0"/>
              <a:t>:  </a:t>
            </a:r>
            <a:r>
              <a:rPr lang="es-ES" sz="2800" dirty="0"/>
              <a:t>son condiciones excepcionales del flujo del programa pero que no son debido a un error del propio programa.</a:t>
            </a:r>
          </a:p>
          <a:p>
            <a:r>
              <a:rPr lang="es-ES" sz="2800" dirty="0"/>
              <a:t>Estamos obligados a tratarlas</a:t>
            </a:r>
          </a:p>
          <a:p>
            <a:r>
              <a:rPr lang="es-ES" sz="2800" dirty="0"/>
              <a:t>No son fallos del programador.</a:t>
            </a:r>
          </a:p>
          <a:p>
            <a:r>
              <a:rPr lang="es-ES" sz="2800" dirty="0"/>
              <a:t>Por ejemplo, </a:t>
            </a:r>
            <a:r>
              <a:rPr lang="es-ES" sz="2800" dirty="0" err="1"/>
              <a:t>IOException</a:t>
            </a:r>
            <a:r>
              <a:rPr lang="es-ES" sz="2800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46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Jerarquía de excepciones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b="1" dirty="0"/>
              <a:t>Excepciones </a:t>
            </a:r>
            <a:r>
              <a:rPr lang="es-ES" sz="2800" b="1" dirty="0" err="1"/>
              <a:t>uncheked</a:t>
            </a:r>
            <a:r>
              <a:rPr lang="es-ES" sz="2800" b="1" dirty="0"/>
              <a:t>:  </a:t>
            </a:r>
            <a:r>
              <a:rPr lang="es-ES" sz="2800" dirty="0"/>
              <a:t>extienden de la clase </a:t>
            </a:r>
            <a:r>
              <a:rPr lang="es-ES" sz="2800" dirty="0" err="1"/>
              <a:t>RunTimeException</a:t>
            </a:r>
            <a:r>
              <a:rPr lang="es-ES" sz="2800" dirty="0"/>
              <a:t> o de la clase Error.</a:t>
            </a:r>
          </a:p>
          <a:p>
            <a:r>
              <a:rPr lang="es-ES" sz="2800" dirty="0"/>
              <a:t>Son fallos del programador (generalmente)</a:t>
            </a:r>
          </a:p>
          <a:p>
            <a:r>
              <a:rPr lang="es-ES" sz="2800" dirty="0"/>
              <a:t>Ejemplos de </a:t>
            </a:r>
            <a:r>
              <a:rPr lang="es-ES" sz="2800" dirty="0" err="1"/>
              <a:t>RunTimeException</a:t>
            </a:r>
            <a:r>
              <a:rPr lang="es-ES" sz="2800" dirty="0"/>
              <a:t>:</a:t>
            </a:r>
          </a:p>
          <a:p>
            <a:r>
              <a:rPr lang="es-ES" sz="2800" dirty="0" err="1"/>
              <a:t>NumberFormatException</a:t>
            </a:r>
            <a:endParaRPr lang="es-ES" sz="2800" dirty="0"/>
          </a:p>
          <a:p>
            <a:r>
              <a:rPr lang="es-ES" sz="2800" dirty="0" err="1"/>
              <a:t>IllegalArgumentException</a:t>
            </a:r>
            <a:endParaRPr lang="es-ES" sz="2800" dirty="0"/>
          </a:p>
          <a:p>
            <a:r>
              <a:rPr lang="es-ES" sz="2800" dirty="0" err="1"/>
              <a:t>NullPointerException</a:t>
            </a:r>
            <a:endParaRPr lang="es-ES" sz="28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7320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Jerarquía de excepciones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Ejemplos de Error:</a:t>
            </a:r>
          </a:p>
          <a:p>
            <a:endParaRPr lang="es-ES" sz="2800" dirty="0"/>
          </a:p>
          <a:p>
            <a:r>
              <a:rPr lang="es-ES" sz="2800" dirty="0" err="1"/>
              <a:t>OutOfMemoryError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946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try -catch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24867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try {</a:t>
            </a:r>
          </a:p>
          <a:p>
            <a:pPr marL="0" indent="0">
              <a:buNone/>
            </a:pPr>
            <a:r>
              <a:rPr lang="es-ES" sz="2400" dirty="0"/>
              <a:t>……</a:t>
            </a:r>
          </a:p>
          <a:p>
            <a:pPr marL="0" indent="0">
              <a:buNone/>
            </a:pPr>
            <a:r>
              <a:rPr lang="es-ES" sz="2400" dirty="0"/>
              <a:t>} catch (</a:t>
            </a:r>
            <a:r>
              <a:rPr lang="es-ES" sz="2400" dirty="0" err="1"/>
              <a:t>Exception</a:t>
            </a:r>
            <a:r>
              <a:rPr lang="es-ES" sz="2400" dirty="0"/>
              <a:t> e){</a:t>
            </a:r>
          </a:p>
          <a:p>
            <a:pPr marL="0" indent="0">
              <a:buNone/>
            </a:pPr>
            <a:r>
              <a:rPr lang="es-ES" sz="2400" dirty="0"/>
              <a:t>……</a:t>
            </a:r>
          </a:p>
          <a:p>
            <a:pPr marL="0" indent="0">
              <a:buNone/>
            </a:pPr>
            <a:r>
              <a:rPr lang="es-ES" sz="2400" dirty="0"/>
              <a:t>}</a:t>
            </a:r>
          </a:p>
          <a:p>
            <a:pPr marL="0" indent="0">
              <a:buNone/>
            </a:pPr>
            <a:r>
              <a:rPr lang="es-ES" sz="2400" dirty="0"/>
              <a:t>[</a:t>
            </a:r>
            <a:r>
              <a:rPr lang="es-ES" sz="2400" dirty="0" err="1"/>
              <a:t>finally</a:t>
            </a:r>
            <a:r>
              <a:rPr lang="es-ES" sz="2400" dirty="0"/>
              <a:t> {</a:t>
            </a:r>
          </a:p>
          <a:p>
            <a:pPr marL="0" indent="0">
              <a:buNone/>
            </a:pPr>
            <a:r>
              <a:rPr lang="es-ES" sz="2400" dirty="0"/>
              <a:t>…….</a:t>
            </a:r>
          </a:p>
          <a:p>
            <a:pPr marL="0" indent="0">
              <a:buNone/>
            </a:pPr>
            <a:r>
              <a:rPr lang="es-ES" sz="2400" dirty="0"/>
              <a:t>}]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4140200" y="2362200"/>
            <a:ext cx="3683001" cy="448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983273" y="2133600"/>
            <a:ext cx="336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Lógica del programa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046912" y="2820999"/>
            <a:ext cx="461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Clase a la que pertenece la excepción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4220237" y="3005665"/>
            <a:ext cx="2826675" cy="235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16" idx="1"/>
          </p:cNvCxnSpPr>
          <p:nvPr/>
        </p:nvCxnSpPr>
        <p:spPr>
          <a:xfrm flipH="1" flipV="1">
            <a:off x="5633575" y="3520621"/>
            <a:ext cx="3093970" cy="235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8727545" y="3570956"/>
            <a:ext cx="295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Instancia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317845" y="4246113"/>
            <a:ext cx="395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Tratamiento de la excepción</a:t>
            </a:r>
          </a:p>
        </p:txBody>
      </p:sp>
      <p:cxnSp>
        <p:nvCxnSpPr>
          <p:cNvPr id="19" name="Conector recto de flecha 18"/>
          <p:cNvCxnSpPr>
            <a:stCxn id="17" idx="1"/>
          </p:cNvCxnSpPr>
          <p:nvPr/>
        </p:nvCxnSpPr>
        <p:spPr>
          <a:xfrm flipH="1" flipV="1">
            <a:off x="3466704" y="3928244"/>
            <a:ext cx="3851141" cy="5025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5544867" y="5173138"/>
            <a:ext cx="336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Siempre se ejecuta</a:t>
            </a:r>
          </a:p>
        </p:txBody>
      </p:sp>
    </p:spTree>
    <p:extLst>
      <p:ext uri="{BB962C8B-B14F-4D97-AF65-F5344CB8AC3E}">
        <p14:creationId xmlns:p14="http://schemas.microsoft.com/office/powerpoint/2010/main" val="50106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446567"/>
            <a:ext cx="8915400" cy="54646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try</a:t>
            </a:r>
            <a:r>
              <a:rPr lang="es-ES" dirty="0"/>
              <a:t>{</a:t>
            </a:r>
          </a:p>
          <a:p>
            <a:pPr marL="0" indent="0">
              <a:buNone/>
            </a:pPr>
            <a:r>
              <a:rPr lang="es-ES" dirty="0"/>
              <a:t>     //Instrucciones que se intentan ejecutar, si se produce una                                                  </a:t>
            </a:r>
          </a:p>
          <a:p>
            <a:pPr marL="0" indent="0">
              <a:buNone/>
            </a:pPr>
            <a:r>
              <a:rPr lang="es-ES" dirty="0"/>
              <a:t>     //situación inesperada se lanza una excepción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b="1" dirty="0"/>
              <a:t>catch</a:t>
            </a:r>
            <a:r>
              <a:rPr lang="es-ES" dirty="0"/>
              <a:t>(</a:t>
            </a:r>
            <a:r>
              <a:rPr lang="es-ES" dirty="0" err="1"/>
              <a:t>tipoExcepcion</a:t>
            </a:r>
            <a:r>
              <a:rPr lang="es-ES" dirty="0"/>
              <a:t> e){</a:t>
            </a:r>
          </a:p>
          <a:p>
            <a:pPr marL="0" indent="0">
              <a:buNone/>
            </a:pPr>
            <a:r>
              <a:rPr lang="es-ES" dirty="0"/>
              <a:t>     //Instrucciones para tratar esta excepción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b="1" dirty="0"/>
              <a:t>catch</a:t>
            </a:r>
            <a:r>
              <a:rPr lang="es-ES" dirty="0"/>
              <a:t>(</a:t>
            </a:r>
            <a:r>
              <a:rPr lang="es-ES" dirty="0" err="1"/>
              <a:t>otroTipoExcepcion</a:t>
            </a:r>
            <a:r>
              <a:rPr lang="es-ES" dirty="0"/>
              <a:t> e){</a:t>
            </a:r>
          </a:p>
          <a:p>
            <a:pPr marL="0" indent="0">
              <a:buNone/>
            </a:pPr>
            <a:r>
              <a:rPr lang="es-ES" dirty="0"/>
              <a:t>     //Instrucciones para tratar esta excepción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     //Se pueden escribir tantos bloques catch como sean necesarios</a:t>
            </a:r>
          </a:p>
          <a:p>
            <a:pPr marL="0" indent="0">
              <a:buNone/>
            </a:pPr>
            <a:r>
              <a:rPr lang="es-ES" b="1" dirty="0" err="1"/>
              <a:t>finally</a:t>
            </a:r>
            <a:r>
              <a:rPr lang="es-ES" dirty="0"/>
              <a:t>{</a:t>
            </a:r>
          </a:p>
          <a:p>
            <a:pPr marL="0" indent="0">
              <a:buNone/>
            </a:pPr>
            <a:r>
              <a:rPr lang="es-ES" dirty="0"/>
              <a:t>     // instrucciones que se ejecutarán siempre después de un bloque try                                          </a:t>
            </a:r>
          </a:p>
          <a:p>
            <a:pPr marL="0" indent="0">
              <a:buNone/>
            </a:pPr>
            <a:r>
              <a:rPr lang="es-ES" dirty="0"/>
              <a:t>     // se haya producido o no una excepción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4123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Excepciones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307805"/>
            <a:ext cx="8915400" cy="4603417"/>
          </a:xfrm>
        </p:spPr>
        <p:txBody>
          <a:bodyPr>
            <a:normAutofit/>
          </a:bodyPr>
          <a:lstStyle/>
          <a:p>
            <a:r>
              <a:rPr lang="es-ES" sz="2000" b="1" dirty="0"/>
              <a:t>Importa el orden de los bloques catch</a:t>
            </a:r>
          </a:p>
          <a:p>
            <a:r>
              <a:rPr lang="es-ES" sz="2000" dirty="0"/>
              <a:t>Las excepciones más genéricas tienen que capturarse al final.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611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EXCEPCIONES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Errores en tiempo de ejecución.</a:t>
            </a:r>
          </a:p>
          <a:p>
            <a:r>
              <a:rPr lang="es-ES" sz="2800" dirty="0"/>
              <a:t>Cuando se producen se muestra un mensaje de error y finaliza el programa.</a:t>
            </a:r>
          </a:p>
          <a:p>
            <a:endParaRPr lang="es-ES" sz="2800" dirty="0"/>
          </a:p>
          <a:p>
            <a:r>
              <a:rPr lang="es-ES" sz="2800" dirty="0"/>
              <a:t>Una excepción es un evento que se produce cuando se ejecuta el programa de forma que interrumpe el flujo normal de instrucciones.</a:t>
            </a:r>
          </a:p>
          <a:p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03958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try – </a:t>
            </a:r>
            <a:r>
              <a:rPr lang="es-ES" b="1" dirty="0" err="1"/>
              <a:t>with</a:t>
            </a:r>
            <a:r>
              <a:rPr lang="es-ES" b="1" dirty="0"/>
              <a:t> </a:t>
            </a:r>
            <a:r>
              <a:rPr lang="es-ES" b="1" dirty="0" err="1"/>
              <a:t>resources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2800" dirty="0"/>
              <a:t>Siempre que estemos trabajando con un recurso que implemente </a:t>
            </a:r>
            <a:r>
              <a:rPr lang="es-ES" sz="2800" b="1" dirty="0" err="1"/>
              <a:t>Closeable</a:t>
            </a:r>
            <a:r>
              <a:rPr lang="es-ES" sz="2800" dirty="0"/>
              <a:t> o </a:t>
            </a:r>
            <a:r>
              <a:rPr lang="es-ES" sz="2800" b="1" dirty="0" err="1"/>
              <a:t>Autocloseable</a:t>
            </a:r>
            <a:r>
              <a:rPr lang="es-ES" sz="2800" dirty="0"/>
              <a:t> podemos usar el enfoque try </a:t>
            </a:r>
            <a:r>
              <a:rPr lang="es-ES" sz="2800" dirty="0" err="1"/>
              <a:t>with</a:t>
            </a:r>
            <a:r>
              <a:rPr lang="es-ES" sz="2800" dirty="0"/>
              <a:t> </a:t>
            </a:r>
            <a:r>
              <a:rPr lang="es-ES" sz="2800" dirty="0" err="1"/>
              <a:t>resources</a:t>
            </a:r>
            <a:r>
              <a:rPr lang="es-ES" sz="2800" dirty="0"/>
              <a:t>. Es una característica introducida en Java 7 que permite una gestión más sencilla y eficiente de los recursos, como flujos de archivos, sockets.</a:t>
            </a:r>
          </a:p>
          <a:p>
            <a:r>
              <a:rPr lang="es-ES" sz="2800" dirty="0"/>
              <a:t>Al usar try-</a:t>
            </a:r>
            <a:r>
              <a:rPr lang="es-ES" sz="2800" dirty="0" err="1"/>
              <a:t>with</a:t>
            </a:r>
            <a:r>
              <a:rPr lang="es-ES" sz="2800" dirty="0"/>
              <a:t>-</a:t>
            </a:r>
            <a:r>
              <a:rPr lang="es-ES" sz="2800" dirty="0" err="1"/>
              <a:t>resources</a:t>
            </a:r>
            <a:r>
              <a:rPr lang="es-ES" sz="2800" dirty="0"/>
              <a:t> el recurso se cierra automáticamente al final del bloque try, lo que ayuda a evitar posibles fugas de recursos y reduce la necesidad de código de cierre explícito en un bloque </a:t>
            </a:r>
            <a:r>
              <a:rPr lang="es-ES" sz="2800" dirty="0" err="1"/>
              <a:t>finally</a:t>
            </a:r>
            <a:r>
              <a:rPr lang="es-ES" sz="2800" dirty="0"/>
              <a:t> 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387816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 try – </a:t>
            </a:r>
            <a:r>
              <a:rPr lang="es-ES" b="1" dirty="0" err="1"/>
              <a:t>with</a:t>
            </a:r>
            <a:r>
              <a:rPr lang="es-ES" b="1" dirty="0"/>
              <a:t> </a:t>
            </a:r>
            <a:r>
              <a:rPr lang="es-ES" b="1" dirty="0" err="1"/>
              <a:t>resources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24867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try (       ) {</a:t>
            </a:r>
          </a:p>
          <a:p>
            <a:pPr marL="0" indent="0">
              <a:buNone/>
            </a:pPr>
            <a:r>
              <a:rPr lang="es-ES" sz="2400" dirty="0"/>
              <a:t>……</a:t>
            </a:r>
          </a:p>
          <a:p>
            <a:pPr marL="0" indent="0">
              <a:buNone/>
            </a:pPr>
            <a:r>
              <a:rPr lang="es-ES" sz="2400" dirty="0"/>
              <a:t>} catch (</a:t>
            </a:r>
            <a:r>
              <a:rPr lang="es-ES" sz="2400" dirty="0" err="1"/>
              <a:t>Exception</a:t>
            </a:r>
            <a:r>
              <a:rPr lang="es-ES" sz="2400" dirty="0"/>
              <a:t> e){</a:t>
            </a:r>
          </a:p>
          <a:p>
            <a:pPr marL="0" indent="0">
              <a:buNone/>
            </a:pPr>
            <a:r>
              <a:rPr lang="es-ES" sz="2400" dirty="0"/>
              <a:t>……</a:t>
            </a:r>
          </a:p>
          <a:p>
            <a:pPr marL="0" indent="0">
              <a:buNone/>
            </a:pPr>
            <a:r>
              <a:rPr lang="es-ES" sz="2400" dirty="0"/>
              <a:t>}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4140200" y="2362200"/>
            <a:ext cx="3683001" cy="448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983273" y="2133600"/>
            <a:ext cx="336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Lógica del programa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046912" y="2820999"/>
            <a:ext cx="461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Clase a la que pertenece la excepción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4220237" y="3005665"/>
            <a:ext cx="2826675" cy="235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16" idx="1"/>
          </p:cNvCxnSpPr>
          <p:nvPr/>
        </p:nvCxnSpPr>
        <p:spPr>
          <a:xfrm flipH="1" flipV="1">
            <a:off x="5633575" y="3520621"/>
            <a:ext cx="3093970" cy="235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8727545" y="3570956"/>
            <a:ext cx="295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Instancia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317845" y="4246113"/>
            <a:ext cx="395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Tratamiento de la excepción</a:t>
            </a:r>
          </a:p>
        </p:txBody>
      </p:sp>
      <p:cxnSp>
        <p:nvCxnSpPr>
          <p:cNvPr id="19" name="Conector recto de flecha 18"/>
          <p:cNvCxnSpPr>
            <a:stCxn id="17" idx="1"/>
          </p:cNvCxnSpPr>
          <p:nvPr/>
        </p:nvCxnSpPr>
        <p:spPr>
          <a:xfrm flipH="1" flipV="1">
            <a:off x="3466704" y="3928244"/>
            <a:ext cx="3851141" cy="5025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15F48B7A-3533-7986-AAAE-8CF343599E62}"/>
              </a:ext>
            </a:extLst>
          </p:cNvPr>
          <p:cNvCxnSpPr/>
          <p:nvPr/>
        </p:nvCxnSpPr>
        <p:spPr>
          <a:xfrm flipH="1">
            <a:off x="3634844" y="1668248"/>
            <a:ext cx="3683001" cy="448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0019FAF-E0A5-6059-C2CA-2BC9918BAF12}"/>
              </a:ext>
            </a:extLst>
          </p:cNvPr>
          <p:cNvSpPr txBox="1"/>
          <p:nvPr/>
        </p:nvSpPr>
        <p:spPr>
          <a:xfrm>
            <a:off x="7477917" y="1439648"/>
            <a:ext cx="336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Recurso </a:t>
            </a:r>
            <a:r>
              <a:rPr lang="es-ES" dirty="0" err="1"/>
              <a:t>autocloseable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972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try – </a:t>
            </a:r>
            <a:r>
              <a:rPr lang="es-ES" b="1" dirty="0" err="1"/>
              <a:t>with</a:t>
            </a:r>
            <a:r>
              <a:rPr lang="es-ES" b="1" dirty="0"/>
              <a:t> </a:t>
            </a:r>
            <a:r>
              <a:rPr lang="es-ES" b="1" dirty="0" err="1"/>
              <a:t>resources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sz="2800" dirty="0"/>
              <a:t>Con este enfoque, no necesitamos el bloque </a:t>
            </a:r>
            <a:r>
              <a:rPr lang="es-ES" sz="2800" dirty="0" err="1"/>
              <a:t>finally</a:t>
            </a:r>
            <a:r>
              <a:rPr lang="es-ES" sz="2800" dirty="0"/>
              <a:t> y preocuparnos de cerrar el recurso Algunas clases frecuentemente usadas, que implementan </a:t>
            </a:r>
            <a:r>
              <a:rPr lang="es-ES" sz="2800" dirty="0" err="1"/>
              <a:t>Closeable</a:t>
            </a:r>
            <a:r>
              <a:rPr lang="es-ES" sz="2800" dirty="0"/>
              <a:t> o </a:t>
            </a:r>
            <a:r>
              <a:rPr lang="es-ES" sz="2800" dirty="0" err="1"/>
              <a:t>Autocloseable</a:t>
            </a:r>
            <a:r>
              <a:rPr lang="es-ES" sz="2800" dirty="0"/>
              <a:t> son:</a:t>
            </a:r>
          </a:p>
          <a:p>
            <a:r>
              <a:rPr lang="es-ES" sz="2800" b="1" dirty="0"/>
              <a:t>Implementan </a:t>
            </a:r>
            <a:r>
              <a:rPr lang="es-ES" sz="2800" b="1" dirty="0" err="1"/>
              <a:t>Closeable</a:t>
            </a:r>
            <a:endParaRPr lang="es-ES" sz="2800" b="1" dirty="0"/>
          </a:p>
          <a:p>
            <a:r>
              <a:rPr lang="es-ES" sz="2800" dirty="0" err="1"/>
              <a:t>BufferedReader</a:t>
            </a:r>
            <a:endParaRPr lang="es-ES" sz="2800" dirty="0"/>
          </a:p>
          <a:p>
            <a:r>
              <a:rPr lang="es-ES" sz="2800" dirty="0" err="1"/>
              <a:t>BufferedWriter</a:t>
            </a:r>
            <a:endParaRPr lang="es-ES" sz="2800" dirty="0"/>
          </a:p>
          <a:p>
            <a:r>
              <a:rPr lang="es-ES" sz="2800" dirty="0" err="1"/>
              <a:t>FileInputStream</a:t>
            </a:r>
            <a:endParaRPr lang="es-ES" sz="2800" dirty="0"/>
          </a:p>
          <a:p>
            <a:r>
              <a:rPr lang="es-ES" sz="2800" dirty="0" err="1"/>
              <a:t>FileOutputStream</a:t>
            </a:r>
            <a:endParaRPr lang="es-ES" sz="2800" dirty="0"/>
          </a:p>
          <a:p>
            <a:r>
              <a:rPr lang="es-ES" sz="2800" dirty="0" err="1"/>
              <a:t>InputStreamReader</a:t>
            </a:r>
            <a:endParaRPr lang="es-ES" sz="2800" dirty="0"/>
          </a:p>
          <a:p>
            <a:r>
              <a:rPr lang="es-ES" sz="2800" dirty="0" err="1"/>
              <a:t>OutputStreamWriter</a:t>
            </a:r>
            <a:endParaRPr lang="es-ES" sz="2800" dirty="0"/>
          </a:p>
          <a:p>
            <a:r>
              <a:rPr lang="es-ES" sz="2800" dirty="0" err="1"/>
              <a:t>RandomAccessFile</a:t>
            </a:r>
            <a:endParaRPr lang="es-ES" sz="2800" dirty="0"/>
          </a:p>
          <a:p>
            <a:r>
              <a:rPr lang="es-ES" sz="2800" dirty="0"/>
              <a:t>Socket</a:t>
            </a:r>
          </a:p>
          <a:p>
            <a:r>
              <a:rPr lang="es-ES" sz="2800" dirty="0" err="1"/>
              <a:t>ServerSocket</a:t>
            </a:r>
            <a:endParaRPr lang="es-ES" sz="2800" dirty="0"/>
          </a:p>
          <a:p>
            <a:endParaRPr lang="es-ES" sz="2800" dirty="0"/>
          </a:p>
          <a:p>
            <a:endParaRPr lang="es-ES" sz="2800" dirty="0"/>
          </a:p>
          <a:p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814211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try – </a:t>
            </a:r>
            <a:r>
              <a:rPr lang="es-ES" b="1" dirty="0" err="1"/>
              <a:t>with</a:t>
            </a:r>
            <a:r>
              <a:rPr lang="es-ES" b="1" dirty="0"/>
              <a:t> </a:t>
            </a:r>
            <a:r>
              <a:rPr lang="es-ES" b="1" dirty="0" err="1"/>
              <a:t>resources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56303" y="2133600"/>
            <a:ext cx="9936343" cy="3777622"/>
          </a:xfrm>
        </p:spPr>
        <p:txBody>
          <a:bodyPr>
            <a:normAutofit fontScale="92500" lnSpcReduction="20000"/>
          </a:bodyPr>
          <a:lstStyle/>
          <a:p>
            <a:r>
              <a:rPr lang="es-ES" sz="2800" b="1" dirty="0"/>
              <a:t>Implementan </a:t>
            </a:r>
            <a:r>
              <a:rPr lang="es-ES" sz="2800" b="1" dirty="0" err="1"/>
              <a:t>Autocloseable</a:t>
            </a:r>
            <a:endParaRPr lang="es-ES" sz="2800" b="1" dirty="0"/>
          </a:p>
          <a:p>
            <a:r>
              <a:rPr lang="en-US" sz="2800" dirty="0" err="1"/>
              <a:t>java.sql.Connection</a:t>
            </a:r>
            <a:endParaRPr lang="en-US" sz="2800" dirty="0"/>
          </a:p>
          <a:p>
            <a:r>
              <a:rPr lang="en-US" sz="2800" dirty="0" err="1"/>
              <a:t>java.sql.ResultSet</a:t>
            </a:r>
            <a:endParaRPr lang="en-US" sz="2800" dirty="0"/>
          </a:p>
          <a:p>
            <a:r>
              <a:rPr lang="en-US" sz="2800" dirty="0" err="1"/>
              <a:t>java.sql.Statement</a:t>
            </a:r>
            <a:endParaRPr lang="en-US" sz="2800" dirty="0"/>
          </a:p>
          <a:p>
            <a:r>
              <a:rPr lang="en-US" sz="2800" dirty="0" err="1"/>
              <a:t>java.sql.PreparedStatement</a:t>
            </a:r>
            <a:endParaRPr lang="es-ES" sz="2800" dirty="0"/>
          </a:p>
          <a:p>
            <a:r>
              <a:rPr lang="es-ES" sz="2800" b="1" dirty="0"/>
              <a:t>Implementan ambas </a:t>
            </a:r>
            <a:r>
              <a:rPr lang="es-ES" sz="2800" dirty="0"/>
              <a:t>(</a:t>
            </a:r>
            <a:r>
              <a:rPr lang="es-ES" sz="2800" dirty="0" err="1"/>
              <a:t>Closeable</a:t>
            </a:r>
            <a:r>
              <a:rPr lang="es-ES" sz="2800" dirty="0"/>
              <a:t> extiende </a:t>
            </a:r>
            <a:r>
              <a:rPr lang="es-ES" sz="2800" dirty="0" err="1"/>
              <a:t>AutoCloseable</a:t>
            </a:r>
            <a:r>
              <a:rPr lang="es-ES" sz="2800"/>
              <a:t>)</a:t>
            </a:r>
            <a:endParaRPr lang="es-ES" sz="2800" dirty="0"/>
          </a:p>
          <a:p>
            <a:r>
              <a:rPr lang="es-ES" sz="2800" dirty="0" err="1"/>
              <a:t>ZipFile</a:t>
            </a:r>
            <a:endParaRPr lang="es-ES" sz="2800" dirty="0"/>
          </a:p>
          <a:p>
            <a:r>
              <a:rPr lang="es-ES" sz="2800" dirty="0"/>
              <a:t>Scanner</a:t>
            </a:r>
          </a:p>
          <a:p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66801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Declarar excepciones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Un método puede declarar excepciones, puede provocar una excepción que no maneja él.</a:t>
            </a:r>
          </a:p>
          <a:p>
            <a:r>
              <a:rPr lang="es-ES" sz="2800" b="1" dirty="0" err="1"/>
              <a:t>throws</a:t>
            </a:r>
            <a:r>
              <a:rPr lang="es-ES" sz="2800" b="1" dirty="0"/>
              <a:t> </a:t>
            </a:r>
            <a:r>
              <a:rPr lang="es-ES" sz="2800" b="1" dirty="0" err="1"/>
              <a:t>objetoException</a:t>
            </a:r>
            <a:endParaRPr lang="es-ES" sz="2800" b="1" dirty="0"/>
          </a:p>
          <a:p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350472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Lanzar excepciones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sz="2800" dirty="0"/>
              <a:t> Java permite al programador lanzar excepciones mediante la palabra reservada </a:t>
            </a:r>
            <a:r>
              <a:rPr lang="es-ES" sz="2800" b="1" dirty="0" err="1"/>
              <a:t>throw</a:t>
            </a:r>
            <a:r>
              <a:rPr lang="es-ES" sz="2800" dirty="0"/>
              <a:t>.</a:t>
            </a:r>
          </a:p>
          <a:p>
            <a:endParaRPr lang="es-ES" sz="2800" dirty="0"/>
          </a:p>
          <a:p>
            <a:r>
              <a:rPr lang="es-ES" sz="2800" b="1" dirty="0" err="1"/>
              <a:t>throw</a:t>
            </a:r>
            <a:r>
              <a:rPr lang="es-ES" sz="2800" b="1" dirty="0"/>
              <a:t> </a:t>
            </a:r>
            <a:r>
              <a:rPr lang="es-ES" sz="2800" b="1" dirty="0" err="1"/>
              <a:t>objetoExcepcion</a:t>
            </a:r>
            <a:r>
              <a:rPr lang="es-ES" sz="2800" dirty="0"/>
              <a:t>;</a:t>
            </a:r>
          </a:p>
          <a:p>
            <a:endParaRPr lang="es-ES" sz="2800" dirty="0"/>
          </a:p>
          <a:p>
            <a:r>
              <a:rPr lang="es-ES" sz="2800" dirty="0"/>
              <a:t>La excepción que se lanza es un objeto, por lo que hay que crearlo como cualquier otro objeto mediante </a:t>
            </a:r>
            <a:r>
              <a:rPr lang="es-ES" sz="2800" b="1" dirty="0"/>
              <a:t>new</a:t>
            </a:r>
            <a:r>
              <a:rPr lang="es-ES" sz="2800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257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EXCEPCIONES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800" dirty="0"/>
              <a:t>Excepciones típicas:</a:t>
            </a:r>
          </a:p>
          <a:p>
            <a:endParaRPr lang="es-ES" sz="2800" dirty="0"/>
          </a:p>
          <a:p>
            <a:r>
              <a:rPr lang="es-ES" sz="2800" dirty="0"/>
              <a:t>El fichero que se pretende abrir no existe.</a:t>
            </a:r>
          </a:p>
          <a:p>
            <a:r>
              <a:rPr lang="es-ES" sz="2800" dirty="0"/>
              <a:t>La clase que se pretende utilizar no existe o no está accesible.</a:t>
            </a:r>
          </a:p>
          <a:p>
            <a:r>
              <a:rPr lang="es-ES" sz="2800" dirty="0"/>
              <a:t>La conexión de red se ha caído.</a:t>
            </a:r>
          </a:p>
          <a:p>
            <a:r>
              <a:rPr lang="es-ES" sz="2800" dirty="0"/>
              <a:t>Se ha excedido el máximo permitido en el índice de un </a:t>
            </a:r>
            <a:r>
              <a:rPr lang="es-ES" sz="2800" dirty="0" err="1"/>
              <a:t>array</a:t>
            </a:r>
            <a:r>
              <a:rPr lang="es-ES" sz="2800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188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Manejo de excepciones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El control por excepciones es el sistema para manejar de forma sencilla el control de errores en un programa.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3389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Manejo de excepciones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intenta {</a:t>
            </a:r>
          </a:p>
          <a:p>
            <a:pPr marL="0" indent="0">
              <a:buNone/>
            </a:pPr>
            <a:r>
              <a:rPr lang="es-ES" dirty="0"/>
              <a:t>	abrir fichero</a:t>
            </a:r>
          </a:p>
          <a:p>
            <a:pPr marL="0" indent="0">
              <a:buNone/>
            </a:pPr>
            <a:r>
              <a:rPr lang="es-ES" dirty="0"/>
              <a:t>	leer registro</a:t>
            </a:r>
          </a:p>
          <a:p>
            <a:pPr marL="0" indent="0">
              <a:buNone/>
            </a:pPr>
            <a:r>
              <a:rPr lang="es-ES" dirty="0"/>
              <a:t>	mientras hay registros</a:t>
            </a:r>
          </a:p>
          <a:p>
            <a:pPr marL="0" indent="0">
              <a:buNone/>
            </a:pPr>
            <a:r>
              <a:rPr lang="es-ES" dirty="0"/>
              <a:t>	procesar registro</a:t>
            </a:r>
          </a:p>
          <a:p>
            <a:pPr marL="0" indent="0">
              <a:buNone/>
            </a:pPr>
            <a:r>
              <a:rPr lang="es-ES" dirty="0"/>
              <a:t>	leer registro</a:t>
            </a:r>
          </a:p>
          <a:p>
            <a:pPr marL="0" indent="0">
              <a:buNone/>
            </a:pPr>
            <a:r>
              <a:rPr lang="es-ES" dirty="0"/>
              <a:t>	cerrar fichero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si (ERROR lectura) {...}</a:t>
            </a:r>
          </a:p>
          <a:p>
            <a:pPr marL="0" indent="0">
              <a:buNone/>
            </a:pPr>
            <a:r>
              <a:rPr lang="es-ES" dirty="0"/>
              <a:t>si (ERROR proceso) {...}</a:t>
            </a:r>
          </a:p>
          <a:p>
            <a:pPr marL="0" indent="0">
              <a:buNone/>
            </a:pPr>
            <a:r>
              <a:rPr lang="es-ES" dirty="0"/>
              <a:t>si (otro ERROR){...}</a:t>
            </a:r>
          </a:p>
        </p:txBody>
      </p:sp>
    </p:spTree>
    <p:extLst>
      <p:ext uri="{BB962C8B-B14F-4D97-AF65-F5344CB8AC3E}">
        <p14:creationId xmlns:p14="http://schemas.microsoft.com/office/powerpoint/2010/main" val="226039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Manejo de excepciones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Ventajas:</a:t>
            </a:r>
          </a:p>
          <a:p>
            <a:r>
              <a:rPr lang="es-ES" sz="2800" dirty="0"/>
              <a:t>El control de errores no interrumpe la lógica del programa.</a:t>
            </a:r>
          </a:p>
          <a:p>
            <a:r>
              <a:rPr lang="es-ES" sz="2800" dirty="0"/>
              <a:t>Código fuente más fácil de mantener.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6919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Excepciones típicas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307805"/>
            <a:ext cx="8915400" cy="4603417"/>
          </a:xfrm>
        </p:spPr>
        <p:txBody>
          <a:bodyPr>
            <a:normAutofit/>
          </a:bodyPr>
          <a:lstStyle/>
          <a:p>
            <a:r>
              <a:rPr lang="es-ES" sz="2000" b="1" dirty="0" err="1"/>
              <a:t>ArithmeticException</a:t>
            </a:r>
            <a:r>
              <a:rPr lang="es-ES" sz="2000" dirty="0"/>
              <a:t>: Errores aritméticos, como por ejemplo dividir por cero.</a:t>
            </a:r>
          </a:p>
          <a:p>
            <a:endParaRPr lang="es-ES" sz="2000" dirty="0"/>
          </a:p>
          <a:p>
            <a:r>
              <a:rPr lang="es-ES" sz="2000" b="1" dirty="0" err="1"/>
              <a:t>NullPointerException</a:t>
            </a:r>
            <a:r>
              <a:rPr lang="es-ES" sz="2000" dirty="0"/>
              <a:t>: Intento de acceso de una propiedad o de un método de un objeto inexistente.</a:t>
            </a:r>
          </a:p>
          <a:p>
            <a:endParaRPr lang="es-ES" sz="2000" dirty="0"/>
          </a:p>
          <a:p>
            <a:r>
              <a:rPr lang="es-ES" sz="2000" b="1" dirty="0" err="1"/>
              <a:t>ArrayIndexOutOfBoundException</a:t>
            </a:r>
            <a:r>
              <a:rPr lang="es-ES" sz="2000" dirty="0"/>
              <a:t>: Intento de acceso de un </a:t>
            </a:r>
            <a:r>
              <a:rPr lang="es-ES" sz="2000" dirty="0" err="1"/>
              <a:t>array</a:t>
            </a:r>
            <a:r>
              <a:rPr lang="es-ES" sz="2000" dirty="0"/>
              <a:t> fuera de sus límites.</a:t>
            </a:r>
          </a:p>
          <a:p>
            <a:endParaRPr lang="es-ES" sz="2000" dirty="0"/>
          </a:p>
          <a:p>
            <a:r>
              <a:rPr lang="es-ES" sz="2000" b="1" dirty="0" err="1"/>
              <a:t>StringIndexOutOfBoundsException</a:t>
            </a:r>
            <a:r>
              <a:rPr lang="es-ES" sz="2000" dirty="0"/>
              <a:t>: Intento de acceso a un </a:t>
            </a:r>
            <a:r>
              <a:rPr lang="es-ES" sz="2000" dirty="0" err="1"/>
              <a:t>String</a:t>
            </a:r>
            <a:r>
              <a:rPr lang="es-ES" sz="2000" dirty="0"/>
              <a:t> a una posición fuera de su contenido.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875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Jerarquía de excepciones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Las excepciones son </a:t>
            </a:r>
            <a:r>
              <a:rPr lang="es-ES" sz="2800" b="1" dirty="0"/>
              <a:t>objetos</a:t>
            </a:r>
            <a:r>
              <a:rPr lang="es-ES" sz="2800" dirty="0"/>
              <a:t>.</a:t>
            </a:r>
          </a:p>
          <a:p>
            <a:r>
              <a:rPr lang="es-ES" sz="2800" dirty="0"/>
              <a:t>Las clases que definen las diferentes excepciones pertenecen a una jerarquía de clases.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510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Jerarquía de excepciones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52284"/>
            <a:ext cx="8933145" cy="495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6501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4344</TotalTime>
  <Words>1023</Words>
  <Application>Microsoft Office PowerPoint</Application>
  <PresentationFormat>Panorámica</PresentationFormat>
  <Paragraphs>163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Espiral</vt:lpstr>
      <vt:lpstr>EXCEPCIONES</vt:lpstr>
      <vt:lpstr>EXCEPCIONES</vt:lpstr>
      <vt:lpstr>EXCEPCIONES</vt:lpstr>
      <vt:lpstr>Manejo de excepciones</vt:lpstr>
      <vt:lpstr>Manejo de excepciones</vt:lpstr>
      <vt:lpstr>Manejo de excepciones</vt:lpstr>
      <vt:lpstr>Excepciones típicas</vt:lpstr>
      <vt:lpstr>Jerarquía de excepciones</vt:lpstr>
      <vt:lpstr>Jerarquía de excepciones</vt:lpstr>
      <vt:lpstr>clase Throwable </vt:lpstr>
      <vt:lpstr>clase Throwable </vt:lpstr>
      <vt:lpstr>Jerarquía de excepciones</vt:lpstr>
      <vt:lpstr>Jerarquía de excepciones</vt:lpstr>
      <vt:lpstr>Jerarquía de excepciones</vt:lpstr>
      <vt:lpstr>Jerarquía de excepciones</vt:lpstr>
      <vt:lpstr>Jerarquía de excepciones</vt:lpstr>
      <vt:lpstr>try -catch</vt:lpstr>
      <vt:lpstr>Presentación de PowerPoint</vt:lpstr>
      <vt:lpstr>Excepciones</vt:lpstr>
      <vt:lpstr>try – with resources</vt:lpstr>
      <vt:lpstr> try – with resources</vt:lpstr>
      <vt:lpstr>try – with resources</vt:lpstr>
      <vt:lpstr>try – with resources</vt:lpstr>
      <vt:lpstr>Declarar excepciones</vt:lpstr>
      <vt:lpstr>Lanzar excepciones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Isabel Sera1 Sera2</dc:creator>
  <cp:lastModifiedBy>iaresblazquez@usal.es</cp:lastModifiedBy>
  <cp:revision>59</cp:revision>
  <dcterms:created xsi:type="dcterms:W3CDTF">2022-10-09T09:17:04Z</dcterms:created>
  <dcterms:modified xsi:type="dcterms:W3CDTF">2024-09-25T22:39:16Z</dcterms:modified>
</cp:coreProperties>
</file>