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70" r:id="rId16"/>
    <p:sldId id="269" r:id="rId17"/>
    <p:sldId id="273" r:id="rId18"/>
    <p:sldId id="271" r:id="rId19"/>
    <p:sldId id="272" r:id="rId20"/>
    <p:sldId id="274" r:id="rId21"/>
    <p:sldId id="280" r:id="rId22"/>
    <p:sldId id="275" r:id="rId23"/>
    <p:sldId id="281" r:id="rId24"/>
    <p:sldId id="276" r:id="rId25"/>
    <p:sldId id="277" r:id="rId26"/>
    <p:sldId id="278" r:id="rId27"/>
    <p:sldId id="284" r:id="rId28"/>
    <p:sldId id="286" r:id="rId29"/>
    <p:sldId id="287" r:id="rId30"/>
    <p:sldId id="288" r:id="rId31"/>
    <p:sldId id="285" r:id="rId32"/>
    <p:sldId id="289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30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6D3D2-2292-4CC5-869A-734F1AC201F7}" type="datetimeFigureOut">
              <a:rPr lang="es-ES" smtClean="0"/>
              <a:t>05/05/2023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259D-1896-4161-852C-7727F2C7A6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808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HTML5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51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Atributos elementos </a:t>
            </a:r>
            <a:r>
              <a:rPr lang="es-ES" b="1" dirty="0" smtClean="0"/>
              <a:t>HTML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Van en la etiqueta de apertura:</a:t>
            </a:r>
          </a:p>
          <a:p>
            <a:endParaRPr lang="es-ES" u="sng" dirty="0" smtClean="0"/>
          </a:p>
          <a:p>
            <a:r>
              <a:rPr lang="es-ES" dirty="0"/>
              <a:t>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="</a:t>
            </a:r>
            <a:r>
              <a:rPr lang="es-ES" dirty="0" smtClean="0"/>
              <a:t>img01.jpg</a:t>
            </a:r>
            <a:r>
              <a:rPr lang="es-ES" dirty="0"/>
              <a:t>" </a:t>
            </a:r>
            <a:r>
              <a:rPr lang="es-ES" dirty="0" err="1"/>
              <a:t>width</a:t>
            </a:r>
            <a:r>
              <a:rPr lang="es-ES" dirty="0"/>
              <a:t>="500" </a:t>
            </a:r>
            <a:r>
              <a:rPr lang="es-ES" dirty="0" err="1"/>
              <a:t>height</a:t>
            </a:r>
            <a:r>
              <a:rPr lang="es-ES" dirty="0"/>
              <a:t>="600</a:t>
            </a:r>
            <a:r>
              <a:rPr lang="es-ES" dirty="0" smtClean="0"/>
              <a:t>"&gt;</a:t>
            </a:r>
          </a:p>
          <a:p>
            <a:endParaRPr lang="es-ES" dirty="0" smtClean="0"/>
          </a:p>
          <a:p>
            <a:r>
              <a:rPr lang="es-ES" dirty="0" smtClean="0"/>
              <a:t>&lt;etiqueta atributo1="valor1</a:t>
            </a:r>
            <a:r>
              <a:rPr lang="es-ES" dirty="0"/>
              <a:t>" </a:t>
            </a:r>
            <a:r>
              <a:rPr lang="es-ES" dirty="0" smtClean="0"/>
              <a:t> atributo2="valor2"&gt;</a:t>
            </a:r>
          </a:p>
          <a:p>
            <a:r>
              <a:rPr lang="es-ES" dirty="0"/>
              <a:t>&lt;etiqueta </a:t>
            </a:r>
            <a:r>
              <a:rPr lang="es-ES" dirty="0" err="1" smtClean="0"/>
              <a:t>style</a:t>
            </a:r>
            <a:r>
              <a:rPr lang="es-ES" dirty="0" smtClean="0"/>
              <a:t>=</a:t>
            </a:r>
            <a:r>
              <a:rPr lang="es-ES" dirty="0"/>
              <a:t>"</a:t>
            </a:r>
            <a:r>
              <a:rPr lang="es-ES" dirty="0" err="1" smtClean="0"/>
              <a:t>propiedad:valor</a:t>
            </a:r>
            <a:r>
              <a:rPr lang="es-ES" dirty="0"/>
              <a:t>"</a:t>
            </a:r>
            <a:r>
              <a:rPr lang="es-ES" dirty="0" smtClean="0"/>
              <a:t>&gt;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122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Elemento HTML con contenido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635476"/>
              </p:ext>
            </p:extLst>
          </p:nvPr>
        </p:nvGraphicFramePr>
        <p:xfrm>
          <a:off x="2589213" y="2133600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Elemento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Etiqueta de apertura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Contenido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Etiqueta de cierre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589213" y="3143896"/>
            <a:ext cx="87842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&lt;</a:t>
            </a:r>
            <a:r>
              <a:rPr lang="es-ES" sz="3200" dirty="0" smtClean="0"/>
              <a:t>p&gt;Hola </a:t>
            </a:r>
            <a:r>
              <a:rPr lang="es-ES" sz="3200" dirty="0"/>
              <a:t>mundo&lt;/p&gt;</a:t>
            </a:r>
          </a:p>
          <a:p>
            <a:endParaRPr lang="es-ES" sz="3200" dirty="0" smtClean="0"/>
          </a:p>
          <a:p>
            <a:endParaRPr lang="es-ES" sz="3200" dirty="0"/>
          </a:p>
          <a:p>
            <a:r>
              <a:rPr lang="es-ES" sz="3200" dirty="0" smtClean="0"/>
              <a:t>&lt;p </a:t>
            </a:r>
            <a:r>
              <a:rPr lang="es-ES" sz="3200" dirty="0" err="1" smtClean="0"/>
              <a:t>class</a:t>
            </a:r>
            <a:r>
              <a:rPr lang="es-ES" sz="3200" dirty="0" smtClean="0"/>
              <a:t>=“saludo”&gt;Hola mundo&lt;/p&gt;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88908"/>
              </p:ext>
            </p:extLst>
          </p:nvPr>
        </p:nvGraphicFramePr>
        <p:xfrm>
          <a:off x="2710094" y="536358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Atributo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Valor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Elemento HTML sin contenido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40232"/>
              </p:ext>
            </p:extLst>
          </p:nvPr>
        </p:nvGraphicFramePr>
        <p:xfrm>
          <a:off x="2589213" y="2133600"/>
          <a:ext cx="297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Elemento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Etiqueta de apertura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589213" y="3390472"/>
            <a:ext cx="878427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Hola mundo&lt;</a:t>
            </a:r>
            <a:r>
              <a:rPr lang="es-ES" sz="2800" dirty="0" err="1" smtClean="0"/>
              <a:t>br</a:t>
            </a:r>
            <a:r>
              <a:rPr lang="es-ES" sz="2800" dirty="0" smtClean="0"/>
              <a:t>&gt;</a:t>
            </a:r>
          </a:p>
          <a:p>
            <a:r>
              <a:rPr lang="es-ES" sz="2800" dirty="0" smtClean="0"/>
              <a:t>&lt;</a:t>
            </a:r>
            <a:r>
              <a:rPr lang="es-ES" sz="2800" dirty="0" err="1" smtClean="0"/>
              <a:t>img</a:t>
            </a:r>
            <a:r>
              <a:rPr lang="es-ES" sz="2800" dirty="0" smtClean="0"/>
              <a:t> src=“</a:t>
            </a:r>
            <a:r>
              <a:rPr lang="es-ES" sz="2800" dirty="0" smtClean="0"/>
              <a:t>casa.png” </a:t>
            </a:r>
            <a:r>
              <a:rPr lang="es-ES" sz="2800" dirty="0" err="1" smtClean="0"/>
              <a:t>alt</a:t>
            </a:r>
            <a:r>
              <a:rPr lang="es-ES" sz="2800" dirty="0" smtClean="0"/>
              <a:t>=“casa” </a:t>
            </a:r>
            <a:r>
              <a:rPr lang="es-ES" sz="2800" dirty="0" err="1" smtClean="0"/>
              <a:t>title</a:t>
            </a:r>
            <a:r>
              <a:rPr lang="es-ES" sz="2800" dirty="0" smtClean="0"/>
              <a:t>=“casa”&gt;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19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Estructura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79479"/>
            <a:ext cx="8915400" cy="5378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&lt;!DOCTYPE 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&lt;</a:t>
            </a:r>
            <a:r>
              <a:rPr lang="es-ES" dirty="0" err="1"/>
              <a:t>html</a:t>
            </a:r>
            <a:r>
              <a:rPr lang="es-ES" dirty="0"/>
              <a:t>&gt;        </a:t>
            </a:r>
          </a:p>
          <a:p>
            <a:pPr marL="0" indent="0">
              <a:buNone/>
            </a:pPr>
            <a:r>
              <a:rPr lang="es-ES" dirty="0"/>
              <a:t>	&lt;head</a:t>
            </a:r>
            <a:r>
              <a:rPr lang="es-ES" dirty="0" smtClean="0"/>
              <a:t>&gt;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   	</a:t>
            </a:r>
            <a:r>
              <a:rPr lang="es-ES" dirty="0" smtClean="0"/>
              <a:t>&lt;!--    Encabezado --&gt;</a:t>
            </a:r>
          </a:p>
          <a:p>
            <a:pPr marL="0" indent="0">
              <a:buNone/>
            </a:pPr>
            <a:r>
              <a:rPr lang="es-ES" dirty="0"/>
              <a:t>	&lt;/head&gt;</a:t>
            </a:r>
          </a:p>
          <a:p>
            <a:pPr marL="0" indent="0">
              <a:buNone/>
            </a:pPr>
            <a:r>
              <a:rPr lang="es-ES" dirty="0"/>
              <a:t>	&lt;</a:t>
            </a:r>
            <a:r>
              <a:rPr lang="es-ES" dirty="0" err="1"/>
              <a:t>body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 smtClean="0"/>
              <a:t>            &lt;!--    Cuerpo  --&gt;</a:t>
            </a:r>
          </a:p>
          <a:p>
            <a:pPr marL="0" indent="0">
              <a:buNone/>
            </a:pPr>
            <a:r>
              <a:rPr lang="es-ES" dirty="0" smtClean="0"/>
              <a:t>	&lt;/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&lt;/</a:t>
            </a:r>
            <a:r>
              <a:rPr lang="es-ES" dirty="0" err="1" smtClean="0"/>
              <a:t>html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11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Encabezado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0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/>
              <a:t>meta </a:t>
            </a:r>
            <a:r>
              <a:rPr lang="es-ES" dirty="0" err="1"/>
              <a:t>charset</a:t>
            </a:r>
            <a:r>
              <a:rPr lang="es-ES" dirty="0"/>
              <a:t>="UTF-8</a:t>
            </a:r>
            <a:r>
              <a:rPr lang="es-ES" dirty="0" smtClean="0"/>
              <a:t>"&gt;</a:t>
            </a:r>
          </a:p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 err="1"/>
              <a:t>title</a:t>
            </a:r>
            <a:r>
              <a:rPr lang="es-ES" dirty="0"/>
              <a:t>&gt;Mi primer ejemplo&lt;/</a:t>
            </a:r>
            <a:r>
              <a:rPr lang="es-ES" dirty="0" err="1"/>
              <a:t>title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 err="1"/>
              <a:t>style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/>
              <a:t>h1   {color: blue</a:t>
            </a:r>
            <a:r>
              <a:rPr lang="es-ES" dirty="0" smtClean="0"/>
              <a:t>;}</a:t>
            </a:r>
          </a:p>
          <a:p>
            <a:pPr marL="0" indent="0">
              <a:buNone/>
            </a:pPr>
            <a:r>
              <a:rPr lang="es-ES" dirty="0" err="1"/>
              <a:t>body</a:t>
            </a:r>
            <a:r>
              <a:rPr lang="es-ES" dirty="0"/>
              <a:t> {</a:t>
            </a:r>
            <a:r>
              <a:rPr lang="es-ES" dirty="0" err="1"/>
              <a:t>background</a:t>
            </a:r>
            <a:r>
              <a:rPr lang="es-ES" dirty="0"/>
              <a:t>-color: </a:t>
            </a:r>
            <a:r>
              <a:rPr lang="es-ES" dirty="0" err="1" smtClean="0"/>
              <a:t>lightgray</a:t>
            </a:r>
            <a:r>
              <a:rPr lang="es-ES" dirty="0"/>
              <a:t>;}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&lt;/</a:t>
            </a:r>
            <a:r>
              <a:rPr lang="es-ES" dirty="0" err="1"/>
              <a:t>style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/>
              <a:t>link </a:t>
            </a:r>
            <a:r>
              <a:rPr lang="es-ES" dirty="0" err="1"/>
              <a:t>href</a:t>
            </a:r>
            <a:r>
              <a:rPr lang="es-ES" dirty="0"/>
              <a:t>="</a:t>
            </a:r>
            <a:r>
              <a:rPr lang="es-ES" dirty="0" err="1"/>
              <a:t>styles</a:t>
            </a:r>
            <a:r>
              <a:rPr lang="es-ES" dirty="0"/>
              <a:t>/defaults.css"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 smtClean="0"/>
              <a:t>"&gt;</a:t>
            </a:r>
          </a:p>
          <a:p>
            <a:pPr marL="0" indent="0">
              <a:buNone/>
            </a:pPr>
            <a:r>
              <a:rPr lang="es-ES" dirty="0" smtClean="0"/>
              <a:t>&lt;script&gt;</a:t>
            </a:r>
          </a:p>
          <a:p>
            <a:pPr marL="0" indent="0">
              <a:buNone/>
            </a:pPr>
            <a:r>
              <a:rPr lang="es-ES" dirty="0" smtClean="0"/>
              <a:t>&lt;/script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5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Cuerpo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9049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Alberga el contenido del documento</a:t>
            </a:r>
          </a:p>
          <a:p>
            <a:r>
              <a:rPr lang="es-ES" dirty="0" smtClean="0"/>
              <a:t>Etiquetas</a:t>
            </a:r>
          </a:p>
          <a:p>
            <a:pPr lvl="1"/>
            <a:r>
              <a:rPr lang="es-ES" dirty="0" smtClean="0"/>
              <a:t>Texto, encabezados, </a:t>
            </a:r>
            <a:r>
              <a:rPr lang="es-ES" dirty="0" smtClean="0"/>
              <a:t>párrafos, saltos de línea</a:t>
            </a:r>
            <a:endParaRPr lang="es-ES" dirty="0" smtClean="0"/>
          </a:p>
          <a:p>
            <a:pPr lvl="1"/>
            <a:r>
              <a:rPr lang="es-ES" dirty="0" smtClean="0"/>
              <a:t>Listas</a:t>
            </a:r>
          </a:p>
          <a:p>
            <a:pPr lvl="1"/>
            <a:r>
              <a:rPr lang="es-ES" dirty="0" smtClean="0"/>
              <a:t>Imágenes</a:t>
            </a:r>
          </a:p>
          <a:p>
            <a:pPr lvl="1"/>
            <a:r>
              <a:rPr lang="es-ES" dirty="0" smtClean="0"/>
              <a:t>Enlaces</a:t>
            </a:r>
          </a:p>
          <a:p>
            <a:pPr lvl="1"/>
            <a:r>
              <a:rPr lang="es-ES" dirty="0" err="1" smtClean="0"/>
              <a:t>Areas</a:t>
            </a:r>
            <a:r>
              <a:rPr lang="es-ES" dirty="0" smtClean="0"/>
              <a:t> (</a:t>
            </a:r>
            <a:r>
              <a:rPr lang="es-ES" dirty="0" err="1" smtClean="0"/>
              <a:t>span</a:t>
            </a:r>
            <a:r>
              <a:rPr lang="es-ES" dirty="0" smtClean="0"/>
              <a:t>, div)</a:t>
            </a:r>
          </a:p>
          <a:p>
            <a:pPr lvl="1"/>
            <a:r>
              <a:rPr lang="es-ES" dirty="0" smtClean="0"/>
              <a:t>Tablas</a:t>
            </a:r>
          </a:p>
          <a:p>
            <a:pPr lvl="1"/>
            <a:r>
              <a:rPr lang="es-ES" dirty="0" smtClean="0"/>
              <a:t>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1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Etiquetas semánticas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599"/>
            <a:ext cx="9133601" cy="4595973"/>
          </a:xfrm>
        </p:spPr>
        <p:txBody>
          <a:bodyPr>
            <a:normAutofit/>
          </a:bodyPr>
          <a:lstStyle/>
          <a:p>
            <a:r>
              <a:rPr lang="es-ES" dirty="0" smtClean="0"/>
              <a:t>Definen las diferentes partes de una página web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08" y="2868844"/>
            <a:ext cx="2574319" cy="30423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32" y="2868844"/>
            <a:ext cx="4486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Etiquetas semánticas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599"/>
            <a:ext cx="9133601" cy="45959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ejemplo01.png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96526"/>
            <a:ext cx="356711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Anidación de elementos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Los elementos </a:t>
            </a:r>
            <a:r>
              <a:rPr lang="es-ES" dirty="0" err="1" smtClean="0"/>
              <a:t>html</a:t>
            </a:r>
            <a:r>
              <a:rPr lang="es-ES" dirty="0" smtClean="0"/>
              <a:t> se pueden anidar.</a:t>
            </a:r>
          </a:p>
          <a:p>
            <a:pPr marL="0" indent="0">
              <a:buNone/>
            </a:pPr>
            <a:r>
              <a:rPr lang="es-ES" dirty="0" smtClean="0"/>
              <a:t>&lt;!DOCTYPE 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&lt;h1&gt;Mi texto&lt;/h1&gt;</a:t>
            </a:r>
            <a:br>
              <a:rPr lang="es-ES" dirty="0" smtClean="0"/>
            </a:br>
            <a:r>
              <a:rPr lang="es-ES" dirty="0" smtClean="0"/>
              <a:t>&lt;p&gt;Hola mundo.&lt;/p&gt;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&lt;/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  <a:br>
              <a:rPr lang="es-ES" dirty="0" smtClean="0"/>
            </a:br>
            <a:r>
              <a:rPr lang="es-ES" dirty="0" smtClean="0"/>
              <a:t>&lt;/</a:t>
            </a:r>
            <a:r>
              <a:rPr lang="es-ES" dirty="0" err="1" smtClean="0"/>
              <a:t>html</a:t>
            </a:r>
            <a:r>
              <a:rPr lang="es-ES" dirty="0" smtClean="0"/>
              <a:t>&gt;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Especificar una URL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 smtClean="0"/>
              <a:t>Path</a:t>
            </a:r>
            <a:r>
              <a:rPr lang="es-ES" b="1" dirty="0" smtClean="0"/>
              <a:t> absolutos</a:t>
            </a:r>
          </a:p>
          <a:p>
            <a:pPr lvl="1"/>
            <a:r>
              <a:rPr lang="es-ES" dirty="0" smtClean="0"/>
              <a:t>Recurso en otro servidor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smtClean="0"/>
              <a:t>http://www.lqs.com/images/img.png</a:t>
            </a:r>
          </a:p>
          <a:p>
            <a:r>
              <a:rPr lang="es-ES" b="1" dirty="0" err="1" smtClean="0"/>
              <a:t>Path</a:t>
            </a:r>
            <a:r>
              <a:rPr lang="es-ES" b="1" dirty="0" smtClean="0"/>
              <a:t> relativos</a:t>
            </a:r>
          </a:p>
          <a:p>
            <a:pPr lvl="1"/>
            <a:r>
              <a:rPr lang="es-ES" dirty="0" smtClean="0"/>
              <a:t>Recurso </a:t>
            </a:r>
            <a:r>
              <a:rPr lang="es-ES" dirty="0"/>
              <a:t>en el mismo servidor</a:t>
            </a:r>
          </a:p>
          <a:p>
            <a:pPr marL="457200" lvl="1" indent="0">
              <a:buNone/>
            </a:pPr>
            <a:r>
              <a:rPr lang="es-ES" dirty="0"/>
              <a:t>	/</a:t>
            </a:r>
            <a:r>
              <a:rPr lang="es-ES" dirty="0" err="1" smtClean="0"/>
              <a:t>images</a:t>
            </a:r>
            <a:r>
              <a:rPr lang="es-ES" dirty="0" smtClean="0"/>
              <a:t>/img.png</a:t>
            </a:r>
          </a:p>
          <a:p>
            <a:pPr marL="457200" lvl="1" indent="0">
              <a:buNone/>
            </a:pPr>
            <a:r>
              <a:rPr lang="es-ES" dirty="0"/>
              <a:t> </a:t>
            </a:r>
            <a:r>
              <a:rPr lang="es-ES" dirty="0" smtClean="0"/>
              <a:t>    index.html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6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¿Qué es HTML5?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Hypertext</a:t>
            </a:r>
            <a:r>
              <a:rPr lang="es-ES" dirty="0" smtClean="0"/>
              <a:t> </a:t>
            </a:r>
            <a:r>
              <a:rPr lang="es-ES" dirty="0" err="1" smtClean="0"/>
              <a:t>Markup</a:t>
            </a:r>
            <a:r>
              <a:rPr lang="es-ES" dirty="0" smtClean="0"/>
              <a:t> </a:t>
            </a:r>
            <a:r>
              <a:rPr lang="es-ES" dirty="0" err="1"/>
              <a:t>L</a:t>
            </a:r>
            <a:r>
              <a:rPr lang="es-ES" dirty="0" err="1" smtClean="0"/>
              <a:t>anguage</a:t>
            </a:r>
            <a:endParaRPr lang="es-ES" dirty="0" smtClean="0"/>
          </a:p>
          <a:p>
            <a:r>
              <a:rPr lang="es-ES" dirty="0" smtClean="0"/>
              <a:t>Lenguaje </a:t>
            </a:r>
            <a:r>
              <a:rPr lang="es-ES" dirty="0"/>
              <a:t>de </a:t>
            </a:r>
            <a:r>
              <a:rPr lang="es-ES" dirty="0" smtClean="0"/>
              <a:t>marcas</a:t>
            </a:r>
          </a:p>
          <a:p>
            <a:r>
              <a:rPr lang="es-ES" dirty="0" smtClean="0"/>
              <a:t>Define estructura y contenido  de una página web</a:t>
            </a:r>
          </a:p>
          <a:p>
            <a:r>
              <a:rPr lang="es-ES" dirty="0" smtClean="0"/>
              <a:t>NO DEFINE EL ESTILO VISUAL (responsabilidad CSS)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1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Texto, encabezados, párrafos, saltos de línea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s-ES" dirty="0"/>
          </a:p>
          <a:p>
            <a:pPr lvl="1"/>
            <a:r>
              <a:rPr lang="es-ES" dirty="0" smtClean="0"/>
              <a:t>&lt;h1&gt;Uno&lt;/h1&gt; </a:t>
            </a:r>
            <a:r>
              <a:rPr lang="es-ES" dirty="0"/>
              <a:t>&lt;</a:t>
            </a:r>
            <a:r>
              <a:rPr lang="es-ES" dirty="0" smtClean="0"/>
              <a:t>h2&gt;dos&lt;/h2&gt;</a:t>
            </a:r>
            <a:r>
              <a:rPr lang="es-ES" dirty="0"/>
              <a:t>&lt;</a:t>
            </a:r>
            <a:r>
              <a:rPr lang="es-ES" dirty="0" smtClean="0"/>
              <a:t>h3&gt;tres&lt;/h3&gt;</a:t>
            </a:r>
          </a:p>
          <a:p>
            <a:pPr lvl="1"/>
            <a:r>
              <a:rPr lang="es-ES" dirty="0"/>
              <a:t>&lt;</a:t>
            </a:r>
            <a:r>
              <a:rPr lang="es-ES" dirty="0" smtClean="0"/>
              <a:t>h4&gt;cuatro&lt;/h4&gt; </a:t>
            </a:r>
            <a:r>
              <a:rPr lang="es-ES" dirty="0"/>
              <a:t>&lt;</a:t>
            </a:r>
            <a:r>
              <a:rPr lang="es-ES" dirty="0" smtClean="0"/>
              <a:t>h5&gt;cinco&lt;/h5&gt;&lt;h6&gt;seis&lt;/h6&gt;</a:t>
            </a:r>
            <a:endParaRPr lang="es-ES" dirty="0"/>
          </a:p>
          <a:p>
            <a:pPr lvl="1"/>
            <a:r>
              <a:rPr lang="es-ES" dirty="0" smtClean="0"/>
              <a:t>&lt;p&gt;&lt;/p&gt;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br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&lt;b&gt;&lt;/b&gt;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strong</a:t>
            </a:r>
            <a:r>
              <a:rPr lang="es-ES" dirty="0" smtClean="0"/>
              <a:t>&gt;&lt;/</a:t>
            </a:r>
            <a:r>
              <a:rPr lang="es-ES" dirty="0" err="1" smtClean="0"/>
              <a:t>strong</a:t>
            </a:r>
            <a:r>
              <a:rPr lang="es-ES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2582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Texto, encabezados, párrafos, saltos de línea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 smtClean="0"/>
              <a:t>&lt;i&gt;&lt;/i&gt;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em</a:t>
            </a:r>
            <a:r>
              <a:rPr lang="es-ES" dirty="0" smtClean="0"/>
              <a:t>&gt;&lt;/</a:t>
            </a:r>
            <a:r>
              <a:rPr lang="es-ES" dirty="0" err="1" smtClean="0"/>
              <a:t>em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small</a:t>
            </a:r>
            <a:r>
              <a:rPr lang="es-ES" dirty="0" smtClean="0"/>
              <a:t>&gt;&lt;/</a:t>
            </a:r>
            <a:r>
              <a:rPr lang="es-ES" dirty="0" err="1" smtClean="0"/>
              <a:t>small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mark</a:t>
            </a:r>
            <a:r>
              <a:rPr lang="es-ES" dirty="0" smtClean="0"/>
              <a:t>&gt;&lt;/</a:t>
            </a:r>
            <a:r>
              <a:rPr lang="es-ES" dirty="0" err="1" smtClean="0"/>
              <a:t>mark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sup</a:t>
            </a:r>
            <a:r>
              <a:rPr lang="es-ES" dirty="0" smtClean="0"/>
              <a:t>&gt;&lt;/</a:t>
            </a:r>
            <a:r>
              <a:rPr lang="es-ES" dirty="0" err="1" smtClean="0"/>
              <a:t>sup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&lt;sub&gt;&lt;/sub&gt;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3495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Listas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b="1" dirty="0" smtClean="0"/>
              <a:t>No ordenada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 smtClean="0"/>
              <a:t>ul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&lt;li&gt; &lt;/li&gt;</a:t>
            </a:r>
          </a:p>
          <a:p>
            <a:pPr lvl="1"/>
            <a:r>
              <a:rPr lang="es-ES" dirty="0"/>
              <a:t>&lt;li&gt; &lt;/li&gt;</a:t>
            </a:r>
          </a:p>
          <a:p>
            <a:pPr lvl="1"/>
            <a:r>
              <a:rPr lang="es-ES" dirty="0" smtClean="0"/>
              <a:t>&lt;/</a:t>
            </a:r>
            <a:r>
              <a:rPr lang="es-ES" dirty="0" err="1" smtClean="0"/>
              <a:t>ul</a:t>
            </a:r>
            <a:r>
              <a:rPr lang="es-ES" dirty="0" smtClean="0"/>
              <a:t>&gt;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52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Listas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b="1" dirty="0"/>
              <a:t>O</a:t>
            </a:r>
            <a:r>
              <a:rPr lang="es-ES" b="1" dirty="0" smtClean="0"/>
              <a:t>rdenada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o</a:t>
            </a:r>
            <a:r>
              <a:rPr lang="es-ES" dirty="0" err="1" smtClean="0"/>
              <a:t>l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&lt;li&gt; &lt;/li&gt;</a:t>
            </a:r>
          </a:p>
          <a:p>
            <a:pPr lvl="1"/>
            <a:r>
              <a:rPr lang="es-ES" dirty="0"/>
              <a:t>&lt;li&gt; &lt;/li&gt;</a:t>
            </a:r>
          </a:p>
          <a:p>
            <a:pPr lvl="1"/>
            <a:r>
              <a:rPr lang="es-ES" dirty="0" smtClean="0"/>
              <a:t>&lt;/</a:t>
            </a:r>
            <a:r>
              <a:rPr lang="es-ES" dirty="0" err="1" smtClean="0"/>
              <a:t>ol</a:t>
            </a:r>
            <a:r>
              <a:rPr lang="es-ES" dirty="0" smtClean="0"/>
              <a:t>&gt;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01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Imágenes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img1.jpg</a:t>
            </a:r>
            <a:r>
              <a:rPr lang="en-US" dirty="0"/>
              <a:t>" alt</a:t>
            </a:r>
            <a:r>
              <a:rPr lang="en-US" dirty="0" smtClean="0"/>
              <a:t>=“</a:t>
            </a:r>
            <a:r>
              <a:rPr lang="en-US" dirty="0" err="1" smtClean="0"/>
              <a:t>amanecer</a:t>
            </a:r>
            <a:r>
              <a:rPr lang="en-US" dirty="0" smtClean="0"/>
              <a:t>" </a:t>
            </a:r>
            <a:r>
              <a:rPr lang="en-US" dirty="0"/>
              <a:t>width="500" height="600"&gt;</a:t>
            </a:r>
            <a:r>
              <a:rPr lang="en-U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67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Enlaces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url</a:t>
            </a:r>
            <a:r>
              <a:rPr lang="en-US" dirty="0" smtClean="0"/>
              <a:t>"&gt;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i="1" dirty="0" smtClean="0"/>
              <a:t>enlace</a:t>
            </a:r>
            <a:r>
              <a:rPr lang="en-US" dirty="0" smtClean="0"/>
              <a:t>&lt;/</a:t>
            </a:r>
            <a:r>
              <a:rPr lang="en-US" dirty="0"/>
              <a:t>a&gt;</a:t>
            </a:r>
            <a:r>
              <a:rPr lang="en-US" dirty="0"/>
              <a:t> </a:t>
            </a:r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17882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Areas</a:t>
            </a:r>
            <a:r>
              <a:rPr lang="es-ES" dirty="0"/>
              <a:t> (</a:t>
            </a:r>
            <a:r>
              <a:rPr lang="es-ES" dirty="0" err="1"/>
              <a:t>span</a:t>
            </a:r>
            <a:r>
              <a:rPr lang="es-ES" dirty="0"/>
              <a:t>, div)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&lt;</a:t>
            </a:r>
            <a:r>
              <a:rPr lang="es-ES" dirty="0" err="1" smtClean="0"/>
              <a:t>span</a:t>
            </a:r>
            <a:r>
              <a:rPr lang="es-ES" dirty="0" smtClean="0"/>
              <a:t>&gt;&lt;/</a:t>
            </a:r>
            <a:r>
              <a:rPr lang="es-ES" dirty="0" err="1" smtClean="0"/>
              <a:t>span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&lt;div&gt;&lt;/div&gt;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69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Tablas – tabla básica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border</a:t>
            </a:r>
            <a:r>
              <a:rPr lang="es-ES" dirty="0"/>
              <a:t>="1</a:t>
            </a:r>
            <a:r>
              <a:rPr lang="es-ES" dirty="0" smtClean="0"/>
              <a:t>"&gt;</a:t>
            </a:r>
          </a:p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caption</a:t>
            </a:r>
            <a:r>
              <a:rPr lang="es-ES" dirty="0"/>
              <a:t>&gt;Tabla </a:t>
            </a:r>
            <a:r>
              <a:rPr lang="es-ES" dirty="0" smtClean="0"/>
              <a:t>básica&lt;/</a:t>
            </a:r>
            <a:r>
              <a:rPr lang="es-ES" dirty="0" err="1"/>
              <a:t>caption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&lt;</a:t>
            </a:r>
            <a:r>
              <a:rPr lang="es-ES" dirty="0" err="1"/>
              <a:t>td</a:t>
            </a:r>
            <a:r>
              <a:rPr lang="es-ES" dirty="0"/>
              <a:t>&gt; 1&lt;/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&gt;2 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 3&lt;/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 4&lt;/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&lt;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  &lt;</a:t>
            </a:r>
            <a:r>
              <a:rPr lang="es-ES" dirty="0" err="1"/>
              <a:t>td</a:t>
            </a:r>
            <a:r>
              <a:rPr lang="es-ES" dirty="0"/>
              <a:t>&gt; A&lt;/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&gt;B 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 C&lt;/</a:t>
            </a:r>
            <a:r>
              <a:rPr lang="es-ES" dirty="0" err="1"/>
              <a:t>td</a:t>
            </a:r>
            <a:r>
              <a:rPr lang="es-ES" dirty="0"/>
              <a:t>&gt;&lt;</a:t>
            </a:r>
            <a:r>
              <a:rPr lang="es-ES" dirty="0" err="1"/>
              <a:t>td</a:t>
            </a:r>
            <a:r>
              <a:rPr lang="es-ES" dirty="0"/>
              <a:t>&gt; D&lt;/</a:t>
            </a:r>
            <a:r>
              <a:rPr lang="es-ES" dirty="0" err="1"/>
              <a:t>td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 &lt;/</a:t>
            </a:r>
            <a:r>
              <a:rPr lang="es-ES" dirty="0" err="1"/>
              <a:t>tr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 smtClean="0"/>
              <a:t>&lt;/</a:t>
            </a:r>
            <a:r>
              <a:rPr lang="es-ES" dirty="0" err="1"/>
              <a:t>table</a:t>
            </a:r>
            <a:r>
              <a:rPr lang="es-ES" dirty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8210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Tablas – tabla con encabezado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543521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border</a:t>
            </a:r>
            <a:r>
              <a:rPr lang="es-ES" dirty="0"/>
              <a:t>="1</a:t>
            </a:r>
            <a:r>
              <a:rPr lang="es-E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th</a:t>
            </a:r>
            <a:r>
              <a:rPr lang="en-US" dirty="0"/>
              <a:t>&gt;Lunes&lt;/</a:t>
            </a:r>
            <a:r>
              <a:rPr lang="en-US" dirty="0" err="1"/>
              <a:t>th</a:t>
            </a:r>
            <a:r>
              <a:rPr lang="en-US" dirty="0" smtClean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Martes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 smtClean="0"/>
              <a:t>&gt;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Miércoles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&lt;td&gt;</a:t>
            </a:r>
            <a:r>
              <a:rPr lang="en-US" dirty="0" err="1" smtClean="0"/>
              <a:t>Lengua</a:t>
            </a:r>
            <a:r>
              <a:rPr lang="en-US" dirty="0" smtClean="0"/>
              <a:t>&lt;/</a:t>
            </a:r>
            <a:r>
              <a:rPr lang="en-US" dirty="0"/>
              <a:t>td</a:t>
            </a:r>
            <a:r>
              <a:rPr lang="en-US" dirty="0" smtClean="0"/>
              <a:t>&gt;&lt;</a:t>
            </a:r>
            <a:r>
              <a:rPr lang="en-US" dirty="0"/>
              <a:t>td&gt;</a:t>
            </a:r>
            <a:r>
              <a:rPr lang="en-US" dirty="0" err="1"/>
              <a:t>Geografía</a:t>
            </a:r>
            <a:r>
              <a:rPr lang="en-US" dirty="0"/>
              <a:t>&lt;/td</a:t>
            </a:r>
            <a:r>
              <a:rPr lang="en-US" dirty="0" smtClean="0"/>
              <a:t>&gt;&lt;</a:t>
            </a:r>
            <a:r>
              <a:rPr lang="en-US" dirty="0"/>
              <a:t>td&gt;</a:t>
            </a:r>
            <a:r>
              <a:rPr lang="en-US" dirty="0" err="1"/>
              <a:t>Física</a:t>
            </a:r>
            <a:r>
              <a:rPr lang="en-US" dirty="0"/>
              <a:t>&lt;/</a:t>
            </a:r>
            <a:r>
              <a:rPr lang="en-US" dirty="0" smtClean="0"/>
              <a:t>td&gt;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s-ES" dirty="0" smtClean="0"/>
              <a:t>&lt;/</a:t>
            </a:r>
            <a:r>
              <a:rPr lang="es-ES" dirty="0" err="1"/>
              <a:t>table</a:t>
            </a:r>
            <a:r>
              <a:rPr lang="es-ES" dirty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4941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Tabla con columnas combinadas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543521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border</a:t>
            </a:r>
            <a:r>
              <a:rPr lang="es-ES" dirty="0"/>
              <a:t>="1</a:t>
            </a:r>
            <a:r>
              <a:rPr lang="es-E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b="1" dirty="0" err="1" smtClean="0"/>
              <a:t>colspan</a:t>
            </a:r>
            <a:r>
              <a:rPr lang="es-ES" b="1" dirty="0" smtClean="0"/>
              <a:t>=</a:t>
            </a:r>
            <a:r>
              <a:rPr lang="es-ES" b="1" dirty="0"/>
              <a:t>"</a:t>
            </a:r>
            <a:r>
              <a:rPr lang="es-ES" b="1" dirty="0" smtClean="0"/>
              <a:t>2"</a:t>
            </a:r>
            <a:r>
              <a:rPr lang="en-US" dirty="0" smtClean="0"/>
              <a:t>&gt;</a:t>
            </a:r>
            <a:r>
              <a:rPr lang="en-US" dirty="0" err="1" smtClean="0"/>
              <a:t>Celda</a:t>
            </a:r>
            <a:r>
              <a:rPr lang="en-US" dirty="0" smtClean="0"/>
              <a:t> </a:t>
            </a:r>
            <a:r>
              <a:rPr lang="en-US" dirty="0" err="1" smtClean="0"/>
              <a:t>combinada</a:t>
            </a:r>
            <a:r>
              <a:rPr lang="en-US" dirty="0" smtClean="0"/>
              <a:t>&lt;/</a:t>
            </a:r>
            <a:r>
              <a:rPr lang="en-US" dirty="0" err="1"/>
              <a:t>th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celda</a:t>
            </a:r>
            <a:r>
              <a:rPr lang="en-US" dirty="0" smtClean="0"/>
              <a:t>&lt;/</a:t>
            </a:r>
            <a:r>
              <a:rPr lang="en-US" dirty="0" err="1"/>
              <a:t>th</a:t>
            </a:r>
            <a:r>
              <a:rPr lang="en-US" dirty="0" smtClean="0"/>
              <a:t>&gt;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&lt;td&gt;A&lt;/</a:t>
            </a:r>
            <a:r>
              <a:rPr lang="en-US" dirty="0"/>
              <a:t>td</a:t>
            </a:r>
            <a:r>
              <a:rPr lang="en-US" dirty="0" smtClean="0"/>
              <a:t>&gt;&lt;</a:t>
            </a:r>
            <a:r>
              <a:rPr lang="en-US" dirty="0"/>
              <a:t>td&gt;</a:t>
            </a:r>
            <a:r>
              <a:rPr lang="en-US" dirty="0" err="1"/>
              <a:t>Geografía</a:t>
            </a:r>
            <a:r>
              <a:rPr lang="en-US" dirty="0"/>
              <a:t>&lt;/td</a:t>
            </a:r>
            <a:r>
              <a:rPr lang="en-US" dirty="0" smtClean="0"/>
              <a:t>&gt;&lt;td&gt;B&lt;/td&gt;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s-ES" dirty="0" smtClean="0"/>
              <a:t>&lt;/</a:t>
            </a:r>
            <a:r>
              <a:rPr lang="es-ES" dirty="0" err="1"/>
              <a:t>table</a:t>
            </a:r>
            <a:r>
              <a:rPr lang="es-ES" dirty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80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Estructura de una página web</a:t>
            </a:r>
            <a:endParaRPr lang="es-ES" b="1" dirty="0"/>
          </a:p>
        </p:txBody>
      </p:sp>
      <p:grpSp>
        <p:nvGrpSpPr>
          <p:cNvPr id="19" name="Grupo 18"/>
          <p:cNvGrpSpPr/>
          <p:nvPr/>
        </p:nvGrpSpPr>
        <p:grpSpPr>
          <a:xfrm>
            <a:off x="1520577" y="1894726"/>
            <a:ext cx="5691883" cy="4619090"/>
            <a:chOff x="2260310" y="1905000"/>
            <a:chExt cx="5691883" cy="4619090"/>
          </a:xfrm>
        </p:grpSpPr>
        <p:sp>
          <p:nvSpPr>
            <p:cNvPr id="5" name="Rectángulo 4"/>
            <p:cNvSpPr/>
            <p:nvPr/>
          </p:nvSpPr>
          <p:spPr>
            <a:xfrm>
              <a:off x="2260310" y="1905000"/>
              <a:ext cx="5691883" cy="4619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592924" y="2054836"/>
              <a:ext cx="4999678" cy="9872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592924" y="3175170"/>
              <a:ext cx="4999678" cy="9872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601488" y="4313436"/>
              <a:ext cx="4999678" cy="9872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591214" y="5443594"/>
              <a:ext cx="4999678" cy="9872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395686" y="2340797"/>
            <a:ext cx="1212350" cy="3884535"/>
            <a:chOff x="8217616" y="2340797"/>
            <a:chExt cx="1212350" cy="3884535"/>
          </a:xfrm>
        </p:grpSpPr>
        <p:sp>
          <p:nvSpPr>
            <p:cNvPr id="14" name="Flecha derecha 13"/>
            <p:cNvSpPr/>
            <p:nvPr/>
          </p:nvSpPr>
          <p:spPr>
            <a:xfrm>
              <a:off x="8219326" y="4664467"/>
              <a:ext cx="1191802" cy="452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Flecha derecha 14"/>
            <p:cNvSpPr/>
            <p:nvPr/>
          </p:nvSpPr>
          <p:spPr>
            <a:xfrm>
              <a:off x="8219326" y="5773269"/>
              <a:ext cx="1191802" cy="452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Flecha derecha 15"/>
            <p:cNvSpPr/>
            <p:nvPr/>
          </p:nvSpPr>
          <p:spPr>
            <a:xfrm rot="20814457">
              <a:off x="8238164" y="3409310"/>
              <a:ext cx="1191802" cy="452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Flecha derecha 16"/>
            <p:cNvSpPr/>
            <p:nvPr/>
          </p:nvSpPr>
          <p:spPr>
            <a:xfrm rot="559826">
              <a:off x="8217616" y="2340797"/>
              <a:ext cx="1191802" cy="4520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8753585" y="2640456"/>
            <a:ext cx="30000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/>
              <a:t>HTML</a:t>
            </a:r>
          </a:p>
          <a:p>
            <a:endParaRPr lang="es-ES" sz="4000" b="1" dirty="0"/>
          </a:p>
          <a:p>
            <a:endParaRPr lang="es-ES" sz="4000" b="1" dirty="0" smtClean="0"/>
          </a:p>
          <a:p>
            <a:r>
              <a:rPr lang="es-ES" sz="4000" b="1" dirty="0" smtClean="0"/>
              <a:t>CSS</a:t>
            </a:r>
          </a:p>
          <a:p>
            <a:endParaRPr lang="es-ES" sz="4000" b="1" dirty="0"/>
          </a:p>
          <a:p>
            <a:r>
              <a:rPr lang="es-ES" sz="4000" b="1" dirty="0" err="1" smtClean="0"/>
              <a:t>Javascript</a:t>
            </a:r>
            <a:endParaRPr lang="es-ES" sz="40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82912" y="2321960"/>
            <a:ext cx="2188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Estructura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91475" y="3357934"/>
            <a:ext cx="235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Contenido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989765" y="4506923"/>
            <a:ext cx="2654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Apariencia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000040" y="5647348"/>
            <a:ext cx="363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</a:rPr>
              <a:t>Comportamiento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22682" y="2106204"/>
            <a:ext cx="341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Párrafos              Tablas</a:t>
            </a:r>
          </a:p>
          <a:p>
            <a:r>
              <a:rPr lang="es-ES" b="1" dirty="0">
                <a:solidFill>
                  <a:schemeClr val="bg1"/>
                </a:solidFill>
              </a:rPr>
              <a:t>Encabezados    Capas </a:t>
            </a:r>
          </a:p>
          <a:p>
            <a:r>
              <a:rPr lang="es-ES" b="1" dirty="0">
                <a:solidFill>
                  <a:schemeClr val="bg1"/>
                </a:solidFill>
              </a:rPr>
              <a:t>Listas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001806" y="3193560"/>
            <a:ext cx="1974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Texto              </a:t>
            </a:r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Imágenes</a:t>
            </a:r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Enlace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21996" y="4414467"/>
            <a:ext cx="267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Colores       Tamaños 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Fondo        Tipografías   </a:t>
            </a:r>
            <a:endParaRPr lang="es-ES" b="1" dirty="0">
              <a:solidFill>
                <a:schemeClr val="bg1"/>
              </a:solidFill>
            </a:endParaRPr>
          </a:p>
          <a:p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599418" y="5463816"/>
            <a:ext cx="126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Eventos              </a:t>
            </a:r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     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Tabla con filas combinadas</a:t>
            </a:r>
            <a:br>
              <a:rPr lang="es-ES" b="1" dirty="0" smtClean="0"/>
            </a:b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54352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err="1"/>
              <a:t>border</a:t>
            </a:r>
            <a:r>
              <a:rPr lang="es-ES" dirty="0"/>
              <a:t>="1</a:t>
            </a:r>
            <a:r>
              <a:rPr lang="es-E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&lt;td </a:t>
            </a:r>
            <a:r>
              <a:rPr lang="en-US" b="1" dirty="0" err="1" smtClean="0"/>
              <a:t>rowspan</a:t>
            </a:r>
            <a:r>
              <a:rPr lang="es-ES" b="1" dirty="0" smtClean="0"/>
              <a:t>=</a:t>
            </a:r>
            <a:r>
              <a:rPr lang="es-ES" b="1" dirty="0"/>
              <a:t>"</a:t>
            </a:r>
            <a:r>
              <a:rPr lang="es-ES" b="1" dirty="0" smtClean="0"/>
              <a:t>2"</a:t>
            </a:r>
            <a:r>
              <a:rPr lang="en-US" dirty="0" smtClean="0"/>
              <a:t>&gt;</a:t>
            </a:r>
            <a:r>
              <a:rPr lang="en-US" dirty="0" err="1" smtClean="0"/>
              <a:t>Celda</a:t>
            </a:r>
            <a:r>
              <a:rPr lang="en-US" dirty="0" smtClean="0"/>
              <a:t> </a:t>
            </a:r>
            <a:r>
              <a:rPr lang="en-US" dirty="0" err="1" smtClean="0"/>
              <a:t>combinada</a:t>
            </a:r>
            <a:r>
              <a:rPr lang="en-US" dirty="0" smtClean="0"/>
              <a:t>&lt;/td&gt;&lt;td&gt;</a:t>
            </a:r>
            <a:r>
              <a:rPr lang="en-US" dirty="0" err="1" smtClean="0"/>
              <a:t>celda</a:t>
            </a:r>
            <a:r>
              <a:rPr lang="en-US" dirty="0" smtClean="0"/>
              <a:t>&lt;/td&gt;&lt;td&gt;W&lt;/td&gt;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&gt;&lt;td&gt;A&lt;/</a:t>
            </a:r>
            <a:r>
              <a:rPr lang="en-US" dirty="0"/>
              <a:t>td</a:t>
            </a:r>
            <a:r>
              <a:rPr lang="en-US" dirty="0" smtClean="0"/>
              <a:t>&gt;&lt;td&gt;B&lt;/</a:t>
            </a:r>
            <a:r>
              <a:rPr lang="en-US" dirty="0"/>
              <a:t>td</a:t>
            </a:r>
            <a:r>
              <a:rPr lang="en-US" dirty="0" smtClean="0"/>
              <a:t>&gt;&lt;/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smtClean="0"/>
              <a:t>td&gt;C&lt;/</a:t>
            </a:r>
            <a:r>
              <a:rPr lang="en-US" dirty="0"/>
              <a:t>td&gt;&lt;</a:t>
            </a:r>
            <a:r>
              <a:rPr lang="en-US" dirty="0" smtClean="0"/>
              <a:t>td&gt;D&lt;/</a:t>
            </a:r>
            <a:r>
              <a:rPr lang="en-US" dirty="0"/>
              <a:t>td&gt;&lt;</a:t>
            </a:r>
            <a:r>
              <a:rPr lang="en-US" dirty="0" smtClean="0"/>
              <a:t>td&gt;E&lt;/</a:t>
            </a:r>
            <a:r>
              <a:rPr lang="en-US" dirty="0"/>
              <a:t>td&gt;&lt;/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s-ES" dirty="0" smtClean="0"/>
              <a:t>&lt;/</a:t>
            </a:r>
            <a:r>
              <a:rPr lang="es-ES" dirty="0" err="1"/>
              <a:t>table</a:t>
            </a:r>
            <a:r>
              <a:rPr lang="es-ES" dirty="0"/>
              <a:t>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85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Formularios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92760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form</a:t>
            </a:r>
            <a:r>
              <a:rPr lang="es-ES" dirty="0" smtClean="0"/>
              <a:t> </a:t>
            </a:r>
            <a:r>
              <a:rPr lang="es-ES" dirty="0" err="1" smtClean="0"/>
              <a:t>action</a:t>
            </a:r>
            <a:r>
              <a:rPr lang="es-ES" dirty="0" smtClean="0"/>
              <a:t>=</a:t>
            </a:r>
            <a:r>
              <a:rPr lang="es-ES" dirty="0"/>
              <a:t>"</a:t>
            </a:r>
            <a:r>
              <a:rPr lang="es-ES" dirty="0" smtClean="0"/>
              <a:t>   </a:t>
            </a:r>
            <a:r>
              <a:rPr lang="es-ES" dirty="0"/>
              <a:t>"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r>
              <a:rPr lang="es-ES" dirty="0" smtClean="0"/>
              <a:t>=</a:t>
            </a:r>
            <a:r>
              <a:rPr lang="es-ES" dirty="0"/>
              <a:t>"</a:t>
            </a:r>
            <a:r>
              <a:rPr lang="es-ES" dirty="0" smtClean="0"/>
              <a:t>   </a:t>
            </a:r>
            <a:r>
              <a:rPr lang="es-ES" dirty="0"/>
              <a:t>"</a:t>
            </a:r>
            <a:r>
              <a:rPr lang="es-ES" dirty="0" smtClean="0"/>
              <a:t>&gt;</a:t>
            </a:r>
          </a:p>
          <a:p>
            <a:r>
              <a:rPr lang="es-ES" dirty="0"/>
              <a:t>&lt;input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 smtClean="0"/>
              <a:t>"&gt;</a:t>
            </a:r>
          </a:p>
          <a:p>
            <a:r>
              <a:rPr lang="es-ES" dirty="0"/>
              <a:t>&lt;input </a:t>
            </a:r>
            <a:r>
              <a:rPr lang="es-ES" dirty="0" err="1"/>
              <a:t>type</a:t>
            </a:r>
            <a:r>
              <a:rPr lang="es-ES" dirty="0" smtClean="0"/>
              <a:t>=</a:t>
            </a:r>
            <a:r>
              <a:rPr lang="es-ES" dirty="0"/>
              <a:t>"</a:t>
            </a:r>
            <a:r>
              <a:rPr lang="es-ES" dirty="0" err="1" smtClean="0"/>
              <a:t>password</a:t>
            </a:r>
            <a:r>
              <a:rPr lang="es-ES" dirty="0" smtClean="0"/>
              <a:t>"&gt;</a:t>
            </a:r>
          </a:p>
          <a:p>
            <a:r>
              <a:rPr lang="es-ES" dirty="0"/>
              <a:t>&lt;input </a:t>
            </a:r>
            <a:r>
              <a:rPr lang="es-ES" dirty="0" err="1"/>
              <a:t>type</a:t>
            </a:r>
            <a:r>
              <a:rPr lang="es-ES" dirty="0"/>
              <a:t>="radio</a:t>
            </a:r>
            <a:r>
              <a:rPr lang="es-ES" dirty="0" smtClean="0"/>
              <a:t>"&gt;</a:t>
            </a:r>
          </a:p>
          <a:p>
            <a:r>
              <a:rPr lang="es-ES" dirty="0"/>
              <a:t>&lt;input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checkbox</a:t>
            </a:r>
            <a:r>
              <a:rPr lang="es-ES" dirty="0" smtClean="0"/>
              <a:t>"&gt;</a:t>
            </a:r>
          </a:p>
          <a:p>
            <a:r>
              <a:rPr lang="es-ES" dirty="0"/>
              <a:t>&lt;input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submit</a:t>
            </a:r>
            <a:r>
              <a:rPr lang="es-ES" dirty="0" smtClean="0"/>
              <a:t>"&gt;</a:t>
            </a:r>
          </a:p>
          <a:p>
            <a:r>
              <a:rPr lang="es-ES" dirty="0"/>
              <a:t>&lt;input </a:t>
            </a:r>
            <a:r>
              <a:rPr lang="es-ES" dirty="0" err="1"/>
              <a:t>type</a:t>
            </a:r>
            <a:r>
              <a:rPr lang="es-ES" dirty="0" smtClean="0"/>
              <a:t>=</a:t>
            </a:r>
            <a:r>
              <a:rPr lang="es-ES" dirty="0"/>
              <a:t>"</a:t>
            </a:r>
            <a:r>
              <a:rPr lang="es-ES" dirty="0" err="1" smtClean="0"/>
              <a:t>reset</a:t>
            </a:r>
            <a:r>
              <a:rPr lang="es-ES" dirty="0"/>
              <a:t>"</a:t>
            </a:r>
            <a:r>
              <a:rPr lang="es-ES" dirty="0" smtClean="0"/>
              <a:t>&gt;</a:t>
            </a:r>
          </a:p>
          <a:p>
            <a:r>
              <a:rPr lang="es-ES" dirty="0"/>
              <a:t>&lt;input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button</a:t>
            </a:r>
            <a:r>
              <a:rPr lang="es-ES" dirty="0"/>
              <a:t>"&gt;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form</a:t>
            </a:r>
            <a:r>
              <a:rPr lang="es-ES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083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Formularios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 err="1"/>
              <a:t>form</a:t>
            </a:r>
            <a:r>
              <a:rPr lang="es-ES" dirty="0"/>
              <a:t>&gt;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  </a:t>
            </a:r>
            <a:r>
              <a:rPr lang="es-ES" dirty="0"/>
              <a:t>&lt;</a:t>
            </a:r>
            <a:r>
              <a:rPr lang="es-ES" dirty="0" err="1"/>
              <a:t>label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 smtClean="0"/>
              <a:t>=“nombre"&gt;Nombre:&lt;/</a:t>
            </a:r>
            <a:r>
              <a:rPr lang="es-ES" dirty="0" err="1"/>
              <a:t>label</a:t>
            </a:r>
            <a:r>
              <a:rPr lang="es-ES" dirty="0"/>
              <a:t>&gt;&lt;</a:t>
            </a:r>
            <a:r>
              <a:rPr lang="es-ES" dirty="0" err="1"/>
              <a:t>br</a:t>
            </a:r>
            <a:r>
              <a:rPr lang="es-ES" dirty="0"/>
              <a:t>&gt;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  </a:t>
            </a:r>
            <a:r>
              <a:rPr lang="es-ES" dirty="0"/>
              <a:t>&lt;input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" id</a:t>
            </a:r>
            <a:r>
              <a:rPr lang="es-ES" dirty="0" smtClean="0"/>
              <a:t>=“nombre" </a:t>
            </a:r>
            <a:r>
              <a:rPr lang="es-ES" dirty="0" err="1"/>
              <a:t>name</a:t>
            </a:r>
            <a:r>
              <a:rPr lang="es-ES" dirty="0" smtClean="0"/>
              <a:t>=“nombre"&gt;&lt;</a:t>
            </a:r>
            <a:r>
              <a:rPr lang="es-ES" dirty="0" err="1"/>
              <a:t>br</a:t>
            </a:r>
            <a:r>
              <a:rPr lang="es-ES" dirty="0" smtClean="0"/>
              <a:t>&gt;</a:t>
            </a:r>
            <a:r>
              <a:rPr lang="es-ES" dirty="0"/>
              <a:t> 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…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&lt;/</a:t>
            </a:r>
            <a:r>
              <a:rPr lang="es-ES" dirty="0" err="1"/>
              <a:t>form</a:t>
            </a:r>
            <a:r>
              <a:rPr lang="es-ES" dirty="0"/>
              <a:t>&gt;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145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Formularios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927600"/>
          </a:xfrm>
        </p:spPr>
        <p:txBody>
          <a:bodyPr>
            <a:norm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label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/>
              <a:t>="color" </a:t>
            </a:r>
            <a:r>
              <a:rPr lang="es-ES" dirty="0" smtClean="0"/>
              <a:t>&gt;Elige un color&lt;/</a:t>
            </a:r>
            <a:r>
              <a:rPr lang="es-ES" dirty="0" err="1" smtClean="0"/>
              <a:t>label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smtClean="0"/>
              <a:t>id</a:t>
            </a:r>
            <a:r>
              <a:rPr lang="es-ES" dirty="0"/>
              <a:t> ="color" </a:t>
            </a:r>
            <a:r>
              <a:rPr lang="es-ES" dirty="0" err="1" smtClean="0"/>
              <a:t>name</a:t>
            </a:r>
            <a:r>
              <a:rPr lang="es-ES" dirty="0"/>
              <a:t>="color" &gt;</a:t>
            </a:r>
          </a:p>
          <a:p>
            <a:r>
              <a:rPr lang="es-ES" dirty="0"/>
              <a:t>  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="0" &gt;Rosa&lt;/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r>
              <a:rPr lang="es-ES" dirty="0"/>
              <a:t>  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="rojo" </a:t>
            </a:r>
            <a:r>
              <a:rPr lang="es-ES" dirty="0" err="1"/>
              <a:t>selected</a:t>
            </a:r>
            <a:r>
              <a:rPr lang="es-ES" dirty="0"/>
              <a:t>="</a:t>
            </a:r>
            <a:r>
              <a:rPr lang="es-ES" dirty="0" err="1"/>
              <a:t>selected</a:t>
            </a:r>
            <a:r>
              <a:rPr lang="es-ES" dirty="0"/>
              <a:t>"&gt;Rojo&lt;/</a:t>
            </a:r>
            <a:r>
              <a:rPr lang="es-ES" dirty="0" err="1"/>
              <a:t>option</a:t>
            </a:r>
            <a:r>
              <a:rPr lang="es-ES" dirty="0"/>
              <a:t>&gt;  </a:t>
            </a:r>
          </a:p>
          <a:p>
            <a:r>
              <a:rPr lang="es-ES" dirty="0"/>
              <a:t>  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="verde"&gt;Verde&lt;/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r>
              <a:rPr lang="es-ES" dirty="0"/>
              <a:t>  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="azul"&gt;Azul&lt;/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select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16523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Formularios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0793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 &lt;input </a:t>
            </a:r>
            <a:r>
              <a:rPr lang="es-ES" dirty="0" err="1"/>
              <a:t>type</a:t>
            </a:r>
            <a:r>
              <a:rPr lang="es-ES" dirty="0"/>
              <a:t>="color"&gt;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="date"&gt;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datetime</a:t>
            </a:r>
            <a:r>
              <a:rPr lang="es-ES" dirty="0"/>
              <a:t>-local"&gt;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="email"&gt;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="file"&gt;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hidden</a:t>
            </a:r>
            <a:r>
              <a:rPr lang="es-ES" dirty="0"/>
              <a:t>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image</a:t>
            </a:r>
            <a:r>
              <a:rPr lang="es-ES" dirty="0"/>
              <a:t>"&gt;</a:t>
            </a:r>
          </a:p>
          <a:p>
            <a:r>
              <a:rPr lang="es-ES" dirty="0"/>
              <a:t> 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month</a:t>
            </a:r>
            <a:r>
              <a:rPr lang="es-ES" dirty="0" smtClean="0"/>
              <a:t>"&gt;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267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Formularios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927600"/>
          </a:xfrm>
        </p:spPr>
        <p:txBody>
          <a:bodyPr>
            <a:normAutofit/>
          </a:bodyPr>
          <a:lstStyle/>
          <a:p>
            <a:r>
              <a:rPr lang="es-ES" dirty="0"/>
              <a:t> &lt;input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number</a:t>
            </a:r>
            <a:r>
              <a:rPr lang="es-ES" dirty="0"/>
              <a:t>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range</a:t>
            </a:r>
            <a:r>
              <a:rPr lang="es-ES" dirty="0"/>
              <a:t>"&gt;</a:t>
            </a:r>
          </a:p>
          <a:p>
            <a:r>
              <a:rPr lang="es-ES" dirty="0" smtClean="0"/>
              <a:t> 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reset</a:t>
            </a:r>
            <a:r>
              <a:rPr lang="es-ES" dirty="0"/>
              <a:t>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search</a:t>
            </a:r>
            <a:r>
              <a:rPr lang="es-ES" dirty="0"/>
              <a:t>"&gt;</a:t>
            </a:r>
          </a:p>
          <a:p>
            <a:r>
              <a:rPr lang="es-ES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tel</a:t>
            </a:r>
            <a:r>
              <a:rPr lang="es-ES" dirty="0"/>
              <a:t>"&gt;   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="time"&gt;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url</a:t>
            </a:r>
            <a:r>
              <a:rPr lang="es-ES" dirty="0"/>
              <a:t>"&gt;</a:t>
            </a:r>
          </a:p>
          <a:p>
            <a:r>
              <a:rPr lang="es-ES" dirty="0"/>
              <a:t> </a:t>
            </a:r>
            <a:r>
              <a:rPr lang="es-ES" dirty="0" smtClean="0"/>
              <a:t>&lt;</a:t>
            </a:r>
            <a:r>
              <a:rPr lang="es-ES" dirty="0"/>
              <a:t>input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week</a:t>
            </a:r>
            <a:r>
              <a:rPr lang="es-ES" dirty="0"/>
              <a:t>"&gt;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866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Evolución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1980 Tim </a:t>
            </a:r>
            <a:r>
              <a:rPr lang="es-ES" dirty="0" err="1" smtClean="0"/>
              <a:t>Berners</a:t>
            </a:r>
            <a:r>
              <a:rPr lang="es-ES" dirty="0" smtClean="0"/>
              <a:t>-Lee   trabajaba en el CERN.</a:t>
            </a:r>
          </a:p>
          <a:p>
            <a:r>
              <a:rPr lang="es-ES" dirty="0" smtClean="0"/>
              <a:t>Objetivo:</a:t>
            </a:r>
          </a:p>
          <a:p>
            <a:r>
              <a:rPr lang="es-ES" dirty="0" smtClean="0"/>
              <a:t>Compartir documentos de forma fácil y eficiente.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Evolución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44602"/>
          </a:xfrm>
        </p:spPr>
        <p:txBody>
          <a:bodyPr>
            <a:normAutofit/>
          </a:bodyPr>
          <a:lstStyle/>
          <a:p>
            <a:r>
              <a:rPr lang="es-ES" dirty="0" smtClean="0"/>
              <a:t>En 1991 se publicó como HTML </a:t>
            </a:r>
            <a:r>
              <a:rPr lang="es-ES" dirty="0" err="1" smtClean="0"/>
              <a:t>Tags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1993 la IETF (Internet </a:t>
            </a:r>
            <a:r>
              <a:rPr lang="es-ES" dirty="0" err="1" smtClean="0"/>
              <a:t>Enginnering</a:t>
            </a:r>
            <a:r>
              <a:rPr lang="es-ES" dirty="0" smtClean="0"/>
              <a:t> </a:t>
            </a:r>
            <a:r>
              <a:rPr lang="es-ES" dirty="0" err="1" smtClean="0"/>
              <a:t>Task</a:t>
            </a:r>
            <a:r>
              <a:rPr lang="es-ES" dirty="0" smtClean="0"/>
              <a:t> </a:t>
            </a:r>
            <a:r>
              <a:rPr lang="es-ES" dirty="0" err="1" smtClean="0"/>
              <a:t>Force</a:t>
            </a:r>
            <a:r>
              <a:rPr lang="es-ES" dirty="0" smtClean="0"/>
              <a:t>) lo propone como estándar.</a:t>
            </a:r>
          </a:p>
          <a:p>
            <a:r>
              <a:rPr lang="es-ES" dirty="0" smtClean="0"/>
              <a:t>En 1995 HTML 2 se convierte en el primer estándar.</a:t>
            </a:r>
          </a:p>
          <a:p>
            <a:r>
              <a:rPr lang="es-ES" dirty="0" smtClean="0"/>
              <a:t>En 1997 Tim </a:t>
            </a:r>
            <a:r>
              <a:rPr lang="es-ES" dirty="0" err="1" smtClean="0"/>
              <a:t>Berners</a:t>
            </a:r>
            <a:r>
              <a:rPr lang="es-ES" dirty="0" smtClean="0"/>
              <a:t>-Lee funda W3C (</a:t>
            </a:r>
            <a:r>
              <a:rPr lang="es-ES" dirty="0" err="1" smtClean="0"/>
              <a:t>World</a:t>
            </a:r>
            <a:r>
              <a:rPr lang="es-ES" dirty="0" smtClean="0"/>
              <a:t> Wide Web </a:t>
            </a:r>
            <a:r>
              <a:rPr lang="es-ES" dirty="0" err="1" smtClean="0"/>
              <a:t>Consortium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En 1997 </a:t>
            </a:r>
            <a:r>
              <a:rPr lang="es-ES" dirty="0"/>
              <a:t>se publica </a:t>
            </a:r>
            <a:r>
              <a:rPr lang="es-ES" dirty="0" smtClean="0"/>
              <a:t>como estándar HTML 3.2 bajo W3C.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1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Evolución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1998 HTML 4.0 incorpora CSS, scripts, mejoras en los formularios.</a:t>
            </a:r>
          </a:p>
          <a:p>
            <a:r>
              <a:rPr lang="es-ES" dirty="0" smtClean="0"/>
              <a:t>En 1991 se publica XHTML 1.0 que extiende HTML4.</a:t>
            </a:r>
          </a:p>
          <a:p>
            <a:r>
              <a:rPr lang="es-ES" dirty="0" smtClean="0"/>
              <a:t>En 2001 se publica </a:t>
            </a:r>
            <a:r>
              <a:rPr lang="es-ES" dirty="0"/>
              <a:t>XHTML </a:t>
            </a:r>
            <a:r>
              <a:rPr lang="es-ES" dirty="0" smtClean="0"/>
              <a:t>1.1</a:t>
            </a:r>
          </a:p>
          <a:p>
            <a:r>
              <a:rPr lang="es-ES" dirty="0" smtClean="0"/>
              <a:t>En 2004 se publica última versión oficial de la W3C, HTML 4.01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57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Evolución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2004 Apple, Opera y Mozilla crean la asociación WHATWG (Web </a:t>
            </a:r>
            <a:r>
              <a:rPr lang="es-ES" dirty="0" err="1" smtClean="0"/>
              <a:t>Hypertext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Technology</a:t>
            </a:r>
            <a:r>
              <a:rPr lang="es-ES" dirty="0" smtClean="0"/>
              <a:t>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)</a:t>
            </a:r>
          </a:p>
          <a:p>
            <a:r>
              <a:rPr lang="es-ES" dirty="0" smtClean="0"/>
              <a:t>En 2008 publican el primer borrador de HTML 5.</a:t>
            </a:r>
          </a:p>
          <a:p>
            <a:r>
              <a:rPr lang="es-ES" dirty="0"/>
              <a:t>https://</a:t>
            </a:r>
            <a:r>
              <a:rPr lang="es-ES" dirty="0" smtClean="0"/>
              <a:t>html.spec.whatwg.org/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Estructura fichero HTML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Extensión .</a:t>
            </a:r>
            <a:r>
              <a:rPr lang="es-ES" dirty="0" err="1" smtClean="0"/>
              <a:t>html</a:t>
            </a:r>
            <a:endParaRPr lang="es-ES" dirty="0" smtClean="0"/>
          </a:p>
          <a:p>
            <a:r>
              <a:rPr lang="es-ES" dirty="0" smtClean="0"/>
              <a:t>Contienen etiquetas</a:t>
            </a:r>
          </a:p>
          <a:p>
            <a:r>
              <a:rPr lang="es-ES" dirty="0" smtClean="0"/>
              <a:t>Hay 2 tipos de etiquetas:</a:t>
            </a:r>
          </a:p>
          <a:p>
            <a:pPr lvl="1"/>
            <a:r>
              <a:rPr lang="es-ES" dirty="0" smtClean="0"/>
              <a:t>Apertura</a:t>
            </a:r>
          </a:p>
          <a:p>
            <a:pPr lvl="1"/>
            <a:r>
              <a:rPr lang="es-ES" dirty="0" smtClean="0"/>
              <a:t>Cierre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42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El concepto de elemento HTML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Componente fundamental del HTML</a:t>
            </a:r>
          </a:p>
          <a:p>
            <a:r>
              <a:rPr lang="es-ES" dirty="0"/>
              <a:t>2</a:t>
            </a:r>
            <a:r>
              <a:rPr lang="es-ES" dirty="0" smtClean="0"/>
              <a:t> propiedades básicas:</a:t>
            </a:r>
          </a:p>
          <a:p>
            <a:pPr lvl="1"/>
            <a:r>
              <a:rPr lang="es-ES" dirty="0" smtClean="0"/>
              <a:t>Atributos</a:t>
            </a:r>
          </a:p>
          <a:p>
            <a:pPr lvl="1"/>
            <a:r>
              <a:rPr lang="es-ES" dirty="0" smtClean="0"/>
              <a:t>Contenido</a:t>
            </a:r>
            <a:endParaRPr lang="es-ES" dirty="0"/>
          </a:p>
          <a:p>
            <a:r>
              <a:rPr lang="es-ES" dirty="0" smtClean="0"/>
              <a:t>Los atributos van dentro de la etiqueta de apertura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157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5105</TotalTime>
  <Words>1008</Words>
  <Application>Microsoft Office PowerPoint</Application>
  <PresentationFormat>Panorámica</PresentationFormat>
  <Paragraphs>261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 3</vt:lpstr>
      <vt:lpstr>Espiral</vt:lpstr>
      <vt:lpstr>HTML5</vt:lpstr>
      <vt:lpstr>¿Qué es HTML5?</vt:lpstr>
      <vt:lpstr>Estructura de una página web</vt:lpstr>
      <vt:lpstr>Evolución</vt:lpstr>
      <vt:lpstr>Evolución</vt:lpstr>
      <vt:lpstr>Evolución</vt:lpstr>
      <vt:lpstr>Evolución</vt:lpstr>
      <vt:lpstr>Estructura fichero HTML</vt:lpstr>
      <vt:lpstr>El concepto de elemento HTML</vt:lpstr>
      <vt:lpstr>Atributos elementos HTML</vt:lpstr>
      <vt:lpstr>Elemento HTML con contenido</vt:lpstr>
      <vt:lpstr>Elemento HTML sin contenido</vt:lpstr>
      <vt:lpstr>Estructura </vt:lpstr>
      <vt:lpstr>Encabezado</vt:lpstr>
      <vt:lpstr>Cuerpo</vt:lpstr>
      <vt:lpstr>Etiquetas semánticas</vt:lpstr>
      <vt:lpstr>Etiquetas semánticas</vt:lpstr>
      <vt:lpstr>Anidación de elementos</vt:lpstr>
      <vt:lpstr>Especificar una URL</vt:lpstr>
      <vt:lpstr>Texto, encabezados, párrafos, saltos de línea</vt:lpstr>
      <vt:lpstr>Texto, encabezados, párrafos, saltos de línea</vt:lpstr>
      <vt:lpstr>Listas </vt:lpstr>
      <vt:lpstr>Listas </vt:lpstr>
      <vt:lpstr>Imágenes</vt:lpstr>
      <vt:lpstr>Enlaces </vt:lpstr>
      <vt:lpstr>Areas (span, div) </vt:lpstr>
      <vt:lpstr>Tablas – tabla básica </vt:lpstr>
      <vt:lpstr>Tablas – tabla con encabezado </vt:lpstr>
      <vt:lpstr>Tabla con columnas combinadas </vt:lpstr>
      <vt:lpstr>Tabla con filas combinadas </vt:lpstr>
      <vt:lpstr>Formularios </vt:lpstr>
      <vt:lpstr>Formularios </vt:lpstr>
      <vt:lpstr>Formularios </vt:lpstr>
      <vt:lpstr>Formularios</vt:lpstr>
      <vt:lpstr>Formularios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HTML5, CSS y Javascript</dc:title>
  <dc:creator>Isabel Sera1 Sera2</dc:creator>
  <cp:lastModifiedBy>Isabel Sera1 Sera2</cp:lastModifiedBy>
  <cp:revision>46</cp:revision>
  <dcterms:created xsi:type="dcterms:W3CDTF">2022-10-08T11:37:52Z</dcterms:created>
  <dcterms:modified xsi:type="dcterms:W3CDTF">2023-05-07T20:29:41Z</dcterms:modified>
</cp:coreProperties>
</file>