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81" r:id="rId20"/>
    <p:sldId id="282" r:id="rId21"/>
    <p:sldId id="283" r:id="rId22"/>
    <p:sldId id="284" r:id="rId23"/>
    <p:sldId id="280" r:id="rId24"/>
    <p:sldId id="276" r:id="rId25"/>
    <p:sldId id="285" r:id="rId26"/>
    <p:sldId id="286" r:id="rId27"/>
    <p:sldId id="277" r:id="rId28"/>
    <p:sldId id="278" r:id="rId29"/>
    <p:sldId id="287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CSS3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09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 1 – Hoja de estilo externa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01288"/>
            <a:ext cx="8915400" cy="5569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600" dirty="0"/>
              <a:t>&lt;!DOCTYPE </a:t>
            </a:r>
            <a:r>
              <a:rPr lang="es-ES" sz="2600" dirty="0" err="1"/>
              <a:t>html</a:t>
            </a:r>
            <a:r>
              <a:rPr lang="es-ES" sz="2600" dirty="0"/>
              <a:t>&gt;</a:t>
            </a:r>
          </a:p>
          <a:p>
            <a:pPr marL="0" indent="0">
              <a:buNone/>
            </a:pPr>
            <a:r>
              <a:rPr lang="es-ES" sz="2600" dirty="0"/>
              <a:t>&lt;</a:t>
            </a:r>
            <a:r>
              <a:rPr lang="es-ES" sz="2600" dirty="0" err="1"/>
              <a:t>html</a:t>
            </a:r>
            <a:r>
              <a:rPr lang="es-ES" sz="2600" dirty="0"/>
              <a:t>&gt;  </a:t>
            </a:r>
          </a:p>
          <a:p>
            <a:pPr marL="0" indent="0">
              <a:buNone/>
            </a:pPr>
            <a:r>
              <a:rPr lang="es-ES" sz="2600" dirty="0"/>
              <a:t>&lt;head&gt;    </a:t>
            </a:r>
          </a:p>
          <a:p>
            <a:pPr marL="0" indent="0">
              <a:buNone/>
            </a:pPr>
            <a:r>
              <a:rPr lang="es-ES" sz="2600" dirty="0"/>
              <a:t>&lt;meta </a:t>
            </a:r>
            <a:r>
              <a:rPr lang="es-ES" sz="2600" dirty="0" err="1"/>
              <a:t>charset</a:t>
            </a:r>
            <a:r>
              <a:rPr lang="es-ES" sz="2600" dirty="0"/>
              <a:t>="utf-8"&gt;    </a:t>
            </a:r>
          </a:p>
          <a:p>
            <a:pPr marL="0" indent="0">
              <a:buNone/>
            </a:pPr>
            <a:r>
              <a:rPr lang="es-ES" sz="2600" dirty="0"/>
              <a:t>&lt;</a:t>
            </a:r>
            <a:r>
              <a:rPr lang="es-ES" sz="2600" dirty="0" err="1"/>
              <a:t>title</a:t>
            </a:r>
            <a:r>
              <a:rPr lang="es-ES" sz="2600" dirty="0"/>
              <a:t>&gt;Mi primer CSS&lt;/</a:t>
            </a:r>
            <a:r>
              <a:rPr lang="es-ES" sz="2600" dirty="0" err="1"/>
              <a:t>title</a:t>
            </a:r>
            <a:r>
              <a:rPr lang="es-ES" sz="2600" dirty="0"/>
              <a:t>&gt;</a:t>
            </a:r>
          </a:p>
          <a:p>
            <a:pPr marL="0" indent="0">
              <a:buNone/>
            </a:pPr>
            <a:r>
              <a:rPr lang="es-ES" sz="2600" dirty="0"/>
              <a:t>    &lt;link </a:t>
            </a:r>
            <a:r>
              <a:rPr lang="es-ES" sz="2600" dirty="0" err="1"/>
              <a:t>rel</a:t>
            </a:r>
            <a:r>
              <a:rPr lang="es-ES" sz="2600" dirty="0"/>
              <a:t>="</a:t>
            </a:r>
            <a:r>
              <a:rPr lang="es-ES" sz="2600" dirty="0" err="1"/>
              <a:t>stylesheet</a:t>
            </a:r>
            <a:r>
              <a:rPr lang="es-ES" sz="2600" dirty="0"/>
              <a:t>" </a:t>
            </a:r>
            <a:r>
              <a:rPr lang="es-ES" sz="2600" dirty="0" err="1"/>
              <a:t>href</a:t>
            </a:r>
            <a:r>
              <a:rPr lang="es-ES" sz="2600" dirty="0"/>
              <a:t>=“</a:t>
            </a:r>
            <a:r>
              <a:rPr lang="es-ES" sz="2600" dirty="0" err="1"/>
              <a:t>styles</a:t>
            </a:r>
            <a:r>
              <a:rPr lang="es-ES" sz="2600" dirty="0"/>
              <a:t>/style.css"&gt;</a:t>
            </a:r>
          </a:p>
          <a:p>
            <a:pPr marL="0" indent="0">
              <a:buNone/>
            </a:pPr>
            <a:r>
              <a:rPr lang="es-ES" sz="2600" dirty="0"/>
              <a:t>  &lt;/head&gt;  </a:t>
            </a:r>
          </a:p>
          <a:p>
            <a:pPr marL="0" indent="0">
              <a:buNone/>
            </a:pPr>
            <a:r>
              <a:rPr lang="es-ES" sz="2600" dirty="0"/>
              <a:t>&lt;</a:t>
            </a:r>
            <a:r>
              <a:rPr lang="es-ES" sz="2600" dirty="0" err="1"/>
              <a:t>body</a:t>
            </a:r>
            <a:r>
              <a:rPr lang="es-ES" sz="2600" dirty="0"/>
              <a:t>&gt;    </a:t>
            </a:r>
          </a:p>
          <a:p>
            <a:pPr marL="0" indent="0">
              <a:buNone/>
            </a:pPr>
            <a:r>
              <a:rPr lang="es-ES" sz="2600" dirty="0"/>
              <a:t>&lt;h1&gt;¡Hola, mundo!&lt;/h1&gt;</a:t>
            </a:r>
          </a:p>
          <a:p>
            <a:pPr marL="0" indent="0">
              <a:buNone/>
            </a:pPr>
            <a:r>
              <a:rPr lang="es-ES" sz="2600" dirty="0"/>
              <a:t>    &lt;p&gt;Este es mi primer ejemplo de CSS&lt;/p&gt;  &lt;/</a:t>
            </a:r>
            <a:r>
              <a:rPr lang="es-ES" sz="2600" dirty="0" err="1"/>
              <a:t>body</a:t>
            </a:r>
            <a:r>
              <a:rPr lang="es-ES" sz="2600" dirty="0"/>
              <a:t>&gt;&lt;/</a:t>
            </a:r>
            <a:r>
              <a:rPr lang="es-ES" sz="2600" dirty="0" err="1"/>
              <a:t>html</a:t>
            </a:r>
            <a:r>
              <a:rPr lang="es-ES" sz="2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5440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styles</a:t>
            </a:r>
            <a:r>
              <a:rPr lang="es-ES" b="1" dirty="0"/>
              <a:t>/style.css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h1 {color: #CC9933;</a:t>
            </a:r>
          </a:p>
          <a:p>
            <a:pPr marL="0" indent="0">
              <a:buNone/>
            </a:pPr>
            <a:r>
              <a:rPr lang="es-ES" sz="2800" dirty="0"/>
              <a:t>	   font-size:12 </a:t>
            </a:r>
            <a:r>
              <a:rPr lang="es-ES" sz="2800" dirty="0" err="1"/>
              <a:t>px</a:t>
            </a:r>
            <a:r>
              <a:rPr lang="es-ES" sz="2800" dirty="0"/>
              <a:t>;</a:t>
            </a:r>
          </a:p>
          <a:p>
            <a:pPr marL="0" indent="0">
              <a:buNone/>
            </a:pPr>
            <a:r>
              <a:rPr lang="es-ES" sz="2800" dirty="0"/>
              <a:t>        </a:t>
            </a:r>
            <a:r>
              <a:rPr lang="es-ES" sz="2800" dirty="0" err="1"/>
              <a:t>border</a:t>
            </a:r>
            <a:r>
              <a:rPr lang="es-ES" sz="2800" dirty="0"/>
              <a:t>: 1 </a:t>
            </a:r>
            <a:r>
              <a:rPr lang="es-ES" sz="2800" dirty="0" err="1"/>
              <a:t>px</a:t>
            </a:r>
            <a:r>
              <a:rPr lang="es-ES" sz="2800" dirty="0"/>
              <a:t> </a:t>
            </a:r>
            <a:r>
              <a:rPr lang="es-ES" sz="2800" dirty="0" err="1"/>
              <a:t>solid</a:t>
            </a:r>
            <a:r>
              <a:rPr lang="es-ES" sz="2800" dirty="0"/>
              <a:t> </a:t>
            </a:r>
            <a:r>
              <a:rPr lang="es-ES" sz="2800" dirty="0" err="1"/>
              <a:t>black</a:t>
            </a:r>
            <a:r>
              <a:rPr lang="es-ES" sz="2800" u="sng" dirty="0"/>
              <a:t>;}</a:t>
            </a:r>
          </a:p>
          <a:p>
            <a:pPr marL="0" indent="0">
              <a:buNone/>
            </a:pPr>
            <a:r>
              <a:rPr lang="es-ES" sz="2800" dirty="0"/>
              <a:t>p {color: red;}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4809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es-ES" b="1" dirty="0"/>
              <a:t>Ejemplo 2- Hoja de estilo interna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1341912"/>
            <a:ext cx="9309863" cy="55160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800" dirty="0"/>
              <a:t>&lt;!DOCTYPE </a:t>
            </a:r>
            <a:r>
              <a:rPr lang="es-ES" sz="2800" dirty="0" err="1"/>
              <a:t>html</a:t>
            </a:r>
            <a:r>
              <a:rPr lang="es-ES" sz="2800" dirty="0"/>
              <a:t>&gt;&lt;</a:t>
            </a:r>
            <a:r>
              <a:rPr lang="es-ES" sz="2800" dirty="0" err="1"/>
              <a:t>html</a:t>
            </a:r>
            <a:r>
              <a:rPr lang="es-ES" sz="2800" dirty="0"/>
              <a:t>&gt; &lt;head&gt;&lt;meta </a:t>
            </a:r>
            <a:r>
              <a:rPr lang="es-ES" sz="2800" dirty="0" err="1"/>
              <a:t>charset</a:t>
            </a:r>
            <a:r>
              <a:rPr lang="es-ES" sz="2800" dirty="0"/>
              <a:t>="utf-8"&gt; </a:t>
            </a:r>
          </a:p>
          <a:p>
            <a:pPr marL="0" indent="0">
              <a:buNone/>
            </a:pPr>
            <a:r>
              <a:rPr lang="es-ES" sz="2800" dirty="0"/>
              <a:t>&lt;</a:t>
            </a:r>
            <a:r>
              <a:rPr lang="es-ES" sz="2800" dirty="0" err="1"/>
              <a:t>title</a:t>
            </a:r>
            <a:r>
              <a:rPr lang="es-ES" sz="2800" dirty="0"/>
              <a:t>&gt;Mi primer CSS&lt;/</a:t>
            </a:r>
            <a:r>
              <a:rPr lang="es-ES" sz="2800" dirty="0" err="1"/>
              <a:t>title</a:t>
            </a:r>
            <a:r>
              <a:rPr lang="es-ES" sz="2800" dirty="0"/>
              <a:t>&gt;</a:t>
            </a:r>
          </a:p>
          <a:p>
            <a:pPr marL="0" indent="0">
              <a:buNone/>
            </a:pPr>
            <a:r>
              <a:rPr lang="es-ES" sz="2800" dirty="0"/>
              <a:t>    &lt;</a:t>
            </a:r>
            <a:r>
              <a:rPr lang="es-ES" sz="2800" dirty="0" err="1"/>
              <a:t>style</a:t>
            </a:r>
            <a:r>
              <a:rPr lang="es-ES" sz="2800" dirty="0"/>
              <a:t>&gt;</a:t>
            </a:r>
          </a:p>
          <a:p>
            <a:pPr marL="0" indent="0">
              <a:buNone/>
            </a:pPr>
            <a:r>
              <a:rPr lang="es-ES" sz="2800" dirty="0"/>
              <a:t>      h1 {</a:t>
            </a:r>
          </a:p>
          <a:p>
            <a:pPr marL="0" indent="0">
              <a:buNone/>
            </a:pPr>
            <a:r>
              <a:rPr lang="es-ES" sz="2800" dirty="0"/>
              <a:t>        color: blue;</a:t>
            </a:r>
          </a:p>
          <a:p>
            <a:pPr marL="0" indent="0">
              <a:buNone/>
            </a:pPr>
            <a:r>
              <a:rPr lang="es-ES" sz="2800" dirty="0"/>
              <a:t>        </a:t>
            </a:r>
            <a:r>
              <a:rPr lang="es-ES" sz="2800" dirty="0" err="1"/>
              <a:t>background</a:t>
            </a:r>
            <a:r>
              <a:rPr lang="es-ES" sz="2800" dirty="0"/>
              <a:t>-color: #CC9933;</a:t>
            </a:r>
          </a:p>
          <a:p>
            <a:pPr marL="0" indent="0">
              <a:buNone/>
            </a:pPr>
            <a:r>
              <a:rPr lang="es-ES" sz="2800" dirty="0"/>
              <a:t>        </a:t>
            </a:r>
            <a:r>
              <a:rPr lang="es-ES" sz="2800" dirty="0" err="1"/>
              <a:t>border</a:t>
            </a:r>
            <a:r>
              <a:rPr lang="es-ES" sz="2800" dirty="0"/>
              <a:t>: 1px </a:t>
            </a:r>
            <a:r>
              <a:rPr lang="es-ES" sz="2800" dirty="0" err="1"/>
              <a:t>solid</a:t>
            </a:r>
            <a:r>
              <a:rPr lang="es-ES" sz="2800" dirty="0"/>
              <a:t> </a:t>
            </a:r>
            <a:r>
              <a:rPr lang="es-ES" sz="2800" dirty="0" err="1"/>
              <a:t>black</a:t>
            </a:r>
            <a:r>
              <a:rPr lang="es-ES" sz="2800" dirty="0"/>
              <a:t>;</a:t>
            </a:r>
          </a:p>
          <a:p>
            <a:pPr marL="0" indent="0">
              <a:buNone/>
            </a:pPr>
            <a:r>
              <a:rPr lang="es-ES" sz="2800" dirty="0"/>
              <a:t>      }</a:t>
            </a:r>
            <a:br>
              <a:rPr lang="es-ES" sz="2800" dirty="0"/>
            </a:br>
            <a:r>
              <a:rPr lang="es-ES" sz="2800" dirty="0"/>
              <a:t>      p {  color: red;    }</a:t>
            </a:r>
          </a:p>
          <a:p>
            <a:pPr marL="0" indent="0">
              <a:buNone/>
            </a:pPr>
            <a:r>
              <a:rPr lang="es-ES" sz="2800" dirty="0"/>
              <a:t>    &lt;/</a:t>
            </a:r>
            <a:r>
              <a:rPr lang="es-ES" sz="2800" dirty="0" err="1"/>
              <a:t>style</a:t>
            </a:r>
            <a:r>
              <a:rPr lang="es-ES" sz="2800" dirty="0"/>
              <a:t>&gt;</a:t>
            </a:r>
          </a:p>
          <a:p>
            <a:pPr marL="0" indent="0">
              <a:buNone/>
            </a:pPr>
            <a:r>
              <a:rPr lang="es-ES" sz="2800" dirty="0"/>
              <a:t>  &lt;/head&gt;</a:t>
            </a:r>
          </a:p>
          <a:p>
            <a:pPr marL="0" indent="0">
              <a:buNone/>
            </a:pPr>
            <a:r>
              <a:rPr lang="es-ES" sz="2800" dirty="0"/>
              <a:t>  &lt;</a:t>
            </a:r>
            <a:r>
              <a:rPr lang="es-ES" sz="2800" dirty="0" err="1"/>
              <a:t>body</a:t>
            </a:r>
            <a:r>
              <a:rPr lang="es-ES" sz="2800" dirty="0"/>
              <a:t>&gt; &lt;h1&gt;¡Hola, mundo!&lt;/h1&gt;&lt;p&gt;Este es mi primer ejemplo de CSS&lt;/p&gt;</a:t>
            </a:r>
          </a:p>
          <a:p>
            <a:pPr marL="0" indent="0">
              <a:buNone/>
            </a:pPr>
            <a:r>
              <a:rPr lang="es-ES" sz="2800" dirty="0"/>
              <a:t>  &lt;/</a:t>
            </a:r>
            <a:r>
              <a:rPr lang="es-ES" sz="2800" dirty="0" err="1"/>
              <a:t>body</a:t>
            </a:r>
            <a:r>
              <a:rPr lang="es-ES" sz="2800" dirty="0"/>
              <a:t>&gt;&lt;/</a:t>
            </a:r>
            <a:r>
              <a:rPr lang="es-ES" sz="2800" dirty="0" err="1"/>
              <a:t>html</a:t>
            </a:r>
            <a:r>
              <a:rPr lang="es-ES" sz="2800" dirty="0"/>
              <a:t>&gt;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199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 3 – Estilos en línea (No usar)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849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/>
              <a:t>&lt;!DOCTYPE </a:t>
            </a:r>
            <a:r>
              <a:rPr lang="es-ES" sz="2800" dirty="0" err="1"/>
              <a:t>html</a:t>
            </a:r>
            <a:r>
              <a:rPr lang="es-ES" sz="2800" dirty="0"/>
              <a:t>&gt;</a:t>
            </a:r>
          </a:p>
          <a:p>
            <a:pPr marL="0" indent="0">
              <a:buNone/>
            </a:pPr>
            <a:r>
              <a:rPr lang="es-ES" sz="2800" dirty="0"/>
              <a:t>&lt;</a:t>
            </a:r>
            <a:r>
              <a:rPr lang="es-ES" sz="2800" dirty="0" err="1"/>
              <a:t>html</a:t>
            </a:r>
            <a:r>
              <a:rPr lang="es-ES" sz="2800" dirty="0"/>
              <a:t>&gt; &lt;head&gt; &lt;meta </a:t>
            </a:r>
            <a:r>
              <a:rPr lang="es-ES" sz="2800" dirty="0" err="1"/>
              <a:t>charset</a:t>
            </a:r>
            <a:r>
              <a:rPr lang="es-ES" sz="2800" dirty="0"/>
              <a:t>="utf-8"&gt;</a:t>
            </a:r>
          </a:p>
          <a:p>
            <a:pPr marL="0" indent="0">
              <a:buNone/>
            </a:pPr>
            <a:r>
              <a:rPr lang="es-ES" sz="2800" dirty="0"/>
              <a:t>&lt;</a:t>
            </a:r>
            <a:r>
              <a:rPr lang="es-ES" sz="2800" dirty="0" err="1"/>
              <a:t>title</a:t>
            </a:r>
            <a:r>
              <a:rPr lang="es-ES" sz="2800" dirty="0"/>
              <a:t>&gt;Mi primer CSS&lt;/</a:t>
            </a:r>
            <a:r>
              <a:rPr lang="es-ES" sz="2800" dirty="0" err="1"/>
              <a:t>title</a:t>
            </a:r>
            <a:r>
              <a:rPr lang="es-ES" sz="2800" dirty="0"/>
              <a:t>&gt; &lt;/head&gt;</a:t>
            </a:r>
          </a:p>
          <a:p>
            <a:pPr marL="0" indent="0">
              <a:buNone/>
            </a:pPr>
            <a:r>
              <a:rPr lang="es-ES" sz="2800" dirty="0"/>
              <a:t>  &lt;</a:t>
            </a:r>
            <a:r>
              <a:rPr lang="es-ES" sz="2800" dirty="0" err="1"/>
              <a:t>body</a:t>
            </a:r>
            <a:r>
              <a:rPr lang="es-ES" sz="2800" dirty="0"/>
              <a:t>&gt;</a:t>
            </a:r>
          </a:p>
          <a:p>
            <a:pPr marL="0" indent="0">
              <a:buNone/>
            </a:pPr>
            <a:r>
              <a:rPr lang="es-ES" sz="2800" dirty="0"/>
              <a:t>    &lt;h1 </a:t>
            </a:r>
            <a:r>
              <a:rPr lang="es-ES" sz="2800" dirty="0" err="1"/>
              <a:t>style</a:t>
            </a:r>
            <a:r>
              <a:rPr lang="es-ES" sz="2800" dirty="0"/>
              <a:t>="color: </a:t>
            </a:r>
            <a:r>
              <a:rPr lang="es-ES" sz="2800" dirty="0" err="1"/>
              <a:t>blue;background-color</a:t>
            </a:r>
            <a:r>
              <a:rPr lang="es-ES" sz="2800" dirty="0"/>
              <a:t>: #CC9933;    </a:t>
            </a:r>
            <a:r>
              <a:rPr lang="es-ES" sz="2800" dirty="0" err="1"/>
              <a:t>border</a:t>
            </a:r>
            <a:r>
              <a:rPr lang="es-ES" sz="2800" dirty="0"/>
              <a:t>: 1px </a:t>
            </a:r>
            <a:r>
              <a:rPr lang="es-ES" sz="2800" dirty="0" err="1"/>
              <a:t>solid</a:t>
            </a:r>
            <a:r>
              <a:rPr lang="es-ES" sz="2800" dirty="0"/>
              <a:t> </a:t>
            </a:r>
            <a:r>
              <a:rPr lang="es-ES" sz="2800" dirty="0" err="1"/>
              <a:t>black</a:t>
            </a:r>
            <a:r>
              <a:rPr lang="es-ES" sz="2800" dirty="0"/>
              <a:t>;"&gt;¡Hola mundo!&lt;/h1&gt;</a:t>
            </a:r>
          </a:p>
          <a:p>
            <a:pPr marL="0" indent="0">
              <a:buNone/>
            </a:pPr>
            <a:r>
              <a:rPr lang="es-ES" sz="2800" dirty="0"/>
              <a:t>&lt;p </a:t>
            </a:r>
            <a:r>
              <a:rPr lang="es-ES" sz="2800" dirty="0" err="1"/>
              <a:t>style</a:t>
            </a:r>
            <a:r>
              <a:rPr lang="es-ES" sz="2800" dirty="0"/>
              <a:t>="</a:t>
            </a:r>
            <a:r>
              <a:rPr lang="es-ES" sz="2800" dirty="0" err="1"/>
              <a:t>color:red</a:t>
            </a:r>
            <a:r>
              <a:rPr lang="es-ES" sz="2800" dirty="0"/>
              <a:t>;"&gt;Este es mi primer ejemplo de CSS&lt;/p&gt;</a:t>
            </a:r>
          </a:p>
          <a:p>
            <a:pPr marL="0" indent="0">
              <a:buNone/>
            </a:pPr>
            <a:r>
              <a:rPr lang="es-ES" sz="2800" dirty="0"/>
              <a:t>  &lt;/</a:t>
            </a:r>
            <a:r>
              <a:rPr lang="es-ES" sz="2800" dirty="0" err="1"/>
              <a:t>body</a:t>
            </a:r>
            <a:r>
              <a:rPr lang="es-ES" sz="2800" dirty="0"/>
              <a:t>&gt;&lt;/</a:t>
            </a:r>
            <a:r>
              <a:rPr lang="es-ES" sz="2800" dirty="0" err="1"/>
              <a:t>html</a:t>
            </a:r>
            <a:r>
              <a:rPr lang="es-ES" sz="2800" dirty="0"/>
              <a:t>&gt;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4073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Simples</a:t>
            </a:r>
          </a:p>
          <a:p>
            <a:r>
              <a:rPr lang="es-ES" sz="2800" dirty="0"/>
              <a:t>Combinados</a:t>
            </a:r>
          </a:p>
          <a:p>
            <a:r>
              <a:rPr lang="es-ES" sz="2800" dirty="0" err="1"/>
              <a:t>Pseudo</a:t>
            </a:r>
            <a:r>
              <a:rPr lang="es-ES" sz="2800" dirty="0"/>
              <a:t>-Clases</a:t>
            </a:r>
          </a:p>
          <a:p>
            <a:r>
              <a:rPr lang="es-ES" sz="2800" dirty="0" err="1"/>
              <a:t>Pseudo</a:t>
            </a:r>
            <a:r>
              <a:rPr lang="es-ES" sz="2800" dirty="0"/>
              <a:t>-elementos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3707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simples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elemento</a:t>
            </a:r>
          </a:p>
          <a:p>
            <a:r>
              <a:rPr lang="es-ES" sz="2800" dirty="0"/>
              <a:t>elemento1,elemento2</a:t>
            </a:r>
          </a:p>
          <a:p>
            <a:r>
              <a:rPr lang="es-ES" sz="2800" dirty="0"/>
              <a:t>#id</a:t>
            </a:r>
          </a:p>
          <a:p>
            <a:r>
              <a:rPr lang="es-ES" sz="2800" dirty="0"/>
              <a:t>.</a:t>
            </a:r>
            <a:r>
              <a:rPr lang="es-ES" sz="2800" dirty="0" err="1"/>
              <a:t>class</a:t>
            </a:r>
            <a:endParaRPr lang="es-ES" sz="2800" dirty="0"/>
          </a:p>
          <a:p>
            <a:r>
              <a:rPr lang="es-ES" sz="2800" dirty="0" err="1"/>
              <a:t>elemento.class</a:t>
            </a:r>
            <a:endParaRPr lang="es-ES" sz="2800" dirty="0"/>
          </a:p>
          <a:p>
            <a:r>
              <a:rPr lang="es-ES" sz="2800" dirty="0"/>
              <a:t>*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7786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p,  h1  {</a:t>
            </a:r>
            <a:br>
              <a:rPr lang="es-ES" sz="2800" dirty="0"/>
            </a:br>
            <a:r>
              <a:rPr lang="es-ES" sz="2800" dirty="0"/>
              <a:t>  </a:t>
            </a:r>
            <a:r>
              <a:rPr lang="es-ES" sz="2800" dirty="0" err="1"/>
              <a:t>text-align</a:t>
            </a:r>
            <a:r>
              <a:rPr lang="es-ES" sz="2800" dirty="0"/>
              <a:t>: center;</a:t>
            </a:r>
            <a:br>
              <a:rPr lang="es-ES" sz="2800" dirty="0"/>
            </a:br>
            <a:r>
              <a:rPr lang="es-ES" sz="2800" dirty="0"/>
              <a:t>  color: red;</a:t>
            </a:r>
            <a:br>
              <a:rPr lang="es-ES" sz="2800" dirty="0"/>
            </a:br>
            <a:r>
              <a:rPr lang="es-ES" sz="2800" dirty="0"/>
              <a:t>}</a:t>
            </a:r>
          </a:p>
          <a:p>
            <a:pPr marL="0" indent="0">
              <a:buNone/>
            </a:pPr>
            <a:r>
              <a:rPr lang="es-ES" sz="2800" dirty="0"/>
              <a:t>#para1 {   / *selector de id, no se puede repetir*/</a:t>
            </a:r>
            <a:br>
              <a:rPr lang="es-ES" sz="2800" dirty="0"/>
            </a:br>
            <a:r>
              <a:rPr lang="es-ES" sz="2800" dirty="0"/>
              <a:t>  </a:t>
            </a:r>
            <a:r>
              <a:rPr lang="es-ES" sz="2800" dirty="0" err="1"/>
              <a:t>text-align</a:t>
            </a:r>
            <a:r>
              <a:rPr lang="es-ES" sz="2800" dirty="0"/>
              <a:t>: center;</a:t>
            </a:r>
            <a:br>
              <a:rPr lang="es-ES" sz="2800" dirty="0"/>
            </a:br>
            <a:r>
              <a:rPr lang="es-ES" sz="2800" dirty="0"/>
              <a:t>  color: red;</a:t>
            </a:r>
            <a:br>
              <a:rPr lang="es-ES" sz="2800" dirty="0"/>
            </a:br>
            <a:r>
              <a:rPr lang="es-E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244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.centrado {      /*selector de clase */</a:t>
            </a:r>
            <a:br>
              <a:rPr lang="es-ES" sz="2800" dirty="0"/>
            </a:br>
            <a:r>
              <a:rPr lang="es-ES" sz="2800" dirty="0"/>
              <a:t>  </a:t>
            </a:r>
            <a:r>
              <a:rPr lang="es-ES" sz="2800" dirty="0" err="1"/>
              <a:t>text-align</a:t>
            </a:r>
            <a:r>
              <a:rPr lang="es-ES" sz="2800" dirty="0"/>
              <a:t>: center;</a:t>
            </a:r>
            <a:br>
              <a:rPr lang="es-ES" sz="2800" dirty="0"/>
            </a:br>
            <a:r>
              <a:rPr lang="es-ES" sz="2800" dirty="0"/>
              <a:t>  color: red;</a:t>
            </a:r>
            <a:br>
              <a:rPr lang="es-ES" sz="2800" dirty="0"/>
            </a:br>
            <a:r>
              <a:rPr lang="es-ES" sz="2800" dirty="0"/>
              <a:t>}</a:t>
            </a:r>
          </a:p>
          <a:p>
            <a:pPr marL="0" indent="0">
              <a:buNone/>
            </a:pPr>
            <a:r>
              <a:rPr lang="es-ES" sz="2800" dirty="0" err="1"/>
              <a:t>p.centrado</a:t>
            </a:r>
            <a:r>
              <a:rPr lang="es-ES" sz="2800" dirty="0"/>
              <a:t>{     /*</a:t>
            </a:r>
            <a:r>
              <a:rPr lang="es-ES" sz="2800" dirty="0" err="1"/>
              <a:t>elemento.class</a:t>
            </a:r>
            <a:r>
              <a:rPr lang="es-ES" sz="2800" dirty="0"/>
              <a:t>*/</a:t>
            </a:r>
          </a:p>
          <a:p>
            <a:pPr marL="0" indent="0">
              <a:buNone/>
            </a:pPr>
            <a:r>
              <a:rPr lang="es-ES" sz="2800" dirty="0"/>
              <a:t>  </a:t>
            </a:r>
            <a:r>
              <a:rPr lang="es-ES" sz="2800" dirty="0" err="1"/>
              <a:t>text-align</a:t>
            </a:r>
            <a:r>
              <a:rPr lang="es-ES" sz="2800" dirty="0"/>
              <a:t>: center;</a:t>
            </a:r>
            <a:br>
              <a:rPr lang="es-ES" sz="2800" dirty="0"/>
            </a:br>
            <a:r>
              <a:rPr lang="es-ES" sz="2800" dirty="0"/>
              <a:t>  color: red;</a:t>
            </a:r>
            <a:br>
              <a:rPr lang="es-ES" sz="2800" dirty="0"/>
            </a:br>
            <a:r>
              <a:rPr lang="es-ES" sz="2800" dirty="0"/>
              <a:t>}</a:t>
            </a:r>
          </a:p>
          <a:p>
            <a:pPr marL="0" indent="0">
              <a:buNone/>
            </a:pPr>
            <a:r>
              <a:rPr lang="es-ES" sz="2800" dirty="0"/>
              <a:t>* { </a:t>
            </a:r>
            <a:r>
              <a:rPr lang="es-ES" sz="2800" dirty="0" err="1"/>
              <a:t>color:blue</a:t>
            </a:r>
            <a:r>
              <a:rPr lang="es-ES" sz="2800" dirty="0"/>
              <a:t>}   /*selector universal */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8840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combinados</a:t>
            </a:r>
            <a:br>
              <a:rPr lang="es-ES" dirty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Descendientes</a:t>
            </a:r>
          </a:p>
          <a:p>
            <a:r>
              <a:rPr lang="es-ES" sz="2800" dirty="0"/>
              <a:t>Selector hijo</a:t>
            </a:r>
          </a:p>
          <a:p>
            <a:r>
              <a:rPr lang="es-ES" sz="2800" dirty="0"/>
              <a:t>Hermanos adyacentes</a:t>
            </a:r>
          </a:p>
          <a:p>
            <a:r>
              <a:rPr lang="es-ES" sz="2800" dirty="0"/>
              <a:t>Hermanos generales</a:t>
            </a:r>
          </a:p>
          <a:p>
            <a:pPr marL="0" indent="0">
              <a:buNone/>
            </a:pP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609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combinados</a:t>
            </a:r>
            <a:br>
              <a:rPr lang="es-ES" dirty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Descendientes</a:t>
            </a:r>
          </a:p>
          <a:p>
            <a:pPr marL="0" indent="0">
              <a:buNone/>
            </a:pPr>
            <a:r>
              <a:rPr lang="es-ES" sz="2800" dirty="0"/>
              <a:t>div p {</a:t>
            </a:r>
            <a:br>
              <a:rPr lang="es-ES" sz="2800" dirty="0"/>
            </a:br>
            <a:r>
              <a:rPr lang="es-ES" sz="2800" dirty="0"/>
              <a:t>  </a:t>
            </a:r>
            <a:r>
              <a:rPr lang="es-ES" sz="2800" dirty="0" err="1"/>
              <a:t>background</a:t>
            </a:r>
            <a:r>
              <a:rPr lang="es-ES" sz="2800" dirty="0"/>
              <a:t>-color: </a:t>
            </a:r>
            <a:r>
              <a:rPr lang="es-ES" sz="2800" dirty="0" err="1"/>
              <a:t>yellow</a:t>
            </a:r>
            <a:r>
              <a:rPr lang="es-ES" sz="2800" dirty="0"/>
              <a:t>;</a:t>
            </a:r>
            <a:br>
              <a:rPr lang="es-ES" sz="2800" dirty="0"/>
            </a:br>
            <a:r>
              <a:rPr lang="es-ES" sz="2800" dirty="0"/>
              <a:t>}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Todos los p dentro de div</a:t>
            </a:r>
          </a:p>
          <a:p>
            <a:pPr marL="0" indent="0">
              <a:buNone/>
            </a:pP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635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CSS3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Cascading</a:t>
            </a:r>
            <a:r>
              <a:rPr lang="es-ES" sz="2800" dirty="0"/>
              <a:t> Style </a:t>
            </a:r>
            <a:r>
              <a:rPr lang="es-ES" sz="2800" dirty="0" err="1"/>
              <a:t>Sheets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0395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combinados</a:t>
            </a:r>
            <a:br>
              <a:rPr lang="es-ES" dirty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13164"/>
            <a:ext cx="9963006" cy="5308270"/>
          </a:xfrm>
        </p:spPr>
        <p:txBody>
          <a:bodyPr>
            <a:normAutofit/>
          </a:bodyPr>
          <a:lstStyle/>
          <a:p>
            <a:r>
              <a:rPr lang="es-ES" sz="2800" b="1" dirty="0"/>
              <a:t>Selector hijo (&gt;)  </a:t>
            </a:r>
            <a:r>
              <a:rPr lang="es-ES" sz="2800" dirty="0"/>
              <a:t>(hijo directo)</a:t>
            </a:r>
          </a:p>
          <a:p>
            <a:pPr marL="0" indent="0">
              <a:buNone/>
            </a:pPr>
            <a:r>
              <a:rPr lang="es-ES" sz="2800" dirty="0" err="1"/>
              <a:t>ul</a:t>
            </a:r>
            <a:r>
              <a:rPr lang="es-ES" sz="2800" dirty="0"/>
              <a:t> &gt; li {     </a:t>
            </a:r>
            <a:r>
              <a:rPr lang="es-ES" sz="2800" dirty="0" err="1"/>
              <a:t>border</a:t>
            </a:r>
            <a:r>
              <a:rPr lang="es-ES" sz="2800" dirty="0"/>
              <a:t>-top: 5px </a:t>
            </a:r>
            <a:r>
              <a:rPr lang="es-ES" sz="2800" dirty="0" err="1"/>
              <a:t>solid</a:t>
            </a:r>
            <a:r>
              <a:rPr lang="es-ES" sz="2800" dirty="0"/>
              <a:t> blue; }  </a:t>
            </a:r>
          </a:p>
          <a:p>
            <a:pPr marL="0" indent="0">
              <a:buNone/>
            </a:pPr>
            <a:r>
              <a:rPr lang="it-IT" sz="2800" dirty="0"/>
              <a:t>&lt;ul&gt;</a:t>
            </a:r>
          </a:p>
          <a:p>
            <a:pPr marL="0" indent="0">
              <a:buNone/>
            </a:pPr>
            <a:r>
              <a:rPr lang="it-IT" sz="2800" dirty="0"/>
              <a:t>    &lt;li&gt;Unordered item&lt;/li&gt;</a:t>
            </a:r>
          </a:p>
          <a:p>
            <a:pPr marL="0" indent="0">
              <a:buNone/>
            </a:pPr>
            <a:r>
              <a:rPr lang="it-IT" sz="2800" dirty="0"/>
              <a:t>    &lt;li&gt;Unordered item</a:t>
            </a:r>
          </a:p>
          <a:p>
            <a:pPr marL="0" indent="0">
              <a:buNone/>
            </a:pPr>
            <a:r>
              <a:rPr lang="it-IT" sz="2800" dirty="0"/>
              <a:t>       &lt;ol&gt;</a:t>
            </a:r>
          </a:p>
          <a:p>
            <a:pPr marL="0" indent="0">
              <a:buNone/>
            </a:pPr>
            <a:r>
              <a:rPr lang="it-IT" sz="2800" dirty="0"/>
              <a:t>          &lt;li&gt;Item 1&lt;/li&gt;  &lt;!--estos no son hijos directos--&gt;</a:t>
            </a:r>
          </a:p>
          <a:p>
            <a:pPr marL="0" indent="0">
              <a:buNone/>
            </a:pPr>
            <a:r>
              <a:rPr lang="it-IT" sz="2800" dirty="0"/>
              <a:t>          &lt;li&gt;Item 2&lt;/li&gt;</a:t>
            </a:r>
          </a:p>
          <a:p>
            <a:pPr marL="0" indent="0">
              <a:buNone/>
            </a:pPr>
            <a:r>
              <a:rPr lang="it-IT" sz="2800" dirty="0"/>
              <a:t>       &lt;/ol&gt; &lt;/li&gt;&lt;/ul&gt;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0047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combinados</a:t>
            </a:r>
            <a:br>
              <a:rPr lang="es-ES" dirty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345489" cy="4516582"/>
          </a:xfrm>
        </p:spPr>
        <p:txBody>
          <a:bodyPr>
            <a:normAutofit/>
          </a:bodyPr>
          <a:lstStyle/>
          <a:p>
            <a:r>
              <a:rPr lang="es-ES" sz="2800" b="1" dirty="0"/>
              <a:t>Hermanos adyacentes</a:t>
            </a:r>
          </a:p>
          <a:p>
            <a:pPr marL="0" indent="0">
              <a:buNone/>
            </a:pPr>
            <a:r>
              <a:rPr lang="es-ES" sz="2800" dirty="0"/>
              <a:t>div + p {</a:t>
            </a:r>
          </a:p>
          <a:p>
            <a:pPr marL="0" indent="0">
              <a:buNone/>
            </a:pPr>
            <a:r>
              <a:rPr lang="es-ES" sz="2800" dirty="0"/>
              <a:t>  </a:t>
            </a:r>
            <a:r>
              <a:rPr lang="es-ES" sz="2800" dirty="0" err="1"/>
              <a:t>background</a:t>
            </a:r>
            <a:r>
              <a:rPr lang="es-ES" sz="2800" dirty="0"/>
              <a:t>-color: </a:t>
            </a:r>
            <a:r>
              <a:rPr lang="es-ES" sz="2800" dirty="0" err="1"/>
              <a:t>green</a:t>
            </a:r>
            <a:r>
              <a:rPr lang="es-ES" sz="2800" dirty="0"/>
              <a:t>;</a:t>
            </a:r>
          </a:p>
          <a:p>
            <a:pPr marL="0" indent="0">
              <a:buNone/>
            </a:pPr>
            <a:r>
              <a:rPr lang="es-ES" sz="2800" dirty="0"/>
              <a:t>}</a:t>
            </a:r>
          </a:p>
          <a:p>
            <a:pPr marL="0" indent="0">
              <a:buNone/>
            </a:pPr>
            <a:r>
              <a:rPr lang="es-ES" sz="2800" dirty="0"/>
              <a:t>&lt;div&gt;</a:t>
            </a:r>
          </a:p>
          <a:p>
            <a:pPr marL="0" indent="0">
              <a:buNone/>
            </a:pPr>
            <a:r>
              <a:rPr lang="es-ES" sz="2800" dirty="0"/>
              <a:t>&lt;p&gt;Texto 1&lt;/p&gt;</a:t>
            </a:r>
          </a:p>
          <a:p>
            <a:pPr marL="0" indent="0">
              <a:buNone/>
            </a:pPr>
            <a:r>
              <a:rPr lang="es-ES" sz="2800" dirty="0"/>
              <a:t>&lt;p&gt;Texto 2&lt;/p&gt;    &lt;!—No es hermano adyacente--&gt;</a:t>
            </a:r>
          </a:p>
          <a:p>
            <a:pPr marL="0" indent="0">
              <a:buNone/>
            </a:pPr>
            <a:r>
              <a:rPr lang="es-ES" sz="2800" dirty="0"/>
              <a:t>&lt;/div&gt;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5159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combinados</a:t>
            </a:r>
            <a:br>
              <a:rPr lang="es-ES" dirty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84417"/>
            <a:ext cx="8915400" cy="5373584"/>
          </a:xfrm>
        </p:spPr>
        <p:txBody>
          <a:bodyPr>
            <a:normAutofit/>
          </a:bodyPr>
          <a:lstStyle/>
          <a:p>
            <a:r>
              <a:rPr lang="es-ES" sz="2800" b="1" dirty="0"/>
              <a:t>Hermanos generales</a:t>
            </a:r>
          </a:p>
          <a:p>
            <a:pPr marL="0" indent="0">
              <a:buNone/>
            </a:pPr>
            <a:r>
              <a:rPr lang="es-ES" sz="2800" dirty="0"/>
              <a:t>div ~ p {    /* los p que aparecen después de div*/</a:t>
            </a:r>
            <a:br>
              <a:rPr lang="es-ES" sz="2800" dirty="0"/>
            </a:br>
            <a:r>
              <a:rPr lang="es-ES" sz="2800" dirty="0"/>
              <a:t>  </a:t>
            </a:r>
            <a:r>
              <a:rPr lang="es-ES" sz="2800" dirty="0" err="1"/>
              <a:t>background</a:t>
            </a:r>
            <a:r>
              <a:rPr lang="es-ES" sz="2800" dirty="0"/>
              <a:t>-color: </a:t>
            </a:r>
            <a:r>
              <a:rPr lang="es-ES" sz="2800" dirty="0" err="1"/>
              <a:t>green</a:t>
            </a:r>
            <a:r>
              <a:rPr lang="es-ES" sz="2800" dirty="0"/>
              <a:t>;</a:t>
            </a:r>
            <a:br>
              <a:rPr lang="es-ES" sz="2800" dirty="0"/>
            </a:br>
            <a:r>
              <a:rPr lang="es-E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&lt;div&gt;</a:t>
            </a:r>
          </a:p>
          <a:p>
            <a:pPr marL="0" indent="0">
              <a:buNone/>
            </a:pPr>
            <a:r>
              <a:rPr lang="en-US" sz="2800" dirty="0"/>
              <a:t>    &lt;h1&gt;</a:t>
            </a:r>
            <a:r>
              <a:rPr lang="en-US" sz="2800" dirty="0" err="1"/>
              <a:t>Texto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cabecera</a:t>
            </a:r>
            <a:r>
              <a:rPr lang="en-US" sz="2800" dirty="0"/>
              <a:t>&lt;/h1&gt;</a:t>
            </a:r>
          </a:p>
          <a:p>
            <a:pPr marL="0" indent="0">
              <a:buNone/>
            </a:pPr>
            <a:r>
              <a:rPr lang="en-US" sz="2800" dirty="0"/>
              <a:t>    &lt;p&gt;Soy un </a:t>
            </a:r>
            <a:r>
              <a:rPr lang="en-US" sz="2800" dirty="0" err="1"/>
              <a:t>párrafo</a:t>
            </a:r>
            <a:r>
              <a:rPr lang="en-US" sz="2800" dirty="0"/>
              <a:t>.&lt;/p&gt;</a:t>
            </a:r>
          </a:p>
          <a:p>
            <a:pPr marL="0" indent="0">
              <a:buNone/>
            </a:pPr>
            <a:r>
              <a:rPr lang="en-US" sz="2800" dirty="0"/>
              <a:t>    &lt;div&gt;Soy un div&lt;/div&gt;</a:t>
            </a:r>
          </a:p>
          <a:p>
            <a:pPr marL="0" indent="0">
              <a:buNone/>
            </a:pPr>
            <a:r>
              <a:rPr lang="en-US" sz="2800" dirty="0"/>
              <a:t>    &lt;p&gt;Soy </a:t>
            </a:r>
            <a:r>
              <a:rPr lang="en-US" sz="2800" dirty="0" err="1"/>
              <a:t>otro</a:t>
            </a:r>
            <a:r>
              <a:rPr lang="en-US" sz="2800" dirty="0"/>
              <a:t> </a:t>
            </a:r>
            <a:r>
              <a:rPr lang="en-US" sz="2800" dirty="0" err="1"/>
              <a:t>párrafo</a:t>
            </a:r>
            <a:r>
              <a:rPr lang="en-US" sz="2800" dirty="0"/>
              <a:t>.&lt;/p&gt;</a:t>
            </a:r>
          </a:p>
          <a:p>
            <a:pPr marL="0" indent="0">
              <a:buNone/>
            </a:pPr>
            <a:r>
              <a:rPr lang="en-US" sz="2800" dirty="0"/>
              <a:t>&lt;/div&gt;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8365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</a:t>
            </a:r>
            <a:r>
              <a:rPr lang="es-ES" b="1" dirty="0" err="1"/>
              <a:t>Pseudo</a:t>
            </a:r>
            <a:r>
              <a:rPr lang="es-ES" b="1" dirty="0"/>
              <a:t>-Clases</a:t>
            </a:r>
            <a:br>
              <a:rPr lang="es-ES" dirty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Pseudo</a:t>
            </a:r>
            <a:r>
              <a:rPr lang="es-ES" sz="2800" dirty="0"/>
              <a:t>-clases: definen el estado de un elemento. Por ejemplo:</a:t>
            </a:r>
          </a:p>
          <a:p>
            <a:r>
              <a:rPr lang="es-ES" sz="2800" dirty="0"/>
              <a:t>Pasar el ratón sobre un elemento</a:t>
            </a:r>
          </a:p>
          <a:p>
            <a:r>
              <a:rPr lang="es-ES" sz="2800" dirty="0"/>
              <a:t>Un elemento coge el foco</a:t>
            </a:r>
          </a:p>
          <a:p>
            <a:r>
              <a:rPr lang="es-ES" sz="2800" dirty="0"/>
              <a:t>Enlaces visitados, no visitados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3604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</a:t>
            </a:r>
            <a:r>
              <a:rPr lang="es-ES" b="1" dirty="0" err="1"/>
              <a:t>Pseudo</a:t>
            </a:r>
            <a:r>
              <a:rPr lang="es-ES" b="1" dirty="0"/>
              <a:t>-Clases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err="1"/>
              <a:t>selector:pseudo-class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  propiedad: valor;</a:t>
            </a:r>
            <a:br>
              <a:rPr lang="es-ES" sz="2800" dirty="0"/>
            </a:br>
            <a:r>
              <a:rPr lang="es-E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049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 </a:t>
            </a:r>
            <a:r>
              <a:rPr lang="es-ES" b="1" dirty="0" err="1"/>
              <a:t>Pseudo</a:t>
            </a:r>
            <a:r>
              <a:rPr lang="es-ES" b="1" dirty="0"/>
              <a:t>-Clases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6919"/>
            <a:ext cx="8915400" cy="5130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1" dirty="0"/>
              <a:t>a:link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  color: #FF0000;</a:t>
            </a:r>
            <a:br>
              <a:rPr lang="es-ES" sz="2800" dirty="0"/>
            </a:br>
            <a:r>
              <a:rPr lang="es-ES" sz="2800" dirty="0"/>
              <a:t>}</a:t>
            </a:r>
            <a:br>
              <a:rPr lang="es-ES" sz="2800" dirty="0"/>
            </a:br>
            <a:r>
              <a:rPr lang="es-ES" sz="2800" b="1" dirty="0"/>
              <a:t>a:visited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  color: #00FF00;</a:t>
            </a:r>
            <a:br>
              <a:rPr lang="es-ES" sz="2800" dirty="0"/>
            </a:br>
            <a:r>
              <a:rPr lang="es-ES" sz="2800" dirty="0"/>
              <a:t>}</a:t>
            </a:r>
            <a:br>
              <a:rPr lang="es-ES" sz="2800" dirty="0"/>
            </a:br>
            <a:r>
              <a:rPr lang="es-ES" sz="2800" b="1" dirty="0"/>
              <a:t>a:hover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  color: #FF00FF;</a:t>
            </a:r>
            <a:br>
              <a:rPr lang="es-ES" sz="2800" dirty="0"/>
            </a:br>
            <a:r>
              <a:rPr lang="es-ES" sz="2800" dirty="0"/>
              <a:t>}</a:t>
            </a:r>
            <a:br>
              <a:rPr lang="es-ES" sz="2800" dirty="0"/>
            </a:br>
            <a:r>
              <a:rPr lang="es-ES" sz="2800" b="1" dirty="0"/>
              <a:t>a:active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  color: #0000FF;</a:t>
            </a:r>
            <a:br>
              <a:rPr lang="es-ES" sz="2800" dirty="0"/>
            </a:br>
            <a:r>
              <a:rPr lang="es-ES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8717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 </a:t>
            </a:r>
            <a:r>
              <a:rPr lang="es-ES" b="1" dirty="0" err="1"/>
              <a:t>Pseudo</a:t>
            </a:r>
            <a:r>
              <a:rPr lang="es-ES" b="1" dirty="0"/>
              <a:t>-Clases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6919"/>
            <a:ext cx="8915400" cy="513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:</a:t>
            </a:r>
            <a:r>
              <a:rPr lang="es-ES" sz="2800" b="1" dirty="0" err="1"/>
              <a:t>first-child</a:t>
            </a:r>
            <a:endParaRPr lang="es-ES" sz="2800" b="1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	</a:t>
            </a:r>
            <a:br>
              <a:rPr lang="es-ES" sz="2800" dirty="0"/>
            </a:br>
            <a:r>
              <a:rPr lang="es-ES" sz="2800" dirty="0"/>
              <a:t>p:first-child {</a:t>
            </a:r>
            <a:br>
              <a:rPr lang="es-ES" sz="2800" dirty="0"/>
            </a:br>
            <a:r>
              <a:rPr lang="es-ES" sz="2800" dirty="0"/>
              <a:t>  color: blue;</a:t>
            </a:r>
            <a:br>
              <a:rPr lang="es-ES" sz="2800" dirty="0"/>
            </a:br>
            <a:r>
              <a:rPr lang="es-ES" sz="2800" dirty="0"/>
              <a:t>}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p i:first-child {</a:t>
            </a:r>
            <a:br>
              <a:rPr lang="es-ES" sz="2800" dirty="0"/>
            </a:br>
            <a:r>
              <a:rPr lang="es-ES" sz="2800" dirty="0"/>
              <a:t>  color: blue;</a:t>
            </a:r>
            <a:br>
              <a:rPr lang="es-ES" sz="2800" dirty="0"/>
            </a:br>
            <a:r>
              <a:rPr lang="es-E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081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Selectores </a:t>
            </a:r>
            <a:r>
              <a:rPr lang="es-ES" b="1" dirty="0" err="1"/>
              <a:t>Pseudo</a:t>
            </a:r>
            <a:r>
              <a:rPr lang="es-ES" b="1" dirty="0"/>
              <a:t>-Elementos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selector::</a:t>
            </a:r>
            <a:r>
              <a:rPr lang="es-ES" sz="2800" dirty="0" err="1"/>
              <a:t>pseudo-element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  propiedad: valor;</a:t>
            </a:r>
            <a:br>
              <a:rPr lang="es-ES" sz="2800" dirty="0"/>
            </a:br>
            <a:r>
              <a:rPr lang="es-ES" sz="2800" dirty="0"/>
              <a:t>}</a:t>
            </a:r>
          </a:p>
          <a:p>
            <a:endParaRPr lang="es-ES" sz="2800" dirty="0"/>
          </a:p>
          <a:p>
            <a:r>
              <a:rPr lang="es-ES" sz="2800" b="1" dirty="0"/>
              <a:t>::</a:t>
            </a:r>
            <a:r>
              <a:rPr lang="es-ES" sz="2800" b="1" dirty="0" err="1"/>
              <a:t>first</a:t>
            </a:r>
            <a:r>
              <a:rPr lang="es-ES" sz="2800" b="1" dirty="0"/>
              <a:t>-line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3808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800" dirty="0"/>
              <a:t>color</a:t>
            </a:r>
          </a:p>
          <a:p>
            <a:r>
              <a:rPr lang="es-ES" sz="2800" dirty="0" err="1"/>
              <a:t>background</a:t>
            </a:r>
            <a:r>
              <a:rPr lang="es-ES" sz="2800" dirty="0"/>
              <a:t>-color</a:t>
            </a:r>
          </a:p>
          <a:p>
            <a:r>
              <a:rPr lang="es-ES" sz="2800" dirty="0" err="1"/>
              <a:t>border-style</a:t>
            </a:r>
            <a:endParaRPr lang="es-ES" sz="2800" dirty="0"/>
          </a:p>
          <a:p>
            <a:r>
              <a:rPr lang="es-ES" sz="2800" dirty="0" err="1"/>
              <a:t>margin</a:t>
            </a:r>
            <a:r>
              <a:rPr lang="es-ES" sz="2800" dirty="0"/>
              <a:t>-top</a:t>
            </a:r>
          </a:p>
          <a:p>
            <a:r>
              <a:rPr lang="es-ES" sz="2800" dirty="0" err="1"/>
              <a:t>margin-right</a:t>
            </a:r>
            <a:endParaRPr lang="es-ES" sz="2800" dirty="0"/>
          </a:p>
          <a:p>
            <a:r>
              <a:rPr lang="es-ES" sz="2800" dirty="0" err="1"/>
              <a:t>margin-bottom</a:t>
            </a:r>
            <a:endParaRPr lang="es-ES" sz="2800" dirty="0"/>
          </a:p>
          <a:p>
            <a:r>
              <a:rPr lang="es-ES" sz="2800" dirty="0" err="1"/>
              <a:t>margin-left</a:t>
            </a:r>
            <a:endParaRPr lang="es-ES" sz="2800" dirty="0"/>
          </a:p>
          <a:p>
            <a:pPr lvl="1"/>
            <a:r>
              <a:rPr lang="es-ES" sz="2800" b="1" dirty="0" err="1"/>
              <a:t>margin</a:t>
            </a:r>
            <a:r>
              <a:rPr lang="es-ES" sz="2800" b="1" dirty="0"/>
              <a:t>: 25px 50px 75px 100px; 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94009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err="1"/>
              <a:t>padding</a:t>
            </a:r>
            <a:r>
              <a:rPr lang="es-ES" sz="2800" dirty="0"/>
              <a:t>-top</a:t>
            </a:r>
          </a:p>
          <a:p>
            <a:r>
              <a:rPr lang="es-ES" sz="2800" dirty="0" err="1"/>
              <a:t>padding-right</a:t>
            </a:r>
            <a:endParaRPr lang="es-ES" sz="2800" dirty="0"/>
          </a:p>
          <a:p>
            <a:r>
              <a:rPr lang="es-ES" sz="2800" dirty="0" err="1"/>
              <a:t>padding-bottom</a:t>
            </a:r>
            <a:endParaRPr lang="es-ES" sz="2800" dirty="0"/>
          </a:p>
          <a:p>
            <a:r>
              <a:rPr lang="es-ES" sz="2800" dirty="0" err="1"/>
              <a:t>padding-left</a:t>
            </a:r>
            <a:endParaRPr lang="es-ES" sz="2800" dirty="0"/>
          </a:p>
          <a:p>
            <a:pPr lvl="1"/>
            <a:r>
              <a:rPr lang="es-ES" sz="2800" b="1" dirty="0" err="1"/>
              <a:t>padding</a:t>
            </a:r>
            <a:r>
              <a:rPr lang="es-ES" sz="2800" b="1" dirty="0"/>
              <a:t>: 25px 50px 75px 100px;</a:t>
            </a:r>
          </a:p>
          <a:p>
            <a:r>
              <a:rPr lang="es-ES" sz="3000" dirty="0" err="1"/>
              <a:t>height</a:t>
            </a:r>
            <a:endParaRPr lang="es-ES" sz="3000" dirty="0"/>
          </a:p>
          <a:p>
            <a:r>
              <a:rPr lang="es-ES" sz="3000" dirty="0" err="1"/>
              <a:t>width</a:t>
            </a:r>
            <a:r>
              <a:rPr lang="es-ES" sz="3000" dirty="0"/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247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CSS?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>
                <a:latin typeface="Comic Sans MS" panose="030F0702030302020204" pitchFamily="66" charset="0"/>
                <a:cs typeface="Arial" panose="020B0604020202020204" pitchFamily="34" charset="0"/>
              </a:rPr>
              <a:t>El lenguaje utilizado para describir la presentación de documentos HTML o XML. </a:t>
            </a:r>
          </a:p>
          <a:p>
            <a:r>
              <a:rPr lang="es-MX" sz="2800" dirty="0">
                <a:latin typeface="Comic Sans MS" panose="030F0702030302020204" pitchFamily="66" charset="0"/>
                <a:cs typeface="Arial" panose="020B0604020202020204" pitchFamily="34" charset="0"/>
              </a:rPr>
              <a:t>CSS describe como debe ser </a:t>
            </a:r>
            <a:r>
              <a:rPr lang="es-MX" sz="2800" dirty="0" err="1">
                <a:latin typeface="Comic Sans MS" panose="030F0702030302020204" pitchFamily="66" charset="0"/>
                <a:cs typeface="Arial" panose="020B0604020202020204" pitchFamily="34" charset="0"/>
              </a:rPr>
              <a:t>renderizado</a:t>
            </a:r>
            <a:r>
              <a:rPr lang="es-MX" sz="2800" dirty="0">
                <a:latin typeface="Comic Sans MS" panose="030F0702030302020204" pitchFamily="66" charset="0"/>
                <a:cs typeface="Arial" panose="020B0604020202020204" pitchFamily="34" charset="0"/>
              </a:rPr>
              <a:t> el elemento estructurado en pantalla.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63240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274887"/>
            <a:ext cx="45720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4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Evolución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Propuesto en 1994 por </a:t>
            </a:r>
            <a:r>
              <a:rPr lang="es-MX" sz="2800" dirty="0" err="1"/>
              <a:t>Håkon</a:t>
            </a:r>
            <a:r>
              <a:rPr lang="es-MX" sz="2800" dirty="0"/>
              <a:t> </a:t>
            </a:r>
            <a:r>
              <a:rPr lang="es-MX" sz="2800" dirty="0" err="1"/>
              <a:t>Wium</a:t>
            </a:r>
            <a:r>
              <a:rPr lang="es-MX" sz="2800" dirty="0"/>
              <a:t> Lie (trabajaba en Tim </a:t>
            </a:r>
            <a:r>
              <a:rPr lang="es-MX" sz="2800" dirty="0" err="1"/>
              <a:t>Berners</a:t>
            </a:r>
            <a:r>
              <a:rPr lang="es-MX" sz="2800" dirty="0"/>
              <a:t>-Lee en el </a:t>
            </a:r>
            <a:r>
              <a:rPr lang="es-MX" sz="2800" dirty="0" err="1"/>
              <a:t>Cern</a:t>
            </a:r>
            <a:r>
              <a:rPr lang="es-MX" sz="2800" dirty="0"/>
              <a:t>)</a:t>
            </a:r>
          </a:p>
          <a:p>
            <a:r>
              <a:rPr lang="es-MX" sz="2800" dirty="0"/>
              <a:t>En 1996 el W3C estableció la primera recomendación CSS. CSS1</a:t>
            </a:r>
          </a:p>
          <a:p>
            <a:r>
              <a:rPr lang="es-MX" sz="2800" dirty="0"/>
              <a:t>Desarrollado en niveles: CSS1, CSS2, CSS3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9834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CSS3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s-ES" sz="2800" dirty="0"/>
              <a:t>HTML limitado para aplicar forma a un documento</a:t>
            </a:r>
          </a:p>
          <a:p>
            <a:r>
              <a:rPr lang="es-ES" sz="2800" dirty="0"/>
              <a:t>Estructuras con poca flexibilidad para dar forma  al contenido</a:t>
            </a:r>
          </a:p>
          <a:p>
            <a:r>
              <a:rPr lang="es-ES" sz="2800" dirty="0"/>
              <a:t>HTML se creó para uso científico aunque posteriormente se utilizó para el desarrollo web</a:t>
            </a:r>
          </a:p>
          <a:p>
            <a:r>
              <a:rPr lang="es-ES" sz="2800" dirty="0"/>
              <a:t>Para maquetar se utilizaban elementos HTML con un uso diferente al de su creación (tablas)</a:t>
            </a:r>
          </a:p>
          <a:p>
            <a:r>
              <a:rPr lang="es-ES" sz="2800" dirty="0"/>
              <a:t>Estos problemas marcaron el origen de CSS</a:t>
            </a:r>
          </a:p>
        </p:txBody>
      </p:sp>
    </p:spTree>
    <p:extLst>
      <p:ext uri="{BB962C8B-B14F-4D97-AF65-F5344CB8AC3E}">
        <p14:creationId xmlns:p14="http://schemas.microsoft.com/office/powerpoint/2010/main" val="26813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Aísla el contenido de la presentación</a:t>
            </a:r>
          </a:p>
          <a:p>
            <a:r>
              <a:rPr lang="es-ES" sz="2800" dirty="0"/>
              <a:t>Permite definir el estilo de cada elemento HTML de manera exacta</a:t>
            </a:r>
          </a:p>
          <a:p>
            <a:r>
              <a:rPr lang="es-ES" sz="2800" dirty="0"/>
              <a:t>Permite crear plantillas de estilos que pueden importarse en otros ficheros HTML</a:t>
            </a:r>
          </a:p>
        </p:txBody>
      </p:sp>
    </p:spTree>
    <p:extLst>
      <p:ext uri="{BB962C8B-B14F-4D97-AF65-F5344CB8AC3E}">
        <p14:creationId xmlns:p14="http://schemas.microsoft.com/office/powerpoint/2010/main" val="12463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Ficheros .</a:t>
            </a:r>
            <a:r>
              <a:rPr lang="es-ES" b="1" dirty="0" err="1"/>
              <a:t>css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/>
              <a:t>Las hojas de estilo consisten en un conjunto de </a:t>
            </a:r>
            <a:r>
              <a:rPr lang="es-ES" sz="2800" b="1" dirty="0"/>
              <a:t>reglas</a:t>
            </a:r>
            <a:r>
              <a:rPr lang="es-ES" sz="2800" dirty="0"/>
              <a:t>.</a:t>
            </a:r>
          </a:p>
          <a:p>
            <a:r>
              <a:rPr lang="es-ES" sz="2800" dirty="0"/>
              <a:t>Las reglas </a:t>
            </a:r>
            <a:r>
              <a:rPr lang="es-ES" sz="2800" dirty="0" err="1"/>
              <a:t>css</a:t>
            </a:r>
            <a:r>
              <a:rPr lang="es-ES" sz="2800" dirty="0"/>
              <a:t> se incorporan en ficheros .</a:t>
            </a:r>
            <a:r>
              <a:rPr lang="es-ES" sz="2800" dirty="0" err="1"/>
              <a:t>css</a:t>
            </a:r>
            <a:endParaRPr lang="es-ES" sz="2800" dirty="0"/>
          </a:p>
          <a:p>
            <a:r>
              <a:rPr lang="es-ES" sz="2800" dirty="0"/>
              <a:t>Aunque</a:t>
            </a:r>
          </a:p>
          <a:p>
            <a:pPr lvl="1"/>
            <a:r>
              <a:rPr lang="es-ES" sz="2600" dirty="0"/>
              <a:t>Pueden declararse dentro de un fichero .</a:t>
            </a:r>
            <a:r>
              <a:rPr lang="es-ES" sz="2600" dirty="0" err="1"/>
              <a:t>html</a:t>
            </a:r>
            <a:r>
              <a:rPr lang="es-ES" sz="2600" dirty="0"/>
              <a:t> con la etiqueta &lt;</a:t>
            </a:r>
            <a:r>
              <a:rPr lang="es-ES" sz="2600" dirty="0" err="1"/>
              <a:t>style</a:t>
            </a:r>
            <a:r>
              <a:rPr lang="es-ES" sz="2600" dirty="0"/>
              <a:t>&gt;</a:t>
            </a:r>
          </a:p>
          <a:p>
            <a:pPr lvl="1"/>
            <a:r>
              <a:rPr lang="es-ES" sz="2600" dirty="0"/>
              <a:t>Pueden aplicarse sobre un elemento concreto con la propiedad “</a:t>
            </a:r>
            <a:r>
              <a:rPr lang="es-ES" sz="2600" dirty="0" err="1"/>
              <a:t>style</a:t>
            </a:r>
            <a:r>
              <a:rPr lang="es-ES" sz="2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40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Definición de estilos </a:t>
            </a:r>
            <a:r>
              <a:rPr lang="es-ES" b="1" dirty="0" err="1"/>
              <a:t>css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Cada regla o conjunto de reglas consiste en uno o más selectores y un bloque de declaración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pPr marL="0" indent="0">
              <a:buNone/>
            </a:pPr>
            <a:r>
              <a:rPr lang="es-ES" sz="28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00475"/>
              </p:ext>
            </p:extLst>
          </p:nvPr>
        </p:nvGraphicFramePr>
        <p:xfrm>
          <a:off x="2982912" y="3839002"/>
          <a:ext cx="8127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Declaración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{propiedad: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valor}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87907"/>
              </p:ext>
            </p:extLst>
          </p:nvPr>
        </p:nvGraphicFramePr>
        <p:xfrm>
          <a:off x="2982911" y="5225143"/>
          <a:ext cx="8127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201">
                <a:tc>
                  <a:txBody>
                    <a:bodyPr/>
                    <a:lstStyle/>
                    <a:p>
                      <a:endParaRPr lang="es-E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Declaración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dirty="0"/>
                        <a:t>Selec1, Selec2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{propiedad1: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valor1;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propiedad2: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valor2}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1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h1 {color: #CC9933;</a:t>
            </a:r>
          </a:p>
          <a:p>
            <a:pPr marL="0" indent="0">
              <a:buNone/>
            </a:pPr>
            <a:r>
              <a:rPr lang="es-ES" sz="2800" dirty="0"/>
              <a:t>	   font-size:12 </a:t>
            </a:r>
            <a:r>
              <a:rPr lang="es-ES" sz="2800" dirty="0" err="1"/>
              <a:t>px</a:t>
            </a:r>
            <a:r>
              <a:rPr lang="es-ES" sz="2800" dirty="0"/>
              <a:t>;</a:t>
            </a:r>
          </a:p>
          <a:p>
            <a:pPr marL="0" indent="0">
              <a:buNone/>
            </a:pPr>
            <a:r>
              <a:rPr lang="es-ES" sz="2800" dirty="0"/>
              <a:t>        </a:t>
            </a:r>
            <a:r>
              <a:rPr lang="es-ES" sz="2800" dirty="0" err="1"/>
              <a:t>border</a:t>
            </a:r>
            <a:r>
              <a:rPr lang="es-ES" sz="2800" dirty="0"/>
              <a:t>: 1 </a:t>
            </a:r>
            <a:r>
              <a:rPr lang="es-ES" sz="2800" dirty="0" err="1"/>
              <a:t>px</a:t>
            </a:r>
            <a:r>
              <a:rPr lang="es-ES" sz="2800" dirty="0"/>
              <a:t> </a:t>
            </a:r>
            <a:r>
              <a:rPr lang="es-ES" sz="2800" dirty="0" err="1"/>
              <a:t>solid</a:t>
            </a:r>
            <a:r>
              <a:rPr lang="es-ES" sz="2800" dirty="0"/>
              <a:t> </a:t>
            </a:r>
            <a:r>
              <a:rPr lang="es-ES" sz="2800" dirty="0" err="1"/>
              <a:t>black</a:t>
            </a:r>
            <a:r>
              <a:rPr lang="es-ES" sz="2800" u="sng" dirty="0"/>
              <a:t>;}</a:t>
            </a:r>
          </a:p>
          <a:p>
            <a:pPr marL="0" indent="0">
              <a:buNone/>
            </a:pPr>
            <a:r>
              <a:rPr lang="es-ES" sz="2800" dirty="0"/>
              <a:t>p {color: red;}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border: 1px solid black;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33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824</TotalTime>
  <Words>1117</Words>
  <Application>Microsoft Office PowerPoint</Application>
  <PresentationFormat>Panorámica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Century Gothic</vt:lpstr>
      <vt:lpstr>Comic Sans MS</vt:lpstr>
      <vt:lpstr>Wingdings 3</vt:lpstr>
      <vt:lpstr>Espiral</vt:lpstr>
      <vt:lpstr>CSS3</vt:lpstr>
      <vt:lpstr>CSS3</vt:lpstr>
      <vt:lpstr>¿Qué es CSS?</vt:lpstr>
      <vt:lpstr>Evolución</vt:lpstr>
      <vt:lpstr>CSS3</vt:lpstr>
      <vt:lpstr>Características</vt:lpstr>
      <vt:lpstr>Ficheros .css</vt:lpstr>
      <vt:lpstr>Definición de estilos css</vt:lpstr>
      <vt:lpstr>Ejemplos</vt:lpstr>
      <vt:lpstr>Ejemplo 1 – Hoja de estilo externa</vt:lpstr>
      <vt:lpstr>styles/style.css</vt:lpstr>
      <vt:lpstr>Ejemplo 2- Hoja de estilo interna</vt:lpstr>
      <vt:lpstr>Ejemplo 3 – Estilos en línea (No usar)</vt:lpstr>
      <vt:lpstr>Selectores CSS</vt:lpstr>
      <vt:lpstr>Selectores simples</vt:lpstr>
      <vt:lpstr>Presentación de PowerPoint</vt:lpstr>
      <vt:lpstr>Ejemplos</vt:lpstr>
      <vt:lpstr>Selectores combinados </vt:lpstr>
      <vt:lpstr>Selectores combinados </vt:lpstr>
      <vt:lpstr>Selectores combinados </vt:lpstr>
      <vt:lpstr>Selectores combinados </vt:lpstr>
      <vt:lpstr>Selectores combinados </vt:lpstr>
      <vt:lpstr>Selectores Pseudo-Clases </vt:lpstr>
      <vt:lpstr>Selectores Pseudo-Clases</vt:lpstr>
      <vt:lpstr>Ejemplo Pseudo-Clases</vt:lpstr>
      <vt:lpstr>Ejemplo Pseudo-Clases</vt:lpstr>
      <vt:lpstr>Selectores Pseudo-Elementos</vt:lpstr>
      <vt:lpstr>Propiedades</vt:lpstr>
      <vt:lpstr>Propiedades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Isabel Sera1 Sera2</dc:creator>
  <cp:lastModifiedBy>iaresblazquez@usal.es</cp:lastModifiedBy>
  <cp:revision>30</cp:revision>
  <dcterms:created xsi:type="dcterms:W3CDTF">2022-10-09T09:17:04Z</dcterms:created>
  <dcterms:modified xsi:type="dcterms:W3CDTF">2024-04-29T08:00:18Z</dcterms:modified>
</cp:coreProperties>
</file>