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3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D3D2-2292-4CC5-869A-734F1AC201F7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259D-1896-4161-852C-7727F2C7A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808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516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ym typeface="+mn-ea"/>
              </a:rPr>
              <a:t>El método </a:t>
            </a:r>
            <a:r>
              <a:rPr lang="es-ES" altLang="en-US" b="1" dirty="0" err="1"/>
              <a:t>write</a:t>
            </a:r>
            <a:r>
              <a:rPr lang="es-ES" altLang="en-US" b="1" dirty="0"/>
              <a:t>()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196388" cy="3777622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>
                <a:sym typeface="+mn-ea"/>
              </a:rPr>
              <a:t>Método del objeto </a:t>
            </a:r>
            <a:r>
              <a:rPr lang="es-ES" sz="3200" dirty="0" err="1">
                <a:sym typeface="+mn-ea"/>
              </a:rPr>
              <a:t>document</a:t>
            </a:r>
            <a:endParaRPr lang="es-ES" sz="3200" dirty="0"/>
          </a:p>
          <a:p>
            <a:pPr lvl="1">
              <a:buNone/>
            </a:pPr>
            <a:r>
              <a:rPr lang="es-ES" sz="3200" dirty="0" err="1">
                <a:sym typeface="+mn-ea"/>
              </a:rPr>
              <a:t>document.write</a:t>
            </a:r>
            <a:r>
              <a:rPr lang="es-ES" sz="3200" dirty="0">
                <a:sym typeface="+mn-ea"/>
              </a:rPr>
              <a:t>("Cadena de texto")</a:t>
            </a:r>
          </a:p>
          <a:p>
            <a:pPr lvl="1">
              <a:buNone/>
            </a:pPr>
            <a:endParaRPr lang="es-ES" sz="3200" dirty="0"/>
          </a:p>
          <a:p>
            <a:pPr lvl="1">
              <a:buNone/>
            </a:pPr>
            <a:r>
              <a:rPr lang="es-ES" sz="3200" dirty="0">
                <a:sym typeface="+mn-ea"/>
              </a:rPr>
              <a:t>Permite crear texto que se escribe en la ventana del navegador de forma dinámica</a:t>
            </a:r>
            <a:endParaRPr lang="es-ES" sz="3200" dirty="0"/>
          </a:p>
          <a:p>
            <a:pPr lvl="1"/>
            <a:r>
              <a:rPr lang="es-ES" sz="3200" b="1" dirty="0">
                <a:sym typeface="+mn-ea"/>
              </a:rPr>
              <a:t>Ejemplo</a:t>
            </a:r>
            <a:endParaRPr lang="es-ES" sz="3200" b="1" dirty="0"/>
          </a:p>
          <a:p>
            <a:pPr lvl="1">
              <a:buNone/>
            </a:pPr>
            <a:r>
              <a:rPr lang="es-ES" sz="3200" dirty="0" err="1">
                <a:sym typeface="+mn-ea"/>
              </a:rPr>
              <a:t>document.write</a:t>
            </a:r>
            <a:r>
              <a:rPr lang="es-ES" sz="3200" dirty="0">
                <a:sym typeface="+mn-ea"/>
              </a:rPr>
              <a:t>("Bienvenido a mi sitio web")</a:t>
            </a:r>
            <a:endParaRPr lang="es-ES" sz="3200" b="1" dirty="0"/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34439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¿Resultado?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</a:t>
            </a:r>
            <a:r>
              <a:rPr lang="en-US" dirty="0" err="1"/>
              <a:t>Hola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&lt;/h2&gt;</a:t>
            </a:r>
          </a:p>
          <a:p>
            <a:pPr marL="0" indent="0">
              <a:buNone/>
            </a:pPr>
            <a:r>
              <a:rPr lang="en-US" dirty="0"/>
              <a:t>&lt;p&gt;Soy un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document.write</a:t>
            </a:r>
            <a:r>
              <a:rPr lang="en-US" dirty="0"/>
              <a:t>(5 + 6)"&gt;</a:t>
            </a:r>
            <a:r>
              <a:rPr lang="en-US" dirty="0" err="1"/>
              <a:t>Pulsa</a:t>
            </a:r>
            <a:r>
              <a:rPr lang="en-US" dirty="0"/>
              <a:t>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2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console.log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imprimir en la consola de JS</a:t>
            </a:r>
          </a:p>
          <a:p>
            <a:endParaRPr lang="es-ES" dirty="0"/>
          </a:p>
          <a:p>
            <a:r>
              <a:rPr lang="es-ES" b="1" dirty="0">
                <a:sym typeface="+mn-ea"/>
              </a:rPr>
              <a:t>Ejemplo</a:t>
            </a:r>
            <a:endParaRPr lang="es-ES" b="1" dirty="0"/>
          </a:p>
          <a:p>
            <a:pPr marL="400050" lvl="1" indent="0">
              <a:buNone/>
            </a:pPr>
            <a:r>
              <a:rPr lang="es-ES" dirty="0" err="1"/>
              <a:t>let</a:t>
            </a:r>
            <a:r>
              <a:rPr lang="es-ES" dirty="0"/>
              <a:t> x = 1;</a:t>
            </a:r>
          </a:p>
          <a:p>
            <a:pPr marL="400050" lvl="1" indent="0">
              <a:buNone/>
            </a:pPr>
            <a:r>
              <a:rPr lang="es-ES" dirty="0"/>
              <a:t>console.log(x);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26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Propiedad </a:t>
            </a:r>
            <a:r>
              <a:rPr lang="es-ES" b="1" dirty="0" err="1"/>
              <a:t>innerHTML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Elemento.innerHTML</a:t>
            </a:r>
            <a:endParaRPr lang="es-ES" dirty="0"/>
          </a:p>
          <a:p>
            <a:r>
              <a:rPr lang="es-ES" dirty="0"/>
              <a:t>La propiedad </a:t>
            </a:r>
            <a:r>
              <a:rPr lang="es-ES" dirty="0" err="1"/>
              <a:t>innerHTML</a:t>
            </a:r>
            <a:r>
              <a:rPr lang="es-ES" dirty="0"/>
              <a:t> de un elemento define el contenido de un elemento.</a:t>
            </a:r>
          </a:p>
        </p:txBody>
      </p:sp>
    </p:spTree>
    <p:extLst>
      <p:ext uri="{BB962C8B-B14F-4D97-AF65-F5344CB8AC3E}">
        <p14:creationId xmlns:p14="http://schemas.microsoft.com/office/powerpoint/2010/main" val="137228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 </a:t>
            </a:r>
            <a:r>
              <a:rPr lang="es-ES" b="1" dirty="0" err="1"/>
              <a:t>innerHTML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0334" y="2133600"/>
            <a:ext cx="10642600" cy="377762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&lt;p id="demo"&gt;&lt;/p&gt;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&lt;script&gt;</a:t>
            </a:r>
          </a:p>
          <a:p>
            <a:pPr marL="0" indent="0">
              <a:buNone/>
            </a:pPr>
            <a:r>
              <a:rPr lang="es-ES" dirty="0" err="1"/>
              <a:t>document.getElementById</a:t>
            </a:r>
            <a:r>
              <a:rPr lang="es-ES" dirty="0"/>
              <a:t>("demo").</a:t>
            </a:r>
            <a:r>
              <a:rPr lang="es-ES" dirty="0" err="1"/>
              <a:t>innerHTML</a:t>
            </a:r>
            <a:r>
              <a:rPr lang="es-ES" dirty="0"/>
              <a:t> = “Hola”;</a:t>
            </a:r>
          </a:p>
          <a:p>
            <a:pPr marL="0" indent="0">
              <a:buNone/>
            </a:pPr>
            <a:r>
              <a:rPr lang="es-ES" dirty="0"/>
              <a:t>&lt;/script&gt;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0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variables</a:t>
            </a:r>
          </a:p>
          <a:p>
            <a:pPr marL="400050" lvl="1" indent="0">
              <a:buNone/>
            </a:pPr>
            <a:r>
              <a:rPr lang="es-ES" dirty="0" err="1"/>
              <a:t>var</a:t>
            </a:r>
            <a:r>
              <a:rPr lang="es-ES" dirty="0"/>
              <a:t> x;           //	alcance de función</a:t>
            </a:r>
          </a:p>
          <a:p>
            <a:pPr marL="400050" lvl="1" indent="0">
              <a:buNone/>
            </a:pPr>
            <a:r>
              <a:rPr lang="es-ES" dirty="0" err="1"/>
              <a:t>let</a:t>
            </a:r>
            <a:r>
              <a:rPr lang="es-ES" dirty="0"/>
              <a:t> y;            // alcance de bloque </a:t>
            </a:r>
          </a:p>
          <a:p>
            <a:pPr marL="400050" lvl="1" indent="0">
              <a:buNone/>
            </a:pPr>
            <a:r>
              <a:rPr lang="es-ES" dirty="0" err="1"/>
              <a:t>const</a:t>
            </a:r>
            <a:r>
              <a:rPr lang="es-ES" dirty="0"/>
              <a:t> z;        //constante</a:t>
            </a:r>
          </a:p>
          <a:p>
            <a:pPr marL="400050" lvl="1" indent="0">
              <a:buNone/>
            </a:pPr>
            <a:endParaRPr lang="es-ES" dirty="0"/>
          </a:p>
          <a:p>
            <a:pPr marL="40005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08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var-let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815666"/>
              </p:ext>
            </p:extLst>
          </p:nvPr>
        </p:nvGraphicFramePr>
        <p:xfrm>
          <a:off x="2589213" y="2133600"/>
          <a:ext cx="8915400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let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var</a:t>
                      </a:r>
                      <a:r>
                        <a:rPr lang="es-ES" dirty="0"/>
                        <a:t> nombre=“Pepito”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se puede</a:t>
                      </a:r>
                      <a:r>
                        <a:rPr lang="es-ES" baseline="0" dirty="0"/>
                        <a:t> </a:t>
                      </a:r>
                      <a:r>
                        <a:rPr lang="es-ES" baseline="0" dirty="0" err="1"/>
                        <a:t>redeclarar</a:t>
                      </a:r>
                      <a:r>
                        <a:rPr lang="es-ES" baseline="0" dirty="0"/>
                        <a:t> una variable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var</a:t>
                      </a:r>
                      <a:r>
                        <a:rPr lang="es-ES" baseline="0" dirty="0"/>
                        <a:t> nombre= 45;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{</a:t>
                      </a:r>
                    </a:p>
                    <a:p>
                      <a:r>
                        <a:rPr lang="es-ES" dirty="0"/>
                        <a:t>   </a:t>
                      </a:r>
                      <a:r>
                        <a:rPr lang="es-ES" dirty="0" err="1"/>
                        <a:t>var</a:t>
                      </a:r>
                      <a:r>
                        <a:rPr lang="es-ES" dirty="0"/>
                        <a:t> valor = 3;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/>
                        <a:t>//valor se puede usar fuera del bloque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{</a:t>
                      </a:r>
                    </a:p>
                    <a:p>
                      <a:r>
                        <a:rPr lang="es-ES" dirty="0"/>
                        <a:t>   </a:t>
                      </a:r>
                      <a:r>
                        <a:rPr lang="es-ES" dirty="0" err="1"/>
                        <a:t>let</a:t>
                      </a:r>
                      <a:r>
                        <a:rPr lang="es-ES" dirty="0"/>
                        <a:t> valor = 3;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/>
                        <a:t>//valor  no se puede usar fuera del bloque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49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Operadores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/>
          <a:lstStyle/>
          <a:p>
            <a:r>
              <a:rPr lang="es-ES" dirty="0"/>
              <a:t>Aritméticos</a:t>
            </a:r>
          </a:p>
          <a:p>
            <a:pPr marL="400050" lvl="1" indent="0">
              <a:buNone/>
            </a:pPr>
            <a:r>
              <a:rPr lang="es-ES" dirty="0"/>
              <a:t>+  -  *  /  %     ++   --</a:t>
            </a:r>
          </a:p>
          <a:p>
            <a:pPr marL="457200" indent="-457200"/>
            <a:r>
              <a:rPr lang="es-ES" dirty="0"/>
              <a:t>De asignación</a:t>
            </a:r>
          </a:p>
          <a:p>
            <a:pPr marL="0" indent="0">
              <a:buNone/>
            </a:pPr>
            <a:r>
              <a:rPr lang="es-ES" dirty="0"/>
              <a:t>	+=   -=   *=  /=   %=</a:t>
            </a:r>
          </a:p>
          <a:p>
            <a:r>
              <a:rPr lang="es-ES" dirty="0"/>
              <a:t>De comparación</a:t>
            </a:r>
          </a:p>
          <a:p>
            <a:pPr marL="0" indent="0">
              <a:buNone/>
            </a:pPr>
            <a:r>
              <a:rPr lang="es-ES" dirty="0"/>
              <a:t>  ==  ===  !=  !==     &gt;    &gt;=   &lt;   &lt;=       ? (ternario)</a:t>
            </a:r>
          </a:p>
          <a:p>
            <a:r>
              <a:rPr lang="es-ES" dirty="0"/>
              <a:t>Lógicos</a:t>
            </a:r>
          </a:p>
          <a:p>
            <a:pPr marL="0" indent="0">
              <a:buNone/>
            </a:pPr>
            <a:r>
              <a:rPr lang="es-ES" dirty="0"/>
              <a:t>    &amp;&amp;    ||        !</a:t>
            </a:r>
          </a:p>
        </p:txBody>
      </p:sp>
    </p:spTree>
    <p:extLst>
      <p:ext uri="{BB962C8B-B14F-4D97-AF65-F5344CB8AC3E}">
        <p14:creationId xmlns:p14="http://schemas.microsoft.com/office/powerpoint/2010/main" val="348001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3879321" cy="3777622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Number</a:t>
            </a:r>
            <a:r>
              <a:rPr lang="es-ES" dirty="0"/>
              <a:t>				</a:t>
            </a:r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Boolean</a:t>
            </a:r>
            <a:endParaRPr lang="es-ES" dirty="0"/>
          </a:p>
          <a:p>
            <a:r>
              <a:rPr lang="es-ES" dirty="0" err="1"/>
              <a:t>Bigint</a:t>
            </a:r>
            <a:endParaRPr lang="es-ES" dirty="0"/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 err="1"/>
              <a:t>Null</a:t>
            </a:r>
            <a:endParaRPr lang="es-ES" dirty="0"/>
          </a:p>
          <a:p>
            <a:r>
              <a:rPr lang="es-ES" dirty="0"/>
              <a:t>Symbol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120467" y="2218267"/>
            <a:ext cx="2904066" cy="130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s-E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2346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Condicionales  -  </a:t>
            </a:r>
            <a:r>
              <a:rPr lang="es-ES" b="1" dirty="0" err="1"/>
              <a:t>if</a:t>
            </a:r>
            <a:r>
              <a:rPr lang="es-ES" b="1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s-ES" sz="3200" b="1" dirty="0" err="1">
                <a:sym typeface="+mn-ea"/>
              </a:rPr>
              <a:t>if</a:t>
            </a:r>
            <a:r>
              <a:rPr lang="es-ES" sz="3200" b="1" dirty="0">
                <a:sym typeface="+mn-ea"/>
              </a:rPr>
              <a:t> (condición){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  sentencias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}</a:t>
            </a:r>
          </a:p>
          <a:p>
            <a:pPr lvl="1" algn="just">
              <a:buNone/>
            </a:pPr>
            <a:endParaRPr lang="es-ES" sz="3200" b="1" dirty="0">
              <a:sym typeface="+mn-ea"/>
            </a:endParaRPr>
          </a:p>
          <a:p>
            <a:pPr lvl="1" algn="just">
              <a:buNone/>
            </a:pPr>
            <a:r>
              <a:rPr lang="es-ES" sz="3200" b="1" dirty="0" err="1">
                <a:sym typeface="+mn-ea"/>
              </a:rPr>
              <a:t>if</a:t>
            </a:r>
            <a:r>
              <a:rPr lang="es-ES" sz="3200" b="1" dirty="0">
                <a:sym typeface="+mn-ea"/>
              </a:rPr>
              <a:t> (condición)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  sentencia</a:t>
            </a:r>
            <a:endParaRPr lang="es-ES" sz="3200" b="1" dirty="0"/>
          </a:p>
          <a:p>
            <a:pPr lvl="1" algn="just">
              <a:buNone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78641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JavaScript?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programación interpretado que maneja objetos.</a:t>
            </a:r>
          </a:p>
          <a:p>
            <a:r>
              <a:rPr lang="es-ES" dirty="0">
                <a:sym typeface="+mn-ea"/>
              </a:rPr>
              <a:t>Creado por </a:t>
            </a:r>
            <a:r>
              <a:rPr lang="es-ES" dirty="0" err="1"/>
              <a:t>Brendan</a:t>
            </a:r>
            <a:r>
              <a:rPr lang="es-ES" dirty="0"/>
              <a:t> </a:t>
            </a:r>
            <a:r>
              <a:rPr lang="es-ES" dirty="0" err="1"/>
              <a:t>Eich</a:t>
            </a:r>
            <a:r>
              <a:rPr lang="es-ES" dirty="0"/>
              <a:t> en 1995 mientras trabajaba en Netscape</a:t>
            </a:r>
            <a:r>
              <a:rPr lang="es-ES" dirty="0">
                <a:sym typeface="+mn-ea"/>
              </a:rPr>
              <a:t> </a:t>
            </a:r>
            <a:r>
              <a:rPr lang="es-ES" dirty="0" err="1">
                <a:sym typeface="+mn-ea"/>
              </a:rPr>
              <a:t>Corporation</a:t>
            </a:r>
            <a:r>
              <a:rPr lang="es-ES" dirty="0"/>
              <a:t>.</a:t>
            </a:r>
          </a:p>
          <a:p>
            <a:r>
              <a:rPr lang="es-ES" dirty="0"/>
              <a:t>En un principio diseñado para añadir interactividad y dinamismo a las páginas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19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Condicionales -  </a:t>
            </a:r>
            <a:r>
              <a:rPr lang="es-ES" b="1" dirty="0" err="1"/>
              <a:t>if</a:t>
            </a:r>
            <a:r>
              <a:rPr lang="es-ES" b="1" dirty="0"/>
              <a:t> </a:t>
            </a:r>
            <a:r>
              <a:rPr lang="es-ES" b="1" dirty="0" err="1"/>
              <a:t>else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s-ES" sz="3200" b="1" dirty="0" err="1"/>
              <a:t>if</a:t>
            </a:r>
            <a:r>
              <a:rPr lang="es-ES" sz="3200" b="1" dirty="0"/>
              <a:t> (condición){</a:t>
            </a:r>
          </a:p>
          <a:p>
            <a:pPr lvl="1" algn="just">
              <a:buNone/>
            </a:pPr>
            <a:r>
              <a:rPr lang="es-ES" sz="3200" b="1" dirty="0"/>
              <a:t>	  </a:t>
            </a:r>
            <a:r>
              <a:rPr lang="es-ES" sz="3200" b="1" dirty="0" err="1"/>
              <a:t>sentenciasVerdadero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/>
              <a:t>	}</a:t>
            </a:r>
          </a:p>
          <a:p>
            <a:pPr lvl="1" algn="just">
              <a:buNone/>
            </a:pPr>
            <a:r>
              <a:rPr lang="es-ES" sz="3200" b="1" dirty="0"/>
              <a:t>      </a:t>
            </a:r>
            <a:r>
              <a:rPr lang="es-ES" sz="3200" b="1" dirty="0" err="1"/>
              <a:t>else</a:t>
            </a:r>
            <a:r>
              <a:rPr lang="es-ES" sz="3200" b="1" dirty="0"/>
              <a:t>{</a:t>
            </a:r>
          </a:p>
          <a:p>
            <a:pPr lvl="1">
              <a:buNone/>
            </a:pPr>
            <a:r>
              <a:rPr lang="es-ES" sz="3200" b="1" dirty="0"/>
              <a:t>	  </a:t>
            </a:r>
            <a:r>
              <a:rPr lang="es-ES" sz="3200" b="1" dirty="0" err="1"/>
              <a:t>sentenciasFalso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/>
              <a:t>     }</a:t>
            </a:r>
          </a:p>
          <a:p>
            <a:pPr lvl="1" algn="just">
              <a:buNone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76138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Condicionales -  </a:t>
            </a:r>
            <a:r>
              <a:rPr lang="es-ES" b="1" dirty="0" err="1"/>
              <a:t>if</a:t>
            </a:r>
            <a:r>
              <a:rPr lang="es-ES" b="1" dirty="0"/>
              <a:t> </a:t>
            </a:r>
            <a:r>
              <a:rPr lang="es-ES" b="1" dirty="0" err="1"/>
              <a:t>else</a:t>
            </a:r>
            <a:r>
              <a:rPr lang="es-ES" b="1" dirty="0"/>
              <a:t> anidadas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algn="just">
              <a:buNone/>
            </a:pPr>
            <a:r>
              <a:rPr lang="es-ES" sz="3200" b="1" dirty="0" err="1"/>
              <a:t>if</a:t>
            </a:r>
            <a:r>
              <a:rPr lang="es-ES" sz="3200" b="1" dirty="0"/>
              <a:t> (condición1){</a:t>
            </a:r>
          </a:p>
          <a:p>
            <a:pPr lvl="1" algn="just">
              <a:buNone/>
            </a:pPr>
            <a:r>
              <a:rPr lang="es-ES" sz="3200" b="1" dirty="0"/>
              <a:t>	  sentenciasCondición1Verdadero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s-ES" sz="3200" b="1" dirty="0"/>
              <a:t>	}</a:t>
            </a:r>
          </a:p>
          <a:p>
            <a:pPr lvl="1" algn="just">
              <a:buNone/>
            </a:pPr>
            <a:r>
              <a:rPr lang="es-ES" sz="3200" b="1" dirty="0"/>
              <a:t>	</a:t>
            </a:r>
            <a:r>
              <a:rPr lang="es-ES" sz="3200" b="1" dirty="0" err="1"/>
              <a:t>else</a:t>
            </a:r>
            <a:r>
              <a:rPr lang="es-ES" sz="3200" b="1" dirty="0"/>
              <a:t> </a:t>
            </a:r>
            <a:r>
              <a:rPr lang="es-ES" sz="3200" b="1" dirty="0" err="1"/>
              <a:t>if</a:t>
            </a:r>
            <a:r>
              <a:rPr lang="es-ES" sz="3200" b="1" dirty="0"/>
              <a:t> (condición2){</a:t>
            </a:r>
          </a:p>
          <a:p>
            <a:pPr lvl="1" algn="just">
              <a:buNone/>
            </a:pPr>
            <a:r>
              <a:rPr lang="es-ES" sz="3200" b="1" dirty="0"/>
              <a:t>	  sentenciasCondición2Verdadero</a:t>
            </a:r>
          </a:p>
          <a:p>
            <a:pPr lvl="1" algn="just">
              <a:lnSpc>
                <a:spcPct val="70000"/>
              </a:lnSpc>
              <a:buNone/>
            </a:pPr>
            <a:r>
              <a:rPr lang="es-ES" sz="3200" b="1" dirty="0"/>
              <a:t>	}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s-ES" sz="3200" b="1" dirty="0"/>
              <a:t>...</a:t>
            </a:r>
          </a:p>
          <a:p>
            <a:pPr lvl="1" algn="just">
              <a:buNone/>
            </a:pPr>
            <a:r>
              <a:rPr lang="es-ES" sz="3200" b="1" dirty="0"/>
              <a:t>	</a:t>
            </a:r>
            <a:r>
              <a:rPr lang="es-ES" sz="3200" b="1" dirty="0" err="1"/>
              <a:t>else</a:t>
            </a:r>
            <a:r>
              <a:rPr lang="es-ES" sz="3200" b="1" dirty="0"/>
              <a:t> {</a:t>
            </a:r>
          </a:p>
          <a:p>
            <a:pPr lvl="1" algn="just">
              <a:buNone/>
            </a:pPr>
            <a:r>
              <a:rPr lang="es-ES" sz="3200" b="1" dirty="0"/>
              <a:t>	  </a:t>
            </a:r>
            <a:r>
              <a:rPr lang="es-ES" sz="3200" b="1" dirty="0" err="1"/>
              <a:t>sentenciasCondicionesFalso</a:t>
            </a:r>
            <a:endParaRPr lang="es-ES" sz="3200" b="1" dirty="0"/>
          </a:p>
          <a:p>
            <a:pPr lvl="1" algn="just">
              <a:lnSpc>
                <a:spcPct val="70000"/>
              </a:lnSpc>
              <a:buNone/>
            </a:pPr>
            <a:r>
              <a:rPr lang="es-ES" sz="3200" b="1" dirty="0"/>
              <a:t>	}</a:t>
            </a:r>
          </a:p>
          <a:p>
            <a:pPr lvl="1" algn="just">
              <a:buNone/>
            </a:pP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2354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switch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7999" y="1346200"/>
            <a:ext cx="10481733" cy="45650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altLang="en-US" sz="3300" dirty="0" err="1"/>
              <a:t>switch</a:t>
            </a:r>
            <a:r>
              <a:rPr lang="es-ES" altLang="en-US" sz="3300" dirty="0"/>
              <a:t> (</a:t>
            </a:r>
            <a:r>
              <a:rPr lang="es-ES" altLang="en-US" sz="3300" dirty="0" err="1"/>
              <a:t>expresion</a:t>
            </a:r>
            <a:r>
              <a:rPr lang="es-ES" altLang="en-US" sz="3300" dirty="0"/>
              <a:t>) {</a:t>
            </a:r>
          </a:p>
          <a:p>
            <a:pPr marL="0" indent="0">
              <a:buNone/>
            </a:pPr>
            <a:r>
              <a:rPr lang="es-ES" altLang="en-US" sz="3300" dirty="0"/>
              <a:t>  case valor1:</a:t>
            </a:r>
          </a:p>
          <a:p>
            <a:pPr marL="0" indent="0">
              <a:buNone/>
            </a:pPr>
            <a:r>
              <a:rPr lang="es-ES" altLang="en-US" sz="3300" dirty="0"/>
              <a:t>    //Sentencias ejecutadas cuando el resultado de expresión coincide con valor1</a:t>
            </a:r>
          </a:p>
          <a:p>
            <a:pPr marL="0" indent="0">
              <a:buNone/>
            </a:pPr>
            <a:r>
              <a:rPr lang="es-ES" altLang="en-US" sz="3300" dirty="0"/>
              <a:t>    [break;]</a:t>
            </a:r>
          </a:p>
          <a:p>
            <a:pPr marL="0" indent="0">
              <a:buNone/>
            </a:pPr>
            <a:r>
              <a:rPr lang="es-ES" altLang="en-US" sz="3300" dirty="0"/>
              <a:t>...</a:t>
            </a:r>
          </a:p>
          <a:p>
            <a:pPr marL="0" indent="0">
              <a:buNone/>
            </a:pPr>
            <a:r>
              <a:rPr lang="es-ES" altLang="en-US" sz="3300" dirty="0"/>
              <a:t>  case </a:t>
            </a:r>
            <a:r>
              <a:rPr lang="es-ES" altLang="en-US" sz="3300" dirty="0" err="1"/>
              <a:t>valorN</a:t>
            </a:r>
            <a:r>
              <a:rPr lang="es-ES" altLang="en-US" sz="3300" dirty="0"/>
              <a:t>:</a:t>
            </a:r>
          </a:p>
          <a:p>
            <a:pPr marL="0" indent="0">
              <a:buNone/>
            </a:pPr>
            <a:r>
              <a:rPr lang="es-ES" altLang="en-US" sz="3300" dirty="0"/>
              <a:t>    //Sentencias ejecutadas cuando el resultado de expresión coincide con </a:t>
            </a:r>
            <a:r>
              <a:rPr lang="es-ES" altLang="en-US" sz="3300" dirty="0" err="1"/>
              <a:t>valorN</a:t>
            </a:r>
            <a:endParaRPr lang="es-ES" altLang="en-US" sz="3300" dirty="0"/>
          </a:p>
          <a:p>
            <a:pPr marL="0" indent="0">
              <a:buNone/>
            </a:pPr>
            <a:r>
              <a:rPr lang="es-ES" altLang="en-US" sz="3300" dirty="0"/>
              <a:t>    [break;]</a:t>
            </a:r>
          </a:p>
          <a:p>
            <a:pPr marL="0" indent="0">
              <a:buNone/>
            </a:pPr>
            <a:r>
              <a:rPr lang="es-ES" altLang="en-US" sz="3300" dirty="0"/>
              <a:t>  default:</a:t>
            </a:r>
          </a:p>
          <a:p>
            <a:pPr marL="0" indent="0">
              <a:buNone/>
            </a:pPr>
            <a:r>
              <a:rPr lang="es-ES" altLang="en-US" sz="3300" dirty="0"/>
              <a:t>    //Sentencias ejecutadas cuando no ocurre una coincidencia con los anteriores casos</a:t>
            </a:r>
          </a:p>
          <a:p>
            <a:pPr marL="0" indent="0">
              <a:buNone/>
            </a:pPr>
            <a:r>
              <a:rPr lang="es-ES" altLang="en-US" sz="3300" dirty="0"/>
              <a:t>    [break;]</a:t>
            </a:r>
          </a:p>
          <a:p>
            <a:pPr marL="0" indent="0">
              <a:buNone/>
            </a:pPr>
            <a:r>
              <a:rPr lang="es-ES" altLang="en-US" sz="3300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0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Bucles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 </a:t>
            </a:r>
            <a:r>
              <a:rPr lang="es-ES" dirty="0" err="1"/>
              <a:t>while</a:t>
            </a:r>
            <a:endParaRPr lang="es-ES" dirty="0"/>
          </a:p>
          <a:p>
            <a:r>
              <a:rPr lang="es-ES" dirty="0" err="1"/>
              <a:t>while</a:t>
            </a:r>
            <a:endParaRPr lang="es-ES" dirty="0"/>
          </a:p>
          <a:p>
            <a:r>
              <a:rPr lang="es-ES" dirty="0" err="1"/>
              <a:t>for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52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do-</a:t>
            </a:r>
            <a:r>
              <a:rPr lang="es-ES" dirty="0" err="1"/>
              <a:t>while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s-ES" sz="3200" b="1" dirty="0">
                <a:sym typeface="+mn-ea"/>
              </a:rPr>
              <a:t>do {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  sentencias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} </a:t>
            </a:r>
            <a:r>
              <a:rPr lang="es-ES" sz="3200" b="1" dirty="0" err="1">
                <a:sym typeface="+mn-ea"/>
              </a:rPr>
              <a:t>while</a:t>
            </a:r>
            <a:r>
              <a:rPr lang="es-ES" sz="3200" b="1" dirty="0">
                <a:sym typeface="+mn-ea"/>
              </a:rPr>
              <a:t> (condición)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046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while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s-ES" sz="3200" b="1" dirty="0" err="1">
                <a:sym typeface="+mn-ea"/>
              </a:rPr>
              <a:t>while</a:t>
            </a:r>
            <a:r>
              <a:rPr lang="es-ES" sz="3200" b="1" dirty="0">
                <a:sym typeface="+mn-ea"/>
              </a:rPr>
              <a:t> (condición){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  sentencias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}</a:t>
            </a:r>
            <a:endParaRPr lang="es-ES" alt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56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for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b="1" dirty="0" err="1">
                <a:sym typeface="+mn-ea"/>
              </a:rPr>
              <a:t>for</a:t>
            </a:r>
            <a:r>
              <a:rPr lang="es-ES" b="1" dirty="0">
                <a:sym typeface="+mn-ea"/>
              </a:rPr>
              <a:t> ( </a:t>
            </a:r>
            <a:r>
              <a:rPr lang="es-ES" b="1" dirty="0" err="1">
                <a:sym typeface="+mn-ea"/>
              </a:rPr>
              <a:t>let</a:t>
            </a:r>
            <a:r>
              <a:rPr lang="es-ES" b="1" dirty="0">
                <a:sym typeface="+mn-ea"/>
              </a:rPr>
              <a:t> </a:t>
            </a:r>
            <a:r>
              <a:rPr lang="es-ES" b="1" dirty="0" err="1">
                <a:sym typeface="+mn-ea"/>
              </a:rPr>
              <a:t>cont</a:t>
            </a:r>
            <a:r>
              <a:rPr lang="es-ES" b="1" dirty="0">
                <a:sym typeface="+mn-ea"/>
              </a:rPr>
              <a:t> = </a:t>
            </a:r>
            <a:r>
              <a:rPr lang="es-ES" b="1" dirty="0" err="1">
                <a:sym typeface="+mn-ea"/>
              </a:rPr>
              <a:t>valorInicial</a:t>
            </a:r>
            <a:r>
              <a:rPr lang="es-ES" b="1" dirty="0">
                <a:sym typeface="+mn-ea"/>
              </a:rPr>
              <a:t>; </a:t>
            </a:r>
            <a:r>
              <a:rPr lang="es-ES" b="1" dirty="0" err="1">
                <a:sym typeface="+mn-ea"/>
              </a:rPr>
              <a:t>cond</a:t>
            </a:r>
            <a:r>
              <a:rPr lang="es-ES" b="1" dirty="0">
                <a:sym typeface="+mn-ea"/>
              </a:rPr>
              <a:t>; </a:t>
            </a:r>
            <a:r>
              <a:rPr lang="es-ES" b="1" dirty="0" err="1">
                <a:sym typeface="+mn-ea"/>
              </a:rPr>
              <a:t>incCont</a:t>
            </a:r>
            <a:r>
              <a:rPr lang="es-ES" b="1" dirty="0">
                <a:sym typeface="+mn-ea"/>
              </a:rPr>
              <a:t>) {</a:t>
            </a:r>
            <a:endParaRPr lang="es-ES" b="1" dirty="0"/>
          </a:p>
          <a:p>
            <a:pPr algn="just">
              <a:buNone/>
            </a:pPr>
            <a:r>
              <a:rPr lang="es-ES" b="1" dirty="0">
                <a:sym typeface="+mn-ea"/>
              </a:rPr>
              <a:t>	  sentencias;</a:t>
            </a:r>
            <a:endParaRPr lang="es-ES" b="1" dirty="0"/>
          </a:p>
          <a:p>
            <a:pPr algn="just">
              <a:buNone/>
            </a:pPr>
            <a:r>
              <a:rPr lang="es-ES" b="1" dirty="0">
                <a:sym typeface="+mn-ea"/>
              </a:rPr>
              <a:t>	}</a:t>
            </a:r>
            <a:endParaRPr lang="es-ES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70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Método </a:t>
            </a:r>
            <a:r>
              <a:rPr lang="es-ES" b="1" dirty="0" err="1"/>
              <a:t>prompt</a:t>
            </a:r>
            <a:r>
              <a:rPr lang="es-ES" b="1" dirty="0"/>
              <a:t>()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Método del objeto </a:t>
            </a:r>
            <a:r>
              <a:rPr lang="es-ES" dirty="0" err="1"/>
              <a:t>window</a:t>
            </a:r>
            <a:r>
              <a:rPr lang="es-ES" dirty="0"/>
              <a:t> que muestra un cuadro de diálogo con un mensaje que le indica al usuario que escriba algún valor.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5167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1 - Realice una página HTML que le pida un dato al usuario y le diga si el número es par o impar.</a:t>
            </a:r>
          </a:p>
          <a:p>
            <a:pPr marL="0" indent="0">
              <a:buNone/>
            </a:pPr>
            <a:r>
              <a:rPr lang="es-ES" dirty="0"/>
              <a:t>2- Realice una página web que muestre los números del 15 al 1, diga si el número es par o impar y la cantidad de números pares o impares.</a:t>
            </a:r>
          </a:p>
          <a:p>
            <a:pPr marL="0" indent="0">
              <a:buNone/>
            </a:pPr>
            <a:r>
              <a:rPr lang="es-ES" dirty="0"/>
              <a:t>3- Cree una página HTML e incluya el código JavaScript necesario para que utilizando un bucle </a:t>
            </a:r>
            <a:r>
              <a:rPr lang="es-ES" dirty="0" err="1"/>
              <a:t>for</a:t>
            </a:r>
            <a:r>
              <a:rPr lang="es-ES" dirty="0"/>
              <a:t> calcule el valor de x elevado a y. </a:t>
            </a:r>
            <a:endParaRPr lang="es-ES" altLang="en-U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6510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ES" sz="3400" b="1" dirty="0" err="1">
                <a:sym typeface="+mn-ea"/>
              </a:rPr>
              <a:t>function</a:t>
            </a:r>
            <a:r>
              <a:rPr lang="es-ES" sz="3400" b="1" dirty="0">
                <a:sym typeface="+mn-ea"/>
              </a:rPr>
              <a:t> </a:t>
            </a:r>
            <a:r>
              <a:rPr lang="es-ES" sz="3400" b="1" dirty="0" err="1">
                <a:sym typeface="+mn-ea"/>
              </a:rPr>
              <a:t>nombreFuncion</a:t>
            </a:r>
            <a:r>
              <a:rPr lang="es-ES" sz="3400" b="1" dirty="0">
                <a:sym typeface="+mn-ea"/>
              </a:rPr>
              <a:t>(arg1, ...,</a:t>
            </a:r>
            <a:r>
              <a:rPr lang="es-ES" sz="3400" b="1" dirty="0" err="1">
                <a:sym typeface="+mn-ea"/>
              </a:rPr>
              <a:t>argn</a:t>
            </a:r>
            <a:r>
              <a:rPr lang="es-ES" sz="3400" b="1" dirty="0">
                <a:sym typeface="+mn-ea"/>
              </a:rPr>
              <a:t>) {</a:t>
            </a:r>
            <a:endParaRPr lang="es-ES" sz="3400" b="1" dirty="0"/>
          </a:p>
          <a:p>
            <a:pPr>
              <a:lnSpc>
                <a:spcPct val="80000"/>
              </a:lnSpc>
              <a:buNone/>
            </a:pPr>
            <a:r>
              <a:rPr lang="es-ES" sz="3400" b="1" dirty="0">
                <a:sym typeface="+mn-ea"/>
              </a:rPr>
              <a:t>	  sentencia1;</a:t>
            </a:r>
          </a:p>
          <a:p>
            <a:pPr>
              <a:lnSpc>
                <a:spcPct val="80000"/>
              </a:lnSpc>
              <a:buNone/>
            </a:pPr>
            <a:r>
              <a:rPr lang="es-ES" sz="3400" b="1" dirty="0">
                <a:sym typeface="+mn-ea"/>
              </a:rPr>
              <a:t>		 sentencia2;</a:t>
            </a:r>
          </a:p>
          <a:p>
            <a:pPr>
              <a:lnSpc>
                <a:spcPct val="80000"/>
              </a:lnSpc>
              <a:buNone/>
            </a:pPr>
            <a:r>
              <a:rPr lang="es-ES" sz="3400" b="1" dirty="0">
                <a:sym typeface="+mn-ea"/>
              </a:rPr>
              <a:t>     sentencian;</a:t>
            </a:r>
          </a:p>
          <a:p>
            <a:pPr>
              <a:lnSpc>
                <a:spcPct val="80000"/>
              </a:lnSpc>
              <a:buNone/>
            </a:pPr>
            <a:r>
              <a:rPr lang="es-ES" sz="3400" b="1" dirty="0">
                <a:sym typeface="+mn-ea"/>
              </a:rPr>
              <a:t>	}</a:t>
            </a:r>
            <a:endParaRPr lang="es-ES" alt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67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Uso JavaScript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usar tanto en la parte cliente como en el lado del servidor a través de Node.js</a:t>
            </a:r>
          </a:p>
        </p:txBody>
      </p:sp>
    </p:spTree>
    <p:extLst>
      <p:ext uri="{BB962C8B-B14F-4D97-AF65-F5344CB8AC3E}">
        <p14:creationId xmlns:p14="http://schemas.microsoft.com/office/powerpoint/2010/main" val="794463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 función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buNone/>
            </a:pPr>
            <a:r>
              <a:rPr lang="es-ES" sz="3200" dirty="0" err="1">
                <a:sym typeface="+mn-ea"/>
              </a:rPr>
              <a:t>function</a:t>
            </a:r>
            <a:r>
              <a:rPr lang="es-ES" sz="3200" dirty="0">
                <a:sym typeface="+mn-ea"/>
              </a:rPr>
              <a:t> cuadrado() {</a:t>
            </a:r>
            <a:endParaRPr lang="es-ES" sz="3200" dirty="0"/>
          </a:p>
          <a:p>
            <a:pPr lvl="1" algn="just">
              <a:buNone/>
            </a:pPr>
            <a:r>
              <a:rPr lang="es-ES" sz="3200" dirty="0">
                <a:sym typeface="+mn-ea"/>
              </a:rPr>
              <a:t>	</a:t>
            </a:r>
            <a:r>
              <a:rPr lang="es-ES" sz="3200" dirty="0" err="1">
                <a:sym typeface="+mn-ea"/>
              </a:rPr>
              <a:t>alert</a:t>
            </a:r>
            <a:r>
              <a:rPr lang="es-ES" sz="3200" dirty="0">
                <a:sym typeface="+mn-ea"/>
              </a:rPr>
              <a:t>(2*2)</a:t>
            </a:r>
            <a:endParaRPr lang="es-ES" sz="3200" dirty="0"/>
          </a:p>
          <a:p>
            <a:pPr lvl="1" algn="just">
              <a:buNone/>
            </a:pPr>
            <a:r>
              <a:rPr lang="es-ES" sz="3200" dirty="0">
                <a:sym typeface="+mn-ea"/>
              </a:rPr>
              <a:t>}</a:t>
            </a:r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Llamada a una función</a:t>
            </a:r>
            <a:endParaRPr lang="es-ES" sz="3200" b="1" dirty="0"/>
          </a:p>
          <a:p>
            <a:pPr lvl="1" algn="just">
              <a:buNone/>
            </a:pPr>
            <a:r>
              <a:rPr lang="es-ES" sz="3200" dirty="0">
                <a:sym typeface="+mn-ea"/>
              </a:rPr>
              <a:t>&lt;script&gt;</a:t>
            </a:r>
            <a:r>
              <a:rPr lang="es-ES" sz="3200" b="1" dirty="0">
                <a:sym typeface="+mn-ea"/>
              </a:rPr>
              <a:t>cuadrado()</a:t>
            </a:r>
            <a:r>
              <a:rPr lang="es-ES" sz="3200" dirty="0">
                <a:sym typeface="+mn-ea"/>
              </a:rPr>
              <a:t>&lt;/script&gt;</a:t>
            </a:r>
          </a:p>
          <a:p>
            <a:pPr lvl="1" algn="just">
              <a:buNone/>
            </a:pPr>
            <a:endParaRPr lang="es-ES" sz="3200" dirty="0">
              <a:sym typeface="+mn-ea"/>
            </a:endParaRPr>
          </a:p>
          <a:p>
            <a:pPr lvl="1" algn="just">
              <a:buNone/>
            </a:pPr>
            <a:r>
              <a:rPr lang="es-ES" sz="3200" dirty="0">
                <a:sym typeface="+mn-ea"/>
              </a:rPr>
              <a:t>&lt;</a:t>
            </a:r>
            <a:r>
              <a:rPr lang="es-ES" sz="3200" dirty="0" err="1">
                <a:sym typeface="+mn-ea"/>
              </a:rPr>
              <a:t>body</a:t>
            </a:r>
            <a:r>
              <a:rPr lang="es-ES" sz="3200" dirty="0">
                <a:sym typeface="+mn-ea"/>
              </a:rPr>
              <a:t> </a:t>
            </a:r>
            <a:r>
              <a:rPr lang="es-ES" sz="3200" dirty="0" err="1">
                <a:sym typeface="+mn-ea"/>
              </a:rPr>
              <a:t>onLoad</a:t>
            </a:r>
            <a:r>
              <a:rPr lang="es-ES" sz="3200" dirty="0">
                <a:sym typeface="+mn-ea"/>
              </a:rPr>
              <a:t>="</a:t>
            </a:r>
            <a:r>
              <a:rPr lang="es-ES" sz="3200" b="1" dirty="0">
                <a:sym typeface="+mn-ea"/>
              </a:rPr>
              <a:t>cuadrado()</a:t>
            </a:r>
            <a:r>
              <a:rPr lang="es-ES" sz="3200" dirty="0">
                <a:sym typeface="+mn-ea"/>
              </a:rPr>
              <a:t>"&gt;</a:t>
            </a:r>
            <a:endParaRPr lang="es-ES" altLang="en-US" sz="3200" dirty="0"/>
          </a:p>
          <a:p>
            <a:pPr lvl="1" algn="just">
              <a:buNone/>
            </a:pPr>
            <a:endParaRPr lang="es-ES" sz="32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8876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ym typeface="+mn-ea"/>
              </a:rPr>
              <a:t>Paso de valores a una función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None/>
            </a:pPr>
            <a:r>
              <a:rPr lang="pt-BR" sz="3200" dirty="0" err="1">
                <a:sym typeface="+mn-ea"/>
              </a:rPr>
              <a:t>function</a:t>
            </a:r>
            <a:r>
              <a:rPr lang="pt-BR" sz="3200" dirty="0">
                <a:sym typeface="+mn-ea"/>
              </a:rPr>
              <a:t> </a:t>
            </a:r>
            <a:r>
              <a:rPr lang="pt-BR" sz="3200" dirty="0" err="1">
                <a:sym typeface="+mn-ea"/>
              </a:rPr>
              <a:t>cuadrado</a:t>
            </a:r>
            <a:r>
              <a:rPr lang="pt-BR" sz="3200" dirty="0">
                <a:sym typeface="+mn-ea"/>
              </a:rPr>
              <a:t>(num) {</a:t>
            </a:r>
            <a:endParaRPr lang="pt-BR" sz="3200" dirty="0"/>
          </a:p>
          <a:p>
            <a:pPr lvl="1" algn="just">
              <a:buNone/>
            </a:pPr>
            <a:r>
              <a:rPr lang="pt-BR" sz="3200" dirty="0">
                <a:sym typeface="+mn-ea"/>
              </a:rPr>
              <a:t>	</a:t>
            </a:r>
            <a:r>
              <a:rPr lang="pt-BR" sz="3200" dirty="0" err="1">
                <a:sym typeface="+mn-ea"/>
              </a:rPr>
              <a:t>alert</a:t>
            </a:r>
            <a:r>
              <a:rPr lang="pt-BR" sz="3200" dirty="0">
                <a:sym typeface="+mn-ea"/>
              </a:rPr>
              <a:t>("El </a:t>
            </a:r>
            <a:r>
              <a:rPr lang="pt-BR" sz="3200" dirty="0" err="1">
                <a:sym typeface="+mn-ea"/>
              </a:rPr>
              <a:t>cuadrado</a:t>
            </a:r>
            <a:r>
              <a:rPr lang="pt-BR" sz="3200" dirty="0">
                <a:sym typeface="+mn-ea"/>
              </a:rPr>
              <a:t> de " + num + " es: " + num*num)</a:t>
            </a:r>
            <a:endParaRPr lang="pt-BR" sz="3200" dirty="0"/>
          </a:p>
          <a:p>
            <a:pPr lvl="1" algn="just">
              <a:buNone/>
            </a:pPr>
            <a:r>
              <a:rPr lang="pt-BR" sz="3200" dirty="0">
                <a:sym typeface="+mn-ea"/>
              </a:rPr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ym typeface="+mn-ea"/>
              </a:rPr>
              <a:t>cuadrado(a);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3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Devolución valor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s-ES" sz="3200" b="1" dirty="0" err="1">
                <a:sym typeface="+mn-ea"/>
              </a:rPr>
              <a:t>function</a:t>
            </a:r>
            <a:r>
              <a:rPr lang="es-ES" sz="3200" b="1" dirty="0">
                <a:sym typeface="+mn-ea"/>
              </a:rPr>
              <a:t> </a:t>
            </a:r>
            <a:r>
              <a:rPr lang="es-ES" sz="3200" b="1" dirty="0" err="1">
                <a:sym typeface="+mn-ea"/>
              </a:rPr>
              <a:t>nombreFuncion</a:t>
            </a:r>
            <a:r>
              <a:rPr lang="es-ES" sz="3200" b="1" dirty="0">
                <a:sym typeface="+mn-ea"/>
              </a:rPr>
              <a:t>(argumentos) {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  sentencias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</a:t>
            </a:r>
            <a:r>
              <a:rPr lang="es-ES" sz="3200" b="1" dirty="0" err="1">
                <a:sym typeface="+mn-ea"/>
              </a:rPr>
              <a:t>return</a:t>
            </a:r>
            <a:r>
              <a:rPr lang="es-ES" sz="3200" b="1" dirty="0">
                <a:sym typeface="+mn-ea"/>
              </a:rPr>
              <a:t> (</a:t>
            </a:r>
            <a:r>
              <a:rPr lang="es-ES" sz="3200" b="1" dirty="0" err="1">
                <a:sym typeface="+mn-ea"/>
              </a:rPr>
              <a:t>valorRetorno</a:t>
            </a:r>
            <a:r>
              <a:rPr lang="es-ES" sz="3200" b="1" dirty="0">
                <a:sym typeface="+mn-ea"/>
              </a:rPr>
              <a:t>)</a:t>
            </a:r>
            <a:endParaRPr lang="es-ES" sz="3200" b="1" dirty="0"/>
          </a:p>
          <a:p>
            <a:pPr lvl="1" algn="just">
              <a:buNone/>
            </a:pPr>
            <a:r>
              <a:rPr lang="es-ES" sz="3200" b="1" dirty="0">
                <a:sym typeface="+mn-ea"/>
              </a:rPr>
              <a:t>	}</a:t>
            </a:r>
            <a:endParaRPr lang="es-ES" sz="3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485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 función valor retorno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s-ES" sz="3200" dirty="0" err="1">
                <a:sym typeface="+mn-ea"/>
              </a:rPr>
              <a:t>function</a:t>
            </a:r>
            <a:r>
              <a:rPr lang="es-ES" sz="3200" dirty="0">
                <a:sym typeface="+mn-ea"/>
              </a:rPr>
              <a:t> cuadrado(</a:t>
            </a:r>
            <a:r>
              <a:rPr lang="es-ES" sz="3200" dirty="0" err="1">
                <a:sym typeface="+mn-ea"/>
              </a:rPr>
              <a:t>num</a:t>
            </a:r>
            <a:r>
              <a:rPr lang="es-ES" sz="3200" dirty="0">
                <a:sym typeface="+mn-ea"/>
              </a:rPr>
              <a:t>) {</a:t>
            </a:r>
            <a:endParaRPr lang="es-ES" sz="3200" dirty="0"/>
          </a:p>
          <a:p>
            <a:pPr lvl="1" algn="just">
              <a:buNone/>
            </a:pPr>
            <a:r>
              <a:rPr lang="es-ES" sz="3200" dirty="0">
                <a:sym typeface="+mn-ea"/>
              </a:rPr>
              <a:t>	</a:t>
            </a:r>
            <a:r>
              <a:rPr lang="es-ES" sz="3200" dirty="0" err="1">
                <a:sym typeface="+mn-ea"/>
              </a:rPr>
              <a:t>return</a:t>
            </a:r>
            <a:r>
              <a:rPr lang="es-ES" sz="3200" dirty="0">
                <a:sym typeface="+mn-ea"/>
              </a:rPr>
              <a:t> </a:t>
            </a:r>
            <a:r>
              <a:rPr lang="es-ES" sz="3200" dirty="0" err="1">
                <a:sym typeface="+mn-ea"/>
              </a:rPr>
              <a:t>num</a:t>
            </a:r>
            <a:r>
              <a:rPr lang="es-ES" sz="3200" dirty="0">
                <a:sym typeface="+mn-ea"/>
              </a:rPr>
              <a:t>*</a:t>
            </a:r>
            <a:r>
              <a:rPr lang="es-ES" sz="3200" dirty="0" err="1">
                <a:sym typeface="+mn-ea"/>
              </a:rPr>
              <a:t>num</a:t>
            </a:r>
            <a:r>
              <a:rPr lang="es-ES" sz="3200" dirty="0">
                <a:sym typeface="+mn-ea"/>
              </a:rPr>
              <a:t>;</a:t>
            </a:r>
            <a:endParaRPr lang="es-ES" sz="3200" dirty="0"/>
          </a:p>
          <a:p>
            <a:pPr lvl="1" algn="just">
              <a:buNone/>
            </a:pPr>
            <a:r>
              <a:rPr lang="es-ES" sz="3200" dirty="0">
                <a:sym typeface="+mn-ea"/>
              </a:rPr>
              <a:t>}</a:t>
            </a:r>
            <a:endParaRPr lang="es-ES" sz="3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949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/>
              <a:t>1. Cree una función potencia(base, exponente) que calcule el valor de </a:t>
            </a:r>
            <a:r>
              <a:rPr lang="es-ES" altLang="en-US" dirty="0" err="1"/>
              <a:t>base</a:t>
            </a:r>
            <a:r>
              <a:rPr lang="es-ES" altLang="en-US" baseline="30000" dirty="0" err="1"/>
              <a:t>exponente</a:t>
            </a:r>
            <a:r>
              <a:rPr lang="es-ES" altLang="en-US" dirty="0"/>
              <a:t>.</a:t>
            </a:r>
          </a:p>
          <a:p>
            <a:endParaRPr lang="es-ES" altLang="en-US" dirty="0"/>
          </a:p>
          <a:p>
            <a:r>
              <a:rPr lang="es-ES" altLang="en-US" dirty="0"/>
              <a:t>2. Cree una función de nombre sumatorio que reciba como parámetro un entero positivo mayor que 1 y que devuelva la suma desde 1 al parámetro recibido.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05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Características 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Interpretado y basado en objetos</a:t>
            </a:r>
          </a:p>
          <a:p>
            <a:r>
              <a:rPr lang="es-ES" dirty="0"/>
              <a:t>Captura eventos</a:t>
            </a:r>
          </a:p>
          <a:p>
            <a:r>
              <a:rPr lang="es-ES" dirty="0"/>
              <a:t>Multiplataforma</a:t>
            </a:r>
          </a:p>
          <a:p>
            <a:r>
              <a:rPr lang="es-ES" dirty="0"/>
              <a:t>Fácil de aprender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6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Inserción en una página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b="1" dirty="0"/>
              <a:t>&lt;script&gt;…&lt;</a:t>
            </a:r>
            <a:r>
              <a:rPr lang="es-ES" b="1" dirty="0"/>
              <a:t>/script&gt;</a:t>
            </a:r>
            <a:br>
              <a:rPr lang="es-ES" b="1" dirty="0"/>
            </a:br>
            <a:r>
              <a:rPr lang="es-ES" dirty="0"/>
              <a:t>&lt;/head&gt;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n-US" b="1" dirty="0"/>
              <a:t>&lt;script&gt;…&lt;</a:t>
            </a:r>
            <a:r>
              <a:rPr lang="es-ES" b="1" dirty="0"/>
              <a:t>/script&gt;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670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Sintaxis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n-US" dirty="0"/>
              <a:t>Se distinguen las mayúsculas y minúsculas.</a:t>
            </a:r>
          </a:p>
          <a:p>
            <a:r>
              <a:rPr lang="es-ES" dirty="0"/>
              <a:t>No se define tipo para las variables. </a:t>
            </a:r>
            <a:r>
              <a:rPr lang="es-ES" altLang="en-US" dirty="0"/>
              <a:t>Una misma variable puede almacenar diferentes tipos de datos durante la ejecución del programa.</a:t>
            </a:r>
          </a:p>
          <a:p>
            <a:r>
              <a:rPr lang="es-ES" altLang="en-US" dirty="0"/>
              <a:t>No es obligatorio terminar cada sentencia con el carácter del punto y coma (;) pero si recomendable.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02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Comentarios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ym typeface="+mn-ea"/>
              </a:rPr>
              <a:t>Comentario de una línea</a:t>
            </a:r>
            <a:endParaRPr lang="es-ES" b="1" dirty="0"/>
          </a:p>
          <a:p>
            <a:pPr>
              <a:buNone/>
            </a:pPr>
            <a:r>
              <a:rPr lang="es-ES" dirty="0">
                <a:sym typeface="+mn-ea"/>
              </a:rPr>
              <a:t> // ESTO ES UN COMENTARIO</a:t>
            </a:r>
          </a:p>
          <a:p>
            <a:pPr>
              <a:buNone/>
            </a:pPr>
            <a:endParaRPr lang="es-ES" b="1" dirty="0"/>
          </a:p>
          <a:p>
            <a:r>
              <a:rPr lang="es-ES" b="1" dirty="0">
                <a:sym typeface="+mn-ea"/>
              </a:rPr>
              <a:t>Comentario de líneas múltiples</a:t>
            </a:r>
            <a:endParaRPr lang="es-ES" b="1" dirty="0"/>
          </a:p>
          <a:p>
            <a:pPr>
              <a:buNone/>
            </a:pPr>
            <a:r>
              <a:rPr lang="es-ES" dirty="0">
                <a:sym typeface="+mn-ea"/>
              </a:rPr>
              <a:t> /* ESTO TAMBIEN ES UN COMENTARIO,</a:t>
            </a:r>
            <a:br>
              <a:rPr lang="es-ES" dirty="0">
                <a:sym typeface="+mn-ea"/>
              </a:rPr>
            </a:br>
            <a:r>
              <a:rPr lang="es-ES" dirty="0">
                <a:sym typeface="+mn-ea"/>
              </a:rPr>
              <a:t>PERO AHORA CONTIENE DOS LINEAS */</a:t>
            </a:r>
            <a:endParaRPr lang="es-ES" altLang="en-US" dirty="0"/>
          </a:p>
          <a:p>
            <a:pPr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6836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ym typeface="+mn-ea"/>
              </a:rPr>
              <a:t>Notación de puntos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ES" sz="3200" dirty="0">
              <a:sym typeface="+mn-ea"/>
            </a:endParaRPr>
          </a:p>
          <a:p>
            <a:r>
              <a:rPr lang="es-ES" sz="3200" dirty="0">
                <a:sym typeface="+mn-ea"/>
              </a:rPr>
              <a:t>Hacer referencia a métodos y propiedades de los objetos</a:t>
            </a:r>
            <a:endParaRPr lang="es-ES" sz="3200" dirty="0"/>
          </a:p>
          <a:p>
            <a:pPr lvl="1">
              <a:buNone/>
            </a:pPr>
            <a:endParaRPr lang="es-ES" sz="3200" b="1" dirty="0"/>
          </a:p>
          <a:p>
            <a:pPr>
              <a:buNone/>
            </a:pPr>
            <a:r>
              <a:rPr lang="es-ES" sz="3200" b="1" dirty="0">
                <a:sym typeface="+mn-ea"/>
              </a:rPr>
              <a:t>Método</a:t>
            </a:r>
            <a:endParaRPr lang="es-ES" sz="3200" b="1" dirty="0"/>
          </a:p>
          <a:p>
            <a:pPr lvl="1">
              <a:buNone/>
            </a:pPr>
            <a:r>
              <a:rPr lang="es-ES" sz="3200" dirty="0" err="1">
                <a:sym typeface="+mn-ea"/>
              </a:rPr>
              <a:t>objeto.método</a:t>
            </a:r>
            <a:r>
              <a:rPr lang="es-ES" sz="3200" dirty="0">
                <a:sym typeface="+mn-ea"/>
              </a:rPr>
              <a:t>()</a:t>
            </a:r>
            <a:endParaRPr lang="es-ES" sz="3200" dirty="0"/>
          </a:p>
          <a:p>
            <a:pPr lvl="1">
              <a:buNone/>
            </a:pPr>
            <a:endParaRPr lang="es-ES" sz="3200" b="1" dirty="0"/>
          </a:p>
          <a:p>
            <a:pPr>
              <a:buNone/>
            </a:pPr>
            <a:r>
              <a:rPr lang="es-ES" sz="3200" b="1" dirty="0">
                <a:sym typeface="+mn-ea"/>
              </a:rPr>
              <a:t>Propiedad</a:t>
            </a:r>
            <a:endParaRPr lang="es-ES" sz="3200" b="1" dirty="0"/>
          </a:p>
          <a:p>
            <a:pPr lvl="1">
              <a:buNone/>
            </a:pPr>
            <a:r>
              <a:rPr lang="es-ES" sz="3200" dirty="0" err="1">
                <a:sym typeface="+mn-ea"/>
              </a:rPr>
              <a:t>objeto.propiedad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66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b="1" dirty="0"/>
              <a:t>El método </a:t>
            </a:r>
            <a:r>
              <a:rPr lang="es-ES" altLang="en-US" b="1" dirty="0" err="1"/>
              <a:t>alert</a:t>
            </a:r>
            <a:r>
              <a:rPr lang="es-ES" altLang="en-US" b="1" dirty="0"/>
              <a:t>()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400" b="1" dirty="0">
                <a:sym typeface="+mn-ea"/>
              </a:rPr>
              <a:t>Método del objeto </a:t>
            </a:r>
            <a:r>
              <a:rPr lang="es-ES" sz="3400" b="1" dirty="0" err="1">
                <a:sym typeface="+mn-ea"/>
              </a:rPr>
              <a:t>window</a:t>
            </a:r>
            <a:endParaRPr lang="es-ES" sz="3400" b="1" dirty="0">
              <a:sym typeface="+mn-ea"/>
            </a:endParaRPr>
          </a:p>
          <a:p>
            <a:pPr lvl="1">
              <a:buNone/>
            </a:pPr>
            <a:r>
              <a:rPr lang="es-ES" sz="3600" dirty="0" err="1">
                <a:sym typeface="+mn-ea"/>
              </a:rPr>
              <a:t>alert</a:t>
            </a:r>
            <a:r>
              <a:rPr lang="es-ES" sz="3600" dirty="0">
                <a:sym typeface="+mn-ea"/>
              </a:rPr>
              <a:t>("mensaje")</a:t>
            </a:r>
            <a:endParaRPr lang="es-ES" sz="3600" dirty="0"/>
          </a:p>
          <a:p>
            <a:pPr lvl="1">
              <a:buNone/>
            </a:pPr>
            <a:r>
              <a:rPr lang="es-ES" sz="3600" dirty="0" err="1">
                <a:sym typeface="+mn-ea"/>
              </a:rPr>
              <a:t>window.alert</a:t>
            </a:r>
            <a:r>
              <a:rPr lang="es-ES" sz="3600" dirty="0">
                <a:sym typeface="+mn-ea"/>
              </a:rPr>
              <a:t>("mensaje")</a:t>
            </a:r>
            <a:endParaRPr lang="es-ES" sz="3600" dirty="0"/>
          </a:p>
          <a:p>
            <a:pPr marL="457200" lvl="1" indent="0">
              <a:buNone/>
            </a:pPr>
            <a:endParaRPr lang="es-ES" sz="3400" b="1" dirty="0">
              <a:sym typeface="+mn-ea"/>
            </a:endParaRPr>
          </a:p>
          <a:p>
            <a:pPr lvl="1"/>
            <a:r>
              <a:rPr lang="es-ES" sz="3200" b="1" dirty="0">
                <a:sym typeface="+mn-ea"/>
              </a:rPr>
              <a:t>Ejemplo</a:t>
            </a:r>
            <a:r>
              <a:rPr lang="es-ES" sz="3200" dirty="0">
                <a:sym typeface="+mn-ea"/>
              </a:rPr>
              <a:t> </a:t>
            </a:r>
            <a:r>
              <a:rPr lang="es-ES" sz="3200" dirty="0" err="1">
                <a:sym typeface="+mn-ea"/>
              </a:rPr>
              <a:t>alert</a:t>
            </a:r>
            <a:r>
              <a:rPr lang="es-ES" sz="3200" dirty="0">
                <a:sym typeface="+mn-ea"/>
              </a:rPr>
              <a:t>("Hola")</a:t>
            </a:r>
            <a:endParaRPr lang="es-ES" sz="3200" b="1" dirty="0">
              <a:sym typeface="+mn-ea"/>
            </a:endParaRPr>
          </a:p>
          <a:p>
            <a:pPr lvl="1"/>
            <a:endParaRPr lang="es-ES" sz="3200" b="1" dirty="0">
              <a:sym typeface="+mn-ea"/>
            </a:endParaRPr>
          </a:p>
          <a:p>
            <a:pPr lvl="1"/>
            <a:endParaRPr lang="es-ES" sz="32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232712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6662</TotalTime>
  <Words>1004</Words>
  <Application>Microsoft Office PowerPoint</Application>
  <PresentationFormat>Panorámica</PresentationFormat>
  <Paragraphs>209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Espiral</vt:lpstr>
      <vt:lpstr>JavaScript</vt:lpstr>
      <vt:lpstr>¿Qué es JavaScript?</vt:lpstr>
      <vt:lpstr>Uso JavaScript</vt:lpstr>
      <vt:lpstr>Características JS</vt:lpstr>
      <vt:lpstr>Inserción en una página web</vt:lpstr>
      <vt:lpstr>Sintaxis</vt:lpstr>
      <vt:lpstr>Comentarios</vt:lpstr>
      <vt:lpstr>Notación de puntos</vt:lpstr>
      <vt:lpstr>El método alert()</vt:lpstr>
      <vt:lpstr>El método write()</vt:lpstr>
      <vt:lpstr>¿Resultado?</vt:lpstr>
      <vt:lpstr>console.log</vt:lpstr>
      <vt:lpstr>Propiedad innerHTML</vt:lpstr>
      <vt:lpstr>Ejemplo innerHTML</vt:lpstr>
      <vt:lpstr>Variables</vt:lpstr>
      <vt:lpstr>var-let</vt:lpstr>
      <vt:lpstr>Operadores</vt:lpstr>
      <vt:lpstr>Tipos de datos</vt:lpstr>
      <vt:lpstr>Condicionales  -  if </vt:lpstr>
      <vt:lpstr>Condicionales -  if else</vt:lpstr>
      <vt:lpstr>Condicionales -  if else anidadas</vt:lpstr>
      <vt:lpstr>switch</vt:lpstr>
      <vt:lpstr>Bucles</vt:lpstr>
      <vt:lpstr>do-while</vt:lpstr>
      <vt:lpstr>while</vt:lpstr>
      <vt:lpstr>for</vt:lpstr>
      <vt:lpstr>Método prompt()</vt:lpstr>
      <vt:lpstr>Ejercicios</vt:lpstr>
      <vt:lpstr>Función</vt:lpstr>
      <vt:lpstr>Ejemplo función </vt:lpstr>
      <vt:lpstr>Paso de valores a una función</vt:lpstr>
      <vt:lpstr>Devolución valor </vt:lpstr>
      <vt:lpstr>Ejemplo función valor retorno</vt:lpstr>
      <vt:lpstr>Ejercicios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HTML5, CSS y Javascript</dc:title>
  <dc:creator>Isabel Sera1 Sera2</dc:creator>
  <cp:lastModifiedBy>iaresblazquez@usal.es</cp:lastModifiedBy>
  <cp:revision>71</cp:revision>
  <dcterms:created xsi:type="dcterms:W3CDTF">2022-10-08T11:37:52Z</dcterms:created>
  <dcterms:modified xsi:type="dcterms:W3CDTF">2024-04-29T08:27:32Z</dcterms:modified>
</cp:coreProperties>
</file>