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30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6D3D2-2292-4CC5-869A-734F1AC201F7}" type="datetimeFigureOut">
              <a:rPr lang="es-ES" smtClean="0"/>
              <a:t>07/05/2023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1259D-1896-4161-852C-7727F2C7A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808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JavaScript- </a:t>
            </a:r>
            <a:r>
              <a:rPr lang="es-ES" b="1" dirty="0" err="1" smtClean="0"/>
              <a:t>Dom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51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Tipos de nodos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b="1" dirty="0" err="1"/>
              <a:t>Document</a:t>
            </a:r>
            <a:r>
              <a:rPr lang="es-ES" altLang="en-US" dirty="0"/>
              <a:t>: es el nodo raíz de todos los documentos HTML y XML. Todos los demás nodos derivan de él.</a:t>
            </a:r>
          </a:p>
          <a:p>
            <a:r>
              <a:rPr lang="es-ES" altLang="en-US" b="1" dirty="0" err="1"/>
              <a:t>DocumentType</a:t>
            </a:r>
            <a:r>
              <a:rPr lang="es-ES" altLang="en-US" dirty="0"/>
              <a:t>: es el nodo que contiene la representación del DTD empleado en la página (indicado mediante el DOCTYPE).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163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Tipos de nodos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altLang="en-US" b="1" dirty="0" err="1"/>
              <a:t>Element</a:t>
            </a:r>
            <a:r>
              <a:rPr lang="es-ES" altLang="en-US" dirty="0"/>
              <a:t>: representa el contenido definido por un par de etiquetas de apertura y cierre (&lt;etiqueta&gt;...&lt;/etiqueta&gt;) o de una etiqueta abreviada que se abre y se cierra a la vez (&lt;etiqueta/&gt;). Es el único nodo que puede tener tanto nodos hijos como </a:t>
            </a:r>
            <a:r>
              <a:rPr lang="es-ES" altLang="en-US" dirty="0" smtClean="0"/>
              <a:t>atributos.</a:t>
            </a:r>
          </a:p>
          <a:p>
            <a:r>
              <a:rPr lang="es-ES" altLang="en-US" b="1" dirty="0" err="1"/>
              <a:t>Attr</a:t>
            </a:r>
            <a:r>
              <a:rPr lang="es-ES" altLang="en-US" dirty="0"/>
              <a:t>: representa el par nombre-de-atributo/valor.</a:t>
            </a:r>
          </a:p>
          <a:p>
            <a:r>
              <a:rPr lang="es-ES" altLang="en-US" b="1" dirty="0"/>
              <a:t>Text</a:t>
            </a:r>
            <a:r>
              <a:rPr lang="es-ES" altLang="en-US" dirty="0"/>
              <a:t>: almacena el contenido del texto que se encuentra entre una etiqueta de apertura y una de cierre. También almacena el contenido de una sección de tipo CDATA.</a:t>
            </a:r>
          </a:p>
          <a:p>
            <a:r>
              <a:rPr lang="es-ES" altLang="en-US" b="1" dirty="0" err="1"/>
              <a:t>Comment</a:t>
            </a:r>
            <a:r>
              <a:rPr lang="es-ES" altLang="en-US" dirty="0"/>
              <a:t>: representa un comentario de XML.</a:t>
            </a:r>
          </a:p>
          <a:p>
            <a:endParaRPr lang="es-ES" alt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126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 dirty="0">
                <a:sym typeface="+mn-ea"/>
              </a:rPr>
              <a:t>Acceso directo a los nodos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b="1" dirty="0" err="1"/>
              <a:t>getElementsByTagName</a:t>
            </a:r>
            <a:r>
              <a:rPr lang="es-ES" altLang="en-US" b="1" dirty="0" smtClean="0"/>
              <a:t>()</a:t>
            </a:r>
            <a:endParaRPr lang="es-ES" altLang="en-US" dirty="0"/>
          </a:p>
          <a:p>
            <a:r>
              <a:rPr lang="es-ES" altLang="en-US" b="1" dirty="0" err="1" smtClean="0"/>
              <a:t>getElementsByName</a:t>
            </a:r>
            <a:r>
              <a:rPr lang="es-ES" altLang="en-US" b="1" dirty="0" smtClean="0"/>
              <a:t>()</a:t>
            </a:r>
            <a:endParaRPr lang="es-ES" altLang="en-US" dirty="0" smtClean="0"/>
          </a:p>
          <a:p>
            <a:r>
              <a:rPr lang="es-ES" altLang="en-US" dirty="0" smtClean="0"/>
              <a:t> </a:t>
            </a:r>
            <a:r>
              <a:rPr lang="es-ES" altLang="en-US" b="1" dirty="0" err="1"/>
              <a:t>getElementById</a:t>
            </a:r>
            <a:r>
              <a:rPr lang="es-ES" altLang="en-US" b="1" dirty="0" smtClean="0"/>
              <a:t>()</a:t>
            </a:r>
            <a:endParaRPr lang="es-ES" alt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34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 dirty="0" err="1"/>
              <a:t>getElementsByTagName</a:t>
            </a:r>
            <a:r>
              <a:rPr lang="es-ES" altLang="en-US" b="1" dirty="0"/>
              <a:t>()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b="1" dirty="0" err="1"/>
              <a:t>getElementsByTagName</a:t>
            </a:r>
            <a:r>
              <a:rPr lang="es-ES" altLang="en-US" b="1" dirty="0"/>
              <a:t>()</a:t>
            </a:r>
            <a:r>
              <a:rPr lang="es-ES" altLang="en-US" dirty="0"/>
              <a:t> obtiene todos los elementos de la página XHTML cuya etiqueta sea igual que el parámetro que se le pasa a la función.</a:t>
            </a:r>
          </a:p>
          <a:p>
            <a:pPr marL="0" indent="0">
              <a:buNone/>
            </a:pPr>
            <a:r>
              <a:rPr lang="es-ES" altLang="en-US" dirty="0" err="1"/>
              <a:t>var</a:t>
            </a:r>
            <a:r>
              <a:rPr lang="es-ES" altLang="en-US" dirty="0"/>
              <a:t> </a:t>
            </a:r>
            <a:r>
              <a:rPr lang="es-ES" altLang="en-US" dirty="0" err="1"/>
              <a:t>parrafos</a:t>
            </a:r>
            <a:r>
              <a:rPr lang="es-ES" altLang="en-US" dirty="0"/>
              <a:t> = </a:t>
            </a:r>
            <a:r>
              <a:rPr lang="es-ES" altLang="en-US" dirty="0" err="1"/>
              <a:t>document.getElementsByTagName</a:t>
            </a:r>
            <a:r>
              <a:rPr lang="es-ES" altLang="en-US" dirty="0"/>
              <a:t>("p");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58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en-US" dirty="0" smtClean="0"/>
              <a:t>El primer párrafo de la página se puede obtener:</a:t>
            </a:r>
          </a:p>
          <a:p>
            <a:pPr marL="0" indent="0">
              <a:buNone/>
            </a:pPr>
            <a:r>
              <a:rPr lang="es-ES" altLang="en-US" dirty="0" err="1" smtClean="0"/>
              <a:t>var</a:t>
            </a:r>
            <a:r>
              <a:rPr lang="es-ES" altLang="en-US" dirty="0" smtClean="0"/>
              <a:t> </a:t>
            </a:r>
            <a:r>
              <a:rPr lang="es-ES" altLang="en-US" dirty="0" err="1"/>
              <a:t>parrafos</a:t>
            </a:r>
            <a:r>
              <a:rPr lang="es-ES" altLang="en-US" dirty="0"/>
              <a:t> = </a:t>
            </a:r>
            <a:r>
              <a:rPr lang="es-ES" altLang="en-US" dirty="0" err="1"/>
              <a:t>document.getElementsByTagName</a:t>
            </a:r>
            <a:r>
              <a:rPr lang="es-ES" altLang="en-US" dirty="0"/>
              <a:t>("p");</a:t>
            </a:r>
          </a:p>
          <a:p>
            <a:pPr marL="0" indent="0">
              <a:buNone/>
            </a:pPr>
            <a:r>
              <a:rPr lang="es-ES" altLang="en-US" dirty="0" err="1"/>
              <a:t>var</a:t>
            </a:r>
            <a:r>
              <a:rPr lang="es-ES" altLang="en-US" dirty="0"/>
              <a:t> </a:t>
            </a:r>
            <a:r>
              <a:rPr lang="es-ES" altLang="en-US" dirty="0" err="1"/>
              <a:t>primerParrafo</a:t>
            </a:r>
            <a:r>
              <a:rPr lang="es-ES" altLang="en-US" dirty="0"/>
              <a:t> = </a:t>
            </a:r>
            <a:r>
              <a:rPr lang="es-ES" altLang="en-US" dirty="0" err="1"/>
              <a:t>parrafos</a:t>
            </a:r>
            <a:r>
              <a:rPr lang="es-ES" altLang="en-US" dirty="0"/>
              <a:t>[0];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04678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</a:t>
            </a:r>
            <a:r>
              <a:rPr lang="es-ES" altLang="en-US" dirty="0"/>
              <a:t>pueden recorrer todos los párrafos de la página recorriendo el </a:t>
            </a:r>
            <a:r>
              <a:rPr lang="es-ES" altLang="en-US" dirty="0" err="1"/>
              <a:t>array</a:t>
            </a:r>
            <a:r>
              <a:rPr lang="es-ES" altLang="en-US" dirty="0"/>
              <a:t> de nodos devuelto por la función</a:t>
            </a:r>
            <a:r>
              <a:rPr lang="es-ES" altLang="en-US" dirty="0" smtClean="0"/>
              <a:t>:</a:t>
            </a:r>
            <a:endParaRPr lang="es-ES" altLang="en-US" dirty="0"/>
          </a:p>
          <a:p>
            <a:pPr marL="0" indent="0">
              <a:buNone/>
            </a:pPr>
            <a:r>
              <a:rPr lang="es-ES" altLang="en-US" dirty="0" err="1" smtClean="0"/>
              <a:t>let</a:t>
            </a:r>
            <a:r>
              <a:rPr lang="es-ES" altLang="en-US" dirty="0" smtClean="0"/>
              <a:t> </a:t>
            </a:r>
            <a:r>
              <a:rPr lang="es-ES" altLang="en-US" dirty="0" err="1"/>
              <a:t>parrafos</a:t>
            </a:r>
            <a:r>
              <a:rPr lang="es-ES" altLang="en-US" dirty="0"/>
              <a:t> = </a:t>
            </a:r>
            <a:r>
              <a:rPr lang="es-ES" altLang="en-US" dirty="0" err="1"/>
              <a:t>document.getElementsByTagName</a:t>
            </a:r>
            <a:r>
              <a:rPr lang="es-ES" altLang="en-US" dirty="0"/>
              <a:t>("p");</a:t>
            </a:r>
          </a:p>
          <a:p>
            <a:pPr marL="0" indent="0">
              <a:buNone/>
            </a:pPr>
            <a:r>
              <a:rPr lang="es-ES" altLang="en-US" dirty="0" err="1" smtClean="0"/>
              <a:t>for</a:t>
            </a:r>
            <a:r>
              <a:rPr lang="es-ES" altLang="en-US" dirty="0" smtClean="0"/>
              <a:t>(</a:t>
            </a:r>
            <a:r>
              <a:rPr lang="es-ES" altLang="en-US" dirty="0" err="1" smtClean="0"/>
              <a:t>let</a:t>
            </a:r>
            <a:r>
              <a:rPr lang="es-ES" altLang="en-US" dirty="0" smtClean="0"/>
              <a:t> </a:t>
            </a:r>
            <a:r>
              <a:rPr lang="es-ES" altLang="en-US" dirty="0"/>
              <a:t>i=0; i&lt;</a:t>
            </a:r>
            <a:r>
              <a:rPr lang="es-ES" altLang="en-US" dirty="0" err="1"/>
              <a:t>parrafos.length</a:t>
            </a:r>
            <a:r>
              <a:rPr lang="es-ES" altLang="en-US" dirty="0"/>
              <a:t>; i++) {</a:t>
            </a:r>
          </a:p>
          <a:p>
            <a:pPr marL="0" indent="0">
              <a:buNone/>
            </a:pPr>
            <a:r>
              <a:rPr lang="es-ES" altLang="en-US" dirty="0"/>
              <a:t>  </a:t>
            </a:r>
            <a:r>
              <a:rPr lang="es-ES" altLang="en-US" dirty="0" err="1" smtClean="0"/>
              <a:t>let</a:t>
            </a:r>
            <a:r>
              <a:rPr lang="es-ES" altLang="en-US" dirty="0" smtClean="0"/>
              <a:t> </a:t>
            </a:r>
            <a:r>
              <a:rPr lang="es-ES" altLang="en-US" dirty="0" err="1"/>
              <a:t>parrafo</a:t>
            </a:r>
            <a:r>
              <a:rPr lang="es-ES" altLang="en-US" dirty="0"/>
              <a:t> = </a:t>
            </a:r>
            <a:r>
              <a:rPr lang="es-ES" altLang="en-US" dirty="0" err="1"/>
              <a:t>parrafos</a:t>
            </a:r>
            <a:r>
              <a:rPr lang="es-ES" altLang="en-US" dirty="0"/>
              <a:t>[i];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625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 dirty="0" err="1"/>
              <a:t>getElementsByName</a:t>
            </a:r>
            <a:r>
              <a:rPr lang="es-ES" altLang="en-US" b="1" dirty="0"/>
              <a:t>()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b="1" dirty="0" err="1"/>
              <a:t>getElementsByName</a:t>
            </a:r>
            <a:r>
              <a:rPr lang="es-ES" altLang="en-US" b="1" dirty="0"/>
              <a:t>()</a:t>
            </a:r>
            <a:r>
              <a:rPr lang="es-ES" altLang="en-US" dirty="0"/>
              <a:t> obtiene todos los elementos de la página cuyo atributo </a:t>
            </a:r>
            <a:r>
              <a:rPr lang="es-ES" altLang="en-US" b="1" dirty="0" err="1"/>
              <a:t>name</a:t>
            </a:r>
            <a:r>
              <a:rPr lang="es-ES" altLang="en-US" dirty="0"/>
              <a:t> coincida con el parámetro que se le pasa a la función.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551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 dirty="0" err="1"/>
              <a:t>getElementsByName</a:t>
            </a:r>
            <a:r>
              <a:rPr lang="es-ES" altLang="en-US" b="1" dirty="0" smtClean="0"/>
              <a:t>() 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b="1" dirty="0" smtClean="0"/>
              <a:t>Ejemplo</a:t>
            </a:r>
          </a:p>
          <a:p>
            <a:pPr marL="0" indent="0">
              <a:buNone/>
            </a:pPr>
            <a:r>
              <a:rPr lang="es-ES" altLang="en-US" dirty="0" err="1"/>
              <a:t>parrafoEspecial</a:t>
            </a:r>
            <a:r>
              <a:rPr lang="es-ES" altLang="en-US" dirty="0"/>
              <a:t>=</a:t>
            </a:r>
            <a:r>
              <a:rPr lang="es-ES" altLang="en-US" dirty="0" err="1"/>
              <a:t>document.getElementsByName</a:t>
            </a:r>
            <a:r>
              <a:rPr lang="es-ES" altLang="en-US" dirty="0"/>
              <a:t>("especial");</a:t>
            </a:r>
          </a:p>
          <a:p>
            <a:pPr marL="0" indent="0">
              <a:buNone/>
            </a:pPr>
            <a:r>
              <a:rPr lang="es-ES" altLang="en-US" dirty="0"/>
              <a:t>&lt;p </a:t>
            </a:r>
            <a:r>
              <a:rPr lang="es-ES" altLang="en-US" dirty="0" err="1"/>
              <a:t>name</a:t>
            </a:r>
            <a:r>
              <a:rPr lang="es-ES" altLang="en-US" dirty="0"/>
              <a:t>="prueba"&gt;...&lt;/p&gt;</a:t>
            </a:r>
          </a:p>
          <a:p>
            <a:pPr marL="0" indent="0">
              <a:buNone/>
            </a:pPr>
            <a:r>
              <a:rPr lang="es-ES" altLang="en-US" dirty="0"/>
              <a:t>&lt;p </a:t>
            </a:r>
            <a:r>
              <a:rPr lang="es-ES" altLang="en-US" dirty="0" err="1"/>
              <a:t>name</a:t>
            </a:r>
            <a:r>
              <a:rPr lang="es-ES" altLang="en-US" dirty="0"/>
              <a:t>="especial"&gt;...&lt;/p&gt;</a:t>
            </a:r>
          </a:p>
          <a:p>
            <a:pPr marL="0" indent="0">
              <a:buNone/>
            </a:pPr>
            <a:r>
              <a:rPr lang="es-ES" altLang="en-US" dirty="0"/>
              <a:t>&lt;p&gt;...&lt;/p&gt;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9834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 dirty="0" err="1"/>
              <a:t>getElementById</a:t>
            </a:r>
            <a:r>
              <a:rPr lang="es-ES" altLang="en-US" b="1" dirty="0"/>
              <a:t>()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dirty="0"/>
              <a:t>es la función más utilizada cuando se desarrollan aplicaciones web dinámicas. Se trata de la función preferida para acceder directamente a un nodo y para leer o modificar sus propiedades</a:t>
            </a:r>
            <a:r>
              <a:rPr lang="es-ES" altLang="en-US" dirty="0" smtClean="0"/>
              <a:t>.</a:t>
            </a:r>
          </a:p>
          <a:p>
            <a:r>
              <a:rPr lang="es-ES" altLang="en-US" dirty="0"/>
              <a:t>devuelve el elemento HTML cuyo atributo id coincide con el parámetro indicado en la función.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8396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en-US" dirty="0" err="1" smtClean="0"/>
              <a:t>let</a:t>
            </a:r>
            <a:r>
              <a:rPr lang="es-ES" altLang="en-US" dirty="0" smtClean="0"/>
              <a:t> </a:t>
            </a:r>
            <a:r>
              <a:rPr lang="es-ES" altLang="en-US" dirty="0"/>
              <a:t>cabecera = </a:t>
            </a:r>
            <a:r>
              <a:rPr lang="es-ES" altLang="en-US" dirty="0" err="1"/>
              <a:t>document.getElementById</a:t>
            </a:r>
            <a:r>
              <a:rPr lang="es-ES" altLang="en-US" dirty="0"/>
              <a:t>("cabecera");</a:t>
            </a:r>
          </a:p>
          <a:p>
            <a:pPr marL="0" indent="0">
              <a:buNone/>
            </a:pPr>
            <a:endParaRPr lang="es-ES" altLang="en-US" dirty="0"/>
          </a:p>
          <a:p>
            <a:pPr marL="0" indent="0">
              <a:buNone/>
            </a:pPr>
            <a:r>
              <a:rPr lang="es-ES" altLang="en-US" dirty="0"/>
              <a:t>&lt;div id="cabecera"&gt;</a:t>
            </a:r>
          </a:p>
          <a:p>
            <a:pPr marL="0" indent="0">
              <a:buNone/>
            </a:pPr>
            <a:r>
              <a:rPr lang="es-ES" altLang="en-US" dirty="0"/>
              <a:t>&lt;a </a:t>
            </a:r>
            <a:r>
              <a:rPr lang="es-ES" altLang="en-US" dirty="0" err="1"/>
              <a:t>href</a:t>
            </a:r>
            <a:r>
              <a:rPr lang="es-ES" altLang="en-US" dirty="0"/>
              <a:t>="/" id="logo"&gt;...&lt;/a&gt;</a:t>
            </a:r>
          </a:p>
          <a:p>
            <a:pPr marL="0" indent="0">
              <a:buNone/>
            </a:pPr>
            <a:r>
              <a:rPr lang="es-ES" altLang="en-US" dirty="0"/>
              <a:t>&lt;/div&gt;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753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La creación del </a:t>
            </a:r>
            <a:r>
              <a:rPr lang="es-ES" i="1" dirty="0" err="1"/>
              <a:t>Document</a:t>
            </a:r>
            <a:r>
              <a:rPr lang="es-ES" i="1" dirty="0"/>
              <a:t> </a:t>
            </a:r>
            <a:r>
              <a:rPr lang="es-ES" i="1" dirty="0" err="1"/>
              <a:t>Object</a:t>
            </a:r>
            <a:r>
              <a:rPr lang="es-ES" i="1" dirty="0"/>
              <a:t> </a:t>
            </a:r>
            <a:r>
              <a:rPr lang="es-ES" i="1" dirty="0" err="1"/>
              <a:t>Model</a:t>
            </a:r>
            <a:r>
              <a:rPr lang="es-ES" dirty="0"/>
              <a:t> o </a:t>
            </a:r>
            <a:r>
              <a:rPr lang="es-ES" b="1" dirty="0"/>
              <a:t>DOM</a:t>
            </a:r>
            <a:r>
              <a:rPr lang="es-ES" dirty="0"/>
              <a:t> es una de las innovaciones que más ha influido en el desarrollo de las páginas web dinámicas y de las aplicaciones web más complejas.</a:t>
            </a:r>
          </a:p>
          <a:p>
            <a:r>
              <a:rPr lang="es-ES" dirty="0"/>
              <a:t>DOM permite a los programadores web acceder y manipular las páginas XHTML como si fueran documentos XML. De hecho, DOM se diseñó originalmente para manipular de forma sencilla los documentos XML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3103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 dirty="0"/>
              <a:t>Crear, modificar y eliminar nodos</a:t>
            </a:r>
            <a:endParaRPr lang="es-ES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085825"/>
              </p:ext>
            </p:extLst>
          </p:nvPr>
        </p:nvGraphicFramePr>
        <p:xfrm>
          <a:off x="1583266" y="1476221"/>
          <a:ext cx="10380132" cy="505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800"/>
                <a:gridCol w="5630332"/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Método</a:t>
                      </a:r>
                      <a:endParaRPr lang="en-US" altLang="en-US" sz="2400" b="1" dirty="0">
                        <a:solidFill>
                          <a:srgbClr val="212529"/>
                        </a:solidFill>
                        <a:latin typeface="Segoe UI" panose="020B0502040204020203" charset="0"/>
                        <a:ea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Descripción</a:t>
                      </a:r>
                      <a:endParaRPr lang="en-US" altLang="en-US" sz="2400" b="1" dirty="0">
                        <a:solidFill>
                          <a:srgbClr val="212529"/>
                        </a:solidFill>
                        <a:latin typeface="Segoe UI" panose="020B0502040204020203" charset="0"/>
                        <a:ea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95250" marR="95250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 err="1">
                          <a:latin typeface="Calibri" panose="020F0502020204030204" charset="0"/>
                          <a:cs typeface="Calibri" panose="020F0502020204030204" charset="0"/>
                        </a:rPr>
                        <a:t>createAttribute</a:t>
                      </a:r>
                      <a:r>
                        <a:rPr lang="en-US" sz="2400" dirty="0">
                          <a:latin typeface="Calibri" panose="020F0502020204030204" charset="0"/>
                          <a:cs typeface="Calibri" panose="020F0502020204030204" charset="0"/>
                        </a:rPr>
                        <a:t>(</a:t>
                      </a:r>
                      <a:r>
                        <a:rPr lang="en-US" sz="2400" dirty="0" err="1">
                          <a:latin typeface="Calibri" panose="020F0502020204030204" charset="0"/>
                          <a:cs typeface="Calibri" panose="020F0502020204030204" charset="0"/>
                        </a:rPr>
                        <a:t>nombre</a:t>
                      </a:r>
                      <a:r>
                        <a:rPr lang="en-US" sz="2400" dirty="0">
                          <a:latin typeface="Calibri" panose="020F0502020204030204" charset="0"/>
                          <a:cs typeface="Calibri" panose="020F0502020204030204" charset="0"/>
                        </a:rPr>
                        <a:t>)</a:t>
                      </a:r>
                      <a:endParaRPr lang="en-US" altLang="en-US" sz="240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Crea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un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nodo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de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tipo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atributo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con el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nombre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indicado</a:t>
                      </a:r>
                      <a:endParaRPr lang="en-US" altLang="en-US" sz="2400" dirty="0">
                        <a:solidFill>
                          <a:srgbClr val="212529"/>
                        </a:solidFill>
                        <a:latin typeface="Segoe UI" panose="020B0502040204020203" charset="0"/>
                        <a:ea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95250" marR="95250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</a:rPr>
                        <a:t>createCDataSection(texto)</a:t>
                      </a:r>
                      <a:endParaRPr lang="en-US" altLang="en-US" sz="24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Crea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una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sección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</a:t>
                      </a:r>
                      <a:r>
                        <a:rPr lang="en-US" sz="2400" dirty="0">
                          <a:latin typeface="Calibri" panose="020F0502020204030204" charset="0"/>
                          <a:cs typeface="Calibri" panose="020F0502020204030204" charset="0"/>
                        </a:rPr>
                        <a:t>CDATA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con un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nodo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hijo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de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tipo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texto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que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contiene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el valor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indicado</a:t>
                      </a:r>
                      <a:endParaRPr lang="en-US" altLang="en-US" sz="2400" dirty="0">
                        <a:solidFill>
                          <a:srgbClr val="212529"/>
                        </a:solidFill>
                        <a:latin typeface="Segoe UI" panose="020B0502040204020203" charset="0"/>
                        <a:ea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95250" marR="95250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</a:rPr>
                        <a:t>createComment(texto)</a:t>
                      </a:r>
                      <a:endParaRPr lang="en-US" altLang="en-US" sz="24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Crea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un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nodo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de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tipo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comentario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que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contiene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el valor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indicado</a:t>
                      </a:r>
                      <a:endParaRPr lang="en-US" altLang="en-US" sz="2400" dirty="0">
                        <a:solidFill>
                          <a:srgbClr val="212529"/>
                        </a:solidFill>
                        <a:latin typeface="Segoe UI" panose="020B0502040204020203" charset="0"/>
                        <a:ea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95250" marR="95250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</a:rPr>
                        <a:t>createDocumentFragment()</a:t>
                      </a:r>
                      <a:endParaRPr lang="en-US" altLang="en-US" sz="24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Crea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un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nodo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de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tipo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</a:t>
                      </a:r>
                      <a:r>
                        <a:rPr lang="en-US" sz="2400" dirty="0" err="1">
                          <a:latin typeface="Calibri" panose="020F0502020204030204" charset="0"/>
                          <a:cs typeface="Calibri" panose="020F0502020204030204" charset="0"/>
                        </a:rPr>
                        <a:t>DocumentFragment</a:t>
                      </a:r>
                      <a:endParaRPr lang="en-US" altLang="en-US" sz="2400" dirty="0">
                        <a:solidFill>
                          <a:srgbClr val="212529"/>
                        </a:solidFill>
                        <a:latin typeface="Segoe UI" panose="020B0502040204020203" charset="0"/>
                        <a:ea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95250" marR="95250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</a:rPr>
                        <a:t>createElement(nombre_etiqueta)</a:t>
                      </a:r>
                      <a:endParaRPr lang="en-US" altLang="en-US" sz="24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Crea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un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elemento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del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tipo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indicado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en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el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parámetro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</a:t>
                      </a:r>
                      <a:r>
                        <a:rPr lang="en-US" sz="2400" dirty="0" err="1">
                          <a:latin typeface="Calibri" panose="020F0502020204030204" charset="0"/>
                          <a:cs typeface="Calibri" panose="020F0502020204030204" charset="0"/>
                        </a:rPr>
                        <a:t>nombre_etiqueta</a:t>
                      </a:r>
                      <a:endParaRPr lang="en-US" altLang="en-US" sz="2400" dirty="0">
                        <a:solidFill>
                          <a:srgbClr val="212529"/>
                        </a:solidFill>
                        <a:latin typeface="Segoe UI" panose="020B0502040204020203" charset="0"/>
                        <a:ea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95250" marR="95250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40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400" dirty="0">
                        <a:solidFill>
                          <a:srgbClr val="212529"/>
                        </a:solidFill>
                        <a:latin typeface="Segoe UI" panose="020B0502040204020203" charset="0"/>
                        <a:ea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95250" marR="95250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690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 dirty="0"/>
              <a:t>Crear, modificar y eliminar nodos</a:t>
            </a:r>
            <a:endParaRPr lang="es-ES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712870"/>
              </p:ext>
            </p:extLst>
          </p:nvPr>
        </p:nvGraphicFramePr>
        <p:xfrm>
          <a:off x="1591733" y="1604915"/>
          <a:ext cx="10380132" cy="349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800"/>
                <a:gridCol w="5630332"/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Método</a:t>
                      </a:r>
                      <a:endParaRPr lang="en-US" altLang="en-US" sz="2400" b="1" dirty="0">
                        <a:solidFill>
                          <a:srgbClr val="212529"/>
                        </a:solidFill>
                        <a:latin typeface="Segoe UI" panose="020B0502040204020203" charset="0"/>
                        <a:ea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Descripción</a:t>
                      </a:r>
                      <a:endParaRPr lang="en-US" altLang="en-US" sz="2400" b="1" dirty="0">
                        <a:solidFill>
                          <a:srgbClr val="212529"/>
                        </a:solidFill>
                        <a:latin typeface="Segoe UI" panose="020B0502040204020203" charset="0"/>
                        <a:ea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95250" marR="95250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 err="1">
                          <a:latin typeface="Calibri" panose="020F0502020204030204" charset="0"/>
                          <a:cs typeface="Calibri" panose="020F0502020204030204" charset="0"/>
                        </a:rPr>
                        <a:t>createEntityReference</a:t>
                      </a:r>
                      <a:r>
                        <a:rPr lang="en-US" sz="2400" dirty="0">
                          <a:latin typeface="Calibri" panose="020F0502020204030204" charset="0"/>
                          <a:cs typeface="Calibri" panose="020F0502020204030204" charset="0"/>
                        </a:rPr>
                        <a:t>(</a:t>
                      </a:r>
                      <a:r>
                        <a:rPr lang="en-US" sz="2400" dirty="0" err="1">
                          <a:latin typeface="Calibri" panose="020F0502020204030204" charset="0"/>
                          <a:cs typeface="Calibri" panose="020F0502020204030204" charset="0"/>
                        </a:rPr>
                        <a:t>nombre</a:t>
                      </a:r>
                      <a:r>
                        <a:rPr lang="en-US" sz="2400" dirty="0">
                          <a:latin typeface="Calibri" panose="020F0502020204030204" charset="0"/>
                          <a:cs typeface="Calibri" panose="020F0502020204030204" charset="0"/>
                        </a:rPr>
                        <a:t>)</a:t>
                      </a:r>
                      <a:endParaRPr lang="en-US" altLang="en-US" sz="240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Crea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un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nodo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de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tipo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</a:t>
                      </a:r>
                      <a:r>
                        <a:rPr lang="en-US" sz="2400" dirty="0" err="1">
                          <a:latin typeface="Calibri" panose="020F0502020204030204" charset="0"/>
                          <a:cs typeface="Calibri" panose="020F0502020204030204" charset="0"/>
                        </a:rPr>
                        <a:t>EntityReference</a:t>
                      </a:r>
                      <a:endParaRPr lang="en-US" altLang="en-US" sz="2400" dirty="0">
                        <a:solidFill>
                          <a:srgbClr val="212529"/>
                        </a:solidFill>
                        <a:latin typeface="Segoe UI" panose="020B0502040204020203" charset="0"/>
                        <a:ea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95250" marR="95250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 err="1" smtClean="0">
                          <a:latin typeface="Calibri" panose="020F0502020204030204" charset="0"/>
                          <a:cs typeface="Calibri" panose="020F0502020204030204" charset="0"/>
                        </a:rPr>
                        <a:t>createProcessingInstruction</a:t>
                      </a:r>
                      <a:r>
                        <a:rPr lang="en-US" sz="2400" dirty="0" smtClean="0">
                          <a:latin typeface="Calibri" panose="020F0502020204030204" charset="0"/>
                          <a:cs typeface="Calibri" panose="020F0502020204030204" charset="0"/>
                        </a:rPr>
                        <a:t>(</a:t>
                      </a:r>
                      <a:r>
                        <a:rPr lang="en-US" sz="2400" dirty="0" err="1" smtClean="0">
                          <a:latin typeface="Calibri" panose="020F0502020204030204" charset="0"/>
                          <a:cs typeface="Calibri" panose="020F0502020204030204" charset="0"/>
                        </a:rPr>
                        <a:t>obje-tivo</a:t>
                      </a:r>
                      <a:r>
                        <a:rPr lang="en-US" sz="2400" dirty="0">
                          <a:latin typeface="Calibri" panose="020F0502020204030204" charset="0"/>
                          <a:cs typeface="Calibri" panose="020F0502020204030204" charset="0"/>
                        </a:rPr>
                        <a:t>, </a:t>
                      </a:r>
                      <a:r>
                        <a:rPr lang="en-US" sz="2400" dirty="0" err="1">
                          <a:latin typeface="Calibri" panose="020F0502020204030204" charset="0"/>
                          <a:cs typeface="Calibri" panose="020F0502020204030204" charset="0"/>
                        </a:rPr>
                        <a:t>datos</a:t>
                      </a:r>
                      <a:r>
                        <a:rPr lang="en-US" sz="2400" dirty="0">
                          <a:latin typeface="Calibri" panose="020F0502020204030204" charset="0"/>
                          <a:cs typeface="Calibri" panose="020F0502020204030204" charset="0"/>
                        </a:rPr>
                        <a:t>)</a:t>
                      </a:r>
                      <a:endParaRPr lang="en-US" altLang="en-US" sz="240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Crea un nodo de tipo </a:t>
                      </a: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</a:rPr>
                        <a:t>ProcessingInstruction</a:t>
                      </a:r>
                      <a:endParaRPr lang="en-US" altLang="en-US" sz="2400">
                        <a:solidFill>
                          <a:srgbClr val="212529"/>
                        </a:solidFill>
                        <a:latin typeface="Segoe UI" panose="020B0502040204020203" charset="0"/>
                        <a:ea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95250" marR="95250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</a:rPr>
                        <a:t>createTextNode(texto)</a:t>
                      </a:r>
                      <a:endParaRPr lang="en-US" altLang="en-US" sz="24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Crea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un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nodo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de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tipo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texto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con el valor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indicado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como</a:t>
                      </a:r>
                      <a:r>
                        <a:rPr lang="en-US" sz="2400" dirty="0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212529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parámetro</a:t>
                      </a:r>
                      <a:endParaRPr lang="en-US" altLang="en-US" sz="2400" dirty="0">
                        <a:solidFill>
                          <a:srgbClr val="212529"/>
                        </a:solidFill>
                        <a:latin typeface="Segoe UI" panose="020B0502040204020203" charset="0"/>
                        <a:ea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95250" marR="95250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40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400" dirty="0">
                        <a:solidFill>
                          <a:srgbClr val="212529"/>
                        </a:solidFill>
                        <a:latin typeface="Segoe UI" panose="020B0502040204020203" charset="0"/>
                        <a:ea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95250" marR="95250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40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400" dirty="0">
                        <a:solidFill>
                          <a:srgbClr val="212529"/>
                        </a:solidFill>
                        <a:latin typeface="Segoe UI" panose="020B0502040204020203" charset="0"/>
                        <a:ea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95250" marR="95250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58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Ejemplo creación nodos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en-US" dirty="0">
                <a:sym typeface="+mn-ea"/>
              </a:rPr>
              <a:t>La página HTML original no tiene contenidos, pero mediante DOM se añade dinámicamente el siguiente párrafo de texto:</a:t>
            </a:r>
          </a:p>
          <a:p>
            <a:pPr marL="0" indent="0">
              <a:buNone/>
            </a:pPr>
            <a:endParaRPr lang="es-ES" altLang="en-US" dirty="0">
              <a:sym typeface="+mn-ea"/>
            </a:endParaRPr>
          </a:p>
          <a:p>
            <a:pPr marL="0" indent="0">
              <a:buNone/>
            </a:pPr>
            <a:r>
              <a:rPr lang="es-ES" altLang="en-US" dirty="0"/>
              <a:t>&lt;p&gt;Este párrafo no existía en la página HTML original&lt;/p&gt;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066598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dirty="0"/>
              <a:t>Añadir el párrafo anterior a la página requiere los siguientes pasos:</a:t>
            </a:r>
          </a:p>
          <a:p>
            <a:pPr marL="514350" indent="-514350">
              <a:buAutoNum type="arabicPeriod"/>
            </a:pPr>
            <a:r>
              <a:rPr lang="es-ES" altLang="en-US" dirty="0"/>
              <a:t>Crear un nodo de tipo elemento</a:t>
            </a:r>
          </a:p>
          <a:p>
            <a:pPr marL="514350" indent="-514350">
              <a:buAutoNum type="arabicPeriod"/>
            </a:pPr>
            <a:r>
              <a:rPr lang="es-ES" altLang="en-US" dirty="0"/>
              <a:t>Crear un nodo de tipo texto</a:t>
            </a:r>
          </a:p>
          <a:p>
            <a:pPr marL="514350" indent="-514350">
              <a:buAutoNum type="arabicPeriod"/>
            </a:pPr>
            <a:r>
              <a:rPr lang="es-ES" altLang="en-US" dirty="0"/>
              <a:t>Asociar el nodo de texto al elemento</a:t>
            </a:r>
          </a:p>
          <a:p>
            <a:pPr marL="514350" indent="-514350">
              <a:buAutoNum type="arabicPeriod"/>
            </a:pPr>
            <a:r>
              <a:rPr lang="es-ES" altLang="en-US" dirty="0"/>
              <a:t>Añadir el nuevo nodo de tipo elemento a la página original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991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ES" altLang="en-US" dirty="0"/>
              <a:t>Crear un nodo de tipo elemento</a:t>
            </a:r>
          </a:p>
          <a:p>
            <a:pPr marL="0" indent="0">
              <a:buNone/>
            </a:pPr>
            <a:r>
              <a:rPr lang="es-ES" altLang="en-US" dirty="0"/>
              <a:t>	</a:t>
            </a:r>
            <a:r>
              <a:rPr lang="es-ES" altLang="en-US" dirty="0" err="1"/>
              <a:t>var</a:t>
            </a:r>
            <a:r>
              <a:rPr lang="es-ES" altLang="en-US" dirty="0"/>
              <a:t> p = </a:t>
            </a:r>
            <a:r>
              <a:rPr lang="es-ES" altLang="en-US" dirty="0" err="1"/>
              <a:t>document.createElement</a:t>
            </a:r>
            <a:r>
              <a:rPr lang="es-ES" altLang="en-US" dirty="0"/>
              <a:t>("p");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s-ES" altLang="en-US" dirty="0"/>
              <a:t>Crear un nodo de tipo texto</a:t>
            </a:r>
          </a:p>
          <a:p>
            <a:pPr marL="0" indent="0">
              <a:buFont typeface="+mj-lt"/>
              <a:buNone/>
            </a:pPr>
            <a:r>
              <a:rPr lang="es-ES" altLang="en-US" dirty="0" err="1"/>
              <a:t>var</a:t>
            </a:r>
            <a:r>
              <a:rPr lang="es-ES" altLang="en-US" dirty="0"/>
              <a:t> texto = </a:t>
            </a:r>
            <a:r>
              <a:rPr lang="es-ES" altLang="en-US" dirty="0" err="1"/>
              <a:t>document.createTextNode</a:t>
            </a:r>
            <a:r>
              <a:rPr lang="es-ES" altLang="en-US" dirty="0"/>
              <a:t>("Este párrafo no existía en la página HTML original");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3577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altLang="en-US" dirty="0"/>
              <a:t>Asociar el nodo de texto al elemento</a:t>
            </a:r>
          </a:p>
          <a:p>
            <a:pPr marL="0" indent="0">
              <a:buNone/>
            </a:pPr>
            <a:r>
              <a:rPr lang="es-ES" altLang="en-US" dirty="0" err="1"/>
              <a:t>p.appendChild</a:t>
            </a:r>
            <a:r>
              <a:rPr lang="es-ES" altLang="en-US" dirty="0"/>
              <a:t>(texto);</a:t>
            </a:r>
          </a:p>
          <a:p>
            <a:pPr marL="0" indent="0">
              <a:buNone/>
            </a:pPr>
            <a:endParaRPr lang="es-ES" altLang="en-US" dirty="0"/>
          </a:p>
          <a:p>
            <a:pPr marL="0" indent="0">
              <a:buNone/>
            </a:pPr>
            <a:r>
              <a:rPr lang="es-ES" altLang="en-US" dirty="0"/>
              <a:t>El método </a:t>
            </a:r>
            <a:r>
              <a:rPr lang="es-ES" altLang="en-US" dirty="0" err="1"/>
              <a:t>appendChild</a:t>
            </a:r>
            <a:r>
              <a:rPr lang="es-ES" altLang="en-US" dirty="0"/>
              <a:t>() está definido para todos los diferentes tipos de nodos y se encarga de añadir un nodo al final de la lista </a:t>
            </a:r>
            <a:r>
              <a:rPr lang="es-ES" altLang="en-US" dirty="0" err="1"/>
              <a:t>childNodes</a:t>
            </a:r>
            <a:r>
              <a:rPr lang="es-ES" altLang="en-US" dirty="0"/>
              <a:t> de otro nodo.</a:t>
            </a:r>
          </a:p>
          <a:p>
            <a:pPr marL="0" indent="0">
              <a:buNone/>
            </a:pPr>
            <a:r>
              <a:rPr lang="es-ES" altLang="en-US" dirty="0"/>
              <a:t>Añadir el nuevo nodo de tipo elemento a la página original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1256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s-ES" altLang="en-US" dirty="0">
                <a:sym typeface="+mn-ea"/>
              </a:rPr>
              <a:t>Añadir el nuevo nodo de tipo elemento a la página original</a:t>
            </a:r>
          </a:p>
          <a:p>
            <a:pPr marL="514350" indent="-514350">
              <a:buFont typeface="+mj-lt"/>
              <a:buAutoNum type="arabicPeriod" startAt="4"/>
            </a:pPr>
            <a:endParaRPr lang="es-ES" altLang="en-US" dirty="0"/>
          </a:p>
          <a:p>
            <a:pPr marL="0" indent="0">
              <a:buFont typeface="+mj-lt"/>
              <a:buNone/>
            </a:pPr>
            <a:r>
              <a:rPr lang="es-ES" altLang="en-US" dirty="0" err="1"/>
              <a:t>document.body.appendChild</a:t>
            </a:r>
            <a:r>
              <a:rPr lang="es-ES" altLang="en-US" dirty="0"/>
              <a:t>(p);</a:t>
            </a:r>
          </a:p>
          <a:p>
            <a:pPr marL="0" indent="0">
              <a:buFont typeface="+mj-lt"/>
              <a:buNone/>
            </a:pPr>
            <a:r>
              <a:rPr lang="es-ES" altLang="en-US" dirty="0"/>
              <a:t>se añade el nodo creado al árbol de nodos DOM que representa a la página. Utilizando el método </a:t>
            </a:r>
            <a:r>
              <a:rPr lang="es-ES" altLang="en-US" dirty="0" err="1"/>
              <a:t>appendChild</a:t>
            </a:r>
            <a:r>
              <a:rPr lang="es-ES" altLang="en-US" dirty="0"/>
              <a:t>(), se añade el nodo como hijo del nodo que representa al elemento &lt;</a:t>
            </a:r>
            <a:r>
              <a:rPr lang="es-ES" altLang="en-US" dirty="0" err="1"/>
              <a:t>body</a:t>
            </a:r>
            <a:r>
              <a:rPr lang="es-ES" altLang="en-US" dirty="0"/>
              <a:t>&gt; de la página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5177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Página </a:t>
            </a:r>
            <a:r>
              <a:rPr lang="es-ES" altLang="en-US" dirty="0"/>
              <a:t>HTML que resulta después de la ejecución del código JavaScript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altLang="en-US" dirty="0"/>
              <a:t>&lt;</a:t>
            </a:r>
            <a:r>
              <a:rPr lang="es-ES" altLang="en-US" dirty="0" err="1"/>
              <a:t>html</a:t>
            </a:r>
            <a:r>
              <a:rPr lang="es-ES" altLang="en-US" dirty="0"/>
              <a:t>&gt;</a:t>
            </a:r>
          </a:p>
          <a:p>
            <a:pPr marL="0" indent="0">
              <a:buNone/>
            </a:pPr>
            <a:r>
              <a:rPr lang="es-ES" altLang="en-US" dirty="0"/>
              <a:t>  &lt;head&gt;&lt;</a:t>
            </a:r>
            <a:r>
              <a:rPr lang="es-ES" altLang="en-US" dirty="0" err="1"/>
              <a:t>title</a:t>
            </a:r>
            <a:r>
              <a:rPr lang="es-ES" altLang="en-US" dirty="0"/>
              <a:t>&gt;Ejemplo de creación de nodos&lt;/</a:t>
            </a:r>
            <a:r>
              <a:rPr lang="es-ES" altLang="en-US" dirty="0" err="1"/>
              <a:t>title</a:t>
            </a:r>
            <a:r>
              <a:rPr lang="es-ES" altLang="en-US" dirty="0"/>
              <a:t>&gt;&lt;/head&gt;</a:t>
            </a:r>
          </a:p>
          <a:p>
            <a:pPr marL="0" indent="0">
              <a:buNone/>
            </a:pPr>
            <a:r>
              <a:rPr lang="es-ES" altLang="en-US" dirty="0"/>
              <a:t>  &lt;</a:t>
            </a:r>
            <a:r>
              <a:rPr lang="es-ES" altLang="en-US" dirty="0" err="1"/>
              <a:t>body</a:t>
            </a:r>
            <a:r>
              <a:rPr lang="es-ES" altLang="en-US" dirty="0"/>
              <a:t>&gt;</a:t>
            </a:r>
          </a:p>
          <a:p>
            <a:pPr marL="0" indent="0">
              <a:buNone/>
            </a:pPr>
            <a:r>
              <a:rPr lang="es-ES" altLang="en-US" dirty="0"/>
              <a:t>    &lt;p&gt;Este párrafo no existía en la página HTML original&lt;/p&gt;</a:t>
            </a:r>
          </a:p>
          <a:p>
            <a:pPr marL="0" indent="0">
              <a:buNone/>
            </a:pPr>
            <a:r>
              <a:rPr lang="es-ES" altLang="en-US" dirty="0"/>
              <a:t>  &lt;/</a:t>
            </a:r>
            <a:r>
              <a:rPr lang="es-ES" altLang="en-US" dirty="0" err="1"/>
              <a:t>body</a:t>
            </a:r>
            <a:r>
              <a:rPr lang="es-ES" altLang="en-US" dirty="0"/>
              <a:t>&gt;</a:t>
            </a:r>
          </a:p>
          <a:p>
            <a:pPr marL="0" indent="0">
              <a:buNone/>
            </a:pPr>
            <a:r>
              <a:rPr lang="es-ES" altLang="en-US" dirty="0"/>
              <a:t>&lt;/</a:t>
            </a:r>
            <a:r>
              <a:rPr lang="es-ES" altLang="en-US" dirty="0" err="1"/>
              <a:t>html</a:t>
            </a:r>
            <a:r>
              <a:rPr lang="es-ES" altLang="en-US" dirty="0"/>
              <a:t>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0861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Eliminación de nodos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altLang="en-US" dirty="0" smtClean="0"/>
              <a:t>Se pueden </a:t>
            </a:r>
            <a:r>
              <a:rPr lang="es-ES" altLang="en-US" dirty="0"/>
              <a:t>utilizar funciones DOM para eliminar cualquier nodo existente originalmente en la página y cualquier nodo creado mediante los métodos DOM.</a:t>
            </a:r>
          </a:p>
          <a:p>
            <a:endParaRPr lang="es-ES" altLang="en-US" dirty="0"/>
          </a:p>
          <a:p>
            <a:r>
              <a:rPr lang="es-ES" altLang="en-US" dirty="0"/>
              <a:t>función </a:t>
            </a:r>
            <a:r>
              <a:rPr lang="es-ES" altLang="en-US" b="1" dirty="0" err="1"/>
              <a:t>removeChild</a:t>
            </a:r>
            <a:r>
              <a:rPr lang="es-ES" altLang="en-US" b="1" dirty="0"/>
              <a:t>(nodo)</a:t>
            </a:r>
            <a:r>
              <a:rPr lang="es-ES" altLang="en-US" dirty="0"/>
              <a:t> el argumento es la referencia al nodo que se quiere eliminar.</a:t>
            </a:r>
          </a:p>
          <a:p>
            <a:r>
              <a:rPr lang="es-ES" altLang="en-US" dirty="0" err="1">
                <a:sym typeface="+mn-ea"/>
              </a:rPr>
              <a:t>removeChild</a:t>
            </a:r>
            <a:r>
              <a:rPr lang="es-ES" altLang="en-US" dirty="0">
                <a:sym typeface="+mn-ea"/>
              </a:rPr>
              <a:t> se debe invocar sobre el nodo padre del nodo que se va a eliminar.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868472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Reemplazar un nodo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b="1" dirty="0" err="1"/>
              <a:t>replaceChild</a:t>
            </a:r>
            <a:r>
              <a:rPr lang="es-ES" altLang="en-US" b="1" dirty="0"/>
              <a:t>(nodo1, nodo2),</a:t>
            </a:r>
            <a:r>
              <a:rPr lang="es-ES" altLang="en-US" dirty="0"/>
              <a:t> intercambiar un nodo por otro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729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DOM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modelo de objeto de documento (DOM) es una interfaz de programación para los documentos HTML y XML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/>
              <a:t>Facilita una representación estructurada del documento y define de qué manera los programas pueden acceder, </a:t>
            </a:r>
            <a:r>
              <a:rPr lang="es-ES" dirty="0" smtClean="0"/>
              <a:t>para modificar </a:t>
            </a:r>
            <a:r>
              <a:rPr lang="es-ES" dirty="0"/>
              <a:t>su estructura, estilo y contenido.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5401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Insertar un nodo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b="1" dirty="0" err="1">
                <a:sym typeface="+mn-ea"/>
              </a:rPr>
              <a:t>appendChild</a:t>
            </a:r>
            <a:r>
              <a:rPr lang="es-ES" altLang="en-US" b="1" dirty="0">
                <a:sym typeface="+mn-ea"/>
              </a:rPr>
              <a:t>(nodo)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smtClean="0">
                <a:sym typeface="+mn-ea"/>
              </a:rPr>
              <a:t>: insertar un nodo después</a:t>
            </a:r>
          </a:p>
          <a:p>
            <a:r>
              <a:rPr lang="es-ES" altLang="en-US" dirty="0" err="1"/>
              <a:t>i</a:t>
            </a:r>
            <a:r>
              <a:rPr lang="es-ES" altLang="en-US" b="1" dirty="0" err="1"/>
              <a:t>nsertBefore</a:t>
            </a:r>
            <a:r>
              <a:rPr lang="es-ES" altLang="en-US" b="1" dirty="0"/>
              <a:t>(nodo</a:t>
            </a:r>
            <a:r>
              <a:rPr lang="es-ES" altLang="en-US" b="1" dirty="0" smtClean="0"/>
              <a:t>): </a:t>
            </a:r>
            <a:r>
              <a:rPr lang="es-ES" altLang="en-US" dirty="0" smtClean="0"/>
              <a:t>insertar un nodo antes</a:t>
            </a:r>
            <a:endParaRPr lang="es-ES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55105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DOM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pesar de sus orígenes, DOM se ha convertido en una utilidad disponible para la mayoría de lenguajes de programación (Java, PHP, JavaScript) y cuyas únicas diferencias se encuentran en la forma de implementarlo.</a:t>
            </a:r>
          </a:p>
        </p:txBody>
      </p:sp>
    </p:spTree>
    <p:extLst>
      <p:ext uri="{BB962C8B-B14F-4D97-AF65-F5344CB8AC3E}">
        <p14:creationId xmlns:p14="http://schemas.microsoft.com/office/powerpoint/2010/main" val="192288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+mn-lt"/>
              </a:rPr>
              <a:t>DOM</a:t>
            </a:r>
            <a:endParaRPr lang="es-ES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333333"/>
                </a:solidFill>
              </a:rPr>
              <a:t>El DOM da una representación del documento como un grupo de nodos y objetos estructurados que tienen propiedades y métodos. </a:t>
            </a:r>
          </a:p>
          <a:p>
            <a:endParaRPr lang="es-ES" dirty="0">
              <a:solidFill>
                <a:srgbClr val="333333"/>
              </a:solidFill>
            </a:endParaRPr>
          </a:p>
          <a:p>
            <a:r>
              <a:rPr lang="es-ES" dirty="0">
                <a:solidFill>
                  <a:srgbClr val="333333"/>
                </a:solidFill>
              </a:rPr>
              <a:t>Esencialmente, conecta las páginas web a scripts o lenguajes de programación.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587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DOM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Una página web es un documento. Éste documento puede mostrarse en la ventana de un navegador o también como código fuente HTML en un editor. </a:t>
            </a:r>
          </a:p>
          <a:p>
            <a:r>
              <a:rPr lang="es-ES" dirty="0"/>
              <a:t>El DOM proporciona otras formas de presentar, guardar y manipular este mismo documento. </a:t>
            </a:r>
          </a:p>
          <a:p>
            <a:r>
              <a:rPr lang="es-ES" dirty="0"/>
              <a:t>El DOM es una representación completamente orientada al objeto de la página web y puede ser modificado con un lenguaje de script como JavaScript.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87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52601" y="2133600"/>
            <a:ext cx="10041466" cy="37776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altLang="en-US" dirty="0"/>
              <a:t>&lt;!DOCTYPE &gt;</a:t>
            </a:r>
          </a:p>
          <a:p>
            <a:pPr marL="0" indent="0">
              <a:buNone/>
            </a:pPr>
            <a:r>
              <a:rPr lang="es-ES" altLang="en-US" dirty="0"/>
              <a:t>&lt;</a:t>
            </a:r>
            <a:r>
              <a:rPr lang="es-ES" altLang="en-US" dirty="0" err="1"/>
              <a:t>html</a:t>
            </a:r>
            <a:r>
              <a:rPr lang="es-ES" altLang="en-US" dirty="0"/>
              <a:t>&gt;</a:t>
            </a:r>
          </a:p>
          <a:p>
            <a:pPr marL="0" indent="0">
              <a:buNone/>
            </a:pPr>
            <a:r>
              <a:rPr lang="es-ES" altLang="en-US" dirty="0"/>
              <a:t>  &lt;head&gt;</a:t>
            </a:r>
          </a:p>
          <a:p>
            <a:pPr marL="0" indent="0">
              <a:buNone/>
            </a:pPr>
            <a:r>
              <a:rPr lang="es-ES" altLang="en-US" dirty="0"/>
              <a:t>    &lt;meta http-</a:t>
            </a:r>
            <a:r>
              <a:rPr lang="es-ES" altLang="en-US" dirty="0" err="1"/>
              <a:t>equiv</a:t>
            </a:r>
            <a:r>
              <a:rPr lang="es-ES" altLang="en-US" dirty="0"/>
              <a:t>="Content-</a:t>
            </a:r>
            <a:r>
              <a:rPr lang="es-ES" altLang="en-US" dirty="0" err="1"/>
              <a:t>Type</a:t>
            </a:r>
            <a:r>
              <a:rPr lang="es-ES" altLang="en-US" dirty="0"/>
              <a:t>" </a:t>
            </a:r>
            <a:r>
              <a:rPr lang="es-ES" altLang="en-US" dirty="0" err="1"/>
              <a:t>content</a:t>
            </a:r>
            <a:r>
              <a:rPr lang="es-ES" altLang="en-US" dirty="0"/>
              <a:t>="</a:t>
            </a:r>
            <a:r>
              <a:rPr lang="es-ES" altLang="en-US" dirty="0" err="1"/>
              <a:t>text</a:t>
            </a:r>
            <a:r>
              <a:rPr lang="es-ES" altLang="en-US" dirty="0"/>
              <a:t>/</a:t>
            </a:r>
            <a:r>
              <a:rPr lang="es-ES" altLang="en-US" dirty="0" err="1"/>
              <a:t>html</a:t>
            </a:r>
            <a:r>
              <a:rPr lang="es-ES" altLang="en-US" dirty="0"/>
              <a:t>; </a:t>
            </a:r>
            <a:r>
              <a:rPr lang="es-ES" altLang="en-US" dirty="0" err="1"/>
              <a:t>charset</a:t>
            </a:r>
            <a:r>
              <a:rPr lang="es-ES" altLang="en-US" dirty="0"/>
              <a:t>=iso-8859-1" /&gt;</a:t>
            </a:r>
          </a:p>
          <a:p>
            <a:pPr marL="0" indent="0">
              <a:buNone/>
            </a:pPr>
            <a:r>
              <a:rPr lang="es-ES" altLang="en-US" dirty="0"/>
              <a:t>    &lt;</a:t>
            </a:r>
            <a:r>
              <a:rPr lang="es-ES" altLang="en-US" dirty="0" err="1"/>
              <a:t>title</a:t>
            </a:r>
            <a:r>
              <a:rPr lang="es-ES" altLang="en-US" dirty="0"/>
              <a:t>&gt;Página sencilla&lt;/</a:t>
            </a:r>
            <a:r>
              <a:rPr lang="es-ES" altLang="en-US" dirty="0" err="1"/>
              <a:t>title</a:t>
            </a:r>
            <a:r>
              <a:rPr lang="es-ES" altLang="en-US" dirty="0"/>
              <a:t>&gt;  &lt;/head&gt;</a:t>
            </a:r>
          </a:p>
          <a:p>
            <a:pPr marL="0" indent="0">
              <a:buNone/>
            </a:pPr>
            <a:r>
              <a:rPr lang="es-ES" altLang="en-US" dirty="0"/>
              <a:t>  &lt;</a:t>
            </a:r>
            <a:r>
              <a:rPr lang="es-ES" altLang="en-US" dirty="0" err="1"/>
              <a:t>body</a:t>
            </a:r>
            <a:r>
              <a:rPr lang="es-ES" altLang="en-US" dirty="0"/>
              <a:t>&gt;</a:t>
            </a:r>
          </a:p>
          <a:p>
            <a:pPr marL="0" indent="0">
              <a:buNone/>
            </a:pPr>
            <a:r>
              <a:rPr lang="es-ES" altLang="en-US" dirty="0"/>
              <a:t>    &lt;p&gt;Esta página es &lt;</a:t>
            </a:r>
            <a:r>
              <a:rPr lang="es-ES" altLang="en-US" dirty="0" err="1"/>
              <a:t>strong</a:t>
            </a:r>
            <a:r>
              <a:rPr lang="es-ES" altLang="en-US" dirty="0"/>
              <a:t>&gt;muy sencilla&lt;/</a:t>
            </a:r>
            <a:r>
              <a:rPr lang="es-ES" altLang="en-US" dirty="0" err="1"/>
              <a:t>strong</a:t>
            </a:r>
            <a:r>
              <a:rPr lang="es-ES" altLang="en-US" dirty="0"/>
              <a:t>&gt;&lt;/p&gt;</a:t>
            </a:r>
          </a:p>
          <a:p>
            <a:pPr marL="0" indent="0">
              <a:buNone/>
            </a:pPr>
            <a:r>
              <a:rPr lang="es-ES" altLang="en-US" dirty="0"/>
              <a:t>  &lt;/</a:t>
            </a:r>
            <a:r>
              <a:rPr lang="es-ES" altLang="en-US" dirty="0" err="1"/>
              <a:t>body</a:t>
            </a:r>
            <a:r>
              <a:rPr lang="es-ES" altLang="en-US" dirty="0"/>
              <a:t>&gt;</a:t>
            </a:r>
          </a:p>
          <a:p>
            <a:pPr marL="0" indent="0">
              <a:buNone/>
            </a:pPr>
            <a:r>
              <a:rPr lang="es-ES" altLang="en-US" dirty="0"/>
              <a:t>&lt;/</a:t>
            </a:r>
            <a:r>
              <a:rPr lang="es-ES" altLang="en-US" dirty="0" err="1"/>
              <a:t>html</a:t>
            </a:r>
            <a:r>
              <a:rPr lang="es-ES" altLang="en-US" dirty="0"/>
              <a:t>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973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Marcador de posición de contenido 3"/>
          <p:cNvGraphicFramePr>
            <a:graphicFrameLocks noGrp="1"/>
          </p:cNvGraphicFramePr>
          <p:nvPr>
            <p:ph idx="1"/>
          </p:nvPr>
        </p:nvGraphicFramePr>
        <p:xfrm>
          <a:off x="4346575" y="2203450"/>
          <a:ext cx="540067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5400675" imgH="3638550" progId="PBrush">
                  <p:embed/>
                </p:oleObj>
              </mc:Choice>
              <mc:Fallback>
                <p:oleObj r:id="rId3" imgW="5400675" imgH="363855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6575" y="2203450"/>
                        <a:ext cx="5400675" cy="3638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1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DOM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altLang="en-US" dirty="0"/>
              <a:t>Antes de poder utilizar la API de DOM, se construye de forma automática el árbol para poder ejecutar de forma eficiente todas esas funciones.</a:t>
            </a:r>
          </a:p>
          <a:p>
            <a:pPr marL="0" indent="0">
              <a:buNone/>
            </a:pPr>
            <a:r>
              <a:rPr lang="es-ES" altLang="en-US" dirty="0"/>
              <a:t> </a:t>
            </a:r>
          </a:p>
          <a:p>
            <a:r>
              <a:rPr lang="es-ES" altLang="en-US" dirty="0"/>
              <a:t>De este modo, </a:t>
            </a:r>
            <a:r>
              <a:rPr lang="es-ES" altLang="en-US" b="1" dirty="0"/>
              <a:t>para utilizar DOM es imprescindible que la página web se haya cargado por completo</a:t>
            </a:r>
            <a:r>
              <a:rPr lang="es-ES" altLang="en-US" dirty="0"/>
              <a:t>, ya que de otro modo no existe el árbol de nodos y las funciones DOM no pueden funcionar correctamente.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153550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6584</TotalTime>
  <Words>1101</Words>
  <Application>Microsoft Office PowerPoint</Application>
  <PresentationFormat>Panorámica</PresentationFormat>
  <Paragraphs>130</Paragraphs>
  <Slides>30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Segoe UI</vt:lpstr>
      <vt:lpstr>Wingdings 3</vt:lpstr>
      <vt:lpstr>Espiral</vt:lpstr>
      <vt:lpstr>JavaScript- Dom </vt:lpstr>
      <vt:lpstr>DOM</vt:lpstr>
      <vt:lpstr>DOM</vt:lpstr>
      <vt:lpstr>DOM</vt:lpstr>
      <vt:lpstr>DOM</vt:lpstr>
      <vt:lpstr>DOM</vt:lpstr>
      <vt:lpstr>DOM</vt:lpstr>
      <vt:lpstr>Presentación de PowerPoint</vt:lpstr>
      <vt:lpstr>DOM</vt:lpstr>
      <vt:lpstr>Tipos de nodos</vt:lpstr>
      <vt:lpstr>Tipos de nodos</vt:lpstr>
      <vt:lpstr>Acceso directo a los nodos</vt:lpstr>
      <vt:lpstr>getElementsByTagName()</vt:lpstr>
      <vt:lpstr>Presentación de PowerPoint</vt:lpstr>
      <vt:lpstr>Presentación de PowerPoint</vt:lpstr>
      <vt:lpstr>getElementsByName()</vt:lpstr>
      <vt:lpstr>getElementsByName() </vt:lpstr>
      <vt:lpstr>getElementById()</vt:lpstr>
      <vt:lpstr>Presentación de PowerPoint</vt:lpstr>
      <vt:lpstr>Crear, modificar y eliminar nodos</vt:lpstr>
      <vt:lpstr>Crear, modificar y eliminar nodos</vt:lpstr>
      <vt:lpstr>Ejemplo creación nodos</vt:lpstr>
      <vt:lpstr>Presentación de PowerPoint</vt:lpstr>
      <vt:lpstr>Presentación de PowerPoint</vt:lpstr>
      <vt:lpstr>Presentación de PowerPoint</vt:lpstr>
      <vt:lpstr>Presentación de PowerPoint</vt:lpstr>
      <vt:lpstr>Página HTML que resulta después de la ejecución del código JavaScript </vt:lpstr>
      <vt:lpstr>Eliminación de nodos</vt:lpstr>
      <vt:lpstr>Reemplazar un nodo</vt:lpstr>
      <vt:lpstr>Insertar un nodo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HTML5, CSS y Javascript</dc:title>
  <dc:creator>Isabel Sera1 Sera2</dc:creator>
  <cp:lastModifiedBy>Isabel Sera1 Sera2</cp:lastModifiedBy>
  <cp:revision>72</cp:revision>
  <dcterms:created xsi:type="dcterms:W3CDTF">2022-10-08T11:37:52Z</dcterms:created>
  <dcterms:modified xsi:type="dcterms:W3CDTF">2023-05-08T21:48:02Z</dcterms:modified>
</cp:coreProperties>
</file>