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6" r:id="rId4"/>
    <p:sldId id="259" r:id="rId5"/>
    <p:sldId id="267" r:id="rId6"/>
    <p:sldId id="268" r:id="rId7"/>
    <p:sldId id="257" r:id="rId8"/>
    <p:sldId id="260" r:id="rId9"/>
    <p:sldId id="263" r:id="rId10"/>
    <p:sldId id="261" r:id="rId11"/>
    <p:sldId id="262" r:id="rId12"/>
    <p:sldId id="264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9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1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9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1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1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49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89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17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¿Qué es Java EE?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Servidores de aplicaciones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aplicaciones Java EE se ejecutan sobre un servidor de aplicaciones que gestiona el ciclo de vida de las mismas.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000246"/>
            <a:ext cx="2506017" cy="206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6241864" y="2216270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097848" y="2618701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WildFly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169856" y="3008358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Tomcat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421943" y="3368398"/>
            <a:ext cx="190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WebSphere</a:t>
            </a:r>
            <a:endParaRPr lang="es-E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79512" y="2283718"/>
            <a:ext cx="22145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Otras tecnologías:</a:t>
            </a:r>
          </a:p>
          <a:p>
            <a:r>
              <a:rPr lang="es-ES" sz="1200" dirty="0"/>
              <a:t>-PHP</a:t>
            </a:r>
          </a:p>
          <a:p>
            <a:r>
              <a:rPr lang="es-ES" sz="1200" dirty="0"/>
              <a:t>-ASP.NET</a:t>
            </a:r>
          </a:p>
          <a:p>
            <a:r>
              <a:rPr lang="es-ES" sz="1200" dirty="0"/>
              <a:t>-Node.js (</a:t>
            </a:r>
            <a:r>
              <a:rPr lang="es-ES" sz="1200" dirty="0" err="1"/>
              <a:t>JavaScript</a:t>
            </a:r>
            <a:r>
              <a:rPr lang="es-ES" sz="1200" dirty="0"/>
              <a:t>)</a:t>
            </a:r>
          </a:p>
          <a:p>
            <a:r>
              <a:rPr lang="es-ES" sz="1200" dirty="0"/>
              <a:t>-Django(</a:t>
            </a:r>
            <a:r>
              <a:rPr lang="es-ES" sz="1200" dirty="0" err="1"/>
              <a:t>Python</a:t>
            </a:r>
            <a:r>
              <a:rPr lang="es-ES" sz="1200" dirty="0"/>
              <a:t>)</a:t>
            </a:r>
          </a:p>
          <a:p>
            <a:r>
              <a:rPr lang="es-ES" sz="1200" dirty="0"/>
              <a:t>-CGI (C++, </a:t>
            </a:r>
            <a:r>
              <a:rPr lang="es-ES" sz="1200" dirty="0" err="1"/>
              <a:t>Python</a:t>
            </a:r>
            <a:r>
              <a:rPr lang="es-ES" sz="1200" dirty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Servidor Web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 el diálogo HTTP con el cliente.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7 Rectángulo redondeado"/>
          <p:cNvSpPr/>
          <p:nvPr/>
        </p:nvSpPr>
        <p:spPr>
          <a:xfrm>
            <a:off x="5364088" y="1876382"/>
            <a:ext cx="1872208" cy="5636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8 CuadroTexto"/>
          <p:cNvSpPr txBox="1"/>
          <p:nvPr/>
        </p:nvSpPr>
        <p:spPr>
          <a:xfrm>
            <a:off x="5148064" y="1976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APP Java EE</a:t>
            </a:r>
          </a:p>
        </p:txBody>
      </p:sp>
      <p:sp>
        <p:nvSpPr>
          <p:cNvPr id="19" name="9 Rectángulo redondeado"/>
          <p:cNvSpPr/>
          <p:nvPr/>
        </p:nvSpPr>
        <p:spPr>
          <a:xfrm>
            <a:off x="2987824" y="2553747"/>
            <a:ext cx="1944216" cy="594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10 CuadroTexto"/>
          <p:cNvSpPr txBox="1"/>
          <p:nvPr/>
        </p:nvSpPr>
        <p:spPr>
          <a:xfrm>
            <a:off x="2627784" y="2553748"/>
            <a:ext cx="266429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Servidor</a:t>
            </a:r>
          </a:p>
          <a:p>
            <a:pPr algn="ctr"/>
            <a:r>
              <a:rPr lang="es-ES" dirty="0"/>
              <a:t> Web</a:t>
            </a:r>
          </a:p>
        </p:txBody>
      </p:sp>
      <p:sp>
        <p:nvSpPr>
          <p:cNvPr id="21" name="11 Rectángulo redondeado"/>
          <p:cNvSpPr/>
          <p:nvPr/>
        </p:nvSpPr>
        <p:spPr>
          <a:xfrm>
            <a:off x="5220072" y="2499742"/>
            <a:ext cx="2160240" cy="635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12 CuadroTexto"/>
          <p:cNvSpPr txBox="1"/>
          <p:nvPr/>
        </p:nvSpPr>
        <p:spPr>
          <a:xfrm>
            <a:off x="5226250" y="25182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Servidor de aplicaciones</a:t>
            </a:r>
          </a:p>
        </p:txBody>
      </p:sp>
      <p:sp>
        <p:nvSpPr>
          <p:cNvPr id="23" name="13 Nube"/>
          <p:cNvSpPr/>
          <p:nvPr/>
        </p:nvSpPr>
        <p:spPr>
          <a:xfrm>
            <a:off x="1691680" y="2715766"/>
            <a:ext cx="792088" cy="4098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4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9742"/>
            <a:ext cx="936104" cy="701824"/>
          </a:xfrm>
          <a:prstGeom prst="rect">
            <a:avLst/>
          </a:prstGeom>
          <a:noFill/>
        </p:spPr>
      </p:pic>
      <p:cxnSp>
        <p:nvCxnSpPr>
          <p:cNvPr id="25" name="16 Conector recto de flecha"/>
          <p:cNvCxnSpPr/>
          <p:nvPr/>
        </p:nvCxnSpPr>
        <p:spPr>
          <a:xfrm>
            <a:off x="1187624" y="285978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6 Conector recto de flecha"/>
          <p:cNvCxnSpPr/>
          <p:nvPr/>
        </p:nvCxnSpPr>
        <p:spPr>
          <a:xfrm flipH="1">
            <a:off x="1187624" y="307580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4962930" y="2787774"/>
            <a:ext cx="216024" cy="72008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3786182" y="3571882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14744" y="4071948"/>
            <a:ext cx="33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Apache Tomcat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Aplicación Web</a:t>
            </a: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59" y="915566"/>
            <a:ext cx="8352927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 carpetas y directorios siguiendo la especificación Jakarta 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0779007" flipH="1">
            <a:off x="915917" y="1562003"/>
            <a:ext cx="1319479" cy="62419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9548" y="1632613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/>
              <a:t>Directorio </a:t>
            </a:r>
            <a:r>
              <a:rPr lang="es-ES" sz="1400" b="1" dirty="0" err="1"/>
              <a:t>raiz</a:t>
            </a:r>
            <a:endParaRPr lang="es-ES" sz="1400" b="1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974468" y="2182094"/>
            <a:ext cx="2303" cy="2681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779007" flipH="1">
            <a:off x="2541080" y="3408303"/>
            <a:ext cx="1093194" cy="43837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779007" flipH="1">
            <a:off x="3341392" y="3942532"/>
            <a:ext cx="862404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39751" y="3521764"/>
            <a:ext cx="1440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/>
              <a:t>WEB-INF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83193" y="4003943"/>
            <a:ext cx="9337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err="1"/>
              <a:t>lib</a:t>
            </a:r>
            <a:endParaRPr lang="es-ES" sz="1400" b="1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87690" y="2342850"/>
            <a:ext cx="28644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/>
              <a:t>Clases (</a:t>
            </a:r>
            <a:r>
              <a:rPr lang="es-ES" sz="1200" i="1" dirty="0" err="1"/>
              <a:t>servlets</a:t>
            </a:r>
            <a:r>
              <a:rPr lang="es-ES" sz="1200" i="1" dirty="0"/>
              <a:t>, </a:t>
            </a:r>
            <a:r>
              <a:rPr lang="es-ES" sz="1200" i="1" dirty="0" err="1"/>
              <a:t>EJBs</a:t>
            </a:r>
            <a:r>
              <a:rPr lang="es-ES" sz="1200" i="1" dirty="0"/>
              <a:t>, otras clases)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755142" y="2947377"/>
            <a:ext cx="274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200" i="1" dirty="0"/>
              <a:t>Páginas HTML, JSP, imágenes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977018" y="3850805"/>
            <a:ext cx="0" cy="34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77018" y="4199540"/>
            <a:ext cx="331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280792" y="4463790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/>
              <a:t>web.xml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779007" flipH="1">
            <a:off x="1316627" y="2260696"/>
            <a:ext cx="1036941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10680" y="2313839"/>
            <a:ext cx="1389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 </a:t>
            </a:r>
            <a:r>
              <a:rPr lang="es-ES" sz="1400" b="1" dirty="0" err="1"/>
              <a:t>classes</a:t>
            </a:r>
            <a:endParaRPr lang="es-ES" sz="1400" b="1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997496" y="2450252"/>
            <a:ext cx="334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368646" y="4012842"/>
            <a:ext cx="23202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/>
              <a:t>Librerías adicionales</a:t>
            </a:r>
          </a:p>
        </p:txBody>
      </p:sp>
      <p:cxnSp>
        <p:nvCxnSpPr>
          <p:cNvPr id="24" name="23 Conector recto de flecha"/>
          <p:cNvCxnSpPr>
            <a:cxnSpLocks/>
            <a:stCxn id="26" idx="1"/>
          </p:cNvCxnSpPr>
          <p:nvPr/>
        </p:nvCxnSpPr>
        <p:spPr>
          <a:xfrm flipH="1" flipV="1">
            <a:off x="4219904" y="4617369"/>
            <a:ext cx="1432215" cy="15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652119" y="4494802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Archivo de configuración de la aplicación</a:t>
            </a:r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A7340AA8-C655-679B-68B0-8EB4BF66147E}"/>
              </a:ext>
            </a:extLst>
          </p:cNvPr>
          <p:cNvSpPr>
            <a:spLocks noChangeArrowheads="1"/>
          </p:cNvSpPr>
          <p:nvPr/>
        </p:nvSpPr>
        <p:spPr bwMode="auto">
          <a:xfrm rot="10779007" flipH="1">
            <a:off x="1280543" y="2905486"/>
            <a:ext cx="1036941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AFCE04C-1BF5-F7A9-C97E-65A28CDC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468" y="3019996"/>
            <a:ext cx="10878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/>
              <a:t>web-app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704F999-F1A5-2B42-BA5C-DCD2D89AB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0633" y="3357922"/>
            <a:ext cx="0" cy="293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01D2D880-924D-21D6-5386-F83470065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0633" y="3651870"/>
            <a:ext cx="6899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aplicaciones Web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basan en estructura de tres capas, donde la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reside en un servidor (capa intermedia) al que los clientes navegadores acceden vía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139702"/>
            <a:ext cx="4510062" cy="24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5400000">
            <a:off x="5214942" y="228599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715008" y="19288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BackEnd</a:t>
            </a:r>
            <a:endParaRPr lang="es-ES" b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403648" y="2499742"/>
            <a:ext cx="668022" cy="286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39552" y="21397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FrontEnd</a:t>
            </a:r>
            <a:endParaRPr lang="es-ES" b="1" dirty="0"/>
          </a:p>
        </p:txBody>
      </p:sp>
      <p:sp>
        <p:nvSpPr>
          <p:cNvPr id="9" name="8 Abrir llave"/>
          <p:cNvSpPr/>
          <p:nvPr/>
        </p:nvSpPr>
        <p:spPr>
          <a:xfrm>
            <a:off x="6948264" y="1851670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308304" y="1851670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Java EE</a:t>
            </a:r>
          </a:p>
          <a:p>
            <a:r>
              <a:rPr lang="es-ES" dirty="0" err="1"/>
              <a:t>Node</a:t>
            </a:r>
            <a:r>
              <a:rPr lang="es-ES" dirty="0"/>
              <a:t> JS</a:t>
            </a:r>
          </a:p>
          <a:p>
            <a:r>
              <a:rPr lang="es-ES" dirty="0"/>
              <a:t>PHP</a:t>
            </a:r>
          </a:p>
          <a:p>
            <a:r>
              <a:rPr lang="es-ES" dirty="0"/>
              <a:t>DJANGO</a:t>
            </a:r>
          </a:p>
          <a:p>
            <a:r>
              <a:rPr lang="es-ES" dirty="0"/>
              <a:t>ASP.NET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7504" y="2558177"/>
            <a:ext cx="1296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+</a:t>
            </a:r>
          </a:p>
          <a:p>
            <a:r>
              <a:rPr lang="es-ES" dirty="0" err="1"/>
              <a:t>Jquery</a:t>
            </a:r>
            <a:endParaRPr lang="es-ES" dirty="0"/>
          </a:p>
          <a:p>
            <a:r>
              <a:rPr lang="es-ES" dirty="0"/>
              <a:t>+</a:t>
            </a:r>
          </a:p>
          <a:p>
            <a:r>
              <a:rPr lang="es-ES" dirty="0"/>
              <a:t>Angular</a:t>
            </a:r>
          </a:p>
          <a:p>
            <a:r>
              <a:rPr lang="es-ES" dirty="0"/>
              <a:t>+</a:t>
            </a:r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+</a:t>
            </a:r>
          </a:p>
          <a:p>
            <a:r>
              <a:rPr lang="es-ES" dirty="0"/>
              <a:t>VUE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65BB0E-A8DF-9FEE-70C4-6CA1F520862A}"/>
              </a:ext>
            </a:extLst>
          </p:cNvPr>
          <p:cNvSpPr txBox="1"/>
          <p:nvPr/>
        </p:nvSpPr>
        <p:spPr>
          <a:xfrm>
            <a:off x="4644008" y="41559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21CA19C-F555-DEBA-E5F5-FF4699E4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Cliente				Servidor  (CGI)</a:t>
            </a:r>
          </a:p>
          <a:p>
            <a:r>
              <a:rPr lang="es-ES" dirty="0"/>
              <a:t>(Navegador ) 			Servlet, </a:t>
            </a:r>
            <a:r>
              <a:rPr lang="es-ES" dirty="0" err="1"/>
              <a:t>php</a:t>
            </a:r>
            <a:r>
              <a:rPr lang="es-ES" dirty="0"/>
              <a:t>, …..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pag.html---------</a:t>
            </a:r>
            <a:r>
              <a:rPr lang="es-ES" dirty="0">
                <a:sym typeface="Wingdings" panose="05000000000000000000" pitchFamily="2" charset="2"/>
              </a:rPr>
              <a:t>  (Estática, el servidor no 					ejecuta la pág.)</a:t>
            </a:r>
          </a:p>
          <a:p>
            <a:r>
              <a:rPr lang="es-ES" dirty="0" err="1">
                <a:sym typeface="Wingdings" panose="05000000000000000000" pitchFamily="2" charset="2"/>
              </a:rPr>
              <a:t>pag.php</a:t>
            </a:r>
            <a:r>
              <a:rPr lang="es-ES" dirty="0">
                <a:sym typeface="Wingdings" panose="05000000000000000000" pitchFamily="2" charset="2"/>
              </a:rPr>
              <a:t>---------  (Dinámica, el </a:t>
            </a:r>
            <a:r>
              <a:rPr lang="es-ES" dirty="0" err="1">
                <a:sym typeface="Wingdings" panose="05000000000000000000" pitchFamily="2" charset="2"/>
              </a:rPr>
              <a:t>serv</a:t>
            </a:r>
            <a:r>
              <a:rPr lang="es-ES" dirty="0">
                <a:sym typeface="Wingdings" panose="05000000000000000000" pitchFamily="2" charset="2"/>
              </a:rPr>
              <a:t>. ejecuta, 	   y devuelve el resultado de la ejecución)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41BDCB6-7403-D0DE-805B-C9468D41EF5A}"/>
              </a:ext>
            </a:extLst>
          </p:cNvPr>
          <p:cNvCxnSpPr/>
          <p:nvPr/>
        </p:nvCxnSpPr>
        <p:spPr>
          <a:xfrm>
            <a:off x="2411760" y="1347614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9B1A7F3-CF02-3336-8F49-C4AF3B63BFF4}"/>
              </a:ext>
            </a:extLst>
          </p:cNvPr>
          <p:cNvCxnSpPr/>
          <p:nvPr/>
        </p:nvCxnSpPr>
        <p:spPr>
          <a:xfrm flipH="1">
            <a:off x="2411760" y="1563638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8239ED7-5A8E-04BA-1E99-F43CF40D5DD4}"/>
              </a:ext>
            </a:extLst>
          </p:cNvPr>
          <p:cNvSpPr txBox="1"/>
          <p:nvPr/>
        </p:nvSpPr>
        <p:spPr>
          <a:xfrm>
            <a:off x="2915816" y="987574"/>
            <a:ext cx="178268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HTTP</a:t>
            </a:r>
          </a:p>
          <a:p>
            <a:endParaRPr lang="es-ES" dirty="0"/>
          </a:p>
          <a:p>
            <a:r>
              <a:rPr lang="es-ES" dirty="0"/>
              <a:t>Métodos</a:t>
            </a:r>
          </a:p>
          <a:p>
            <a:r>
              <a:rPr lang="es-ES" dirty="0"/>
              <a:t>Post</a:t>
            </a:r>
          </a:p>
          <a:p>
            <a:r>
              <a:rPr lang="es-ES" dirty="0" err="1"/>
              <a:t>Get</a:t>
            </a:r>
            <a:endParaRPr lang="es-ES" dirty="0"/>
          </a:p>
          <a:p>
            <a:r>
              <a:rPr lang="es-ES" dirty="0" err="1"/>
              <a:t>Put</a:t>
            </a:r>
            <a:endParaRPr lang="es-ES" dirty="0"/>
          </a:p>
          <a:p>
            <a:r>
              <a:rPr lang="es-E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501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Interacción cliente-servidor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una arquitectura Web, el navegador cliente se comunica con la capa intermedia utilizando el protocolo HTTP. HTTP es un protocolo basado en un mecanismo petición-respuesta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6"/>
            <a:ext cx="4726086" cy="28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714876" y="2143122"/>
            <a:ext cx="3786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URL:</a:t>
            </a:r>
          </a:p>
          <a:p>
            <a:r>
              <a:rPr lang="es-ES" sz="1400" dirty="0"/>
              <a:t>http://servidor:puerto/app/recurso</a:t>
            </a:r>
          </a:p>
          <a:p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357554" y="4143386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857884" y="400051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HTML+CSS+JavaScript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rot="5400000" flipH="1" flipV="1">
            <a:off x="6771033" y="28209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228184" y="3071816"/>
            <a:ext cx="220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/>
              <a:t>context</a:t>
            </a:r>
            <a:r>
              <a:rPr lang="es-ES" sz="1000" b="1" dirty="0"/>
              <a:t> </a:t>
            </a:r>
            <a:r>
              <a:rPr lang="es-ES" sz="1000" b="1" dirty="0" err="1"/>
              <a:t>root</a:t>
            </a:r>
            <a:endParaRPr lang="es-ES" sz="1000" b="1" dirty="0"/>
          </a:p>
          <a:p>
            <a:r>
              <a:rPr lang="es-ES" sz="1000" dirty="0"/>
              <a:t>(dirección de la </a:t>
            </a:r>
            <a:r>
              <a:rPr lang="es-ES" sz="1000" dirty="0" err="1"/>
              <a:t>app</a:t>
            </a:r>
            <a:r>
              <a:rPr lang="es-ES" sz="10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Jakarta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8280920" cy="32403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una plataforma de desarrollo de aplicaciones empresariales que proporciona un conjunto de especificaciones y herramientas para el desarrollo de aplicaciones empresariales escalables y seguras.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 llamada Java EE, proporciona una serie de especificaciones que se basan en las bibliotecas de clase de Java SE y agrega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C0C0C0"/>
                </a:highlight>
                <a:latin typeface="+mj-lt"/>
                <a:ea typeface="+mj-ea"/>
                <a:cs typeface="+mj-cs"/>
              </a:rPr>
              <a:t>componentes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adicionales para la construcción de aplicaciones empresariales, como Servlets, Java Server Pages (JSP), Enterprise Java Beans (EJB) y Java Persistence API (JPA).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32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Jakarta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8280920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Jakarta EE no incluye el JDK o el JRE, pero es necesario instalar el JDK y luego descargar e instalar un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C0C0C0"/>
                </a:highlight>
                <a:latin typeface="+mj-lt"/>
                <a:ea typeface="+mj-ea"/>
                <a:cs typeface="+mj-cs"/>
              </a:rPr>
              <a:t>servidor de aplicaciones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EE para desarrollar y ejecutar aplicaciones empresariales.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664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Jakarta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Conjunto de librerías y especificaciones para la creación de aplicaciones Web utilizando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627784" y="185167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97282" y="18825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75000"/>
                  </a:schemeClr>
                </a:solidFill>
              </a:rPr>
              <a:t>Java SE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27784" y="2571750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97282" y="2602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Java EE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627784" y="3291830"/>
            <a:ext cx="1584176" cy="432048"/>
          </a:xfrm>
          <a:prstGeom prst="round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97282" y="3322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75000"/>
                  </a:schemeClr>
                </a:solidFill>
              </a:rPr>
              <a:t>Java 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Tecnologías Java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Componentes. Bloques funcionales que forman la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Objetos para la gestión de peticiones que llegan a la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Server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(JSP). Archivos de texto que combinan HTML y bloques Java para la generación dinámica de respuestas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Enterprise Java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(EJB). Implementación de la lógica de negocio de la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Página HTML estáticas.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Servicios.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APIs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realizar diferentes tareas desde un componente, como acceso a datos,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transaccionalidad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Contenedores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Proporcionan todo lo necesario para que los componentes de la aplicación puedan ejecutarse.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Forman parte de los servidores de aplicaciones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95686"/>
            <a:ext cx="3552626" cy="273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21246</TotalTime>
  <Words>564</Words>
  <Application>Microsoft Office PowerPoint</Application>
  <PresentationFormat>Presentación en pantalla (16:9)</PresentationFormat>
  <Paragraphs>113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¿Qué es Java EE?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127</cp:revision>
  <dcterms:created xsi:type="dcterms:W3CDTF">2016-05-07T10:27:15Z</dcterms:created>
  <dcterms:modified xsi:type="dcterms:W3CDTF">2024-10-03T20:23:24Z</dcterms:modified>
</cp:coreProperties>
</file>