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9"/>
  </p:notesMasterIdLst>
  <p:sldIdLst>
    <p:sldId id="256" r:id="rId2"/>
    <p:sldId id="257" r:id="rId3"/>
    <p:sldId id="266" r:id="rId4"/>
    <p:sldId id="264" r:id="rId5"/>
    <p:sldId id="263" r:id="rId6"/>
    <p:sldId id="262" r:id="rId7"/>
    <p:sldId id="265" r:id="rId8"/>
  </p:sldIdLst>
  <p:sldSz cx="9144000" cy="5143500" type="screen16x9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8" d="100"/>
          <a:sy n="138" d="100"/>
        </p:scale>
        <p:origin x="834" y="11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250B9B-B9C6-489C-ABBD-A17A0FA25196}" type="datetimeFigureOut">
              <a:rPr lang="es-ES" smtClean="0"/>
              <a:pPr/>
              <a:t>03/10/2024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F8A3C0-D290-4770-B0B3-CA759B633CDD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739272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Triángulo rectángulo"/>
          <p:cNvSpPr/>
          <p:nvPr/>
        </p:nvSpPr>
        <p:spPr>
          <a:xfrm>
            <a:off x="-2" y="3498110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685800" y="1314451"/>
            <a:ext cx="7772400" cy="137232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685800" y="2708705"/>
            <a:ext cx="7772400" cy="899778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/>
              <a:t>Haga clic para modificar el estilo de subtítulo del patrón</a:t>
            </a:r>
            <a:endParaRPr kumimoji="0" lang="en-US"/>
          </a:p>
        </p:txBody>
      </p:sp>
      <p:grpSp>
        <p:nvGrpSpPr>
          <p:cNvPr id="2" name="1 Grupo"/>
          <p:cNvGrpSpPr/>
          <p:nvPr/>
        </p:nvGrpSpPr>
        <p:grpSpPr>
          <a:xfrm>
            <a:off x="-3765" y="3714750"/>
            <a:ext cx="9147765" cy="1434066"/>
            <a:chOff x="-3765" y="4832896"/>
            <a:chExt cx="9147765" cy="2032192"/>
          </a:xfrm>
        </p:grpSpPr>
        <p:sp>
          <p:nvSpPr>
            <p:cNvPr id="7" name="6 Forma libre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7 Forma libre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10 Forma libre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11 Conector recto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A847CFC-816F-41D0-AAC0-9BF4FEBC753E}" type="datetimeFigureOut">
              <a:rPr lang="es-ES" smtClean="0"/>
              <a:pPr/>
              <a:t>03/10/2024</a:t>
            </a:fld>
            <a:endParaRPr lang="es-ES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110997"/>
            <a:ext cx="8229600" cy="3289553"/>
          </a:xfrm>
        </p:spPr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03/10/2024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44013" y="205980"/>
            <a:ext cx="1777470" cy="4194571"/>
          </a:xfrm>
        </p:spPr>
        <p:txBody>
          <a:bodyPr vert="eaVert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05981"/>
            <a:ext cx="6324600" cy="4194570"/>
          </a:xfrm>
        </p:spPr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03/10/2024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03/10/2024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76" y="794784"/>
            <a:ext cx="7772400" cy="13716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922713" y="2198784"/>
            <a:ext cx="4572000" cy="1091166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03/10/2024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7" name="6 Cheurón"/>
          <p:cNvSpPr/>
          <p:nvPr/>
        </p:nvSpPr>
        <p:spPr>
          <a:xfrm>
            <a:off x="3636680" y="2254104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7 Cheurón"/>
          <p:cNvSpPr/>
          <p:nvPr/>
        </p:nvSpPr>
        <p:spPr>
          <a:xfrm>
            <a:off x="3450264" y="2254104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110997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110997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03/10/2024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7 Título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04788"/>
            <a:ext cx="8229600" cy="85725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4057650"/>
            <a:ext cx="4040188" cy="5715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7" y="4057650"/>
            <a:ext cx="4041775" cy="5715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1083221"/>
            <a:ext cx="4040188" cy="2956322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6" y="1083221"/>
            <a:ext cx="4041775" cy="2956322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03/10/2024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03/10/2024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03/10/2024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3657600"/>
            <a:ext cx="7481776" cy="3429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419600" y="4016327"/>
            <a:ext cx="3974592" cy="6858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914400" y="205740"/>
            <a:ext cx="7479792" cy="3429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727032" y="4805958"/>
            <a:ext cx="1920240" cy="274320"/>
          </a:xfrm>
        </p:spPr>
        <p:txBody>
          <a:bodyPr/>
          <a:lstStyle/>
          <a:p>
            <a:fld id="{7A847CFC-816F-41D0-AAC0-9BF4FEBC753E}" type="datetimeFigureOut">
              <a:rPr lang="es-ES" smtClean="0"/>
              <a:pPr/>
              <a:t>03/10/2024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141232" y="4082552"/>
            <a:ext cx="7162800" cy="486174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28600" y="142476"/>
            <a:ext cx="8686800" cy="329184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s-ES"/>
              <a:t>Haga clic en el icono para agregar una imagen</a:t>
            </a:r>
            <a:endParaRPr kumimoji="0" lang="en-US" dirty="0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A847CFC-816F-41D0-AAC0-9BF4FEBC753E}" type="datetimeFigureOut">
              <a:rPr lang="es-ES" smtClean="0"/>
              <a:pPr/>
              <a:t>03/10/2024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380073" y="4805958"/>
            <a:ext cx="2350681" cy="27384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" y="3648842"/>
            <a:ext cx="8075432" cy="422004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499273" y="4458702"/>
            <a:ext cx="4940624" cy="69080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Forma libre"/>
          <p:cNvSpPr>
            <a:spLocks/>
          </p:cNvSpPr>
          <p:nvPr/>
        </p:nvSpPr>
        <p:spPr bwMode="auto">
          <a:xfrm>
            <a:off x="485717" y="4454258"/>
            <a:ext cx="3690451" cy="700088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9 Triángulo rectángulo"/>
          <p:cNvSpPr>
            <a:spLocks/>
          </p:cNvSpPr>
          <p:nvPr/>
        </p:nvSpPr>
        <p:spPr bwMode="auto">
          <a:xfrm>
            <a:off x="-6042" y="4343440"/>
            <a:ext cx="3402314" cy="810651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10 Conector recto"/>
          <p:cNvCxnSpPr/>
          <p:nvPr/>
        </p:nvCxnSpPr>
        <p:spPr>
          <a:xfrm>
            <a:off x="-9237" y="4340804"/>
            <a:ext cx="3405509" cy="813287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11 Cheurón"/>
          <p:cNvSpPr/>
          <p:nvPr/>
        </p:nvSpPr>
        <p:spPr>
          <a:xfrm>
            <a:off x="8664112" y="3741330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12 Cheurón"/>
          <p:cNvSpPr/>
          <p:nvPr/>
        </p:nvSpPr>
        <p:spPr>
          <a:xfrm>
            <a:off x="8477696" y="3741330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Forma libre"/>
          <p:cNvSpPr>
            <a:spLocks/>
          </p:cNvSpPr>
          <p:nvPr/>
        </p:nvSpPr>
        <p:spPr bwMode="auto">
          <a:xfrm>
            <a:off x="499273" y="4458702"/>
            <a:ext cx="4940624" cy="69080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Forma libre"/>
          <p:cNvSpPr>
            <a:spLocks/>
          </p:cNvSpPr>
          <p:nvPr/>
        </p:nvSpPr>
        <p:spPr bwMode="auto">
          <a:xfrm>
            <a:off x="485717" y="4454258"/>
            <a:ext cx="3690451" cy="700088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13 Triángulo rectángulo"/>
          <p:cNvSpPr>
            <a:spLocks/>
          </p:cNvSpPr>
          <p:nvPr/>
        </p:nvSpPr>
        <p:spPr bwMode="auto">
          <a:xfrm>
            <a:off x="-6042" y="4343440"/>
            <a:ext cx="3402314" cy="810651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14 Conector recto"/>
          <p:cNvCxnSpPr/>
          <p:nvPr/>
        </p:nvCxnSpPr>
        <p:spPr>
          <a:xfrm>
            <a:off x="-9237" y="4340804"/>
            <a:ext cx="3405509" cy="813287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110997"/>
            <a:ext cx="8229600" cy="339447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  <a:p>
            <a:pPr lvl="1" eaLnBrk="1" latinLnBrk="0" hangingPunct="1"/>
            <a:r>
              <a:rPr kumimoji="0" lang="es-ES"/>
              <a:t>Segundo nivel</a:t>
            </a:r>
          </a:p>
          <a:p>
            <a:pPr lvl="2" eaLnBrk="1" latinLnBrk="0" hangingPunct="1"/>
            <a:r>
              <a:rPr kumimoji="0" lang="es-ES"/>
              <a:t>Tercer nivel</a:t>
            </a:r>
          </a:p>
          <a:p>
            <a:pPr lvl="3" eaLnBrk="1" latinLnBrk="0" hangingPunct="1"/>
            <a:r>
              <a:rPr kumimoji="0" lang="es-ES"/>
              <a:t>Cuarto nivel</a:t>
            </a:r>
          </a:p>
          <a:p>
            <a:pPr lvl="4" eaLnBrk="1" latinLnBrk="0" hangingPunct="1"/>
            <a:r>
              <a:rPr kumimoji="0" lang="es-ES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6727032" y="4805958"/>
            <a:ext cx="1920240" cy="27432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7A847CFC-816F-41D0-AAC0-9BF4FEBC753E}" type="datetimeFigureOut">
              <a:rPr lang="es-ES" smtClean="0"/>
              <a:pPr/>
              <a:t>03/10/2024</a:t>
            </a:fld>
            <a:endParaRPr lang="es-ES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380073" y="4805958"/>
            <a:ext cx="2350681" cy="273844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47272" y="4805958"/>
            <a:ext cx="365760" cy="273844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323528" y="1314451"/>
            <a:ext cx="8134672" cy="1372321"/>
          </a:xfrm>
        </p:spPr>
        <p:txBody>
          <a:bodyPr>
            <a:normAutofit fontScale="90000"/>
          </a:bodyPr>
          <a:lstStyle/>
          <a:p>
            <a:pPr algn="ctr"/>
            <a:r>
              <a:rPr lang="es-ES" dirty="0"/>
              <a:t>Fundamentos sobre servlet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467544" y="195486"/>
            <a:ext cx="8280920" cy="810089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1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¿Qué es un servlet?</a:t>
            </a:r>
          </a:p>
        </p:txBody>
      </p:sp>
      <p:sp>
        <p:nvSpPr>
          <p:cNvPr id="16" name="1 Título"/>
          <p:cNvSpPr txBox="1">
            <a:spLocks/>
          </p:cNvSpPr>
          <p:nvPr/>
        </p:nvSpPr>
        <p:spPr>
          <a:xfrm>
            <a:off x="827584" y="1059582"/>
            <a:ext cx="7272808" cy="864096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Objeto que forma parte de una aplicación Web Jakarta EE y es ejecutado cuando se recibe una petición</a:t>
            </a:r>
            <a:r>
              <a:rPr kumimoji="0" lang="es-ES" sz="2000" b="1" i="0" u="none" strike="noStrike" kern="1200" cap="none" spc="0" normalizeH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.</a:t>
            </a: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Un servlet tiene asociada una dirección dentro de su aplicación</a:t>
            </a:r>
            <a:endParaRPr kumimoji="0" lang="es-ES" sz="2000" b="1" i="0" u="none" strike="noStrike" kern="1200" cap="none" spc="0" normalizeH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67744" y="2499742"/>
            <a:ext cx="5422751" cy="2448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467544" y="195486"/>
            <a:ext cx="8280920" cy="810089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1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Ciclo</a:t>
            </a:r>
            <a:r>
              <a:rPr kumimoji="0" lang="es-ES" sz="4100" b="1" i="0" u="none" strike="noStrike" kern="1200" cap="none" spc="0" normalizeH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de vida</a:t>
            </a:r>
            <a:endParaRPr kumimoji="0" lang="es-ES" sz="41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6" name="1 Título"/>
          <p:cNvSpPr txBox="1">
            <a:spLocks/>
          </p:cNvSpPr>
          <p:nvPr/>
        </p:nvSpPr>
        <p:spPr>
          <a:xfrm>
            <a:off x="611560" y="1059582"/>
            <a:ext cx="8208912" cy="1224136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Un servlet es una clase, de la que se crea una instancia la primera vez que el servlet es solicitado</a:t>
            </a:r>
            <a:r>
              <a:rPr kumimoji="0" lang="es-ES" sz="2000" b="1" i="0" u="none" strike="noStrike" kern="1200" cap="none" spc="0" normalizeH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4" name="33 Rectángulo"/>
          <p:cNvSpPr/>
          <p:nvPr/>
        </p:nvSpPr>
        <p:spPr>
          <a:xfrm>
            <a:off x="3393748" y="2840022"/>
            <a:ext cx="1008112" cy="288032"/>
          </a:xfrm>
          <a:prstGeom prst="rect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5" name="34 CuadroTexto"/>
          <p:cNvSpPr txBox="1"/>
          <p:nvPr/>
        </p:nvSpPr>
        <p:spPr>
          <a:xfrm>
            <a:off x="3347864" y="2859782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err="1"/>
              <a:t>servlet.class</a:t>
            </a:r>
            <a:endParaRPr lang="es-ES" sz="1200" dirty="0"/>
          </a:p>
        </p:txBody>
      </p:sp>
      <p:sp>
        <p:nvSpPr>
          <p:cNvPr id="36" name="Oval 5"/>
          <p:cNvSpPr>
            <a:spLocks noChangeArrowheads="1"/>
          </p:cNvSpPr>
          <p:nvPr/>
        </p:nvSpPr>
        <p:spPr bwMode="auto">
          <a:xfrm>
            <a:off x="5220072" y="2643758"/>
            <a:ext cx="914400" cy="43204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37" name="36 CuadroTexto"/>
          <p:cNvSpPr txBox="1"/>
          <p:nvPr/>
        </p:nvSpPr>
        <p:spPr>
          <a:xfrm>
            <a:off x="5220072" y="2715766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instancia</a:t>
            </a:r>
          </a:p>
        </p:txBody>
      </p:sp>
      <p:cxnSp>
        <p:nvCxnSpPr>
          <p:cNvPr id="39" name="38 Conector recto de flecha"/>
          <p:cNvCxnSpPr/>
          <p:nvPr/>
        </p:nvCxnSpPr>
        <p:spPr>
          <a:xfrm>
            <a:off x="1691680" y="2643758"/>
            <a:ext cx="1440160" cy="7200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39 CuadroTexto"/>
          <p:cNvSpPr txBox="1"/>
          <p:nvPr/>
        </p:nvSpPr>
        <p:spPr>
          <a:xfrm>
            <a:off x="2915816" y="1779662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1ªpetición</a:t>
            </a:r>
          </a:p>
        </p:txBody>
      </p:sp>
      <p:cxnSp>
        <p:nvCxnSpPr>
          <p:cNvPr id="41" name="40 Conector recto de flecha"/>
          <p:cNvCxnSpPr/>
          <p:nvPr/>
        </p:nvCxnSpPr>
        <p:spPr>
          <a:xfrm flipV="1">
            <a:off x="4427984" y="2859782"/>
            <a:ext cx="783704" cy="8039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42 Forma libre"/>
          <p:cNvSpPr/>
          <p:nvPr/>
        </p:nvSpPr>
        <p:spPr>
          <a:xfrm>
            <a:off x="5964168" y="2235649"/>
            <a:ext cx="271054" cy="521425"/>
          </a:xfrm>
          <a:custGeom>
            <a:avLst/>
            <a:gdLst>
              <a:gd name="connsiteX0" fmla="*/ 0 w 271054"/>
              <a:gd name="connsiteY0" fmla="*/ 449580 h 521425"/>
              <a:gd name="connsiteX1" fmla="*/ 248194 w 271054"/>
              <a:gd name="connsiteY1" fmla="*/ 11974 h 521425"/>
              <a:gd name="connsiteX2" fmla="*/ 137160 w 271054"/>
              <a:gd name="connsiteY2" fmla="*/ 521425 h 521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1054" h="521425">
                <a:moveTo>
                  <a:pt x="0" y="449580"/>
                </a:moveTo>
                <a:cubicBezTo>
                  <a:pt x="112667" y="224790"/>
                  <a:pt x="225334" y="0"/>
                  <a:pt x="248194" y="11974"/>
                </a:cubicBezTo>
                <a:cubicBezTo>
                  <a:pt x="271054" y="23948"/>
                  <a:pt x="204107" y="272686"/>
                  <a:pt x="137160" y="521425"/>
                </a:cubicBezTo>
              </a:path>
            </a:pathLst>
          </a:cu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4" name="43 CuadroTexto"/>
          <p:cNvSpPr txBox="1"/>
          <p:nvPr/>
        </p:nvSpPr>
        <p:spPr>
          <a:xfrm>
            <a:off x="4427984" y="2499742"/>
            <a:ext cx="936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/>
              <a:t>Creación instancia</a:t>
            </a:r>
          </a:p>
        </p:txBody>
      </p:sp>
      <p:sp>
        <p:nvSpPr>
          <p:cNvPr id="45" name="44 CuadroTexto"/>
          <p:cNvSpPr txBox="1"/>
          <p:nvPr/>
        </p:nvSpPr>
        <p:spPr>
          <a:xfrm>
            <a:off x="6228184" y="2211710"/>
            <a:ext cx="93610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/>
              <a:t>Ejecución código del servlet</a:t>
            </a:r>
          </a:p>
        </p:txBody>
      </p:sp>
      <p:sp>
        <p:nvSpPr>
          <p:cNvPr id="46" name="45 CuadroTexto"/>
          <p:cNvSpPr txBox="1"/>
          <p:nvPr/>
        </p:nvSpPr>
        <p:spPr>
          <a:xfrm>
            <a:off x="1619672" y="2355726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/</a:t>
            </a:r>
            <a:r>
              <a:rPr lang="es-ES" sz="1200" dirty="0" err="1"/>
              <a:t>dir_servlet</a:t>
            </a:r>
            <a:endParaRPr lang="es-ES" sz="1200" dirty="0"/>
          </a:p>
        </p:txBody>
      </p:sp>
      <p:sp>
        <p:nvSpPr>
          <p:cNvPr id="47" name="46 Rectángulo"/>
          <p:cNvSpPr/>
          <p:nvPr/>
        </p:nvSpPr>
        <p:spPr>
          <a:xfrm>
            <a:off x="3203848" y="2139702"/>
            <a:ext cx="4392488" cy="1152128"/>
          </a:xfrm>
          <a:prstGeom prst="rect">
            <a:avLst/>
          </a:prstGeom>
          <a:noFill/>
          <a:ln w="12700" cmpd="sng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1" name="Oval 5"/>
          <p:cNvSpPr>
            <a:spLocks noChangeArrowheads="1"/>
          </p:cNvSpPr>
          <p:nvPr/>
        </p:nvSpPr>
        <p:spPr bwMode="auto">
          <a:xfrm>
            <a:off x="3419872" y="4227934"/>
            <a:ext cx="914400" cy="43204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52" name="51 CuadroTexto"/>
          <p:cNvSpPr txBox="1"/>
          <p:nvPr/>
        </p:nvSpPr>
        <p:spPr>
          <a:xfrm>
            <a:off x="3419872" y="4299942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instancia</a:t>
            </a:r>
          </a:p>
        </p:txBody>
      </p:sp>
      <p:cxnSp>
        <p:nvCxnSpPr>
          <p:cNvPr id="53" name="52 Conector recto de flecha"/>
          <p:cNvCxnSpPr/>
          <p:nvPr/>
        </p:nvCxnSpPr>
        <p:spPr>
          <a:xfrm>
            <a:off x="1691680" y="4299942"/>
            <a:ext cx="1440160" cy="7200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53 CuadroTexto"/>
          <p:cNvSpPr txBox="1"/>
          <p:nvPr/>
        </p:nvSpPr>
        <p:spPr>
          <a:xfrm>
            <a:off x="2915816" y="3435846"/>
            <a:ext cx="20882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2ª y restantes peticiones</a:t>
            </a:r>
          </a:p>
        </p:txBody>
      </p:sp>
      <p:sp>
        <p:nvSpPr>
          <p:cNvPr id="56" name="55 Forma libre"/>
          <p:cNvSpPr/>
          <p:nvPr/>
        </p:nvSpPr>
        <p:spPr>
          <a:xfrm>
            <a:off x="4163968" y="3819825"/>
            <a:ext cx="271054" cy="521425"/>
          </a:xfrm>
          <a:custGeom>
            <a:avLst/>
            <a:gdLst>
              <a:gd name="connsiteX0" fmla="*/ 0 w 271054"/>
              <a:gd name="connsiteY0" fmla="*/ 449580 h 521425"/>
              <a:gd name="connsiteX1" fmla="*/ 248194 w 271054"/>
              <a:gd name="connsiteY1" fmla="*/ 11974 h 521425"/>
              <a:gd name="connsiteX2" fmla="*/ 137160 w 271054"/>
              <a:gd name="connsiteY2" fmla="*/ 521425 h 521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1054" h="521425">
                <a:moveTo>
                  <a:pt x="0" y="449580"/>
                </a:moveTo>
                <a:cubicBezTo>
                  <a:pt x="112667" y="224790"/>
                  <a:pt x="225334" y="0"/>
                  <a:pt x="248194" y="11974"/>
                </a:cubicBezTo>
                <a:cubicBezTo>
                  <a:pt x="271054" y="23948"/>
                  <a:pt x="204107" y="272686"/>
                  <a:pt x="137160" y="521425"/>
                </a:cubicBezTo>
              </a:path>
            </a:pathLst>
          </a:cu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8" name="57 CuadroTexto"/>
          <p:cNvSpPr txBox="1"/>
          <p:nvPr/>
        </p:nvSpPr>
        <p:spPr>
          <a:xfrm>
            <a:off x="4427984" y="3795886"/>
            <a:ext cx="93610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/>
              <a:t>Ejecución código del servlet</a:t>
            </a:r>
          </a:p>
        </p:txBody>
      </p:sp>
      <p:sp>
        <p:nvSpPr>
          <p:cNvPr id="59" name="58 CuadroTexto"/>
          <p:cNvSpPr txBox="1"/>
          <p:nvPr/>
        </p:nvSpPr>
        <p:spPr>
          <a:xfrm>
            <a:off x="1619672" y="4011910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/dir_servlet</a:t>
            </a:r>
          </a:p>
        </p:txBody>
      </p:sp>
      <p:sp>
        <p:nvSpPr>
          <p:cNvPr id="60" name="59 Rectángulo"/>
          <p:cNvSpPr/>
          <p:nvPr/>
        </p:nvSpPr>
        <p:spPr>
          <a:xfrm>
            <a:off x="3203848" y="3795886"/>
            <a:ext cx="2736304" cy="1152128"/>
          </a:xfrm>
          <a:prstGeom prst="rect">
            <a:avLst/>
          </a:prstGeom>
          <a:noFill/>
          <a:ln w="12700" cmpd="sng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467544" y="195486"/>
            <a:ext cx="8280920" cy="810089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1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Métodos del ciclo</a:t>
            </a:r>
            <a:r>
              <a:rPr kumimoji="0" lang="es-ES" sz="4100" b="1" i="0" u="none" strike="noStrike" kern="1200" cap="none" spc="0" normalizeH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de vida</a:t>
            </a:r>
            <a:endParaRPr kumimoji="0" lang="es-ES" sz="41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6" name="1 Título"/>
          <p:cNvSpPr txBox="1">
            <a:spLocks/>
          </p:cNvSpPr>
          <p:nvPr/>
        </p:nvSpPr>
        <p:spPr>
          <a:xfrm>
            <a:off x="611560" y="1059582"/>
            <a:ext cx="7992888" cy="1224136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Llamados por el contenedor durante la vida del servlet:</a:t>
            </a:r>
          </a:p>
          <a:p>
            <a:pPr lvl="1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§"/>
              <a:defRPr/>
            </a:pPr>
            <a:r>
              <a:rPr kumimoji="0" lang="es-ES" sz="2000" b="1" i="0" u="none" strike="noStrike" kern="1200" cap="none" spc="0" normalizeH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init</a:t>
            </a:r>
            <a:r>
              <a:rPr kumimoji="0" lang="es-ES" sz="2000" b="1" i="0" u="none" strike="noStrike" kern="1200" cap="none" spc="0" normalizeH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. Es llamado inmediatamente después de crear la instancia</a:t>
            </a:r>
          </a:p>
          <a:p>
            <a:pPr lvl="1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§"/>
              <a:defRPr/>
            </a:pP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service</a:t>
            </a: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. Llamado con cada petición realizada al servlet.</a:t>
            </a:r>
          </a:p>
          <a:p>
            <a:pPr lvl="1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§"/>
              <a:defRPr/>
            </a:pP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destroy</a:t>
            </a: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. Llamado antes de destruir la instancia</a:t>
            </a:r>
          </a:p>
          <a:p>
            <a:pPr lvl="1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§"/>
              <a:defRPr/>
            </a:pPr>
            <a:r>
              <a:rPr kumimoji="0" lang="es-ES" sz="2000" b="1" i="0" u="none" strike="noStrike" kern="1200" cap="none" spc="0" normalizeH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doGet.</a:t>
            </a:r>
          </a:p>
          <a:p>
            <a:pPr lvl="1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§"/>
              <a:defRPr/>
            </a:pP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doPost</a:t>
            </a:r>
            <a:endParaRPr kumimoji="0" lang="es-ES" sz="2000" b="1" i="0" u="none" strike="noStrike" kern="1200" cap="none" spc="0" normalizeH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467544" y="195486"/>
            <a:ext cx="8280920" cy="810089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1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Concurrencia de peticiones</a:t>
            </a:r>
          </a:p>
        </p:txBody>
      </p:sp>
      <p:sp>
        <p:nvSpPr>
          <p:cNvPr id="16" name="1 Título"/>
          <p:cNvSpPr txBox="1">
            <a:spLocks/>
          </p:cNvSpPr>
          <p:nvPr/>
        </p:nvSpPr>
        <p:spPr>
          <a:xfrm>
            <a:off x="611560" y="1059582"/>
            <a:ext cx="8208912" cy="1224136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La primera petición del servlet provoca la creación de una instancia, que atiende a todas las llamadas desde la capa cliente</a:t>
            </a:r>
            <a:r>
              <a:rPr kumimoji="0" lang="es-ES" sz="2000" b="1" i="0" u="none" strike="noStrike" kern="1200" cap="none" spc="0" normalizeH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3059832" y="2121024"/>
            <a:ext cx="2219672" cy="23229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131840" y="1779662"/>
            <a:ext cx="2057400" cy="336550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" sz="1600" dirty="0">
                <a:solidFill>
                  <a:schemeClr val="tx2"/>
                </a:solidFill>
              </a:rPr>
              <a:t>Contenedor Web</a:t>
            </a:r>
          </a:p>
        </p:txBody>
      </p:sp>
      <p:sp>
        <p:nvSpPr>
          <p:cNvPr id="7" name="Oval 5"/>
          <p:cNvSpPr>
            <a:spLocks noChangeArrowheads="1"/>
          </p:cNvSpPr>
          <p:nvPr/>
        </p:nvSpPr>
        <p:spPr bwMode="auto">
          <a:xfrm>
            <a:off x="4127376" y="3147814"/>
            <a:ext cx="914400" cy="43204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8" name="17 CuadroTexto"/>
          <p:cNvSpPr txBox="1"/>
          <p:nvPr/>
        </p:nvSpPr>
        <p:spPr>
          <a:xfrm>
            <a:off x="3479304" y="2643758"/>
            <a:ext cx="360040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es-ES" sz="800" dirty="0"/>
              <a:t>--</a:t>
            </a:r>
          </a:p>
          <a:p>
            <a:pPr>
              <a:buFontTx/>
              <a:buChar char="-"/>
            </a:pPr>
            <a:r>
              <a:rPr lang="es-ES" sz="800" dirty="0"/>
              <a:t>--</a:t>
            </a:r>
          </a:p>
        </p:txBody>
      </p:sp>
      <p:sp>
        <p:nvSpPr>
          <p:cNvPr id="22" name="21 CuadroTexto"/>
          <p:cNvSpPr txBox="1"/>
          <p:nvPr/>
        </p:nvSpPr>
        <p:spPr>
          <a:xfrm>
            <a:off x="3263280" y="2283718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err="1"/>
              <a:t>Threads</a:t>
            </a:r>
            <a:endParaRPr lang="es-ES" sz="1200" dirty="0"/>
          </a:p>
        </p:txBody>
      </p:sp>
      <p:sp>
        <p:nvSpPr>
          <p:cNvPr id="23" name="22 CuadroTexto"/>
          <p:cNvSpPr txBox="1"/>
          <p:nvPr/>
        </p:nvSpPr>
        <p:spPr>
          <a:xfrm>
            <a:off x="4127376" y="3219822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instancia</a:t>
            </a:r>
          </a:p>
        </p:txBody>
      </p:sp>
      <p:sp>
        <p:nvSpPr>
          <p:cNvPr id="24" name="23 CuadroTexto"/>
          <p:cNvSpPr txBox="1"/>
          <p:nvPr/>
        </p:nvSpPr>
        <p:spPr>
          <a:xfrm>
            <a:off x="3479304" y="3097292"/>
            <a:ext cx="360040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es-ES" sz="800" dirty="0"/>
              <a:t>--</a:t>
            </a:r>
          </a:p>
          <a:p>
            <a:pPr>
              <a:buFontTx/>
              <a:buChar char="-"/>
            </a:pPr>
            <a:r>
              <a:rPr lang="es-ES" sz="800" dirty="0"/>
              <a:t>--</a:t>
            </a:r>
          </a:p>
        </p:txBody>
      </p:sp>
      <p:sp>
        <p:nvSpPr>
          <p:cNvPr id="25" name="24 CuadroTexto"/>
          <p:cNvSpPr txBox="1"/>
          <p:nvPr/>
        </p:nvSpPr>
        <p:spPr>
          <a:xfrm>
            <a:off x="3479304" y="3529340"/>
            <a:ext cx="360040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es-ES" sz="800" dirty="0"/>
              <a:t>--</a:t>
            </a:r>
          </a:p>
          <a:p>
            <a:pPr>
              <a:buFontTx/>
              <a:buChar char="-"/>
            </a:pPr>
            <a:r>
              <a:rPr lang="es-ES" sz="800" dirty="0"/>
              <a:t>--</a:t>
            </a:r>
          </a:p>
        </p:txBody>
      </p:sp>
      <p:sp>
        <p:nvSpPr>
          <p:cNvPr id="26" name="25 CuadroTexto"/>
          <p:cNvSpPr txBox="1"/>
          <p:nvPr/>
        </p:nvSpPr>
        <p:spPr>
          <a:xfrm>
            <a:off x="3479304" y="3961388"/>
            <a:ext cx="360040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es-ES" sz="800" dirty="0"/>
              <a:t>--</a:t>
            </a:r>
          </a:p>
          <a:p>
            <a:pPr>
              <a:buFontTx/>
              <a:buChar char="-"/>
            </a:pPr>
            <a:r>
              <a:rPr lang="es-ES" sz="800" dirty="0"/>
              <a:t>--</a:t>
            </a:r>
          </a:p>
        </p:txBody>
      </p:sp>
      <p:sp>
        <p:nvSpPr>
          <p:cNvPr id="27" name="26 Flecha derecha"/>
          <p:cNvSpPr/>
          <p:nvPr/>
        </p:nvSpPr>
        <p:spPr>
          <a:xfrm>
            <a:off x="3911352" y="3363838"/>
            <a:ext cx="144016" cy="72008"/>
          </a:xfrm>
          <a:prstGeom prst="rightArrow">
            <a:avLst/>
          </a:prstGeom>
          <a:noFill/>
          <a:ln w="127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9" name="28 Conector recto de flecha"/>
          <p:cNvCxnSpPr>
            <a:endCxn id="18" idx="1"/>
          </p:cNvCxnSpPr>
          <p:nvPr/>
        </p:nvCxnSpPr>
        <p:spPr>
          <a:xfrm>
            <a:off x="1619672" y="2787774"/>
            <a:ext cx="1859632" cy="252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30 Conector recto de flecha"/>
          <p:cNvCxnSpPr/>
          <p:nvPr/>
        </p:nvCxnSpPr>
        <p:spPr>
          <a:xfrm>
            <a:off x="1619672" y="3266569"/>
            <a:ext cx="1859632" cy="252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31 Conector recto de flecha"/>
          <p:cNvCxnSpPr/>
          <p:nvPr/>
        </p:nvCxnSpPr>
        <p:spPr>
          <a:xfrm>
            <a:off x="1632248" y="3698617"/>
            <a:ext cx="1859632" cy="252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32 Conector recto de flecha"/>
          <p:cNvCxnSpPr/>
          <p:nvPr/>
        </p:nvCxnSpPr>
        <p:spPr>
          <a:xfrm>
            <a:off x="1619672" y="4083918"/>
            <a:ext cx="1859632" cy="252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18 CuadroTexto"/>
          <p:cNvSpPr txBox="1"/>
          <p:nvPr/>
        </p:nvSpPr>
        <p:spPr>
          <a:xfrm>
            <a:off x="613688" y="2614996"/>
            <a:ext cx="1080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/>
              <a:t>cliente1</a:t>
            </a:r>
          </a:p>
        </p:txBody>
      </p:sp>
      <p:sp>
        <p:nvSpPr>
          <p:cNvPr id="20" name="19 CuadroTexto"/>
          <p:cNvSpPr txBox="1"/>
          <p:nvPr/>
        </p:nvSpPr>
        <p:spPr>
          <a:xfrm>
            <a:off x="611560" y="3075806"/>
            <a:ext cx="1080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/>
              <a:t>cliente2</a:t>
            </a:r>
          </a:p>
        </p:txBody>
      </p:sp>
      <p:sp>
        <p:nvSpPr>
          <p:cNvPr id="21" name="20 CuadroTexto"/>
          <p:cNvSpPr txBox="1"/>
          <p:nvPr/>
        </p:nvSpPr>
        <p:spPr>
          <a:xfrm>
            <a:off x="611560" y="3507854"/>
            <a:ext cx="1080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/>
              <a:t>cliente3</a:t>
            </a:r>
          </a:p>
        </p:txBody>
      </p:sp>
      <p:sp>
        <p:nvSpPr>
          <p:cNvPr id="28" name="27 CuadroTexto"/>
          <p:cNvSpPr txBox="1"/>
          <p:nvPr/>
        </p:nvSpPr>
        <p:spPr>
          <a:xfrm>
            <a:off x="899592" y="3939902"/>
            <a:ext cx="7200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/>
              <a:t>:</a:t>
            </a:r>
          </a:p>
        </p:txBody>
      </p:sp>
      <p:sp>
        <p:nvSpPr>
          <p:cNvPr id="30" name="1 Título"/>
          <p:cNvSpPr txBox="1">
            <a:spLocks/>
          </p:cNvSpPr>
          <p:nvPr/>
        </p:nvSpPr>
        <p:spPr>
          <a:xfrm>
            <a:off x="5508104" y="2139702"/>
            <a:ext cx="3448000" cy="1224136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Utilizando multitarea, la misma instancia gestiona todas las peticiones</a:t>
            </a:r>
            <a:r>
              <a:rPr kumimoji="0" lang="es-ES" sz="2000" b="1" i="0" u="none" strike="noStrike" kern="1200" cap="none" spc="0" normalizeH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467544" y="195486"/>
            <a:ext cx="8280920" cy="810089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4100" b="1" noProof="0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La clase servlet</a:t>
            </a:r>
            <a:endParaRPr kumimoji="0" lang="es-ES" sz="41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4 Rectángulo redondeado"/>
          <p:cNvSpPr/>
          <p:nvPr/>
        </p:nvSpPr>
        <p:spPr>
          <a:xfrm>
            <a:off x="827584" y="2859782"/>
            <a:ext cx="1728192" cy="648072"/>
          </a:xfrm>
          <a:prstGeom prst="roundRect">
            <a:avLst/>
          </a:prstGeom>
          <a:noFill/>
          <a:ln w="381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5 CuadroTexto"/>
          <p:cNvSpPr txBox="1"/>
          <p:nvPr/>
        </p:nvSpPr>
        <p:spPr>
          <a:xfrm>
            <a:off x="827584" y="3003798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PruebaServlet</a:t>
            </a:r>
          </a:p>
        </p:txBody>
      </p:sp>
      <p:cxnSp>
        <p:nvCxnSpPr>
          <p:cNvPr id="8" name="7 Conector recto de flecha"/>
          <p:cNvCxnSpPr>
            <a:stCxn id="5" idx="0"/>
          </p:cNvCxnSpPr>
          <p:nvPr/>
        </p:nvCxnSpPr>
        <p:spPr>
          <a:xfrm flipH="1" flipV="1">
            <a:off x="1683090" y="2166259"/>
            <a:ext cx="8590" cy="6935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8 Rectángulo redondeado"/>
          <p:cNvSpPr/>
          <p:nvPr/>
        </p:nvSpPr>
        <p:spPr>
          <a:xfrm>
            <a:off x="827584" y="1491630"/>
            <a:ext cx="1728192" cy="648072"/>
          </a:xfrm>
          <a:prstGeom prst="roundRect">
            <a:avLst/>
          </a:prstGeom>
          <a:noFill/>
          <a:ln w="381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9 CuadroTexto"/>
          <p:cNvSpPr txBox="1"/>
          <p:nvPr/>
        </p:nvSpPr>
        <p:spPr>
          <a:xfrm>
            <a:off x="827584" y="1635646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HttpServlet</a:t>
            </a:r>
          </a:p>
        </p:txBody>
      </p:sp>
      <p:sp>
        <p:nvSpPr>
          <p:cNvPr id="13" name="12 CuadroTexto"/>
          <p:cNvSpPr txBox="1"/>
          <p:nvPr/>
        </p:nvSpPr>
        <p:spPr>
          <a:xfrm>
            <a:off x="2915816" y="1419622"/>
            <a:ext cx="6048672" cy="2862322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200" dirty="0"/>
              <a:t>@WebServlet("/PruebaServlet")</a:t>
            </a:r>
          </a:p>
          <a:p>
            <a:r>
              <a:rPr lang="es-ES" sz="1200" dirty="0"/>
              <a:t>public class PruebaServlet extends HttpServlet {	</a:t>
            </a:r>
          </a:p>
          <a:p>
            <a:r>
              <a:rPr lang="es-ES" sz="1200" dirty="0"/>
              <a:t>	protected void doGet(HttpServletRequest request,</a:t>
            </a:r>
          </a:p>
          <a:p>
            <a:r>
              <a:rPr lang="es-ES" sz="1200" dirty="0"/>
              <a:t> 	 		HttpServletResponse response)</a:t>
            </a:r>
          </a:p>
          <a:p>
            <a:r>
              <a:rPr lang="es-ES" sz="1200" dirty="0"/>
              <a:t>			throws ServletException, IOException {</a:t>
            </a:r>
          </a:p>
          <a:p>
            <a:r>
              <a:rPr lang="es-ES" sz="1200" dirty="0"/>
              <a:t>		//código del servlet	</a:t>
            </a:r>
          </a:p>
          <a:p>
            <a:r>
              <a:rPr lang="es-ES" sz="1200" dirty="0"/>
              <a:t>	} </a:t>
            </a:r>
          </a:p>
          <a:p>
            <a:r>
              <a:rPr lang="es-ES" sz="1200" dirty="0"/>
              <a:t>	protected void doPost(HttpServletRequest request,</a:t>
            </a:r>
          </a:p>
          <a:p>
            <a:r>
              <a:rPr lang="es-ES" sz="1200" dirty="0"/>
              <a:t> 	 		HttpServletResponse response)</a:t>
            </a:r>
          </a:p>
          <a:p>
            <a:r>
              <a:rPr lang="es-ES" sz="1200" dirty="0"/>
              <a:t>			throws ServletException, IOException {</a:t>
            </a:r>
          </a:p>
          <a:p>
            <a:r>
              <a:rPr lang="es-ES" sz="1200" dirty="0"/>
              <a:t>		doGet(request, response);	</a:t>
            </a:r>
          </a:p>
          <a:p>
            <a:r>
              <a:rPr lang="es-ES" sz="1200" dirty="0"/>
              <a:t>	} </a:t>
            </a:r>
          </a:p>
          <a:p>
            <a:endParaRPr lang="es-ES" sz="1200" dirty="0"/>
          </a:p>
          <a:p>
            <a:r>
              <a:rPr lang="es-ES" sz="1200" dirty="0"/>
              <a:t>} </a:t>
            </a:r>
          </a:p>
          <a:p>
            <a:endParaRPr lang="es-ES" sz="1200" dirty="0"/>
          </a:p>
        </p:txBody>
      </p:sp>
      <p:cxnSp>
        <p:nvCxnSpPr>
          <p:cNvPr id="15" name="14 Conector recto de flecha"/>
          <p:cNvCxnSpPr/>
          <p:nvPr/>
        </p:nvCxnSpPr>
        <p:spPr>
          <a:xfrm flipH="1">
            <a:off x="4499992" y="1059582"/>
            <a:ext cx="576064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15 CuadroTexto"/>
          <p:cNvSpPr txBox="1"/>
          <p:nvPr/>
        </p:nvSpPr>
        <p:spPr>
          <a:xfrm>
            <a:off x="5004048" y="957377"/>
            <a:ext cx="22322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/>
              <a:t>Dirección del servlet</a:t>
            </a:r>
          </a:p>
        </p:txBody>
      </p:sp>
      <p:cxnSp>
        <p:nvCxnSpPr>
          <p:cNvPr id="18" name="17 Conector recto de flecha"/>
          <p:cNvCxnSpPr>
            <a:stCxn id="19" idx="2"/>
          </p:cNvCxnSpPr>
          <p:nvPr/>
        </p:nvCxnSpPr>
        <p:spPr>
          <a:xfrm flipH="1">
            <a:off x="5508104" y="801747"/>
            <a:ext cx="1980220" cy="10499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18 CuadroTexto"/>
          <p:cNvSpPr txBox="1"/>
          <p:nvPr/>
        </p:nvSpPr>
        <p:spPr>
          <a:xfrm>
            <a:off x="6732240" y="555526"/>
            <a:ext cx="15121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/>
              <a:t>Método ciclo vida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467544" y="195486"/>
            <a:ext cx="8280920" cy="810089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4100" b="1" noProof="0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Generación de respuestas</a:t>
            </a:r>
            <a:endParaRPr kumimoji="0" lang="es-ES" sz="41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4" name="1 Título"/>
          <p:cNvSpPr txBox="1">
            <a:spLocks/>
          </p:cNvSpPr>
          <p:nvPr/>
        </p:nvSpPr>
        <p:spPr>
          <a:xfrm>
            <a:off x="611560" y="1059582"/>
            <a:ext cx="7992888" cy="1224136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El objeto HttpServletResponse proporciona un método para obtener el objeto </a:t>
            </a:r>
            <a:r>
              <a:rPr lang="es-ES" sz="2000" b="1" dirty="0" err="1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PrintWriter</a:t>
            </a: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asociado a la salida</a:t>
            </a:r>
            <a:endParaRPr kumimoji="0" lang="es-ES" sz="2000" b="1" i="0" u="none" strike="noStrike" kern="1200" cap="none" spc="0" normalizeH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7" name="16 CuadroTexto"/>
          <p:cNvSpPr txBox="1"/>
          <p:nvPr/>
        </p:nvSpPr>
        <p:spPr>
          <a:xfrm>
            <a:off x="2411760" y="1772111"/>
            <a:ext cx="49685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err="1"/>
              <a:t>response.setContentType</a:t>
            </a:r>
            <a:r>
              <a:rPr lang="es-ES" sz="1200" dirty="0"/>
              <a:t>(“</a:t>
            </a:r>
            <a:r>
              <a:rPr lang="es-ES" sz="1200" dirty="0" err="1"/>
              <a:t>text</a:t>
            </a:r>
            <a:r>
              <a:rPr lang="es-ES" sz="1200" dirty="0"/>
              <a:t>/</a:t>
            </a:r>
            <a:r>
              <a:rPr lang="es-ES" sz="1200" dirty="0" err="1"/>
              <a:t>html</a:t>
            </a:r>
            <a:r>
              <a:rPr lang="es-ES" sz="1200" dirty="0"/>
              <a:t>”);</a:t>
            </a:r>
          </a:p>
          <a:p>
            <a:r>
              <a:rPr lang="es-ES" sz="1200" dirty="0" err="1"/>
              <a:t>PrintWriter</a:t>
            </a:r>
            <a:r>
              <a:rPr lang="es-ES" sz="1200" dirty="0"/>
              <a:t> </a:t>
            </a:r>
            <a:r>
              <a:rPr lang="es-ES" sz="1200" dirty="0" err="1"/>
              <a:t>out</a:t>
            </a:r>
            <a:r>
              <a:rPr lang="es-ES" sz="1200" dirty="0"/>
              <a:t>=</a:t>
            </a:r>
            <a:r>
              <a:rPr lang="es-ES" sz="1200" dirty="0" err="1"/>
              <a:t>response.getWriter</a:t>
            </a:r>
            <a:r>
              <a:rPr lang="es-ES" sz="1200" dirty="0"/>
              <a:t>();</a:t>
            </a:r>
          </a:p>
          <a:p>
            <a:r>
              <a:rPr lang="es-ES" sz="1200" dirty="0" err="1"/>
              <a:t>out.println</a:t>
            </a:r>
            <a:r>
              <a:rPr lang="es-ES" sz="1200" dirty="0"/>
              <a:t>(“&lt;</a:t>
            </a:r>
            <a:r>
              <a:rPr lang="es-ES" sz="1200" dirty="0" err="1"/>
              <a:t>html</a:t>
            </a:r>
            <a:r>
              <a:rPr lang="es-ES" sz="1200" dirty="0"/>
              <a:t>&gt;&lt;</a:t>
            </a:r>
            <a:r>
              <a:rPr lang="es-ES" sz="1200" dirty="0" err="1"/>
              <a:t>body</a:t>
            </a:r>
            <a:r>
              <a:rPr lang="es-ES" sz="1200" dirty="0"/>
              <a:t>&gt;hola&lt;/</a:t>
            </a:r>
            <a:r>
              <a:rPr lang="es-ES" sz="1200" dirty="0" err="1"/>
              <a:t>body</a:t>
            </a:r>
            <a:r>
              <a:rPr lang="es-ES" sz="1200" dirty="0"/>
              <a:t>&gt;&lt;/</a:t>
            </a:r>
            <a:r>
              <a:rPr lang="es-ES" sz="1200" dirty="0" err="1"/>
              <a:t>html</a:t>
            </a:r>
            <a:r>
              <a:rPr lang="es-ES" sz="1200" dirty="0"/>
              <a:t>&gt;”);</a:t>
            </a:r>
          </a:p>
          <a:p>
            <a:r>
              <a:rPr lang="es-ES" sz="1200" dirty="0" err="1"/>
              <a:t>out.close</a:t>
            </a:r>
            <a:r>
              <a:rPr lang="es-ES" sz="1200" dirty="0"/>
              <a:t>();</a:t>
            </a:r>
          </a:p>
        </p:txBody>
      </p:sp>
      <p:sp>
        <p:nvSpPr>
          <p:cNvPr id="20" name="19 Rectángulo"/>
          <p:cNvSpPr/>
          <p:nvPr/>
        </p:nvSpPr>
        <p:spPr>
          <a:xfrm>
            <a:off x="1619672" y="3573016"/>
            <a:ext cx="5472608" cy="57606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1" name="20 Conector recto"/>
          <p:cNvCxnSpPr/>
          <p:nvPr/>
        </p:nvCxnSpPr>
        <p:spPr>
          <a:xfrm>
            <a:off x="3059832" y="3573016"/>
            <a:ext cx="0" cy="57606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21 CuadroTexto"/>
          <p:cNvSpPr txBox="1"/>
          <p:nvPr/>
        </p:nvSpPr>
        <p:spPr>
          <a:xfrm>
            <a:off x="1619672" y="3717032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err="1"/>
              <a:t>text</a:t>
            </a:r>
            <a:r>
              <a:rPr lang="es-ES" sz="1200" dirty="0"/>
              <a:t>/</a:t>
            </a:r>
            <a:r>
              <a:rPr lang="es-ES" sz="1200" dirty="0" err="1"/>
              <a:t>html</a:t>
            </a:r>
            <a:endParaRPr lang="es-ES" sz="1200" dirty="0"/>
          </a:p>
        </p:txBody>
      </p:sp>
      <p:sp>
        <p:nvSpPr>
          <p:cNvPr id="23" name="22 CuadroTexto"/>
          <p:cNvSpPr txBox="1"/>
          <p:nvPr/>
        </p:nvSpPr>
        <p:spPr>
          <a:xfrm>
            <a:off x="3347864" y="3717032"/>
            <a:ext cx="32403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&lt;</a:t>
            </a:r>
            <a:r>
              <a:rPr lang="es-ES" sz="1200" dirty="0" err="1"/>
              <a:t>html</a:t>
            </a:r>
            <a:r>
              <a:rPr lang="es-ES" sz="1200" dirty="0"/>
              <a:t>&gt;&lt;</a:t>
            </a:r>
            <a:r>
              <a:rPr lang="es-ES" sz="1200" dirty="0" err="1"/>
              <a:t>body</a:t>
            </a:r>
            <a:r>
              <a:rPr lang="es-ES" sz="1200" dirty="0"/>
              <a:t>&gt;hola&lt;/</a:t>
            </a:r>
            <a:r>
              <a:rPr lang="es-ES" sz="1200" dirty="0" err="1"/>
              <a:t>body</a:t>
            </a:r>
            <a:r>
              <a:rPr lang="es-ES" sz="1200" dirty="0"/>
              <a:t>&gt;&lt;/</a:t>
            </a:r>
            <a:r>
              <a:rPr lang="es-ES" sz="1200" dirty="0" err="1"/>
              <a:t>html</a:t>
            </a:r>
            <a:r>
              <a:rPr lang="es-ES" sz="1200" dirty="0"/>
              <a:t>&gt;</a:t>
            </a:r>
          </a:p>
        </p:txBody>
      </p:sp>
      <p:sp>
        <p:nvSpPr>
          <p:cNvPr id="26" name="25 CuadroTexto"/>
          <p:cNvSpPr txBox="1"/>
          <p:nvPr/>
        </p:nvSpPr>
        <p:spPr>
          <a:xfrm>
            <a:off x="2483768" y="4293096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Respuesta HTTP</a:t>
            </a:r>
          </a:p>
        </p:txBody>
      </p:sp>
      <p:cxnSp>
        <p:nvCxnSpPr>
          <p:cNvPr id="28" name="27 Conector recto de flecha"/>
          <p:cNvCxnSpPr>
            <a:endCxn id="23" idx="0"/>
          </p:cNvCxnSpPr>
          <p:nvPr/>
        </p:nvCxnSpPr>
        <p:spPr>
          <a:xfrm>
            <a:off x="4427984" y="2355726"/>
            <a:ext cx="540060" cy="1361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28 CuadroTexto"/>
          <p:cNvSpPr txBox="1"/>
          <p:nvPr/>
        </p:nvSpPr>
        <p:spPr>
          <a:xfrm>
            <a:off x="4860032" y="3230855"/>
            <a:ext cx="26642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Cuerpo de la respuesta</a:t>
            </a:r>
          </a:p>
        </p:txBody>
      </p:sp>
      <p:sp>
        <p:nvSpPr>
          <p:cNvPr id="30" name="29 Forma libre"/>
          <p:cNvSpPr/>
          <p:nvPr/>
        </p:nvSpPr>
        <p:spPr>
          <a:xfrm>
            <a:off x="1834978" y="1915296"/>
            <a:ext cx="654908" cy="1808581"/>
          </a:xfrm>
          <a:custGeom>
            <a:avLst/>
            <a:gdLst>
              <a:gd name="connsiteX0" fmla="*/ 654908 w 654908"/>
              <a:gd name="connsiteY0" fmla="*/ 0 h 1754660"/>
              <a:gd name="connsiteX1" fmla="*/ 74141 w 654908"/>
              <a:gd name="connsiteY1" fmla="*/ 531341 h 1754660"/>
              <a:gd name="connsiteX2" fmla="*/ 210065 w 654908"/>
              <a:gd name="connsiteY2" fmla="*/ 1754660 h 1754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54908" h="1754660">
                <a:moveTo>
                  <a:pt x="654908" y="0"/>
                </a:moveTo>
                <a:cubicBezTo>
                  <a:pt x="401595" y="119449"/>
                  <a:pt x="148282" y="238898"/>
                  <a:pt x="74141" y="531341"/>
                </a:cubicBezTo>
                <a:cubicBezTo>
                  <a:pt x="0" y="823784"/>
                  <a:pt x="105032" y="1289222"/>
                  <a:pt x="210065" y="1754660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1" name="30 CuadroTexto"/>
          <p:cNvSpPr txBox="1"/>
          <p:nvPr/>
        </p:nvSpPr>
        <p:spPr>
          <a:xfrm>
            <a:off x="1115616" y="3219822"/>
            <a:ext cx="26642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Cabecera de la respuesta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rencia">
  <a:themeElements>
    <a:clrScheme name="Concurrencia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rencia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urrenc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12078</TotalTime>
  <Words>357</Words>
  <Application>Microsoft Office PowerPoint</Application>
  <PresentationFormat>Presentación en pantalla (16:9)</PresentationFormat>
  <Paragraphs>71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4" baseType="lpstr">
      <vt:lpstr>Calibri</vt:lpstr>
      <vt:lpstr>Lucida Sans Unicode</vt:lpstr>
      <vt:lpstr>Verdana</vt:lpstr>
      <vt:lpstr>Wingdings</vt:lpstr>
      <vt:lpstr>Wingdings 2</vt:lpstr>
      <vt:lpstr>Wingdings 3</vt:lpstr>
      <vt:lpstr>Concurrencia</vt:lpstr>
      <vt:lpstr>Fundamentos sobre servlet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Introducción a AngularJS 2</dc:title>
  <dc:creator>antonio martin</dc:creator>
  <cp:lastModifiedBy>iaresblazquez@usal.es</cp:lastModifiedBy>
  <cp:revision>111</cp:revision>
  <dcterms:created xsi:type="dcterms:W3CDTF">2016-05-07T10:27:15Z</dcterms:created>
  <dcterms:modified xsi:type="dcterms:W3CDTF">2024-10-03T20:37:30Z</dcterms:modified>
</cp:coreProperties>
</file>