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www.destino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Transferencia de peticiones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Concepto</a:t>
            </a:r>
            <a:r>
              <a:rPr kumimoji="0" lang="es-ES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transferencia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987574"/>
            <a:ext cx="7848872" cy="792088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Cuando 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recibe una petición, durante el procesamiento de la misma puede transferir el control a otro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o componente de la misma aplicación</a:t>
            </a: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7 Elipse"/>
          <p:cNvSpPr/>
          <p:nvPr/>
        </p:nvSpPr>
        <p:spPr>
          <a:xfrm>
            <a:off x="3716115" y="2672746"/>
            <a:ext cx="1296144" cy="792088"/>
          </a:xfrm>
          <a:prstGeom prst="ellipse">
            <a:avLst/>
          </a:prstGeom>
          <a:solidFill>
            <a:schemeClr val="accent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788123" y="23127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servlet1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148163" y="2888770"/>
            <a:ext cx="504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------------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4004147" y="274475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/>
              <a:t>service</a:t>
            </a:r>
            <a:r>
              <a:rPr lang="es-ES" sz="800" dirty="0"/>
              <a:t>()</a:t>
            </a:r>
          </a:p>
        </p:txBody>
      </p:sp>
      <p:sp>
        <p:nvSpPr>
          <p:cNvPr id="12" name="11 Forma libre"/>
          <p:cNvSpPr/>
          <p:nvPr/>
        </p:nvSpPr>
        <p:spPr>
          <a:xfrm>
            <a:off x="1555875" y="2888770"/>
            <a:ext cx="2180968" cy="235586"/>
          </a:xfrm>
          <a:custGeom>
            <a:avLst/>
            <a:gdLst>
              <a:gd name="connsiteX0" fmla="*/ 0 w 2180968"/>
              <a:gd name="connsiteY0" fmla="*/ 434546 h 434546"/>
              <a:gd name="connsiteX1" fmla="*/ 1062681 w 2180968"/>
              <a:gd name="connsiteY1" fmla="*/ 45308 h 434546"/>
              <a:gd name="connsiteX2" fmla="*/ 2180968 w 2180968"/>
              <a:gd name="connsiteY2" fmla="*/ 162697 h 43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0968" h="434546">
                <a:moveTo>
                  <a:pt x="0" y="434546"/>
                </a:moveTo>
                <a:cubicBezTo>
                  <a:pt x="349593" y="262581"/>
                  <a:pt x="699186" y="90616"/>
                  <a:pt x="1062681" y="45308"/>
                </a:cubicBezTo>
                <a:cubicBezTo>
                  <a:pt x="1426176" y="0"/>
                  <a:pt x="1803572" y="81348"/>
                  <a:pt x="2180968" y="162697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5948363" y="3392826"/>
            <a:ext cx="1296144" cy="792088"/>
          </a:xfrm>
          <a:prstGeom prst="ellipse">
            <a:avLst/>
          </a:prstGeom>
          <a:solidFill>
            <a:schemeClr val="accent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6372200" y="300379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servlet2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380411" y="3608850"/>
            <a:ext cx="504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------------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236395" y="346483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/>
              <a:t>service</a:t>
            </a:r>
            <a:r>
              <a:rPr lang="es-ES" sz="800" dirty="0"/>
              <a:t>()</a:t>
            </a:r>
          </a:p>
        </p:txBody>
      </p:sp>
      <p:sp>
        <p:nvSpPr>
          <p:cNvPr id="18" name="17 Forma libre"/>
          <p:cNvSpPr/>
          <p:nvPr/>
        </p:nvSpPr>
        <p:spPr>
          <a:xfrm>
            <a:off x="4572000" y="3147815"/>
            <a:ext cx="1547664" cy="355336"/>
          </a:xfrm>
          <a:custGeom>
            <a:avLst/>
            <a:gdLst>
              <a:gd name="connsiteX0" fmla="*/ 0 w 1130644"/>
              <a:gd name="connsiteY0" fmla="*/ 0 h 278027"/>
              <a:gd name="connsiteX1" fmla="*/ 463379 w 1130644"/>
              <a:gd name="connsiteY1" fmla="*/ 111211 h 278027"/>
              <a:gd name="connsiteX2" fmla="*/ 1130644 w 1130644"/>
              <a:gd name="connsiteY2" fmla="*/ 278027 h 27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644" h="278027">
                <a:moveTo>
                  <a:pt x="0" y="0"/>
                </a:moveTo>
                <a:lnTo>
                  <a:pt x="463379" y="111211"/>
                </a:lnTo>
                <a:lnTo>
                  <a:pt x="1130644" y="278027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2267744" y="264375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petición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148064" y="307580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petición</a:t>
            </a:r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075806"/>
            <a:ext cx="934517" cy="886968"/>
          </a:xfrm>
          <a:prstGeom prst="rect">
            <a:avLst/>
          </a:prstGeom>
          <a:noFill/>
        </p:spPr>
      </p:pic>
      <p:sp>
        <p:nvSpPr>
          <p:cNvPr id="22" name="21 Forma libre"/>
          <p:cNvSpPr/>
          <p:nvPr/>
        </p:nvSpPr>
        <p:spPr>
          <a:xfrm>
            <a:off x="1502229" y="3801291"/>
            <a:ext cx="4447902" cy="611777"/>
          </a:xfrm>
          <a:custGeom>
            <a:avLst/>
            <a:gdLst>
              <a:gd name="connsiteX0" fmla="*/ 4447902 w 4447902"/>
              <a:gd name="connsiteY0" fmla="*/ 104503 h 611777"/>
              <a:gd name="connsiteX1" fmla="*/ 2142308 w 4447902"/>
              <a:gd name="connsiteY1" fmla="*/ 594360 h 611777"/>
              <a:gd name="connsiteX2" fmla="*/ 0 w 4447902"/>
              <a:gd name="connsiteY2" fmla="*/ 0 h 61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7902" h="611777">
                <a:moveTo>
                  <a:pt x="4447902" y="104503"/>
                </a:moveTo>
                <a:cubicBezTo>
                  <a:pt x="3665763" y="358140"/>
                  <a:pt x="2883625" y="611777"/>
                  <a:pt x="2142308" y="594360"/>
                </a:cubicBezTo>
                <a:cubicBezTo>
                  <a:pt x="1400991" y="576943"/>
                  <a:pt x="700495" y="288471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Rectángulo"/>
          <p:cNvSpPr/>
          <p:nvPr/>
        </p:nvSpPr>
        <p:spPr>
          <a:xfrm>
            <a:off x="3500430" y="2143122"/>
            <a:ext cx="4214842" cy="2714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Proceso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987574"/>
            <a:ext cx="7848872" cy="792088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origen, obtenemos objeto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RequestDispatcher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asociado 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destino:</a:t>
            </a: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Transferimos la petición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mediate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los métodos forward() o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include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de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RequestDispatcher</a:t>
            </a: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1619672" y="1995686"/>
            <a:ext cx="6696744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RequestDispatcher</a:t>
            </a:r>
            <a:r>
              <a:rPr lang="es-ES" sz="1400" dirty="0"/>
              <a:t> </a:t>
            </a:r>
            <a:r>
              <a:rPr lang="es-ES" sz="1400" dirty="0" err="1"/>
              <a:t>dispatch</a:t>
            </a:r>
            <a:r>
              <a:rPr lang="es-ES" sz="1400" dirty="0"/>
              <a:t>=</a:t>
            </a:r>
            <a:r>
              <a:rPr lang="es-ES" sz="1400" dirty="0" err="1"/>
              <a:t>request.getRequestDispatcher</a:t>
            </a:r>
            <a:r>
              <a:rPr lang="es-ES" sz="1400" dirty="0"/>
              <a:t>(“servlet2”);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547664" y="3723878"/>
            <a:ext cx="6696744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dispatch.forward</a:t>
            </a:r>
            <a:r>
              <a:rPr lang="es-ES" sz="1400" dirty="0"/>
              <a:t>(</a:t>
            </a:r>
            <a:r>
              <a:rPr lang="es-ES" sz="1400" dirty="0" err="1"/>
              <a:t>request,response</a:t>
            </a:r>
            <a:r>
              <a:rPr lang="es-ES" sz="1400" dirty="0"/>
              <a:t>);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4644008" y="422793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Pasamos al </a:t>
            </a:r>
            <a:r>
              <a:rPr lang="es-ES" sz="1000" dirty="0" err="1"/>
              <a:t>servlet</a:t>
            </a:r>
            <a:r>
              <a:rPr lang="es-ES" sz="1000" dirty="0"/>
              <a:t> destino los objeto </a:t>
            </a:r>
            <a:r>
              <a:rPr lang="es-ES" sz="1000" dirty="0" err="1"/>
              <a:t>request</a:t>
            </a:r>
            <a:r>
              <a:rPr lang="es-ES" sz="1000" dirty="0"/>
              <a:t> y response</a:t>
            </a:r>
          </a:p>
        </p:txBody>
      </p:sp>
      <p:cxnSp>
        <p:nvCxnSpPr>
          <p:cNvPr id="31" name="30 Conector recto de flecha"/>
          <p:cNvCxnSpPr/>
          <p:nvPr/>
        </p:nvCxnSpPr>
        <p:spPr>
          <a:xfrm flipH="1" flipV="1">
            <a:off x="3851920" y="4011910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Métodos</a:t>
            </a:r>
            <a:r>
              <a:rPr kumimoji="0" lang="es-ES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forward e </a:t>
            </a:r>
            <a:r>
              <a:rPr kumimoji="0" lang="es-ES" sz="41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include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5652120" y="1995686"/>
            <a:ext cx="936104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539552" y="2087910"/>
            <a:ext cx="1126232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2699792" y="2519958"/>
            <a:ext cx="0" cy="936104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H="1" flipV="1">
            <a:off x="539552" y="2375942"/>
            <a:ext cx="1156320" cy="13573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5848672" y="1179934"/>
            <a:ext cx="1828800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b="1">
                <a:solidFill>
                  <a:schemeClr val="tx2"/>
                </a:solidFill>
              </a:rPr>
              <a:t>include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1547664" y="1203598"/>
            <a:ext cx="1828800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b="1" dirty="0">
                <a:solidFill>
                  <a:schemeClr val="tx2"/>
                </a:solidFill>
              </a:rPr>
              <a:t>forward</a:t>
            </a:r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566520" y="1757660"/>
            <a:ext cx="2057400" cy="685800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6871320" y="1954510"/>
            <a:ext cx="1676400" cy="336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600" b="1">
                <a:solidFill>
                  <a:schemeClr val="tx2"/>
                </a:solidFill>
              </a:rPr>
              <a:t>Servlet 1</a:t>
            </a:r>
          </a:p>
        </p:txBody>
      </p:sp>
      <p:sp>
        <p:nvSpPr>
          <p:cNvPr id="35" name="Oval 16"/>
          <p:cNvSpPr>
            <a:spLocks noChangeArrowheads="1"/>
          </p:cNvSpPr>
          <p:nvPr/>
        </p:nvSpPr>
        <p:spPr bwMode="auto">
          <a:xfrm>
            <a:off x="6566520" y="3326110"/>
            <a:ext cx="2057400" cy="685800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6871320" y="3522960"/>
            <a:ext cx="1676400" cy="336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600" b="1">
                <a:solidFill>
                  <a:schemeClr val="tx2"/>
                </a:solidFill>
              </a:rPr>
              <a:t>Servlet 2</a:t>
            </a:r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1691680" y="1779662"/>
            <a:ext cx="2057400" cy="685800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1996480" y="1976512"/>
            <a:ext cx="1676400" cy="336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600" b="1">
                <a:solidFill>
                  <a:schemeClr val="tx2"/>
                </a:solidFill>
              </a:rPr>
              <a:t>Servlet 1</a:t>
            </a:r>
          </a:p>
        </p:txBody>
      </p:sp>
      <p:sp>
        <p:nvSpPr>
          <p:cNvPr id="39" name="Oval 20"/>
          <p:cNvSpPr>
            <a:spLocks noChangeArrowheads="1"/>
          </p:cNvSpPr>
          <p:nvPr/>
        </p:nvSpPr>
        <p:spPr bwMode="auto">
          <a:xfrm>
            <a:off x="1691680" y="3456062"/>
            <a:ext cx="2057400" cy="685800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996480" y="3652912"/>
            <a:ext cx="1676400" cy="336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600" b="1">
                <a:solidFill>
                  <a:schemeClr val="tx2"/>
                </a:solidFill>
              </a:rPr>
              <a:t>Servlet 2</a:t>
            </a:r>
          </a:p>
        </p:txBody>
      </p:sp>
      <p:cxnSp>
        <p:nvCxnSpPr>
          <p:cNvPr id="43" name="42 Conector recto de flecha"/>
          <p:cNvCxnSpPr/>
          <p:nvPr/>
        </p:nvCxnSpPr>
        <p:spPr>
          <a:xfrm>
            <a:off x="7668344" y="2427734"/>
            <a:ext cx="0" cy="882650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4" name="43 Conector recto de flecha"/>
          <p:cNvCxnSpPr/>
          <p:nvPr/>
        </p:nvCxnSpPr>
        <p:spPr>
          <a:xfrm flipV="1">
            <a:off x="7380312" y="2427734"/>
            <a:ext cx="0" cy="864096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5" name="44 Conector recto de flecha"/>
          <p:cNvCxnSpPr/>
          <p:nvPr/>
        </p:nvCxnSpPr>
        <p:spPr>
          <a:xfrm flipH="1">
            <a:off x="5580112" y="2283718"/>
            <a:ext cx="1080120" cy="0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7" name="46 CuadroTexto"/>
          <p:cNvSpPr txBox="1"/>
          <p:nvPr/>
        </p:nvSpPr>
        <p:spPr>
          <a:xfrm>
            <a:off x="1043608" y="188875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Petición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2771800" y="287999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Petición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5743600" y="170765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Petición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7687816" y="278777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Petición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6679704" y="293179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Petición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1043608" y="280799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Respuesta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5743600" y="228371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Respuesta</a:t>
            </a:r>
          </a:p>
        </p:txBody>
      </p:sp>
      <p:sp>
        <p:nvSpPr>
          <p:cNvPr id="27" name="26 Llamada rectangular"/>
          <p:cNvSpPr/>
          <p:nvPr/>
        </p:nvSpPr>
        <p:spPr>
          <a:xfrm>
            <a:off x="4644008" y="4299942"/>
            <a:ext cx="1728192" cy="720080"/>
          </a:xfrm>
          <a:prstGeom prst="wedgeRectCallout">
            <a:avLst>
              <a:gd name="adj1" fmla="val -25889"/>
              <a:gd name="adj2" fmla="val -93850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4716016" y="429994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Los parámetros enviados en la petición están </a:t>
            </a:r>
            <a:r>
              <a:rPr lang="es-ES" sz="1000" b="1" dirty="0"/>
              <a:t>accesibles para ambos </a:t>
            </a:r>
            <a:r>
              <a:rPr lang="es-ES" sz="1000" b="1" dirty="0" err="1"/>
              <a:t>servlets</a:t>
            </a:r>
            <a:endParaRPr lang="es-ES" sz="1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Redireccionamiento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987574"/>
            <a:ext cx="633670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Utilizado para transferir el control de la petición a otra aplicación: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Oval 18"/>
          <p:cNvSpPr>
            <a:spLocks noChangeArrowheads="1"/>
          </p:cNvSpPr>
          <p:nvPr/>
        </p:nvSpPr>
        <p:spPr bwMode="auto">
          <a:xfrm>
            <a:off x="3131840" y="2067694"/>
            <a:ext cx="1440160" cy="685800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3275856" y="2264544"/>
            <a:ext cx="991344" cy="30777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400" b="1" dirty="0" err="1">
                <a:solidFill>
                  <a:schemeClr val="tx2"/>
                </a:solidFill>
              </a:rPr>
              <a:t>Servlet</a:t>
            </a:r>
            <a:r>
              <a:rPr lang="es-ES" sz="1400" b="1" dirty="0">
                <a:solidFill>
                  <a:schemeClr val="tx2"/>
                </a:solidFill>
              </a:rPr>
              <a:t> 1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1475656" y="2355726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67544" y="185167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Cliente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979712" y="20676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cxnSp>
        <p:nvCxnSpPr>
          <p:cNvPr id="15" name="14 Conector recto"/>
          <p:cNvCxnSpPr/>
          <p:nvPr/>
        </p:nvCxnSpPr>
        <p:spPr>
          <a:xfrm flipH="1">
            <a:off x="1475656" y="2571750"/>
            <a:ext cx="1656184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Forma libre"/>
          <p:cNvSpPr/>
          <p:nvPr/>
        </p:nvSpPr>
        <p:spPr>
          <a:xfrm>
            <a:off x="1470454" y="2576384"/>
            <a:ext cx="2625811" cy="1149178"/>
          </a:xfrm>
          <a:custGeom>
            <a:avLst/>
            <a:gdLst>
              <a:gd name="connsiteX0" fmla="*/ 0 w 2625811"/>
              <a:gd name="connsiteY0" fmla="*/ 0 h 1149178"/>
              <a:gd name="connsiteX1" fmla="*/ 549876 w 2625811"/>
              <a:gd name="connsiteY1" fmla="*/ 809367 h 1149178"/>
              <a:gd name="connsiteX2" fmla="*/ 2625811 w 2625811"/>
              <a:gd name="connsiteY2" fmla="*/ 1149178 h 114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811" h="1149178">
                <a:moveTo>
                  <a:pt x="0" y="0"/>
                </a:moveTo>
                <a:cubicBezTo>
                  <a:pt x="56120" y="308918"/>
                  <a:pt x="112241" y="617837"/>
                  <a:pt x="549876" y="809367"/>
                </a:cubicBezTo>
                <a:cubicBezTo>
                  <a:pt x="987511" y="1000897"/>
                  <a:pt x="1806661" y="1075037"/>
                  <a:pt x="2625811" y="114917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2051720" y="25717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339752" y="32198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4211960" y="357986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www.destino.com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355976" y="1707654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response.sendRedirect</a:t>
            </a:r>
            <a:r>
              <a:rPr lang="es-ES" sz="1400" dirty="0"/>
              <a:t>(</a:t>
            </a:r>
            <a:r>
              <a:rPr lang="es-ES" sz="1400" dirty="0">
                <a:hlinkClick r:id="rId2"/>
              </a:rPr>
              <a:t>“http://www.destino.com</a:t>
            </a:r>
            <a:r>
              <a:rPr lang="es-ES" sz="1400" dirty="0"/>
              <a:t>”);</a:t>
            </a:r>
          </a:p>
        </p:txBody>
      </p:sp>
      <p:sp>
        <p:nvSpPr>
          <p:cNvPr id="22" name="21 Llamada rectangular"/>
          <p:cNvSpPr/>
          <p:nvPr/>
        </p:nvSpPr>
        <p:spPr>
          <a:xfrm>
            <a:off x="6876256" y="3075806"/>
            <a:ext cx="1728192" cy="720080"/>
          </a:xfrm>
          <a:prstGeom prst="wedgeRectCallout">
            <a:avLst>
              <a:gd name="adj1" fmla="val -88759"/>
              <a:gd name="adj2" fmla="val 37618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6948264" y="3075806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Los parámetros enviados en la petición original </a:t>
            </a:r>
            <a:r>
              <a:rPr lang="es-ES" sz="1000" b="1" dirty="0"/>
              <a:t>no</a:t>
            </a:r>
            <a:r>
              <a:rPr lang="es-ES" sz="1000" dirty="0"/>
              <a:t> se mantienen al </a:t>
            </a:r>
            <a:r>
              <a:rPr lang="es-ES" sz="1000" dirty="0" err="1"/>
              <a:t>redireccionar</a:t>
            </a:r>
            <a:endParaRPr lang="es-ES" sz="1000" dirty="0"/>
          </a:p>
        </p:txBody>
      </p:sp>
      <p:pic>
        <p:nvPicPr>
          <p:cNvPr id="24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11710"/>
            <a:ext cx="792088" cy="5989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11045</TotalTime>
  <Words>174</Words>
  <Application>Microsoft Office PowerPoint</Application>
  <PresentationFormat>Presentación en pantalla (16:9)</PresentationFormat>
  <Paragraphs>45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Transferencia de peticiones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iaresblazquez@usal.es</cp:lastModifiedBy>
  <cp:revision>107</cp:revision>
  <dcterms:created xsi:type="dcterms:W3CDTF">2016-05-07T10:27:15Z</dcterms:created>
  <dcterms:modified xsi:type="dcterms:W3CDTF">2024-10-07T16:41:38Z</dcterms:modified>
</cp:coreProperties>
</file>