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68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Mantenimiento de datos en </a:t>
            </a:r>
            <a:r>
              <a:rPr lang="es-ES"/>
              <a:t>la aplicación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Atributos de aplicación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Características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Permite almacenar datos que son compartidos entre todos los usuarios de la aplicación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almacenan en el objeto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ServletContext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3279628" y="2355726"/>
            <a:ext cx="2880320" cy="2592288"/>
          </a:xfrm>
          <a:prstGeom prst="rect">
            <a:avLst/>
          </a:prstGeom>
          <a:solidFill>
            <a:srgbClr val="CCFFCC">
              <a:alpha val="50195"/>
            </a:srgb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25" name="Oval 34"/>
          <p:cNvSpPr>
            <a:spLocks noChangeArrowheads="1"/>
          </p:cNvSpPr>
          <p:nvPr/>
        </p:nvSpPr>
        <p:spPr bwMode="auto">
          <a:xfrm>
            <a:off x="3955140" y="2612868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4359748" y="2715766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1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4433988" y="3147814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2</a:t>
            </a: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4901532" y="2435170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app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 rot="16200578">
            <a:off x="2910326" y="2866400"/>
            <a:ext cx="1396206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>
                <a:solidFill>
                  <a:schemeClr val="tx2"/>
                </a:solidFill>
              </a:rPr>
              <a:t>Peticiones  cliente 1</a:t>
            </a:r>
          </a:p>
        </p:txBody>
      </p:sp>
      <p:sp>
        <p:nvSpPr>
          <p:cNvPr id="36" name="Text Box 58"/>
          <p:cNvSpPr txBox="1">
            <a:spLocks noChangeArrowheads="1"/>
          </p:cNvSpPr>
          <p:nvPr/>
        </p:nvSpPr>
        <p:spPr bwMode="auto">
          <a:xfrm rot="16200578">
            <a:off x="3054347" y="4162550"/>
            <a:ext cx="1396194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>
                <a:solidFill>
                  <a:schemeClr val="tx2"/>
                </a:solidFill>
              </a:rPr>
              <a:t>Peticiones  cliente 2</a:t>
            </a:r>
          </a:p>
        </p:txBody>
      </p:sp>
      <p:sp>
        <p:nvSpPr>
          <p:cNvPr id="37" name="Text Box 62"/>
          <p:cNvSpPr txBox="1">
            <a:spLocks noChangeArrowheads="1"/>
          </p:cNvSpPr>
          <p:nvPr/>
        </p:nvSpPr>
        <p:spPr bwMode="auto">
          <a:xfrm>
            <a:off x="4499992" y="2139702"/>
            <a:ext cx="7127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b="1" dirty="0"/>
              <a:t>Servidor</a:t>
            </a:r>
            <a:endParaRPr lang="es-ES" sz="900" b="1" dirty="0"/>
          </a:p>
        </p:txBody>
      </p:sp>
      <p:sp>
        <p:nvSpPr>
          <p:cNvPr id="39" name="Text Box 65"/>
          <p:cNvSpPr txBox="1">
            <a:spLocks noChangeArrowheads="1"/>
          </p:cNvSpPr>
          <p:nvPr/>
        </p:nvSpPr>
        <p:spPr bwMode="auto">
          <a:xfrm>
            <a:off x="6429388" y="3288055"/>
            <a:ext cx="841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/>
              <a:t>Atributo de aplicación</a:t>
            </a:r>
            <a:endParaRPr lang="es-ES" sz="900" dirty="0"/>
          </a:p>
        </p:txBody>
      </p:sp>
      <p:sp>
        <p:nvSpPr>
          <p:cNvPr id="40" name="Line 66"/>
          <p:cNvSpPr>
            <a:spLocks noChangeShapeType="1"/>
          </p:cNvSpPr>
          <p:nvPr/>
        </p:nvSpPr>
        <p:spPr bwMode="auto">
          <a:xfrm>
            <a:off x="5583884" y="2931790"/>
            <a:ext cx="860324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1" name="Line 67"/>
          <p:cNvSpPr>
            <a:spLocks noChangeShapeType="1"/>
          </p:cNvSpPr>
          <p:nvPr/>
        </p:nvSpPr>
        <p:spPr bwMode="auto">
          <a:xfrm>
            <a:off x="5583884" y="3147814"/>
            <a:ext cx="860324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4" name="Line 70"/>
          <p:cNvSpPr>
            <a:spLocks noChangeShapeType="1"/>
          </p:cNvSpPr>
          <p:nvPr/>
        </p:nvSpPr>
        <p:spPr bwMode="auto">
          <a:xfrm flipV="1">
            <a:off x="5799908" y="3651871"/>
            <a:ext cx="644300" cy="5040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5" name="Line 71"/>
          <p:cNvSpPr>
            <a:spLocks noChangeShapeType="1"/>
          </p:cNvSpPr>
          <p:nvPr/>
        </p:nvSpPr>
        <p:spPr bwMode="auto">
          <a:xfrm flipV="1">
            <a:off x="5727900" y="3867894"/>
            <a:ext cx="788316" cy="573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8" name="47 Rectángulo"/>
          <p:cNvSpPr/>
          <p:nvPr/>
        </p:nvSpPr>
        <p:spPr>
          <a:xfrm>
            <a:off x="6516216" y="3003798"/>
            <a:ext cx="63392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cxnSp>
        <p:nvCxnSpPr>
          <p:cNvPr id="50" name="49 Conector recto de flecha"/>
          <p:cNvCxnSpPr>
            <a:endCxn id="26" idx="1"/>
          </p:cNvCxnSpPr>
          <p:nvPr/>
        </p:nvCxnSpPr>
        <p:spPr>
          <a:xfrm flipV="1">
            <a:off x="1119388" y="2831182"/>
            <a:ext cx="3240360" cy="316632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1" name="50 Conector recto de flecha"/>
          <p:cNvCxnSpPr/>
          <p:nvPr/>
        </p:nvCxnSpPr>
        <p:spPr>
          <a:xfrm flipV="1">
            <a:off x="1119388" y="3165936"/>
            <a:ext cx="3276872" cy="125894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4" name="53 CuadroTexto"/>
          <p:cNvSpPr txBox="1"/>
          <p:nvPr/>
        </p:nvSpPr>
        <p:spPr>
          <a:xfrm>
            <a:off x="1731964" y="3522076"/>
            <a:ext cx="118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: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2127500" y="4073172"/>
            <a:ext cx="118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:</a:t>
            </a:r>
          </a:p>
        </p:txBody>
      </p:sp>
      <p:sp>
        <p:nvSpPr>
          <p:cNvPr id="63" name="Oval 34"/>
          <p:cNvSpPr>
            <a:spLocks noChangeArrowheads="1"/>
          </p:cNvSpPr>
          <p:nvPr/>
        </p:nvSpPr>
        <p:spPr bwMode="auto">
          <a:xfrm>
            <a:off x="4143724" y="3754768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548332" y="3867894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1</a:t>
            </a: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4622572" y="4299942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2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5090116" y="3587298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:</a:t>
            </a:r>
          </a:p>
        </p:txBody>
      </p:sp>
      <p:cxnSp>
        <p:nvCxnSpPr>
          <p:cNvPr id="52" name="51 Conector recto de flecha"/>
          <p:cNvCxnSpPr/>
          <p:nvPr/>
        </p:nvCxnSpPr>
        <p:spPr>
          <a:xfrm flipV="1">
            <a:off x="1187624" y="4011910"/>
            <a:ext cx="3312368" cy="216024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3" name="52 Conector recto de flecha"/>
          <p:cNvCxnSpPr/>
          <p:nvPr/>
        </p:nvCxnSpPr>
        <p:spPr>
          <a:xfrm>
            <a:off x="1187624" y="4371950"/>
            <a:ext cx="3388148" cy="0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5007820" y="3579862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app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72" name="Text Box 62"/>
          <p:cNvSpPr txBox="1">
            <a:spLocks noChangeArrowheads="1"/>
          </p:cNvSpPr>
          <p:nvPr/>
        </p:nvSpPr>
        <p:spPr bwMode="auto">
          <a:xfrm>
            <a:off x="6372200" y="2715766"/>
            <a:ext cx="115212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 err="1"/>
              <a:t>ServletContext</a:t>
            </a:r>
            <a:endParaRPr lang="es-ES" sz="900" dirty="0"/>
          </a:p>
        </p:txBody>
      </p:sp>
      <p:sp>
        <p:nvSpPr>
          <p:cNvPr id="76" name="75 Llamada rectangular"/>
          <p:cNvSpPr/>
          <p:nvPr/>
        </p:nvSpPr>
        <p:spPr>
          <a:xfrm>
            <a:off x="7740352" y="3075806"/>
            <a:ext cx="1296144" cy="792088"/>
          </a:xfrm>
          <a:prstGeom prst="wedgeRectCallout">
            <a:avLst>
              <a:gd name="adj1" fmla="val -82262"/>
              <a:gd name="adj2" fmla="val -21800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76 CuadroTexto"/>
          <p:cNvSpPr txBox="1"/>
          <p:nvPr/>
        </p:nvSpPr>
        <p:spPr>
          <a:xfrm>
            <a:off x="7812360" y="3075806"/>
            <a:ext cx="1152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El objeto </a:t>
            </a:r>
            <a:r>
              <a:rPr lang="es-ES" sz="1000" dirty="0" err="1"/>
              <a:t>ServletContext</a:t>
            </a:r>
            <a:r>
              <a:rPr lang="es-ES" sz="1000" dirty="0"/>
              <a:t> es </a:t>
            </a:r>
            <a:r>
              <a:rPr lang="es-ES" sz="1000" b="1" dirty="0"/>
              <a:t>compartido por todos los clientes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395536" y="2571750"/>
            <a:ext cx="723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cliente1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395536" y="3723878"/>
            <a:ext cx="723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cliente 2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1587948" y="3594084"/>
            <a:ext cx="118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:</a:t>
            </a:r>
          </a:p>
        </p:txBody>
      </p:sp>
      <p:pic>
        <p:nvPicPr>
          <p:cNvPr id="42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7774"/>
            <a:ext cx="720080" cy="670944"/>
          </a:xfrm>
          <a:prstGeom prst="rect">
            <a:avLst/>
          </a:prstGeom>
          <a:noFill/>
        </p:spPr>
      </p:pic>
      <p:pic>
        <p:nvPicPr>
          <p:cNvPr id="43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939902"/>
            <a:ext cx="720080" cy="6834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Acceso a atributos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debe obtener el objeto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ServletContext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mediante el método </a:t>
            </a:r>
            <a:r>
              <a:rPr lang="es-ES" sz="2000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getServletContext</a:t>
            </a: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HttpServletRequest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establecer y recuperar atributos de petición, utilizaremos los métodos </a:t>
            </a:r>
            <a:r>
              <a:rPr lang="es-ES" sz="2000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setAttribute</a:t>
            </a: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y </a:t>
            </a:r>
            <a:r>
              <a:rPr lang="es-ES" sz="2000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getAttribute</a:t>
            </a: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ServletContext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691680" y="1905094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//Obtiene el objeto </a:t>
            </a:r>
            <a:r>
              <a:rPr lang="es-ES" sz="1400" dirty="0" err="1"/>
              <a:t>ServletContext</a:t>
            </a:r>
            <a:endParaRPr lang="es-ES" sz="1400" dirty="0"/>
          </a:p>
          <a:p>
            <a:r>
              <a:rPr lang="es-ES" sz="1400" dirty="0"/>
              <a:t>//que es el mismo para todos los usuarios</a:t>
            </a:r>
          </a:p>
          <a:p>
            <a:r>
              <a:rPr lang="es-ES" sz="1400" dirty="0" err="1"/>
              <a:t>ServletContext</a:t>
            </a:r>
            <a:r>
              <a:rPr lang="es-ES" sz="1400" dirty="0"/>
              <a:t> </a:t>
            </a:r>
            <a:r>
              <a:rPr lang="es-ES" sz="1400" dirty="0" err="1"/>
              <a:t>context</a:t>
            </a:r>
            <a:r>
              <a:rPr lang="es-ES" sz="1400" dirty="0"/>
              <a:t>=</a:t>
            </a:r>
            <a:r>
              <a:rPr lang="es-ES" sz="1400" dirty="0" err="1"/>
              <a:t>request.getServletContext</a:t>
            </a:r>
            <a:r>
              <a:rPr lang="es-ES" sz="1400" dirty="0"/>
              <a:t>();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Control de atributos de aplicación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 hay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timeout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El objeto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Context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destruye al detener la aplicación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Eliminar atributos de aplicación: 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método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removeAttribute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nombre) de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HttpSession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Mantenimiento de datos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889530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Compartir datos entre los componentes de una aplicación: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Atributos de petición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Atributos de sesión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Atributos de aplicación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Cookies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errar llave"/>
          <p:cNvSpPr/>
          <p:nvPr/>
        </p:nvSpPr>
        <p:spPr>
          <a:xfrm>
            <a:off x="3428992" y="1571618"/>
            <a:ext cx="285752" cy="1071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errar llave"/>
          <p:cNvSpPr/>
          <p:nvPr/>
        </p:nvSpPr>
        <p:spPr>
          <a:xfrm>
            <a:off x="3428992" y="2786064"/>
            <a:ext cx="214314" cy="357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786182" y="1857370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Memoria del servidor de aplicaciones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714744" y="2857502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Disco duro del cliente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Atributos de petición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Definición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Permite almacenar datos que son compartidos entre todos los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que se ejecutan en la misma petición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almacenan en el objeto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HttpServletRequest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364088" y="2564904"/>
            <a:ext cx="1800200" cy="1951062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3059832" y="3291830"/>
            <a:ext cx="16768" cy="97549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s-ES" sz="1200"/>
          </a:p>
        </p:txBody>
      </p:sp>
      <p:sp>
        <p:nvSpPr>
          <p:cNvPr id="11" name="Oval 18"/>
          <p:cNvSpPr>
            <a:spLocks noChangeArrowheads="1"/>
          </p:cNvSpPr>
          <p:nvPr/>
        </p:nvSpPr>
        <p:spPr bwMode="auto">
          <a:xfrm>
            <a:off x="2394992" y="2715766"/>
            <a:ext cx="1312912" cy="5541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1200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2662724" y="2842708"/>
            <a:ext cx="1676400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200" b="1" dirty="0" err="1"/>
              <a:t>Servlet</a:t>
            </a:r>
            <a:r>
              <a:rPr lang="es-ES" sz="1200" b="1" dirty="0"/>
              <a:t> 1</a:t>
            </a:r>
          </a:p>
        </p:txBody>
      </p:sp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2394992" y="4260478"/>
            <a:ext cx="1384920" cy="5435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120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687436" y="4390484"/>
            <a:ext cx="864096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200" b="1" dirty="0" err="1"/>
              <a:t>Servlet</a:t>
            </a:r>
            <a:r>
              <a:rPr lang="es-ES" sz="1200" b="1" dirty="0"/>
              <a:t>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31840" y="350785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forward/ </a:t>
            </a:r>
            <a:r>
              <a:rPr lang="es-ES" sz="1200" b="1" dirty="0" err="1"/>
              <a:t>include</a:t>
            </a:r>
            <a:endParaRPr lang="es-ES" sz="12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292080" y="221171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HttpServletRequest</a:t>
            </a:r>
            <a:endParaRPr lang="es-ES" sz="1200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5580112" y="2924944"/>
            <a:ext cx="115212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19" name="18 CuadroTexto"/>
          <p:cNvSpPr txBox="1"/>
          <p:nvPr/>
        </p:nvSpPr>
        <p:spPr>
          <a:xfrm>
            <a:off x="5652120" y="288787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Atributo</a:t>
            </a:r>
          </a:p>
          <a:p>
            <a:r>
              <a:rPr lang="es-ES" sz="1200" dirty="0"/>
              <a:t>petición</a:t>
            </a:r>
          </a:p>
        </p:txBody>
      </p:sp>
      <p:cxnSp>
        <p:nvCxnSpPr>
          <p:cNvPr id="20" name="19 Conector recto de flecha"/>
          <p:cNvCxnSpPr>
            <a:stCxn id="11" idx="6"/>
            <a:endCxn id="18" idx="1"/>
          </p:cNvCxnSpPr>
          <p:nvPr/>
        </p:nvCxnSpPr>
        <p:spPr>
          <a:xfrm>
            <a:off x="3707904" y="2992822"/>
            <a:ext cx="1872208" cy="112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8" idx="1"/>
          </p:cNvCxnSpPr>
          <p:nvPr/>
        </p:nvCxnSpPr>
        <p:spPr>
          <a:xfrm flipH="1">
            <a:off x="3779912" y="3104964"/>
            <a:ext cx="1800200" cy="1266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endCxn id="11" idx="2"/>
          </p:cNvCxnSpPr>
          <p:nvPr/>
        </p:nvCxnSpPr>
        <p:spPr>
          <a:xfrm flipV="1">
            <a:off x="1331640" y="2992822"/>
            <a:ext cx="1063352" cy="10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611560" y="285978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Cliente</a:t>
            </a:r>
          </a:p>
        </p:txBody>
      </p:sp>
      <p:sp>
        <p:nvSpPr>
          <p:cNvPr id="35" name="34 Llamada rectangular"/>
          <p:cNvSpPr/>
          <p:nvPr/>
        </p:nvSpPr>
        <p:spPr>
          <a:xfrm>
            <a:off x="7452320" y="2931790"/>
            <a:ext cx="1296144" cy="720080"/>
          </a:xfrm>
          <a:prstGeom prst="wedgeRectCallout">
            <a:avLst>
              <a:gd name="adj1" fmla="val -106096"/>
              <a:gd name="adj2" fmla="val -28664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7524328" y="2931790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El atributo puede ser </a:t>
            </a:r>
            <a:r>
              <a:rPr lang="es-ES" sz="1000" b="1" dirty="0"/>
              <a:t>cualquier tipo </a:t>
            </a:r>
            <a:r>
              <a:rPr lang="es-ES" sz="1000" dirty="0"/>
              <a:t>de objeto Java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Acceso a atributos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establecer y recuperar atributos de petición, se emplean los siguientes métodos 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HttpServletRequest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setAttribute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nombre,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value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Almacena un atributo con el nombre especificado en el primer parámetro y cuyo valor se indica en el segundo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getAttribute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nombre). Devuelve el valor del atributo cuyo nombre se indica. Si no existe, devuelve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null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Atributos de sesión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Características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352928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Permite almacenar datos que son compartidos entre todos los componentes de la aplicación durante la sesión de usuario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almacenan en el objeto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HttpSession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3279628" y="2355726"/>
            <a:ext cx="2880320" cy="2592288"/>
          </a:xfrm>
          <a:prstGeom prst="rect">
            <a:avLst/>
          </a:prstGeom>
          <a:solidFill>
            <a:srgbClr val="CCFFCC">
              <a:alpha val="50195"/>
            </a:srgb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25" name="Oval 34"/>
          <p:cNvSpPr>
            <a:spLocks noChangeArrowheads="1"/>
          </p:cNvSpPr>
          <p:nvPr/>
        </p:nvSpPr>
        <p:spPr bwMode="auto">
          <a:xfrm>
            <a:off x="3955140" y="2612868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4372104" y="2680826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Servlet</a:t>
            </a:r>
            <a:r>
              <a:rPr lang="es-ES" sz="900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4362154" y="2937968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2</a:t>
            </a: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4901532" y="2435170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app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 rot="16200578">
            <a:off x="2910326" y="2866400"/>
            <a:ext cx="1396206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>
                <a:solidFill>
                  <a:schemeClr val="tx2"/>
                </a:solidFill>
              </a:rPr>
              <a:t>Peticiones  cliente 1</a:t>
            </a:r>
          </a:p>
        </p:txBody>
      </p:sp>
      <p:sp>
        <p:nvSpPr>
          <p:cNvPr id="36" name="Text Box 58"/>
          <p:cNvSpPr txBox="1">
            <a:spLocks noChangeArrowheads="1"/>
          </p:cNvSpPr>
          <p:nvPr/>
        </p:nvSpPr>
        <p:spPr bwMode="auto">
          <a:xfrm rot="16200578">
            <a:off x="3054347" y="4162550"/>
            <a:ext cx="1396194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>
                <a:solidFill>
                  <a:schemeClr val="tx2"/>
                </a:solidFill>
              </a:rPr>
              <a:t>Peticiones  cliente 2</a:t>
            </a:r>
          </a:p>
        </p:txBody>
      </p:sp>
      <p:sp>
        <p:nvSpPr>
          <p:cNvPr id="37" name="Text Box 62"/>
          <p:cNvSpPr txBox="1">
            <a:spLocks noChangeArrowheads="1"/>
          </p:cNvSpPr>
          <p:nvPr/>
        </p:nvSpPr>
        <p:spPr bwMode="auto">
          <a:xfrm>
            <a:off x="4499992" y="2139702"/>
            <a:ext cx="7127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b="1" dirty="0"/>
              <a:t>Servidor</a:t>
            </a:r>
            <a:endParaRPr lang="es-ES" sz="900" b="1" dirty="0"/>
          </a:p>
        </p:txBody>
      </p:sp>
      <p:sp>
        <p:nvSpPr>
          <p:cNvPr id="39" name="Text Box 65"/>
          <p:cNvSpPr txBox="1">
            <a:spLocks noChangeArrowheads="1"/>
          </p:cNvSpPr>
          <p:nvPr/>
        </p:nvSpPr>
        <p:spPr bwMode="auto">
          <a:xfrm>
            <a:off x="6375972" y="2859782"/>
            <a:ext cx="712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/>
              <a:t>Atributo de sesión</a:t>
            </a:r>
            <a:endParaRPr lang="es-ES" sz="900" dirty="0"/>
          </a:p>
        </p:txBody>
      </p:sp>
      <p:sp>
        <p:nvSpPr>
          <p:cNvPr id="40" name="Line 66"/>
          <p:cNvSpPr>
            <a:spLocks noChangeShapeType="1"/>
          </p:cNvSpPr>
          <p:nvPr/>
        </p:nvSpPr>
        <p:spPr bwMode="auto">
          <a:xfrm>
            <a:off x="5583884" y="2931790"/>
            <a:ext cx="7200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1" name="Line 67"/>
          <p:cNvSpPr>
            <a:spLocks noChangeShapeType="1"/>
          </p:cNvSpPr>
          <p:nvPr/>
        </p:nvSpPr>
        <p:spPr bwMode="auto">
          <a:xfrm flipV="1">
            <a:off x="5583884" y="3075806"/>
            <a:ext cx="720080" cy="720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4" name="Line 70"/>
          <p:cNvSpPr>
            <a:spLocks noChangeShapeType="1"/>
          </p:cNvSpPr>
          <p:nvPr/>
        </p:nvSpPr>
        <p:spPr bwMode="auto">
          <a:xfrm>
            <a:off x="5799908" y="4155926"/>
            <a:ext cx="648072" cy="720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5" name="Line 71"/>
          <p:cNvSpPr>
            <a:spLocks noChangeShapeType="1"/>
          </p:cNvSpPr>
          <p:nvPr/>
        </p:nvSpPr>
        <p:spPr bwMode="auto">
          <a:xfrm flipV="1">
            <a:off x="5727900" y="4371950"/>
            <a:ext cx="720080" cy="69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6" name="45 CuadroTexto"/>
          <p:cNvSpPr txBox="1"/>
          <p:nvPr/>
        </p:nvSpPr>
        <p:spPr>
          <a:xfrm>
            <a:off x="467544" y="2427734"/>
            <a:ext cx="723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cliente1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539552" y="3651870"/>
            <a:ext cx="723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cliente 2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6375972" y="2787774"/>
            <a:ext cx="6339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54" name="53 CuadroTexto"/>
          <p:cNvSpPr txBox="1"/>
          <p:nvPr/>
        </p:nvSpPr>
        <p:spPr>
          <a:xfrm>
            <a:off x="1731964" y="3522076"/>
            <a:ext cx="118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: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2127500" y="4073172"/>
            <a:ext cx="118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:</a:t>
            </a:r>
          </a:p>
        </p:txBody>
      </p:sp>
      <p:sp>
        <p:nvSpPr>
          <p:cNvPr id="63" name="Oval 34"/>
          <p:cNvSpPr>
            <a:spLocks noChangeArrowheads="1"/>
          </p:cNvSpPr>
          <p:nvPr/>
        </p:nvSpPr>
        <p:spPr bwMode="auto">
          <a:xfrm>
            <a:off x="4139952" y="3867894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572000" y="3939902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1</a:t>
            </a: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4622572" y="4299942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2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5090116" y="3587298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5007820" y="3579862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app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6519988" y="4083918"/>
            <a:ext cx="712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/>
              <a:t>Atributo de sesión</a:t>
            </a:r>
            <a:endParaRPr lang="es-ES" sz="900" dirty="0"/>
          </a:p>
        </p:txBody>
      </p:sp>
      <p:sp>
        <p:nvSpPr>
          <p:cNvPr id="71" name="70 Rectángulo"/>
          <p:cNvSpPr/>
          <p:nvPr/>
        </p:nvSpPr>
        <p:spPr>
          <a:xfrm>
            <a:off x="6519988" y="4011910"/>
            <a:ext cx="6339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72" name="Text Box 62"/>
          <p:cNvSpPr txBox="1">
            <a:spLocks noChangeArrowheads="1"/>
          </p:cNvSpPr>
          <p:nvPr/>
        </p:nvSpPr>
        <p:spPr bwMode="auto">
          <a:xfrm>
            <a:off x="6375972" y="2499742"/>
            <a:ext cx="115212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 err="1"/>
              <a:t>HttpSession</a:t>
            </a:r>
            <a:r>
              <a:rPr lang="es-ES_tradnl" sz="900" dirty="0"/>
              <a:t> 1</a:t>
            </a:r>
            <a:endParaRPr lang="es-ES" sz="900" dirty="0"/>
          </a:p>
        </p:txBody>
      </p:sp>
      <p:sp>
        <p:nvSpPr>
          <p:cNvPr id="73" name="Text Box 62"/>
          <p:cNvSpPr txBox="1">
            <a:spLocks noChangeArrowheads="1"/>
          </p:cNvSpPr>
          <p:nvPr/>
        </p:nvSpPr>
        <p:spPr bwMode="auto">
          <a:xfrm>
            <a:off x="6375972" y="3723878"/>
            <a:ext cx="115212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 err="1"/>
              <a:t>HttpSession</a:t>
            </a:r>
            <a:r>
              <a:rPr lang="es-ES_tradnl" sz="900" dirty="0"/>
              <a:t> 2</a:t>
            </a:r>
            <a:endParaRPr lang="es-ES" sz="900" dirty="0"/>
          </a:p>
        </p:txBody>
      </p:sp>
      <p:sp>
        <p:nvSpPr>
          <p:cNvPr id="76" name="75 Llamada rectangular"/>
          <p:cNvSpPr/>
          <p:nvPr/>
        </p:nvSpPr>
        <p:spPr>
          <a:xfrm>
            <a:off x="7668344" y="3291830"/>
            <a:ext cx="1296144" cy="720080"/>
          </a:xfrm>
          <a:prstGeom prst="wedgeRectCallout">
            <a:avLst>
              <a:gd name="adj1" fmla="val -82262"/>
              <a:gd name="adj2" fmla="val -21800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76 CuadroTexto"/>
          <p:cNvSpPr txBox="1"/>
          <p:nvPr/>
        </p:nvSpPr>
        <p:spPr>
          <a:xfrm>
            <a:off x="7740352" y="3291830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Cada cliente tiene </a:t>
            </a:r>
            <a:r>
              <a:rPr lang="es-ES" sz="1000" b="1" dirty="0"/>
              <a:t>su propio objeto </a:t>
            </a:r>
            <a:r>
              <a:rPr lang="es-ES" sz="1000" b="1" dirty="0" err="1"/>
              <a:t>HttpSession</a:t>
            </a:r>
            <a:endParaRPr lang="es-ES" sz="1000" b="1" dirty="0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381030" y="3198836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Servlet</a:t>
            </a:r>
            <a:r>
              <a:rPr lang="es-ES" sz="900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42" name="41 Forma libre"/>
          <p:cNvSpPr/>
          <p:nvPr/>
        </p:nvSpPr>
        <p:spPr>
          <a:xfrm>
            <a:off x="1315995" y="2715765"/>
            <a:ext cx="3064475" cy="107753"/>
          </a:xfrm>
          <a:custGeom>
            <a:avLst/>
            <a:gdLst>
              <a:gd name="connsiteX0" fmla="*/ 0 w 3064475"/>
              <a:gd name="connsiteY0" fmla="*/ 188440 h 188440"/>
              <a:gd name="connsiteX1" fmla="*/ 1433383 w 3064475"/>
              <a:gd name="connsiteY1" fmla="*/ 3089 h 188440"/>
              <a:gd name="connsiteX2" fmla="*/ 3064475 w 3064475"/>
              <a:gd name="connsiteY2" fmla="*/ 169905 h 1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5" h="188440">
                <a:moveTo>
                  <a:pt x="0" y="188440"/>
                </a:moveTo>
                <a:cubicBezTo>
                  <a:pt x="461318" y="97309"/>
                  <a:pt x="922637" y="6178"/>
                  <a:pt x="1433383" y="3089"/>
                </a:cubicBezTo>
                <a:cubicBezTo>
                  <a:pt x="1944129" y="0"/>
                  <a:pt x="2504302" y="84952"/>
                  <a:pt x="3064475" y="16990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Forma libre"/>
          <p:cNvSpPr/>
          <p:nvPr/>
        </p:nvSpPr>
        <p:spPr>
          <a:xfrm>
            <a:off x="1340708" y="2829697"/>
            <a:ext cx="3021227" cy="102093"/>
          </a:xfrm>
          <a:custGeom>
            <a:avLst/>
            <a:gdLst>
              <a:gd name="connsiteX0" fmla="*/ 3021227 w 3021227"/>
              <a:gd name="connsiteY0" fmla="*/ 0 h 178143"/>
              <a:gd name="connsiteX1" fmla="*/ 1513703 w 3021227"/>
              <a:gd name="connsiteY1" fmla="*/ 160638 h 178143"/>
              <a:gd name="connsiteX2" fmla="*/ 0 w 3021227"/>
              <a:gd name="connsiteY2" fmla="*/ 105033 h 17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1227" h="178143">
                <a:moveTo>
                  <a:pt x="3021227" y="0"/>
                </a:moveTo>
                <a:cubicBezTo>
                  <a:pt x="2519234" y="71566"/>
                  <a:pt x="2017241" y="143133"/>
                  <a:pt x="1513703" y="160638"/>
                </a:cubicBezTo>
                <a:cubicBezTo>
                  <a:pt x="1010165" y="178143"/>
                  <a:pt x="505082" y="141588"/>
                  <a:pt x="0" y="10503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Forma libre"/>
          <p:cNvSpPr/>
          <p:nvPr/>
        </p:nvSpPr>
        <p:spPr>
          <a:xfrm>
            <a:off x="1396314" y="3008870"/>
            <a:ext cx="2977978" cy="18535"/>
          </a:xfrm>
          <a:custGeom>
            <a:avLst/>
            <a:gdLst>
              <a:gd name="connsiteX0" fmla="*/ 0 w 2977978"/>
              <a:gd name="connsiteY0" fmla="*/ 18535 h 18535"/>
              <a:gd name="connsiteX1" fmla="*/ 2977978 w 2977978"/>
              <a:gd name="connsiteY1" fmla="*/ 0 h 1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77978" h="18535">
                <a:moveTo>
                  <a:pt x="0" y="18535"/>
                </a:moveTo>
                <a:lnTo>
                  <a:pt x="2977978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Forma libre"/>
          <p:cNvSpPr/>
          <p:nvPr/>
        </p:nvSpPr>
        <p:spPr>
          <a:xfrm>
            <a:off x="1383957" y="3083011"/>
            <a:ext cx="2965621" cy="44278"/>
          </a:xfrm>
          <a:custGeom>
            <a:avLst/>
            <a:gdLst>
              <a:gd name="connsiteX0" fmla="*/ 2965621 w 2965621"/>
              <a:gd name="connsiteY0" fmla="*/ 0 h 44278"/>
              <a:gd name="connsiteX1" fmla="*/ 1266567 w 2965621"/>
              <a:gd name="connsiteY1" fmla="*/ 43248 h 44278"/>
              <a:gd name="connsiteX2" fmla="*/ 0 w 2965621"/>
              <a:gd name="connsiteY2" fmla="*/ 6178 h 4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5621" h="44278">
                <a:moveTo>
                  <a:pt x="2965621" y="0"/>
                </a:moveTo>
                <a:lnTo>
                  <a:pt x="1266567" y="43248"/>
                </a:lnTo>
                <a:cubicBezTo>
                  <a:pt x="772297" y="44278"/>
                  <a:pt x="386148" y="25228"/>
                  <a:pt x="0" y="617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56 Forma libre"/>
          <p:cNvSpPr/>
          <p:nvPr/>
        </p:nvSpPr>
        <p:spPr>
          <a:xfrm>
            <a:off x="1402492" y="3193192"/>
            <a:ext cx="2971800" cy="99884"/>
          </a:xfrm>
          <a:custGeom>
            <a:avLst/>
            <a:gdLst>
              <a:gd name="connsiteX0" fmla="*/ 0 w 2971800"/>
              <a:gd name="connsiteY0" fmla="*/ 93705 h 99884"/>
              <a:gd name="connsiteX1" fmla="*/ 1377778 w 2971800"/>
              <a:gd name="connsiteY1" fmla="*/ 1030 h 99884"/>
              <a:gd name="connsiteX2" fmla="*/ 2971800 w 2971800"/>
              <a:gd name="connsiteY2" fmla="*/ 99884 h 99884"/>
              <a:gd name="connsiteX3" fmla="*/ 2971800 w 2971800"/>
              <a:gd name="connsiteY3" fmla="*/ 99884 h 9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99884">
                <a:moveTo>
                  <a:pt x="0" y="93705"/>
                </a:moveTo>
                <a:cubicBezTo>
                  <a:pt x="441239" y="46852"/>
                  <a:pt x="882478" y="0"/>
                  <a:pt x="1377778" y="1030"/>
                </a:cubicBezTo>
                <a:cubicBezTo>
                  <a:pt x="1873078" y="2060"/>
                  <a:pt x="2971800" y="99884"/>
                  <a:pt x="2971800" y="99884"/>
                </a:cubicBezTo>
                <a:lnTo>
                  <a:pt x="2971800" y="99884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57 Forma libre"/>
          <p:cNvSpPr/>
          <p:nvPr/>
        </p:nvSpPr>
        <p:spPr>
          <a:xfrm>
            <a:off x="1414849" y="3311611"/>
            <a:ext cx="2953265" cy="74140"/>
          </a:xfrm>
          <a:custGeom>
            <a:avLst/>
            <a:gdLst>
              <a:gd name="connsiteX0" fmla="*/ 2953265 w 2953265"/>
              <a:gd name="connsiteY0" fmla="*/ 0 h 74140"/>
              <a:gd name="connsiteX1" fmla="*/ 1371600 w 2953265"/>
              <a:gd name="connsiteY1" fmla="*/ 74140 h 74140"/>
              <a:gd name="connsiteX2" fmla="*/ 0 w 2953265"/>
              <a:gd name="connsiteY2" fmla="*/ 55605 h 7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3265" h="74140">
                <a:moveTo>
                  <a:pt x="2953265" y="0"/>
                </a:moveTo>
                <a:cubicBezTo>
                  <a:pt x="2408538" y="32436"/>
                  <a:pt x="1371600" y="74140"/>
                  <a:pt x="1371600" y="74140"/>
                </a:cubicBezTo>
                <a:lnTo>
                  <a:pt x="0" y="5560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Forma libre"/>
          <p:cNvSpPr/>
          <p:nvPr/>
        </p:nvSpPr>
        <p:spPr>
          <a:xfrm>
            <a:off x="1544595" y="3906795"/>
            <a:ext cx="3033583" cy="208005"/>
          </a:xfrm>
          <a:custGeom>
            <a:avLst/>
            <a:gdLst>
              <a:gd name="connsiteX0" fmla="*/ 0 w 3033583"/>
              <a:gd name="connsiteY0" fmla="*/ 208005 h 208005"/>
              <a:gd name="connsiteX1" fmla="*/ 1556951 w 3033583"/>
              <a:gd name="connsiteY1" fmla="*/ 10297 h 208005"/>
              <a:gd name="connsiteX2" fmla="*/ 3033583 w 3033583"/>
              <a:gd name="connsiteY2" fmla="*/ 146221 h 20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583" h="208005">
                <a:moveTo>
                  <a:pt x="0" y="208005"/>
                </a:moveTo>
                <a:cubicBezTo>
                  <a:pt x="525677" y="114299"/>
                  <a:pt x="1051354" y="20594"/>
                  <a:pt x="1556951" y="10297"/>
                </a:cubicBezTo>
                <a:cubicBezTo>
                  <a:pt x="2062548" y="0"/>
                  <a:pt x="2548065" y="73110"/>
                  <a:pt x="3033583" y="14622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Forma libre"/>
          <p:cNvSpPr/>
          <p:nvPr/>
        </p:nvSpPr>
        <p:spPr>
          <a:xfrm>
            <a:off x="1563130" y="4102443"/>
            <a:ext cx="3008870" cy="201827"/>
          </a:xfrm>
          <a:custGeom>
            <a:avLst/>
            <a:gdLst>
              <a:gd name="connsiteX0" fmla="*/ 3008870 w 3008870"/>
              <a:gd name="connsiteY0" fmla="*/ 0 h 201827"/>
              <a:gd name="connsiteX1" fmla="*/ 1433384 w 3008870"/>
              <a:gd name="connsiteY1" fmla="*/ 179173 h 201827"/>
              <a:gd name="connsiteX2" fmla="*/ 0 w 3008870"/>
              <a:gd name="connsiteY2" fmla="*/ 135925 h 20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8870" h="201827">
                <a:moveTo>
                  <a:pt x="3008870" y="0"/>
                </a:moveTo>
                <a:cubicBezTo>
                  <a:pt x="2471866" y="78259"/>
                  <a:pt x="1934862" y="156519"/>
                  <a:pt x="1433384" y="179173"/>
                </a:cubicBezTo>
                <a:cubicBezTo>
                  <a:pt x="931906" y="201827"/>
                  <a:pt x="465953" y="168876"/>
                  <a:pt x="0" y="1359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60 Forma libre"/>
          <p:cNvSpPr/>
          <p:nvPr/>
        </p:nvSpPr>
        <p:spPr>
          <a:xfrm>
            <a:off x="1563130" y="4333102"/>
            <a:ext cx="3052119" cy="170936"/>
          </a:xfrm>
          <a:custGeom>
            <a:avLst/>
            <a:gdLst>
              <a:gd name="connsiteX0" fmla="*/ 0 w 3052119"/>
              <a:gd name="connsiteY0" fmla="*/ 170936 h 170936"/>
              <a:gd name="connsiteX1" fmla="*/ 1495167 w 3052119"/>
              <a:gd name="connsiteY1" fmla="*/ 16476 h 170936"/>
              <a:gd name="connsiteX2" fmla="*/ 3052119 w 3052119"/>
              <a:gd name="connsiteY2" fmla="*/ 72082 h 1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2119" h="170936">
                <a:moveTo>
                  <a:pt x="0" y="170936"/>
                </a:moveTo>
                <a:cubicBezTo>
                  <a:pt x="493240" y="101944"/>
                  <a:pt x="986481" y="32952"/>
                  <a:pt x="1495167" y="16476"/>
                </a:cubicBezTo>
                <a:cubicBezTo>
                  <a:pt x="2003854" y="0"/>
                  <a:pt x="2527986" y="36041"/>
                  <a:pt x="3052119" y="7208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61 Forma libre"/>
          <p:cNvSpPr/>
          <p:nvPr/>
        </p:nvSpPr>
        <p:spPr>
          <a:xfrm>
            <a:off x="1581665" y="4429897"/>
            <a:ext cx="3008870" cy="235809"/>
          </a:xfrm>
          <a:custGeom>
            <a:avLst/>
            <a:gdLst>
              <a:gd name="connsiteX0" fmla="*/ 3008870 w 3008870"/>
              <a:gd name="connsiteY0" fmla="*/ 0 h 235809"/>
              <a:gd name="connsiteX1" fmla="*/ 1488989 w 3008870"/>
              <a:gd name="connsiteY1" fmla="*/ 203887 h 235809"/>
              <a:gd name="connsiteX2" fmla="*/ 0 w 3008870"/>
              <a:gd name="connsiteY2" fmla="*/ 191530 h 23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8870" h="235809">
                <a:moveTo>
                  <a:pt x="3008870" y="0"/>
                </a:moveTo>
                <a:cubicBezTo>
                  <a:pt x="2499668" y="85982"/>
                  <a:pt x="1990467" y="171965"/>
                  <a:pt x="1488989" y="203887"/>
                </a:cubicBezTo>
                <a:cubicBezTo>
                  <a:pt x="987511" y="235809"/>
                  <a:pt x="493755" y="213669"/>
                  <a:pt x="0" y="19153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7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15766"/>
            <a:ext cx="720080" cy="670944"/>
          </a:xfrm>
          <a:prstGeom prst="rect">
            <a:avLst/>
          </a:prstGeom>
          <a:noFill/>
        </p:spPr>
      </p:pic>
      <p:pic>
        <p:nvPicPr>
          <p:cNvPr id="68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939902"/>
            <a:ext cx="720080" cy="6834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Acceso a atributos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debe obtener el objeto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HttpSession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del usuario mediante el método </a:t>
            </a:r>
            <a:r>
              <a:rPr lang="es-ES" sz="2000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getSession</a:t>
            </a: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HttpServletRequest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establecer y recuperar atributos de petición, utilizaremos los métodos </a:t>
            </a:r>
            <a:r>
              <a:rPr lang="es-ES" sz="2000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setAttribute</a:t>
            </a: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y </a:t>
            </a:r>
            <a:r>
              <a:rPr lang="es-ES" sz="2000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getAttribute</a:t>
            </a: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HttpSession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691680" y="1905094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//Si la sesión de usuario ya existe, se </a:t>
            </a:r>
          </a:p>
          <a:p>
            <a:r>
              <a:rPr lang="es-ES" sz="1400" dirty="0"/>
              <a:t>//recupera, sino se crea una nueva</a:t>
            </a:r>
          </a:p>
          <a:p>
            <a:r>
              <a:rPr lang="es-ES" sz="1400" dirty="0" err="1"/>
              <a:t>HttpSession</a:t>
            </a:r>
            <a:r>
              <a:rPr lang="es-ES" sz="1400" dirty="0"/>
              <a:t> s=</a:t>
            </a:r>
            <a:r>
              <a:rPr lang="es-ES" sz="1400" dirty="0" err="1"/>
              <a:t>request.getSession</a:t>
            </a:r>
            <a:r>
              <a:rPr lang="es-ES" sz="1400" dirty="0"/>
              <a:t>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Control de sesiones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Tiempo máximo de inactividad de una sesión: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Eliminar atributos de sesión: 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método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removeAttribute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nombre) de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HttpSession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Invalidar una sesión:</a:t>
            </a:r>
          </a:p>
          <a:p>
            <a:pPr marL="457200"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método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invalidate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de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HttpSession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47664" y="1717526"/>
            <a:ext cx="3456384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&lt;session-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&gt;</a:t>
            </a:r>
            <a:endParaRPr kumimoji="0" lang="es-ES" sz="10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	&lt;session-timeout&gt;10&lt;/session-timeout&gt;</a:t>
            </a:r>
            <a:endParaRPr kumimoji="0" lang="es-ES" sz="10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s-ES" sz="1000" b="0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s-ES" sz="1000" b="0" i="0" u="none" strike="noStrike" cap="none" normalizeH="0" baseline="0" dirty="0" err="1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session-config</a:t>
            </a:r>
            <a:r>
              <a:rPr kumimoji="0" lang="es-ES" sz="1000" b="0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&gt; </a:t>
            </a:r>
            <a:endParaRPr kumimoji="0" lang="es-ES" sz="10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177966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web.xml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18141</TotalTime>
  <Words>489</Words>
  <Application>Microsoft Office PowerPoint</Application>
  <PresentationFormat>Presentación en pantalla (16:9)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Mantenimiento de datos en la aplicación</vt:lpstr>
      <vt:lpstr>Presentación de PowerPoint</vt:lpstr>
      <vt:lpstr>Atributos de petición</vt:lpstr>
      <vt:lpstr>Presentación de PowerPoint</vt:lpstr>
      <vt:lpstr>Presentación de PowerPoint</vt:lpstr>
      <vt:lpstr>Atributos de sesión</vt:lpstr>
      <vt:lpstr>Presentación de PowerPoint</vt:lpstr>
      <vt:lpstr>Presentación de PowerPoint</vt:lpstr>
      <vt:lpstr>Presentación de PowerPoint</vt:lpstr>
      <vt:lpstr>Atributos de aplicación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iaresblazquez@usal.es</cp:lastModifiedBy>
  <cp:revision>110</cp:revision>
  <dcterms:created xsi:type="dcterms:W3CDTF">2016-05-07T10:27:15Z</dcterms:created>
  <dcterms:modified xsi:type="dcterms:W3CDTF">2024-10-07T16:46:51Z</dcterms:modified>
</cp:coreProperties>
</file>