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13/10/2024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Java Server </a:t>
            </a:r>
            <a:r>
              <a:rPr lang="es-ES" dirty="0" err="1"/>
              <a:t>Pages</a:t>
            </a:r>
            <a:r>
              <a:rPr lang="es-ES" dirty="0"/>
              <a:t> (JSP)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Directiva page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 información sobre la página para que sea procesada durante la transformación 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Entre sus principales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language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Lenguaje utilizado en el código. Por defecto, Java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contentType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Tipo de contenido a generar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import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Clases que deben ser importadas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errorPage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Página a la que será transferido el usuario si se produce una excepción no controlada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isErrorPage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Indica si es o no una página de error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Directiva </a:t>
            </a:r>
            <a:r>
              <a:rPr kumimoji="0" lang="es-E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include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Incluye dentro de la página el contenido de un archivo externo. Habitual para encabezados y pies de página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el atributo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indica el archivo a incluir: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44008" y="2715766"/>
            <a:ext cx="93610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&lt;</a:t>
            </a:r>
            <a:r>
              <a:rPr lang="es-ES" sz="1200" dirty="0" err="1"/>
              <a:t>div</a:t>
            </a:r>
            <a:r>
              <a:rPr lang="es-ES" sz="1200" dirty="0"/>
              <a:t>&gt;…</a:t>
            </a:r>
          </a:p>
          <a:p>
            <a:r>
              <a:rPr lang="es-ES" sz="1200" dirty="0"/>
              <a:t>..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427984" y="2469545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encabezado.html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99592" y="3435846"/>
            <a:ext cx="338437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&lt;</a:t>
            </a:r>
            <a:r>
              <a:rPr lang="es-ES" sz="1200" dirty="0" err="1"/>
              <a:t>body</a:t>
            </a:r>
            <a:r>
              <a:rPr lang="es-ES" sz="1200" dirty="0"/>
              <a:t>&gt;…</a:t>
            </a:r>
          </a:p>
          <a:p>
            <a:r>
              <a:rPr lang="es-ES" sz="1200" dirty="0"/>
              <a:t>&lt;%@ </a:t>
            </a:r>
            <a:r>
              <a:rPr lang="es-ES" sz="1200" dirty="0" err="1"/>
              <a:t>include</a:t>
            </a:r>
            <a:r>
              <a:rPr lang="es-ES" sz="1200" dirty="0"/>
              <a:t>  </a:t>
            </a:r>
            <a:r>
              <a:rPr lang="es-ES" sz="1200" dirty="0" err="1"/>
              <a:t>file</a:t>
            </a:r>
            <a:r>
              <a:rPr lang="es-ES" sz="1200" dirty="0"/>
              <a:t>=“encabezado.html”%&gt;</a:t>
            </a:r>
          </a:p>
          <a:p>
            <a:r>
              <a:rPr lang="es-ES" sz="1200" dirty="0"/>
              <a:t>…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99592" y="3147814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principal.jsp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3923928" y="2787774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759624" y="3579862"/>
            <a:ext cx="3276872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/>
              <a:t>&lt;</a:t>
            </a:r>
            <a:r>
              <a:rPr lang="es-ES" sz="1200" dirty="0" err="1"/>
              <a:t>div</a:t>
            </a:r>
            <a:r>
              <a:rPr lang="es-ES" sz="1200" dirty="0"/>
              <a:t>&gt;&lt;h1&gt;..</a:t>
            </a:r>
          </a:p>
          <a:p>
            <a:r>
              <a:rPr lang="es-ES" sz="1200" dirty="0"/>
              <a:t>&lt;%@ </a:t>
            </a:r>
            <a:r>
              <a:rPr lang="es-ES" sz="1200" dirty="0" err="1"/>
              <a:t>include</a:t>
            </a:r>
            <a:r>
              <a:rPr lang="es-ES" sz="1200" dirty="0"/>
              <a:t>  </a:t>
            </a:r>
            <a:r>
              <a:rPr lang="es-ES" sz="1200" dirty="0" err="1"/>
              <a:t>file</a:t>
            </a:r>
            <a:r>
              <a:rPr lang="es-ES" sz="1200" dirty="0"/>
              <a:t>=“encabezado.html”%&gt;</a:t>
            </a:r>
          </a:p>
          <a:p>
            <a:r>
              <a:rPr lang="es-ES" sz="1200" dirty="0"/>
              <a:t>…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5759624" y="3291830"/>
            <a:ext cx="174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principal2.jsp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5580112" y="278777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Llamada rectangular"/>
          <p:cNvSpPr/>
          <p:nvPr/>
        </p:nvSpPr>
        <p:spPr>
          <a:xfrm>
            <a:off x="6228184" y="2355726"/>
            <a:ext cx="2376264" cy="432048"/>
          </a:xfrm>
          <a:prstGeom prst="wedgeRectCallout">
            <a:avLst>
              <a:gd name="adj1" fmla="val -72314"/>
              <a:gd name="adj2" fmla="val 47056"/>
            </a:avLst>
          </a:prstGeom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6300192" y="235572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La página incluida puede ser HTML o JSP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Directiva </a:t>
            </a:r>
            <a:r>
              <a:rPr kumimoji="0" lang="es-E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taglib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Incorpora una librería de acciones para poder utilizarlas en la página. Dos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uri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Identificador de la librería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prefix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Prefijo que se debe usar delante de cada nombre de acción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619672" y="3003798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&lt;%@</a:t>
            </a:r>
            <a:r>
              <a:rPr lang="pt-BR" sz="1200" dirty="0" err="1"/>
              <a:t>taglib</a:t>
            </a:r>
            <a:r>
              <a:rPr lang="pt-BR" sz="1200" dirty="0"/>
              <a:t> uri="http://java.sun.com/jsp/jstl/core" </a:t>
            </a:r>
            <a:r>
              <a:rPr lang="pt-BR" sz="1200" dirty="0" err="1"/>
              <a:t>prefix</a:t>
            </a:r>
            <a:r>
              <a:rPr lang="pt-BR" sz="1200" dirty="0"/>
              <a:t>="c" %&gt;</a:t>
            </a:r>
          </a:p>
          <a:p>
            <a:r>
              <a:rPr lang="es-ES" sz="1200" dirty="0"/>
              <a:t>:</a:t>
            </a:r>
          </a:p>
          <a:p>
            <a:r>
              <a:rPr lang="es-ES" sz="1200" dirty="0"/>
              <a:t>&lt;c:forEach..&gt;</a:t>
            </a:r>
          </a:p>
          <a:p>
            <a:r>
              <a:rPr lang="es-ES" sz="1200" dirty="0"/>
              <a:t>:</a:t>
            </a:r>
          </a:p>
          <a:p>
            <a:r>
              <a:rPr lang="es-ES" sz="1200" dirty="0"/>
              <a:t>&lt;c:if .. 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Acciones implícitas JSP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Definición y tipos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Las acciones son etiquetas que representan llamadas a métodos Java, llamadas que se producen cada vez que la página es solicitada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JSP incorpora de forma implícita una serie de acciones, a las que se accede con el prefijo </a:t>
            </a:r>
            <a:r>
              <a:rPr lang="es-E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jsp</a:t>
            </a:r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forward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include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param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useBean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setProperty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getProperty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forward e </a:t>
            </a:r>
            <a:r>
              <a:rPr kumimoji="0" lang="es-ES" sz="41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include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99288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Realizan la transferencia de la petición desde la página a otro componente de la aplicación. Equivalen, respectivamente, a los métodos </a:t>
            </a:r>
            <a:r>
              <a:rPr lang="es-ES" sz="2000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include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forward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objeto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RequestDispatcher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el atributo </a:t>
            </a:r>
            <a:r>
              <a:rPr lang="es-ES" sz="20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page 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indica la dirección de la página destino, que puede ser otra JSP, un HTML o incluso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03648" y="321982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jsp:include</a:t>
            </a:r>
            <a:r>
              <a:rPr lang="es-ES" dirty="0"/>
              <a:t> page=“destino.jsp”/&gt;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403648" y="372387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&lt;</a:t>
            </a:r>
            <a:r>
              <a:rPr lang="es-ES" dirty="0" err="1"/>
              <a:t>jsp:forward</a:t>
            </a:r>
            <a:r>
              <a:rPr lang="es-ES" dirty="0"/>
              <a:t> page=“</a:t>
            </a:r>
            <a:r>
              <a:rPr lang="es-ES" dirty="0" err="1"/>
              <a:t>NuevoServlet</a:t>
            </a:r>
            <a:r>
              <a:rPr lang="es-ES" dirty="0"/>
              <a:t>”/&gt;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Integración </a:t>
            </a:r>
            <a:r>
              <a:rPr lang="es-ES" dirty="0" err="1"/>
              <a:t>servlet</a:t>
            </a:r>
            <a:r>
              <a:rPr lang="es-ES" dirty="0"/>
              <a:t> - JSP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Criterios de utilización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 una aplicación Web se emplean habitualmente ambos componentes:</a:t>
            </a:r>
            <a:endParaRPr lang="es-ES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Utilizaremos </a:t>
            </a: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servlets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cuando no haya que generar respuestas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emplearán páginas JSP siempre que haya que construir dinámicamente una página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 y características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Componente que forma parte de una aplicación Web Jakarta EE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Archivo de texto en el que se combinan bloques HTML con código Java (scriptlet) que se ejecuta en el servidor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Adecuado para la generación de respuestas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812918" y="2460440"/>
            <a:ext cx="1008112" cy="1152128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915816" y="365779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.</a:t>
            </a:r>
            <a:r>
              <a:rPr lang="es-ES" dirty="0" err="1"/>
              <a:t>jsp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812918" y="2595675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HTML</a:t>
            </a:r>
          </a:p>
          <a:p>
            <a:pPr algn="ctr"/>
            <a:r>
              <a:rPr lang="es-ES" dirty="0"/>
              <a:t>+</a:t>
            </a:r>
          </a:p>
          <a:p>
            <a:pPr algn="ctr"/>
            <a:r>
              <a:rPr lang="es-ES" dirty="0"/>
              <a:t>Java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Código Java en JSP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delimita por &lt;% y %&gt;. Pueden aparecer en cualquier parte de la página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Scriptlet. Bloque Java que realiza alguna tarea  &lt;%      %&gt;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Expresión. Devuelve un resultado a la página    &lt;%=   %&gt;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3098968"/>
            <a:ext cx="2668141" cy="16814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43608" y="3363838"/>
            <a:ext cx="381642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/>
              <a:t>&lt;</a:t>
            </a:r>
            <a:r>
              <a:rPr lang="es-ES" sz="1000" dirty="0" err="1"/>
              <a:t>body</a:t>
            </a:r>
            <a:r>
              <a:rPr lang="es-ES" sz="1000" dirty="0"/>
              <a:t>&gt;</a:t>
            </a:r>
          </a:p>
          <a:p>
            <a:r>
              <a:rPr lang="es-ES" sz="1000" dirty="0"/>
              <a:t>  &lt;center&gt;</a:t>
            </a:r>
          </a:p>
          <a:p>
            <a:r>
              <a:rPr lang="es-ES" sz="1000" dirty="0"/>
              <a:t>    &lt;%</a:t>
            </a:r>
            <a:r>
              <a:rPr lang="es-ES" sz="1000" dirty="0" err="1"/>
              <a:t>for</a:t>
            </a:r>
            <a:r>
              <a:rPr lang="es-ES" sz="1000" dirty="0"/>
              <a:t>(</a:t>
            </a:r>
            <a:r>
              <a:rPr lang="es-ES" sz="1000" dirty="0" err="1"/>
              <a:t>int</a:t>
            </a:r>
            <a:r>
              <a:rPr lang="es-ES" sz="1000" dirty="0"/>
              <a:t> i=1;i&lt;=6;i++){ %&gt;</a:t>
            </a:r>
          </a:p>
          <a:p>
            <a:r>
              <a:rPr lang="pt-BR" sz="1000" dirty="0"/>
              <a:t>      &lt;h&lt;%=i%&gt;&gt; </a:t>
            </a:r>
            <a:r>
              <a:rPr lang="pt-BR" sz="1000" dirty="0" err="1"/>
              <a:t>Bienvendio</a:t>
            </a:r>
            <a:r>
              <a:rPr lang="pt-BR" sz="1000" dirty="0"/>
              <a:t> a mi página&lt;/h&lt;%=i%&gt;&gt;</a:t>
            </a:r>
          </a:p>
          <a:p>
            <a:r>
              <a:rPr lang="es-ES" sz="1000" dirty="0"/>
              <a:t>    &lt;%} %&gt;</a:t>
            </a:r>
          </a:p>
          <a:p>
            <a:r>
              <a:rPr lang="es-ES" sz="1000" dirty="0"/>
              <a:t>  &lt;/center&gt;</a:t>
            </a:r>
          </a:p>
          <a:p>
            <a:r>
              <a:rPr lang="es-ES" sz="1000" dirty="0"/>
              <a:t>&lt;/</a:t>
            </a:r>
            <a:r>
              <a:rPr lang="es-ES" sz="1000" dirty="0" err="1"/>
              <a:t>body</a:t>
            </a:r>
            <a:r>
              <a:rPr lang="es-ES" sz="1000" dirty="0"/>
              <a:t>&gt;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107504" y="329183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scriptlet</a:t>
            </a:r>
          </a:p>
        </p:txBody>
      </p:sp>
      <p:cxnSp>
        <p:nvCxnSpPr>
          <p:cNvPr id="8" name="7 Conector recto de flecha"/>
          <p:cNvCxnSpPr>
            <a:stCxn id="6" idx="2"/>
          </p:cNvCxnSpPr>
          <p:nvPr/>
        </p:nvCxnSpPr>
        <p:spPr>
          <a:xfrm>
            <a:off x="503548" y="3538051"/>
            <a:ext cx="828092" cy="2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2"/>
          </p:cNvCxnSpPr>
          <p:nvPr/>
        </p:nvCxnSpPr>
        <p:spPr>
          <a:xfrm>
            <a:off x="503548" y="3538051"/>
            <a:ext cx="828092" cy="54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203848" y="477380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expresión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rot="10800000">
            <a:off x="1785918" y="4000510"/>
            <a:ext cx="1705962" cy="80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3563888" y="401191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Ciclo de vida de una página JSP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página JSP es transformada en un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cuando es solicitada por primera vez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067944" y="2840022"/>
            <a:ext cx="1270020" cy="28803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995936" y="285978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pagina_jsp.class</a:t>
            </a:r>
            <a:endParaRPr lang="es-ES" sz="1200" dirty="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156176" y="2643758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6228184" y="264375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instancia</a:t>
            </a:r>
          </a:p>
          <a:p>
            <a:r>
              <a:rPr lang="es-ES" sz="1200" dirty="0" err="1"/>
              <a:t>servlet</a:t>
            </a:r>
            <a:endParaRPr lang="es-ES" sz="1200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755576" y="2643758"/>
            <a:ext cx="1728192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851920" y="177966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1ªpetición</a:t>
            </a: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2859782"/>
            <a:ext cx="783704" cy="803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orma libre"/>
          <p:cNvSpPr/>
          <p:nvPr/>
        </p:nvSpPr>
        <p:spPr>
          <a:xfrm>
            <a:off x="6900272" y="2235649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5364088" y="249974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Creación instancia</a:t>
            </a:r>
          </a:p>
        </p:txBody>
      </p:sp>
      <p:sp>
        <p:nvSpPr>
          <p:cNvPr id="24" name="23 CuadroTexto"/>
          <p:cNvSpPr txBox="1"/>
          <p:nvPr/>
        </p:nvSpPr>
        <p:spPr>
          <a:xfrm>
            <a:off x="7164288" y="2211710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Ejecución código del </a:t>
            </a:r>
            <a:r>
              <a:rPr lang="es-ES" sz="1000" dirty="0" err="1"/>
              <a:t>servlet</a:t>
            </a:r>
            <a:endParaRPr lang="es-ES" sz="10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83568" y="235572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/pagina.jsp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2483768" y="2139702"/>
            <a:ext cx="6048672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131840" y="4227934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3203848" y="422793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instancia</a:t>
            </a:r>
          </a:p>
          <a:p>
            <a:r>
              <a:rPr lang="es-ES" sz="1200" dirty="0" err="1"/>
              <a:t>servlet</a:t>
            </a:r>
            <a:endParaRPr lang="es-ES" sz="1200" dirty="0"/>
          </a:p>
        </p:txBody>
      </p:sp>
      <p:cxnSp>
        <p:nvCxnSpPr>
          <p:cNvPr id="30" name="29 Conector recto de flecha"/>
          <p:cNvCxnSpPr>
            <a:endCxn id="35" idx="1"/>
          </p:cNvCxnSpPr>
          <p:nvPr/>
        </p:nvCxnSpPr>
        <p:spPr>
          <a:xfrm>
            <a:off x="755576" y="4299942"/>
            <a:ext cx="216024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2627784" y="343584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2ª y restantes peticiones</a:t>
            </a:r>
          </a:p>
        </p:txBody>
      </p:sp>
      <p:sp>
        <p:nvSpPr>
          <p:cNvPr id="32" name="31 Forma libre"/>
          <p:cNvSpPr/>
          <p:nvPr/>
        </p:nvSpPr>
        <p:spPr>
          <a:xfrm>
            <a:off x="3875936" y="3819825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4139952" y="3795886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Ejecución código del </a:t>
            </a:r>
            <a:r>
              <a:rPr lang="es-ES" sz="1000" dirty="0" err="1"/>
              <a:t>servlet</a:t>
            </a:r>
            <a:endParaRPr lang="es-ES" sz="1000" dirty="0"/>
          </a:p>
        </p:txBody>
      </p:sp>
      <p:sp>
        <p:nvSpPr>
          <p:cNvPr id="35" name="34 Rectángulo"/>
          <p:cNvSpPr/>
          <p:nvPr/>
        </p:nvSpPr>
        <p:spPr>
          <a:xfrm>
            <a:off x="2915816" y="3795886"/>
            <a:ext cx="2736304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2601660" y="2499742"/>
            <a:ext cx="1008112" cy="28803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2555776" y="25195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pagina.jsp</a:t>
            </a:r>
          </a:p>
        </p:txBody>
      </p:sp>
      <p:cxnSp>
        <p:nvCxnSpPr>
          <p:cNvPr id="38" name="37 Conector recto de flecha"/>
          <p:cNvCxnSpPr>
            <a:stCxn id="36" idx="3"/>
          </p:cNvCxnSpPr>
          <p:nvPr/>
        </p:nvCxnSpPr>
        <p:spPr>
          <a:xfrm>
            <a:off x="3609772" y="2643758"/>
            <a:ext cx="458172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707904" y="254155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transformación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899592" y="401191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/pagina.jsp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Componentes de una página JSP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Objetos implícitos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Dentro de un scriptlet podemos hacer uso de una serie de objetos implícitos: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Instancia de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response.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Instancia de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HttpServletResponse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Instancia de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HttpSSession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Instancia de </a:t>
            </a: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</a:t>
            </a:r>
            <a:endParaRPr lang="es-ES" sz="16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exception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Instancia de excepción creada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</a:t>
            </a:r>
            <a:r>
              <a:rPr lang="es-ES" sz="16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Objeto PrintWriter de salida Http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Directivas JSP</a:t>
            </a: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Información que se suministra al servidor de aplicaciones durante la fase de transformación a </a:t>
            </a:r>
            <a:r>
              <a:rPr lang="es-ES" sz="20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Sintaxis: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Directivas: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page. Establece propiedades generales de la página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include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Incluye el contenido de algún archivo externo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taglib</a:t>
            </a:r>
            <a:r>
              <a:rPr lang="es-ES" sz="14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Permite utilizar acciones de librerías externas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763688" y="2283718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&lt;%@directiva atributo1=“valor” atributo2=“valor”..%&gt;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Acciones JSP</a:t>
            </a: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Ejecuta una tarea habitual en la página, que lleva asociada por detrás la ejecución de un código Java.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Sintaxis basada en XML: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763688" y="2283718"/>
            <a:ext cx="54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&lt;</a:t>
            </a:r>
            <a:r>
              <a:rPr lang="es-ES" sz="1200" dirty="0" err="1"/>
              <a:t>nombre_accion</a:t>
            </a:r>
            <a:r>
              <a:rPr lang="es-ES" sz="1200" dirty="0"/>
              <a:t> atributo1=“valor” atributo2=“valor”.. 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Directivas JSP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13277</TotalTime>
  <Words>747</Words>
  <Application>Microsoft Office PowerPoint</Application>
  <PresentationFormat>Presentación en pantalla (16:9)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Java Server Pages (JSP)</vt:lpstr>
      <vt:lpstr>Presentación de PowerPoint</vt:lpstr>
      <vt:lpstr>Presentación de PowerPoint</vt:lpstr>
      <vt:lpstr>Presentación de PowerPoint</vt:lpstr>
      <vt:lpstr>Componentes de una página JSP</vt:lpstr>
      <vt:lpstr>Presentación de PowerPoint</vt:lpstr>
      <vt:lpstr>Presentación de PowerPoint</vt:lpstr>
      <vt:lpstr>Presentación de PowerPoint</vt:lpstr>
      <vt:lpstr>Directivas JSP</vt:lpstr>
      <vt:lpstr>Presentación de PowerPoint</vt:lpstr>
      <vt:lpstr>Presentación de PowerPoint</vt:lpstr>
      <vt:lpstr>Presentación de PowerPoint</vt:lpstr>
      <vt:lpstr>Acciones implícitas JSP</vt:lpstr>
      <vt:lpstr>Presentación de PowerPoint</vt:lpstr>
      <vt:lpstr>Presentación de PowerPoint</vt:lpstr>
      <vt:lpstr>Integración servlet - JSP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iaresblazquez@usal.es</cp:lastModifiedBy>
  <cp:revision>125</cp:revision>
  <dcterms:created xsi:type="dcterms:W3CDTF">2016-05-07T10:27:15Z</dcterms:created>
  <dcterms:modified xsi:type="dcterms:W3CDTF">2024-10-13T11:31:13Z</dcterms:modified>
</cp:coreProperties>
</file>