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588" r:id="rId2"/>
    <p:sldId id="698" r:id="rId3"/>
    <p:sldId id="699" r:id="rId4"/>
    <p:sldId id="700" r:id="rId5"/>
    <p:sldId id="720" r:id="rId6"/>
    <p:sldId id="719" r:id="rId7"/>
    <p:sldId id="701" r:id="rId8"/>
    <p:sldId id="705" r:id="rId9"/>
    <p:sldId id="703" r:id="rId10"/>
    <p:sldId id="706" r:id="rId11"/>
    <p:sldId id="709" r:id="rId12"/>
    <p:sldId id="710" r:id="rId13"/>
    <p:sldId id="732" r:id="rId14"/>
    <p:sldId id="712" r:id="rId15"/>
    <p:sldId id="721" r:id="rId16"/>
    <p:sldId id="714" r:id="rId17"/>
    <p:sldId id="713" r:id="rId18"/>
    <p:sldId id="715" r:id="rId19"/>
    <p:sldId id="711" r:id="rId20"/>
    <p:sldId id="708" r:id="rId21"/>
    <p:sldId id="733" r:id="rId22"/>
    <p:sldId id="723" r:id="rId23"/>
    <p:sldId id="724" r:id="rId24"/>
    <p:sldId id="725" r:id="rId25"/>
    <p:sldId id="722" r:id="rId26"/>
    <p:sldId id="728" r:id="rId27"/>
    <p:sldId id="729" r:id="rId28"/>
    <p:sldId id="730" r:id="rId29"/>
    <p:sldId id="73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E56"/>
    <a:srgbClr val="E03CCC"/>
    <a:srgbClr val="3AAEFF"/>
    <a:srgbClr val="A3C479"/>
    <a:srgbClr val="000000"/>
    <a:srgbClr val="E660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47" autoAdjust="0"/>
    <p:restoredTop sz="94660"/>
  </p:normalViewPr>
  <p:slideViewPr>
    <p:cSldViewPr snapToGrid="0">
      <p:cViewPr varScale="1">
        <p:scale>
          <a:sx n="101" d="100"/>
          <a:sy n="101" d="100"/>
        </p:scale>
        <p:origin x="10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99F99-17C9-43EB-BE00-AF6BF7394C82}" type="datetimeFigureOut">
              <a:rPr lang="es-ES" smtClean="0"/>
              <a:t>16/10/2024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0424B-EB7E-44AD-8DDC-7A53431A98EC}" type="slidenum">
              <a:rPr lang="es-ES" smtClean="0"/>
              <a:t>‹Nº›</a:t>
            </a:fld>
            <a:endParaRPr lang="es-ES"/>
          </a:p>
        </p:txBody>
      </p:sp>
    </p:spTree>
    <p:extLst>
      <p:ext uri="{BB962C8B-B14F-4D97-AF65-F5344CB8AC3E}">
        <p14:creationId xmlns:p14="http://schemas.microsoft.com/office/powerpoint/2010/main" val="2326880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2pPr marL="384048" indent="-182880">
              <a:buFont typeface="Arial" panose="020B0604020202020204" pitchFamily="34" charset="0"/>
              <a:buChar char="•"/>
              <a:defRPr sz="2000"/>
            </a:lvl2pPr>
            <a:lvl3pPr marL="566928" indent="-182880">
              <a:buFont typeface="Arial" panose="020B0604020202020204" pitchFamily="34" charset="0"/>
              <a:buChar char="•"/>
              <a:defRPr sz="1800"/>
            </a:lvl3pPr>
            <a:lvl4pPr marL="852678" indent="-285750">
              <a:buFont typeface="Arial" panose="020B0604020202020204" pitchFamily="34" charset="0"/>
              <a:buChar char="•"/>
              <a:defRPr sz="1600"/>
            </a:lvl4pPr>
            <a:lvl5pPr>
              <a:defRPr sz="1600"/>
            </a:lvl5pPr>
            <a:lvl6pPr>
              <a:defRPr sz="1600"/>
            </a:lvl6pPr>
          </a:lstStyle>
          <a:p>
            <a:pPr lvl="1"/>
            <a:r>
              <a:rPr lang="es-ES" dirty="0"/>
              <a:t>Haga clic para modificar los estilos de texto del patrón</a:t>
            </a:r>
          </a:p>
          <a:p>
            <a:pPr lvl="2"/>
            <a:r>
              <a:rPr lang="es-ES" dirty="0"/>
              <a:t>Segundo nivel</a:t>
            </a:r>
          </a:p>
          <a:p>
            <a:pPr lvl="3"/>
            <a:r>
              <a:rPr lang="es-ES" dirty="0"/>
              <a:t>Tercer nivel</a:t>
            </a:r>
          </a:p>
          <a:p>
            <a:pPr lvl="4"/>
            <a:r>
              <a:rPr lang="es-ES" dirty="0"/>
              <a:t>Cuarto nivel</a:t>
            </a:r>
          </a:p>
          <a:p>
            <a:pPr lvl="5"/>
            <a:r>
              <a:rPr lang="es-ES" dirty="0"/>
              <a:t>Quinto nivel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6F077B-A50F-4D64-8574-E2D6A98A5553}"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10/16/2024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10/16/2024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tx1">
              <a:lumMod val="20000"/>
              <a:lumOff val="8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5B747F8-9654-4282-85D2-65F41AAE7A75}"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s-ES" dirty="0"/>
          </a:p>
        </p:txBody>
      </p:sp>
      <p:sp>
        <p:nvSpPr>
          <p:cNvPr id="9" name="Rectangle 8"/>
          <p:cNvSpPr/>
          <p:nvPr/>
        </p:nvSpPr>
        <p:spPr>
          <a:xfrm>
            <a:off x="15" y="6334316"/>
            <a:ext cx="12191985" cy="6648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10/16/2024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mysql.com/downloads/connector/j/"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ED141-B6E8-AD3A-94BC-AA71F310A415}"/>
              </a:ext>
            </a:extLst>
          </p:cNvPr>
          <p:cNvSpPr>
            <a:spLocks noGrp="1"/>
          </p:cNvSpPr>
          <p:nvPr>
            <p:ph type="title"/>
          </p:nvPr>
        </p:nvSpPr>
        <p:spPr/>
        <p:txBody>
          <a:bodyPr/>
          <a:lstStyle/>
          <a:p>
            <a:r>
              <a:rPr lang="es-ES" dirty="0"/>
              <a:t>JDBC API</a:t>
            </a:r>
          </a:p>
        </p:txBody>
      </p:sp>
      <p:sp>
        <p:nvSpPr>
          <p:cNvPr id="3" name="Marcador de posición de imagen 2">
            <a:extLst>
              <a:ext uri="{FF2B5EF4-FFF2-40B4-BE49-F238E27FC236}">
                <a16:creationId xmlns:a16="http://schemas.microsoft.com/office/drawing/2014/main" id="{59F095F9-3B57-783B-CB5D-981A767E92E0}"/>
              </a:ext>
            </a:extLst>
          </p:cNvPr>
          <p:cNvSpPr>
            <a:spLocks noGrp="1"/>
          </p:cNvSpPr>
          <p:nvPr>
            <p:ph type="pic" idx="1"/>
          </p:nvPr>
        </p:nvSpPr>
        <p:spPr/>
        <p:txBody>
          <a:bodyPr/>
          <a:lstStyle/>
          <a:p>
            <a:r>
              <a:rPr lang="es-ES" dirty="0"/>
              <a:t>Java </a:t>
            </a:r>
          </a:p>
        </p:txBody>
      </p:sp>
      <p:sp>
        <p:nvSpPr>
          <p:cNvPr id="4" name="Marcador de texto 3">
            <a:extLst>
              <a:ext uri="{FF2B5EF4-FFF2-40B4-BE49-F238E27FC236}">
                <a16:creationId xmlns:a16="http://schemas.microsoft.com/office/drawing/2014/main" id="{59DED6A2-B8B3-E2E5-A9EE-9507954E8BE3}"/>
              </a:ext>
            </a:extLst>
          </p:cNvPr>
          <p:cNvSpPr>
            <a:spLocks noGrp="1"/>
          </p:cNvSpPr>
          <p:nvPr>
            <p:ph type="body" sz="half" idx="2"/>
          </p:nvPr>
        </p:nvSpPr>
        <p:spPr/>
        <p:txBody>
          <a:bodyPr/>
          <a:lstStyle/>
          <a:p>
            <a:endParaRPr lang="es-ES"/>
          </a:p>
        </p:txBody>
      </p:sp>
    </p:spTree>
    <p:extLst>
      <p:ext uri="{BB962C8B-B14F-4D97-AF65-F5344CB8AC3E}">
        <p14:creationId xmlns:p14="http://schemas.microsoft.com/office/powerpoint/2010/main" val="137948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JDBC</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Administrar conexiones de bases de datos</a:t>
            </a:r>
          </a:p>
          <a:p>
            <a:pPr lvl="1"/>
            <a:endParaRPr lang="es-ES" dirty="0"/>
          </a:p>
          <a:p>
            <a:pPr lvl="1"/>
            <a:endParaRPr lang="es-ES" dirty="0"/>
          </a:p>
          <a:p>
            <a:pPr lvl="1"/>
            <a:endParaRPr lang="es-ES" dirty="0"/>
          </a:p>
          <a:p>
            <a:pPr lvl="1"/>
            <a:endParaRPr lang="es-ES" dirty="0"/>
          </a:p>
          <a:p>
            <a:pPr lvl="1"/>
            <a:endParaRPr lang="es-ES" dirty="0"/>
          </a:p>
          <a:p>
            <a:pPr lvl="1"/>
            <a:endParaRPr lang="es-ES" dirty="0"/>
          </a:p>
          <a:p>
            <a:endParaRPr lang="es-ES" dirty="0"/>
          </a:p>
        </p:txBody>
      </p:sp>
      <p:pic>
        <p:nvPicPr>
          <p:cNvPr id="6" name="List&lt;Product&gt; menu = new ArrayList();… String url = &quot;jdbc:derby:localhost:1527:productDB&quot;;&#10;// String url = &quot;jdbc:oracle:thin:@localhost:1521:orcl&quot;;&#10;String username = &quot;pm&quot;;&#10;String password = &quot;welcome1&quot;;&#10;Connection connection = DriverManager.getConnection(url, username, password);&#10;/* use connection to execute SQL statements */" descr="List&lt;Product&gt; menu = new ArrayList();… String url = &quot;jdbc:derby:localhost:1527:productDB&quot;;// String url = &quot;jdbc:oracle:thin:@localhost:1521:orcl&quot;;String username = &quot;pm&quot;;String password = &quot;welcome1&quot;;Connection connection = DriverManager.getConnection(url, username, password);/* use connection to execute SQL statements */">
            <a:extLst>
              <a:ext uri="{FF2B5EF4-FFF2-40B4-BE49-F238E27FC236}">
                <a16:creationId xmlns:a16="http://schemas.microsoft.com/office/drawing/2014/main" id="{49062DEF-ECB5-65F4-A0EA-5C826F457DB6}"/>
              </a:ext>
            </a:extLst>
          </p:cNvPr>
          <p:cNvPicPr>
            <a:picLocks/>
          </p:cNvPicPr>
          <p:nvPr/>
        </p:nvPicPr>
        <p:blipFill>
          <a:blip r:embed="rId2"/>
          <a:stretch>
            <a:fillRect/>
          </a:stretch>
        </p:blipFill>
        <p:spPr>
          <a:xfrm>
            <a:off x="1018540" y="2714625"/>
            <a:ext cx="10469880" cy="1845289"/>
          </a:xfrm>
          <a:prstGeom prst="rect">
            <a:avLst/>
          </a:prstGeom>
          <a:effectLst/>
        </p:spPr>
      </p:pic>
      <p:sp>
        <p:nvSpPr>
          <p:cNvPr id="7" name="List&lt;Product&gt; menu = new ArrayList();…">
            <a:extLst>
              <a:ext uri="{FF2B5EF4-FFF2-40B4-BE49-F238E27FC236}">
                <a16:creationId xmlns:a16="http://schemas.microsoft.com/office/drawing/2014/main" id="{4CC42ECD-1299-790F-4D75-D31CF0359426}"/>
              </a:ext>
            </a:extLst>
          </p:cNvPr>
          <p:cNvSpPr txBox="1"/>
          <p:nvPr/>
        </p:nvSpPr>
        <p:spPr>
          <a:xfrm>
            <a:off x="1201420" y="2932433"/>
            <a:ext cx="10079336" cy="1067215"/>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212121"/>
                </a:solidFill>
                <a:latin typeface="Courier New"/>
                <a:ea typeface="Courier New"/>
                <a:cs typeface="Courier New"/>
                <a:sym typeface="Courier New"/>
              </a:defRPr>
            </a:pPr>
            <a:r>
              <a:rPr dirty="0"/>
              <a:t>String url = "</a:t>
            </a:r>
            <a:r>
              <a:rPr dirty="0" err="1"/>
              <a:t>jdbc</a:t>
            </a:r>
            <a:r>
              <a:rPr dirty="0"/>
              <a:t>:</a:t>
            </a:r>
            <a:r>
              <a:rPr lang="es-ES" dirty="0">
                <a:solidFill>
                  <a:srgbClr val="FF9300"/>
                </a:solidFill>
              </a:rPr>
              <a:t>mysql://</a:t>
            </a:r>
            <a:r>
              <a:rPr dirty="0"/>
              <a:t>localhost:</a:t>
            </a:r>
            <a:r>
              <a:rPr lang="es-ES" dirty="0"/>
              <a:t>3306/</a:t>
            </a:r>
            <a:r>
              <a:rPr lang="es-ES" dirty="0" err="1"/>
              <a:t>bdproductos</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String user = "</a:t>
            </a:r>
            <a:r>
              <a:rPr lang="es-ES" dirty="0"/>
              <a:t>root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String password = "</a:t>
            </a:r>
            <a:r>
              <a:rPr lang="es-ES" dirty="0"/>
              <a:t>root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4F8F00"/>
                </a:solidFill>
              </a:rPr>
              <a:t>Connection connection</a:t>
            </a:r>
            <a:r>
              <a:rPr dirty="0"/>
              <a:t> = </a:t>
            </a:r>
            <a:r>
              <a:rPr dirty="0">
                <a:solidFill>
                  <a:srgbClr val="FF2600"/>
                </a:solidFill>
              </a:rPr>
              <a:t>DriverManager.getConnection(url, user, password)</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 </a:t>
            </a:r>
            <a:r>
              <a:rPr lang="es-ES" dirty="0"/>
              <a:t>usar conexión para ejecutar sentencias </a:t>
            </a:r>
            <a:r>
              <a:rPr dirty="0"/>
              <a:t>SQL */</a:t>
            </a:r>
          </a:p>
        </p:txBody>
      </p:sp>
    </p:spTree>
    <p:extLst>
      <p:ext uri="{BB962C8B-B14F-4D97-AF65-F5344CB8AC3E}">
        <p14:creationId xmlns:p14="http://schemas.microsoft.com/office/powerpoint/2010/main" val="325338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Estructura API JDBC</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normAutofit/>
          </a:bodyPr>
          <a:lstStyle/>
          <a:p>
            <a:pPr lvl="1"/>
            <a:endParaRPr lang="es-ES" dirty="0"/>
          </a:p>
          <a:p>
            <a:pPr marL="228599" lvl="1" indent="-228599">
              <a:spcBef>
                <a:spcPts val="200"/>
              </a:spcBef>
              <a:buClr>
                <a:srgbClr val="F05C25"/>
              </a:buClr>
              <a:buFont typeface="Arial"/>
              <a:defRPr sz="1800"/>
            </a:pPr>
            <a:r>
              <a:rPr lang="en-US" dirty="0">
                <a:solidFill>
                  <a:srgbClr val="000000"/>
                </a:solidFill>
              </a:rPr>
              <a:t>Interface </a:t>
            </a:r>
            <a:r>
              <a:rPr lang="en-US" dirty="0">
                <a:solidFill>
                  <a:srgbClr val="000000"/>
                </a:solidFill>
                <a:latin typeface="Courier New"/>
                <a:ea typeface="Courier New"/>
                <a:cs typeface="Courier New"/>
                <a:sym typeface="Courier New"/>
              </a:rPr>
              <a:t>java.sql.Statement</a:t>
            </a:r>
            <a:r>
              <a:rPr lang="en-US" dirty="0">
                <a:solidFill>
                  <a:srgbClr val="000000"/>
                </a:solidFill>
              </a:rPr>
              <a:t> representa todos los </a:t>
            </a:r>
            <a:r>
              <a:rPr lang="es-ES" dirty="0">
                <a:solidFill>
                  <a:srgbClr val="000000"/>
                </a:solidFill>
              </a:rPr>
              <a:t>tipos</a:t>
            </a:r>
            <a:r>
              <a:rPr lang="en-US" dirty="0">
                <a:solidFill>
                  <a:srgbClr val="000000"/>
                </a:solidFill>
              </a:rPr>
              <a:t> de </a:t>
            </a:r>
            <a:r>
              <a:rPr lang="en-US" dirty="0">
                <a:solidFill>
                  <a:srgbClr val="FF40FF"/>
                </a:solidFill>
              </a:rPr>
              <a:t>sentencias SQL</a:t>
            </a:r>
          </a:p>
          <a:p>
            <a:pPr marL="0" lvl="1" indent="0">
              <a:spcBef>
                <a:spcPts val="200"/>
              </a:spcBef>
              <a:buClr>
                <a:srgbClr val="F05C25"/>
              </a:buClr>
              <a:buSzTx/>
              <a:buFont typeface="Arial"/>
              <a:buNone/>
              <a:defRPr sz="1800"/>
            </a:pPr>
            <a:r>
              <a:rPr lang="en-US" dirty="0">
                <a:solidFill>
                  <a:srgbClr val="000000"/>
                </a:solidFill>
              </a:rPr>
              <a:t>Todos los </a:t>
            </a:r>
            <a:r>
              <a:rPr lang="es-ES" dirty="0">
                <a:solidFill>
                  <a:srgbClr val="000000"/>
                </a:solidFill>
              </a:rPr>
              <a:t>tipos</a:t>
            </a:r>
            <a:r>
              <a:rPr lang="en-US" dirty="0">
                <a:solidFill>
                  <a:srgbClr val="000000"/>
                </a:solidFill>
              </a:rPr>
              <a:t> de sentencias, (</a:t>
            </a:r>
            <a:r>
              <a:rPr lang="en-US" dirty="0">
                <a:solidFill>
                  <a:srgbClr val="000000"/>
                </a:solidFill>
                <a:latin typeface="Courier New"/>
                <a:ea typeface="Courier New"/>
                <a:cs typeface="Courier New"/>
                <a:sym typeface="Courier New"/>
              </a:rPr>
              <a:t>Statement</a:t>
            </a:r>
            <a:r>
              <a:rPr lang="en-US" dirty="0">
                <a:solidFill>
                  <a:srgbClr val="000000"/>
                </a:solidFill>
              </a:rPr>
              <a:t>, </a:t>
            </a:r>
            <a:r>
              <a:rPr lang="en-US" dirty="0">
                <a:solidFill>
                  <a:srgbClr val="000000"/>
                </a:solidFill>
                <a:latin typeface="Courier New"/>
                <a:ea typeface="Courier New"/>
                <a:cs typeface="Courier New"/>
                <a:sym typeface="Courier New"/>
              </a:rPr>
              <a:t>PreparedStatement</a:t>
            </a:r>
            <a:r>
              <a:rPr lang="en-US" dirty="0">
                <a:solidFill>
                  <a:srgbClr val="000000"/>
                </a:solidFill>
              </a:rPr>
              <a:t>, </a:t>
            </a:r>
            <a:r>
              <a:rPr lang="en-US" dirty="0">
                <a:solidFill>
                  <a:srgbClr val="000000"/>
                </a:solidFill>
                <a:latin typeface="Courier New"/>
                <a:ea typeface="Courier New"/>
                <a:cs typeface="Courier New"/>
                <a:sym typeface="Courier New"/>
              </a:rPr>
              <a:t>CallableStatement</a:t>
            </a:r>
            <a:r>
              <a:rPr lang="en-US" dirty="0">
                <a:solidFill>
                  <a:srgbClr val="000000"/>
                </a:solidFill>
              </a:rPr>
              <a:t>)  pueden ejecutar:</a:t>
            </a:r>
          </a:p>
          <a:p>
            <a:pPr marL="228600" lvl="1" indent="-228600">
              <a:spcBef>
                <a:spcPts val="200"/>
              </a:spcBef>
              <a:buClr>
                <a:srgbClr val="F05C25"/>
              </a:buClr>
              <a:buFont typeface="Arial"/>
              <a:defRPr sz="1800"/>
            </a:pPr>
            <a:r>
              <a:rPr lang="en-US" dirty="0">
                <a:solidFill>
                  <a:srgbClr val="000000"/>
                </a:solidFill>
              </a:rPr>
              <a:t>Una query (</a:t>
            </a:r>
            <a:r>
              <a:rPr lang="en-US" dirty="0">
                <a:solidFill>
                  <a:srgbClr val="4F8F00"/>
                </a:solidFill>
                <a:latin typeface="Courier New"/>
                <a:ea typeface="Courier New"/>
                <a:cs typeface="Courier New"/>
                <a:sym typeface="Courier New"/>
              </a:rPr>
              <a:t>select</a:t>
            </a:r>
            <a:r>
              <a:rPr lang="en-US" dirty="0">
                <a:solidFill>
                  <a:srgbClr val="000000"/>
                </a:solidFill>
              </a:rPr>
              <a:t>) para obtener un </a:t>
            </a:r>
            <a:r>
              <a:rPr lang="es-ES" dirty="0">
                <a:solidFill>
                  <a:srgbClr val="000000"/>
                </a:solidFill>
              </a:rPr>
              <a:t>objeto</a:t>
            </a:r>
            <a:r>
              <a:rPr lang="en-US" dirty="0">
                <a:solidFill>
                  <a:srgbClr val="000000"/>
                </a:solidFill>
              </a:rPr>
              <a:t> ResultSet </a:t>
            </a:r>
          </a:p>
          <a:p>
            <a:pPr marL="228600" lvl="1" indent="-228600">
              <a:spcBef>
                <a:spcPts val="200"/>
              </a:spcBef>
              <a:buClr>
                <a:srgbClr val="F05C25"/>
              </a:buClr>
              <a:buFont typeface="Arial"/>
              <a:defRPr sz="1800"/>
            </a:pPr>
            <a:r>
              <a:rPr lang="en-US" dirty="0">
                <a:solidFill>
                  <a:srgbClr val="000000"/>
                </a:solidFill>
              </a:rPr>
              <a:t>Otra operación  sql como </a:t>
            </a:r>
            <a:r>
              <a:rPr lang="en-US" dirty="0">
                <a:solidFill>
                  <a:srgbClr val="4F8F00"/>
                </a:solidFill>
              </a:rPr>
              <a:t> </a:t>
            </a:r>
            <a:r>
              <a:rPr lang="en-US" dirty="0">
                <a:solidFill>
                  <a:srgbClr val="4F8F00"/>
                </a:solidFill>
                <a:latin typeface="Courier New"/>
                <a:ea typeface="Courier New"/>
                <a:cs typeface="Courier New"/>
                <a:sym typeface="Courier New"/>
              </a:rPr>
              <a:t>insert</a:t>
            </a:r>
            <a:r>
              <a:rPr lang="en-US" dirty="0">
                <a:solidFill>
                  <a:srgbClr val="4F8F00"/>
                </a:solidFill>
              </a:rPr>
              <a:t>, </a:t>
            </a:r>
            <a:r>
              <a:rPr lang="en-US" dirty="0">
                <a:solidFill>
                  <a:srgbClr val="4F8F00"/>
                </a:solidFill>
                <a:latin typeface="Courier New"/>
                <a:ea typeface="Courier New"/>
                <a:cs typeface="Courier New"/>
                <a:sym typeface="Courier New"/>
              </a:rPr>
              <a:t>update</a:t>
            </a:r>
            <a:r>
              <a:rPr lang="en-US" dirty="0">
                <a:solidFill>
                  <a:srgbClr val="4F8F00"/>
                </a:solidFill>
              </a:rPr>
              <a:t>, </a:t>
            </a:r>
            <a:r>
              <a:rPr lang="en-US" dirty="0">
                <a:solidFill>
                  <a:srgbClr val="4F8F00"/>
                </a:solidFill>
                <a:latin typeface="Courier New"/>
                <a:ea typeface="Courier New"/>
                <a:cs typeface="Courier New"/>
                <a:sym typeface="Courier New"/>
              </a:rPr>
              <a:t>delete</a:t>
            </a:r>
            <a:r>
              <a:rPr lang="en-US" dirty="0">
                <a:solidFill>
                  <a:srgbClr val="4F8F00"/>
                </a:solidFill>
              </a:rPr>
              <a:t>, </a:t>
            </a:r>
            <a:r>
              <a:rPr lang="en-US" dirty="0">
                <a:solidFill>
                  <a:srgbClr val="4F8F00"/>
                </a:solidFill>
                <a:latin typeface="Courier New"/>
                <a:ea typeface="Courier New"/>
                <a:cs typeface="Courier New"/>
                <a:sym typeface="Courier New"/>
              </a:rPr>
              <a:t>create</a:t>
            </a:r>
            <a:r>
              <a:rPr lang="en-US" dirty="0">
                <a:solidFill>
                  <a:srgbClr val="4F8F00"/>
                </a:solidFill>
              </a:rPr>
              <a:t>, </a:t>
            </a:r>
            <a:r>
              <a:rPr lang="en-US" dirty="0">
                <a:solidFill>
                  <a:srgbClr val="4F8F00"/>
                </a:solidFill>
                <a:latin typeface="Courier New"/>
                <a:ea typeface="Courier New"/>
                <a:cs typeface="Courier New"/>
                <a:sym typeface="Courier New"/>
              </a:rPr>
              <a:t>alter</a:t>
            </a:r>
            <a:r>
              <a:rPr lang="en-US" dirty="0">
                <a:solidFill>
                  <a:srgbClr val="4F8F00"/>
                </a:solidFill>
              </a:rPr>
              <a:t>, </a:t>
            </a:r>
            <a:r>
              <a:rPr lang="en-US" dirty="0">
                <a:solidFill>
                  <a:srgbClr val="4F8F00"/>
                </a:solidFill>
                <a:latin typeface="Courier New"/>
                <a:ea typeface="Courier New"/>
                <a:cs typeface="Courier New"/>
                <a:sym typeface="Courier New"/>
              </a:rPr>
              <a:t>drop</a:t>
            </a:r>
          </a:p>
          <a:p>
            <a:pPr marL="228600" lvl="1" indent="-228600">
              <a:spcBef>
                <a:spcPts val="200"/>
              </a:spcBef>
              <a:buClr>
                <a:srgbClr val="F05C25"/>
              </a:buClr>
              <a:buFont typeface="Arial"/>
              <a:defRPr sz="1800"/>
            </a:pPr>
            <a:endParaRPr lang="en-US" dirty="0">
              <a:solidFill>
                <a:srgbClr val="4F8F00"/>
              </a:solidFill>
              <a:latin typeface="Courier New"/>
              <a:ea typeface="Courier New"/>
              <a:cs typeface="Courier New"/>
              <a:sym typeface="Courier New"/>
            </a:endParaRPr>
          </a:p>
          <a:p>
            <a:pPr marL="228600" lvl="1" indent="-228600">
              <a:spcBef>
                <a:spcPts val="200"/>
              </a:spcBef>
              <a:buClr>
                <a:srgbClr val="F05C25"/>
              </a:buClr>
              <a:buFont typeface="Arial"/>
              <a:defRPr sz="1800"/>
            </a:pPr>
            <a:r>
              <a:rPr lang="es-ES" sz="1800" dirty="0">
                <a:solidFill>
                  <a:srgbClr val="000000"/>
                </a:solidFill>
              </a:rPr>
              <a:t>Desventajas de la declaración básica en comparación con las declaraciones preparadas: </a:t>
            </a:r>
          </a:p>
          <a:p>
            <a:pPr marL="228600" lvl="1" indent="-228600">
              <a:spcBef>
                <a:spcPts val="200"/>
              </a:spcBef>
              <a:buClr>
                <a:srgbClr val="F05C25"/>
              </a:buClr>
              <a:buFont typeface="Arial"/>
              <a:defRPr sz="1800"/>
            </a:pPr>
            <a:r>
              <a:rPr lang="es-ES" sz="1800" dirty="0">
                <a:solidFill>
                  <a:srgbClr val="FF2600"/>
                </a:solidFill>
              </a:rPr>
              <a:t>La concatenación de parámetros presenta un riesgo de seguridad de inyección SQL. </a:t>
            </a:r>
          </a:p>
          <a:p>
            <a:pPr marL="228599" lvl="1" indent="-228599">
              <a:buClr>
                <a:srgbClr val="F05C25"/>
              </a:buClr>
              <a:buFont typeface="Arial"/>
              <a:buChar char="•"/>
              <a:defRPr sz="1800">
                <a:solidFill>
                  <a:srgbClr val="0096FF"/>
                </a:solidFill>
              </a:defRPr>
            </a:pPr>
            <a:r>
              <a:rPr lang="es-ES" sz="1800" dirty="0">
                <a:solidFill>
                  <a:srgbClr val="0096FF"/>
                </a:solidFill>
              </a:rPr>
              <a:t>Las declaraciones básicas deben analizarse y recompilarse antes de cada ejecución.</a:t>
            </a:r>
            <a:endParaRPr lang="en-US" sz="1800" dirty="0">
              <a:solidFill>
                <a:srgbClr val="0096FF"/>
              </a:solidFill>
            </a:endParaRPr>
          </a:p>
          <a:p>
            <a:pPr lvl="1"/>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159574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Sentencias básicas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normAutofit/>
          </a:bodyPr>
          <a:lstStyle/>
          <a:p>
            <a:pPr lvl="1"/>
            <a:endParaRPr lang="es-ES" dirty="0"/>
          </a:p>
          <a:p>
            <a:pPr lvl="1"/>
            <a:endParaRPr lang="es-ES" dirty="0"/>
          </a:p>
          <a:p>
            <a:pPr lvl="1"/>
            <a:endParaRPr lang="es-ES" dirty="0"/>
          </a:p>
          <a:p>
            <a:pPr lvl="1"/>
            <a:endParaRPr lang="es-ES" dirty="0"/>
          </a:p>
          <a:p>
            <a:pPr lvl="1"/>
            <a:endParaRPr lang="es-ES" dirty="0"/>
          </a:p>
          <a:p>
            <a:endParaRPr lang="es-ES" dirty="0"/>
          </a:p>
        </p:txBody>
      </p:sp>
      <p:pic>
        <p:nvPicPr>
          <p:cNvPr id="4" name="List&lt;Product&gt; menu = new ArrayList();… Connection connection = DriverManager.getConnection(...);&#10;Statement statement = connection.createStatement();&#10;String productQuery = &quot;select name from products where price &gt; &quot;+price;&#10;String productUpdate = &quot;update products set price = &quot;+price+&quot; where id = &quot;+id;&#10;// ResultSet results = statement.executeQuery(productQuery);&#10;// int rowCount = statement.executeUpdate(productUpdate);&#10;boolean isQuery = statement.execute(productQuery);&#10;if (isQuery) {&#10;  int rowCount = statement.getUpdateCount(); &#10;}else{&#10;  ResultSet results = statement.getResultSet();&#10;}" descr="List&lt;Product&gt; menu = new ArrayList();… Connection connection = DriverManager.getConnection(...);Statement statement = connection.createStatement();String productQuery = &quot;select name from products where price &gt; &quot;+price;String productUpdate = &quot;update products set price = &quot;+price+&quot; where id = &quot;+id;// ResultSet results = statement.executeQuery(productQuery);// int rowCount = statement.executeUpdate(productUpdate);boolean isQuery = statement.execute(productQuery);if (isQuery) {  int rowCount = statement.getUpdateCount(); }else{  ResultSet results = statement.getResultSet();}">
            <a:extLst>
              <a:ext uri="{FF2B5EF4-FFF2-40B4-BE49-F238E27FC236}">
                <a16:creationId xmlns:a16="http://schemas.microsoft.com/office/drawing/2014/main" id="{A6254B58-36FF-7D5F-CF1A-CDDDAF6D1629}"/>
              </a:ext>
            </a:extLst>
          </p:cNvPr>
          <p:cNvPicPr>
            <a:picLocks/>
          </p:cNvPicPr>
          <p:nvPr/>
        </p:nvPicPr>
        <p:blipFill>
          <a:blip r:embed="rId2"/>
          <a:stretch>
            <a:fillRect/>
          </a:stretch>
        </p:blipFill>
        <p:spPr>
          <a:xfrm>
            <a:off x="1097280" y="2406609"/>
            <a:ext cx="9944555" cy="2948943"/>
          </a:xfrm>
          <a:prstGeom prst="rect">
            <a:avLst/>
          </a:prstGeom>
          <a:effectLst/>
        </p:spPr>
      </p:pic>
      <p:sp>
        <p:nvSpPr>
          <p:cNvPr id="5" name="List&lt;Product&gt; menu = new ArrayList();…">
            <a:extLst>
              <a:ext uri="{FF2B5EF4-FFF2-40B4-BE49-F238E27FC236}">
                <a16:creationId xmlns:a16="http://schemas.microsoft.com/office/drawing/2014/main" id="{212856E4-93C0-87EB-D3BF-BC9340948F42}"/>
              </a:ext>
            </a:extLst>
          </p:cNvPr>
          <p:cNvSpPr txBox="1"/>
          <p:nvPr/>
        </p:nvSpPr>
        <p:spPr>
          <a:xfrm>
            <a:off x="1262380" y="2520909"/>
            <a:ext cx="9614355" cy="2549288"/>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212121"/>
                </a:solidFill>
                <a:latin typeface="Courier New"/>
                <a:ea typeface="Courier New"/>
                <a:cs typeface="Courier New"/>
                <a:sym typeface="Courier New"/>
              </a:defRPr>
            </a:pPr>
            <a:r>
              <a:rPr dirty="0"/>
              <a:t>Connection connection = DriverManager.getConnection(...);</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FF40FF"/>
                </a:solidFill>
              </a:rPr>
              <a:t>Statement statement</a:t>
            </a:r>
            <a:r>
              <a:rPr dirty="0"/>
              <a:t> = connection.</a:t>
            </a:r>
            <a:r>
              <a:rPr dirty="0">
                <a:solidFill>
                  <a:srgbClr val="FF40FF"/>
                </a:solidFill>
              </a:rPr>
              <a:t>createStatement()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4F8F00"/>
                </a:solidFill>
              </a:rPr>
              <a:t>String productQuery = "select name from products where price &gt; "</a:t>
            </a:r>
            <a:r>
              <a:rPr dirty="0">
                <a:solidFill>
                  <a:srgbClr val="FF2600"/>
                </a:solidFill>
              </a:rPr>
              <a:t>+price</a:t>
            </a:r>
            <a:r>
              <a:rPr dirty="0">
                <a:solidFill>
                  <a:srgbClr val="4F8F00"/>
                </a:solidFill>
              </a:rPr>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4F8F00"/>
                </a:solidFill>
              </a:rPr>
              <a:t>String productUpdate = "update products set price = "</a:t>
            </a:r>
            <a:r>
              <a:rPr dirty="0">
                <a:solidFill>
                  <a:srgbClr val="FF2600"/>
                </a:solidFill>
              </a:rPr>
              <a:t>+price+</a:t>
            </a:r>
            <a:r>
              <a:rPr dirty="0">
                <a:solidFill>
                  <a:srgbClr val="4F8F00"/>
                </a:solidFill>
              </a:rPr>
              <a:t>" where id = "</a:t>
            </a:r>
            <a:r>
              <a:rPr dirty="0">
                <a:solidFill>
                  <a:srgbClr val="FF2600"/>
                </a:solidFill>
              </a:rPr>
              <a:t>+id</a:t>
            </a:r>
            <a:r>
              <a:rPr dirty="0">
                <a:solidFill>
                  <a:srgbClr val="4F8F00"/>
                </a:solidFill>
              </a:rPr>
              <a:t>;</a:t>
            </a:r>
          </a:p>
          <a:p>
            <a:pPr marL="12700" indent="-12700" defTabSz="885825">
              <a:lnSpc>
                <a:spcPct val="86000"/>
              </a:lnSpc>
              <a:defRPr sz="1600">
                <a:solidFill>
                  <a:srgbClr val="212121"/>
                </a:solidFill>
                <a:latin typeface="Courier New"/>
                <a:ea typeface="Courier New"/>
                <a:cs typeface="Courier New"/>
                <a:sym typeface="Courier New"/>
              </a:defRPr>
            </a:pPr>
            <a:r>
              <a:rPr dirty="0"/>
              <a:t>//</a:t>
            </a:r>
            <a:r>
              <a:rPr dirty="0">
                <a:solidFill>
                  <a:srgbClr val="535353"/>
                </a:solidFill>
              </a:rPr>
              <a:t> </a:t>
            </a:r>
            <a:r>
              <a:rPr dirty="0">
                <a:solidFill>
                  <a:srgbClr val="000000"/>
                </a:solidFill>
              </a:rPr>
              <a:t>ResultSet results = </a:t>
            </a:r>
            <a:r>
              <a:rPr dirty="0">
                <a:solidFill>
                  <a:srgbClr val="FF40FF"/>
                </a:solidFill>
              </a:rPr>
              <a:t>statement</a:t>
            </a:r>
            <a:r>
              <a:rPr dirty="0">
                <a:solidFill>
                  <a:srgbClr val="000000"/>
                </a:solidFill>
              </a:rPr>
              <a:t>.</a:t>
            </a:r>
            <a:r>
              <a:rPr dirty="0">
                <a:solidFill>
                  <a:srgbClr val="0096FF"/>
                </a:solidFill>
              </a:rPr>
              <a:t>executeQuery(</a:t>
            </a:r>
            <a:r>
              <a:rPr dirty="0">
                <a:solidFill>
                  <a:srgbClr val="4F8F00"/>
                </a:solidFill>
              </a:rPr>
              <a:t>productQuery</a:t>
            </a:r>
            <a:r>
              <a:rPr dirty="0">
                <a:solidFill>
                  <a:srgbClr val="0096FF"/>
                </a:solidFill>
              </a:rPr>
              <a: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 </a:t>
            </a:r>
            <a:r>
              <a:rPr dirty="0">
                <a:solidFill>
                  <a:srgbClr val="000000"/>
                </a:solidFill>
              </a:rPr>
              <a:t>int rowCount = </a:t>
            </a:r>
            <a:r>
              <a:rPr dirty="0">
                <a:solidFill>
                  <a:srgbClr val="FF40FF"/>
                </a:solidFill>
              </a:rPr>
              <a:t>statement</a:t>
            </a:r>
            <a:r>
              <a:rPr dirty="0">
                <a:solidFill>
                  <a:srgbClr val="000000"/>
                </a:solidFill>
              </a:rPr>
              <a:t>.</a:t>
            </a:r>
            <a:r>
              <a:rPr dirty="0">
                <a:solidFill>
                  <a:srgbClr val="0096FF"/>
                </a:solidFill>
              </a:rPr>
              <a:t>executeUpdate(</a:t>
            </a:r>
            <a:r>
              <a:rPr dirty="0">
                <a:solidFill>
                  <a:srgbClr val="4F8F00"/>
                </a:solidFill>
              </a:rPr>
              <a:t>productUpdate</a:t>
            </a:r>
            <a:r>
              <a:rPr dirty="0">
                <a:solidFill>
                  <a:srgbClr val="0096FF"/>
                </a:solidFill>
              </a:rPr>
              <a: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000000"/>
                </a:solidFill>
              </a:rPr>
              <a:t>boolean isQuery = </a:t>
            </a:r>
            <a:r>
              <a:rPr dirty="0">
                <a:solidFill>
                  <a:srgbClr val="FF40FF"/>
                </a:solidFill>
              </a:rPr>
              <a:t>statement</a:t>
            </a:r>
            <a:r>
              <a:rPr dirty="0">
                <a:solidFill>
                  <a:srgbClr val="000000"/>
                </a:solidFill>
              </a:rPr>
              <a:t>.</a:t>
            </a:r>
            <a:r>
              <a:rPr dirty="0">
                <a:solidFill>
                  <a:srgbClr val="0096FF"/>
                </a:solidFill>
              </a:rPr>
              <a:t>execute(</a:t>
            </a:r>
            <a:r>
              <a:rPr dirty="0">
                <a:solidFill>
                  <a:srgbClr val="4F8F00"/>
                </a:solidFill>
              </a:rPr>
              <a:t>productQuery</a:t>
            </a:r>
            <a:r>
              <a:rPr dirty="0">
                <a:solidFill>
                  <a:srgbClr val="0096FF"/>
                </a:solidFill>
              </a:rPr>
              <a: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if (</a:t>
            </a:r>
            <a:r>
              <a:rPr dirty="0">
                <a:solidFill>
                  <a:srgbClr val="000000"/>
                </a:solidFill>
              </a:rPr>
              <a:t>isQuery</a:t>
            </a:r>
            <a:r>
              <a:rPr dirty="0"/>
              <a:t>) {</a:t>
            </a:r>
          </a:p>
          <a:p>
            <a:pPr marL="12700" indent="-12700" defTabSz="885825">
              <a:lnSpc>
                <a:spcPct val="86000"/>
              </a:lnSpc>
              <a:defRPr sz="1600">
                <a:solidFill>
                  <a:srgbClr val="212121"/>
                </a:solidFill>
                <a:latin typeface="Courier New"/>
                <a:ea typeface="Courier New"/>
                <a:cs typeface="Courier New"/>
                <a:sym typeface="Courier New"/>
              </a:defRPr>
            </a:pPr>
            <a:r>
              <a:rPr dirty="0"/>
              <a:t>  </a:t>
            </a:r>
            <a:r>
              <a:rPr lang="en-GB" dirty="0"/>
              <a:t>ResultSet results = </a:t>
            </a:r>
            <a:r>
              <a:rPr lang="en-GB" dirty="0" err="1">
                <a:solidFill>
                  <a:srgbClr val="FF40FF"/>
                </a:solidFill>
              </a:rPr>
              <a:t>statement</a:t>
            </a:r>
            <a:r>
              <a:rPr lang="en-GB" dirty="0" err="1"/>
              <a:t>.getResultSet</a:t>
            </a:r>
            <a:r>
              <a:rPr lang="en-GB" dirty="0"/>
              <a:t>();</a:t>
            </a:r>
          </a:p>
          <a:p>
            <a:pPr marL="12700" indent="-12700" defTabSz="885825">
              <a:lnSpc>
                <a:spcPct val="86000"/>
              </a:lnSpc>
              <a:defRPr sz="1600">
                <a:solidFill>
                  <a:srgbClr val="000000"/>
                </a:solidFill>
                <a:latin typeface="Courier New"/>
                <a:ea typeface="Courier New"/>
                <a:cs typeface="Courier New"/>
                <a:sym typeface="Courier New"/>
              </a:defRPr>
            </a:pPr>
            <a:r>
              <a:rPr dirty="0"/>
              <a:t>}else{</a:t>
            </a:r>
          </a:p>
          <a:p>
            <a:pPr marL="12700" indent="-12700" defTabSz="885825">
              <a:lnSpc>
                <a:spcPct val="86000"/>
              </a:lnSpc>
              <a:defRPr sz="1600">
                <a:solidFill>
                  <a:srgbClr val="000000"/>
                </a:solidFill>
                <a:latin typeface="Courier New"/>
                <a:ea typeface="Courier New"/>
                <a:cs typeface="Courier New"/>
                <a:sym typeface="Courier New"/>
              </a:defRPr>
            </a:pPr>
            <a:r>
              <a:rPr lang="en-GB" dirty="0">
                <a:solidFill>
                  <a:srgbClr val="000000"/>
                </a:solidFill>
              </a:rPr>
              <a:t>  int rowCount = </a:t>
            </a:r>
            <a:r>
              <a:rPr lang="en-GB" dirty="0">
                <a:solidFill>
                  <a:srgbClr val="FF40FF"/>
                </a:solidFill>
              </a:rPr>
              <a:t>statement</a:t>
            </a:r>
            <a:r>
              <a:rPr lang="en-GB" dirty="0">
                <a:solidFill>
                  <a:srgbClr val="000000"/>
                </a:solidFill>
              </a:rPr>
              <a:t>.getUpdateCount(); </a:t>
            </a:r>
            <a:endParaRPr lang="en-GB" dirty="0"/>
          </a:p>
          <a:p>
            <a:pPr marL="12700" indent="-12700" defTabSz="885825">
              <a:lnSpc>
                <a:spcPct val="86000"/>
              </a:lnSpc>
              <a:defRPr sz="1600">
                <a:solidFill>
                  <a:srgbClr val="000000"/>
                </a:solidFill>
                <a:latin typeface="Courier New"/>
                <a:ea typeface="Courier New"/>
                <a:cs typeface="Courier New"/>
                <a:sym typeface="Courier New"/>
              </a:defRPr>
            </a:pPr>
            <a:r>
              <a:rPr dirty="0"/>
              <a:t>}</a:t>
            </a:r>
          </a:p>
        </p:txBody>
      </p:sp>
    </p:spTree>
    <p:extLst>
      <p:ext uri="{BB962C8B-B14F-4D97-AF65-F5344CB8AC3E}">
        <p14:creationId xmlns:p14="http://schemas.microsoft.com/office/powerpoint/2010/main" val="93278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2E3488-C76A-44D2-CA6D-3FBEE627E9A8}"/>
              </a:ext>
            </a:extLst>
          </p:cNvPr>
          <p:cNvSpPr>
            <a:spLocks noGrp="1"/>
          </p:cNvSpPr>
          <p:nvPr>
            <p:ph type="title"/>
          </p:nvPr>
        </p:nvSpPr>
        <p:spPr/>
        <p:txBody>
          <a:bodyPr/>
          <a:lstStyle/>
          <a:p>
            <a:r>
              <a:rPr lang="es-ES" dirty="0"/>
              <a:t> API JDBC</a:t>
            </a:r>
          </a:p>
        </p:txBody>
      </p:sp>
      <p:sp>
        <p:nvSpPr>
          <p:cNvPr id="3" name="Marcador de contenido 2">
            <a:extLst>
              <a:ext uri="{FF2B5EF4-FFF2-40B4-BE49-F238E27FC236}">
                <a16:creationId xmlns:a16="http://schemas.microsoft.com/office/drawing/2014/main" id="{DFC2BB82-D87C-F847-2EB2-B90BE29384B7}"/>
              </a:ext>
            </a:extLst>
          </p:cNvPr>
          <p:cNvSpPr>
            <a:spLocks noGrp="1"/>
          </p:cNvSpPr>
          <p:nvPr>
            <p:ph idx="1"/>
          </p:nvPr>
        </p:nvSpPr>
        <p:spPr/>
        <p:txBody>
          <a:bodyPr/>
          <a:lstStyle/>
          <a:p>
            <a:pPr lvl="1"/>
            <a:r>
              <a:rPr lang="es-ES" dirty="0"/>
              <a:t>Métodos para ejecutar sentencias</a:t>
            </a:r>
          </a:p>
          <a:p>
            <a:pPr lvl="1"/>
            <a:endParaRPr lang="es-ES" b="1" dirty="0"/>
          </a:p>
          <a:p>
            <a:pPr lvl="1"/>
            <a:endParaRPr lang="es-ES" b="1" dirty="0"/>
          </a:p>
          <a:p>
            <a:pPr lvl="1"/>
            <a:endParaRPr lang="es-ES" b="1" dirty="0"/>
          </a:p>
          <a:p>
            <a:pPr lvl="1"/>
            <a:endParaRPr lang="es-ES" b="1" dirty="0"/>
          </a:p>
        </p:txBody>
      </p:sp>
      <p:graphicFrame>
        <p:nvGraphicFramePr>
          <p:cNvPr id="8" name="Tabla 7">
            <a:extLst>
              <a:ext uri="{FF2B5EF4-FFF2-40B4-BE49-F238E27FC236}">
                <a16:creationId xmlns:a16="http://schemas.microsoft.com/office/drawing/2014/main" id="{CB1BD8EE-1AF5-1DC0-FEB0-D662B7DF851F}"/>
              </a:ext>
            </a:extLst>
          </p:cNvPr>
          <p:cNvGraphicFramePr>
            <a:graphicFrameLocks noGrp="1"/>
          </p:cNvGraphicFramePr>
          <p:nvPr>
            <p:extLst>
              <p:ext uri="{D42A27DB-BD31-4B8C-83A1-F6EECF244321}">
                <p14:modId xmlns:p14="http://schemas.microsoft.com/office/powerpoint/2010/main" val="3309849031"/>
              </p:ext>
            </p:extLst>
          </p:nvPr>
        </p:nvGraphicFramePr>
        <p:xfrm>
          <a:off x="1441450" y="2777066"/>
          <a:ext cx="9512301" cy="1483360"/>
        </p:xfrm>
        <a:graphic>
          <a:graphicData uri="http://schemas.openxmlformats.org/drawingml/2006/table">
            <a:tbl>
              <a:tblPr firstRow="1" bandRow="1">
                <a:tableStyleId>{5C22544A-7EE6-4342-B048-85BDC9FD1C3A}</a:tableStyleId>
              </a:tblPr>
              <a:tblGrid>
                <a:gridCol w="2889010">
                  <a:extLst>
                    <a:ext uri="{9D8B030D-6E8A-4147-A177-3AD203B41FA5}">
                      <a16:colId xmlns:a16="http://schemas.microsoft.com/office/drawing/2014/main" val="431477955"/>
                    </a:ext>
                  </a:extLst>
                </a:gridCol>
                <a:gridCol w="3452524">
                  <a:extLst>
                    <a:ext uri="{9D8B030D-6E8A-4147-A177-3AD203B41FA5}">
                      <a16:colId xmlns:a16="http://schemas.microsoft.com/office/drawing/2014/main" val="1397791706"/>
                    </a:ext>
                  </a:extLst>
                </a:gridCol>
                <a:gridCol w="3170767">
                  <a:extLst>
                    <a:ext uri="{9D8B030D-6E8A-4147-A177-3AD203B41FA5}">
                      <a16:colId xmlns:a16="http://schemas.microsoft.com/office/drawing/2014/main" val="1802421437"/>
                    </a:ext>
                  </a:extLst>
                </a:gridCol>
              </a:tblGrid>
              <a:tr h="370840">
                <a:tc>
                  <a:txBody>
                    <a:bodyPr/>
                    <a:lstStyle/>
                    <a:p>
                      <a:r>
                        <a:rPr lang="es-ES" dirty="0"/>
                        <a:t>Método</a:t>
                      </a:r>
                    </a:p>
                  </a:txBody>
                  <a:tcPr/>
                </a:tc>
                <a:tc>
                  <a:txBody>
                    <a:bodyPr/>
                    <a:lstStyle/>
                    <a:p>
                      <a:r>
                        <a:rPr lang="es-ES" dirty="0"/>
                        <a:t>Devuelve</a:t>
                      </a:r>
                    </a:p>
                  </a:txBody>
                  <a:tcPr/>
                </a:tc>
                <a:tc>
                  <a:txBody>
                    <a:bodyPr/>
                    <a:lstStyle/>
                    <a:p>
                      <a:r>
                        <a:rPr lang="es-ES" dirty="0"/>
                        <a:t>Usado para</a:t>
                      </a:r>
                    </a:p>
                  </a:txBody>
                  <a:tcPr/>
                </a:tc>
                <a:extLst>
                  <a:ext uri="{0D108BD9-81ED-4DB2-BD59-A6C34878D82A}">
                    <a16:rowId xmlns:a16="http://schemas.microsoft.com/office/drawing/2014/main" val="17271783"/>
                  </a:ext>
                </a:extLst>
              </a:tr>
              <a:tr h="370840">
                <a:tc>
                  <a:txBody>
                    <a:bodyPr/>
                    <a:lstStyle/>
                    <a:p>
                      <a:r>
                        <a:rPr lang="es-ES" dirty="0" err="1">
                          <a:solidFill>
                            <a:schemeClr val="bg2">
                              <a:lumMod val="10000"/>
                            </a:schemeClr>
                          </a:solidFill>
                        </a:rPr>
                        <a:t>executeQuery</a:t>
                      </a:r>
                      <a:r>
                        <a:rPr lang="es-ES" dirty="0">
                          <a:solidFill>
                            <a:schemeClr val="bg2">
                              <a:lumMod val="10000"/>
                            </a:schemeClr>
                          </a:solidFill>
                        </a:rPr>
                        <a:t>(</a:t>
                      </a:r>
                      <a:r>
                        <a:rPr lang="es-ES" dirty="0" err="1">
                          <a:solidFill>
                            <a:schemeClr val="bg2">
                              <a:lumMod val="10000"/>
                            </a:schemeClr>
                          </a:solidFill>
                        </a:rPr>
                        <a:t>sqlString</a:t>
                      </a:r>
                      <a:r>
                        <a:rPr lang="es-ES" dirty="0">
                          <a:solidFill>
                            <a:schemeClr val="bg2">
                              <a:lumMod val="10000"/>
                            </a:schemeClr>
                          </a:solidFill>
                        </a:rPr>
                        <a:t>)</a:t>
                      </a:r>
                    </a:p>
                  </a:txBody>
                  <a:tcPr/>
                </a:tc>
                <a:tc>
                  <a:txBody>
                    <a:bodyPr/>
                    <a:lstStyle/>
                    <a:p>
                      <a:r>
                        <a:rPr lang="es-ES" dirty="0">
                          <a:solidFill>
                            <a:schemeClr val="bg2">
                              <a:lumMod val="10000"/>
                            </a:schemeClr>
                          </a:solidFill>
                        </a:rPr>
                        <a:t>ResultSet</a:t>
                      </a:r>
                    </a:p>
                  </a:txBody>
                  <a:tcPr/>
                </a:tc>
                <a:tc>
                  <a:txBody>
                    <a:bodyPr/>
                    <a:lstStyle/>
                    <a:p>
                      <a:r>
                        <a:rPr lang="es-ES" dirty="0">
                          <a:solidFill>
                            <a:schemeClr val="bg2">
                              <a:lumMod val="10000"/>
                            </a:schemeClr>
                          </a:solidFill>
                        </a:rPr>
                        <a:t>Sentencia SELECT</a:t>
                      </a:r>
                    </a:p>
                  </a:txBody>
                  <a:tcPr/>
                </a:tc>
                <a:extLst>
                  <a:ext uri="{0D108BD9-81ED-4DB2-BD59-A6C34878D82A}">
                    <a16:rowId xmlns:a16="http://schemas.microsoft.com/office/drawing/2014/main" val="3146749500"/>
                  </a:ext>
                </a:extLst>
              </a:tr>
              <a:tr h="370840">
                <a:tc>
                  <a:txBody>
                    <a:bodyPr/>
                    <a:lstStyle/>
                    <a:p>
                      <a:r>
                        <a:rPr lang="es-ES" dirty="0" err="1">
                          <a:solidFill>
                            <a:schemeClr val="bg2">
                              <a:lumMod val="10000"/>
                            </a:schemeClr>
                          </a:solidFill>
                        </a:rPr>
                        <a:t>executeUpdate</a:t>
                      </a:r>
                      <a:r>
                        <a:rPr lang="es-ES" dirty="0">
                          <a:solidFill>
                            <a:schemeClr val="bg2">
                              <a:lumMod val="10000"/>
                            </a:schemeClr>
                          </a:solidFill>
                        </a:rPr>
                        <a:t>(</a:t>
                      </a:r>
                      <a:r>
                        <a:rPr lang="es-ES" dirty="0" err="1">
                          <a:solidFill>
                            <a:schemeClr val="bg2">
                              <a:lumMod val="10000"/>
                            </a:schemeClr>
                          </a:solidFill>
                        </a:rPr>
                        <a:t>sqlString</a:t>
                      </a:r>
                      <a:r>
                        <a:rPr lang="es-ES" dirty="0">
                          <a:solidFill>
                            <a:schemeClr val="bg2">
                              <a:lumMod val="10000"/>
                            </a:schemeClr>
                          </a:solidFill>
                        </a:rPr>
                        <a:t>)</a:t>
                      </a:r>
                    </a:p>
                  </a:txBody>
                  <a:tcPr/>
                </a:tc>
                <a:tc>
                  <a:txBody>
                    <a:bodyPr/>
                    <a:lstStyle/>
                    <a:p>
                      <a:r>
                        <a:rPr lang="es-ES" dirty="0">
                          <a:solidFill>
                            <a:schemeClr val="bg2">
                              <a:lumMod val="10000"/>
                            </a:schemeClr>
                          </a:solidFill>
                        </a:rPr>
                        <a:t>int (</a:t>
                      </a:r>
                      <a:r>
                        <a:rPr lang="es-ES" dirty="0" err="1">
                          <a:solidFill>
                            <a:schemeClr val="bg2">
                              <a:lumMod val="10000"/>
                            </a:schemeClr>
                          </a:solidFill>
                        </a:rPr>
                        <a:t>nº</a:t>
                      </a:r>
                      <a:r>
                        <a:rPr lang="es-ES" dirty="0">
                          <a:solidFill>
                            <a:schemeClr val="bg2">
                              <a:lumMod val="10000"/>
                            </a:schemeClr>
                          </a:solidFill>
                        </a:rPr>
                        <a:t> filas afectadas)</a:t>
                      </a:r>
                    </a:p>
                  </a:txBody>
                  <a:tcPr/>
                </a:tc>
                <a:tc>
                  <a:txBody>
                    <a:bodyPr/>
                    <a:lstStyle/>
                    <a:p>
                      <a:r>
                        <a:rPr lang="es-ES" dirty="0">
                          <a:solidFill>
                            <a:schemeClr val="bg2">
                              <a:lumMod val="10000"/>
                            </a:schemeClr>
                          </a:solidFill>
                        </a:rPr>
                        <a:t>INSERT, UPDATE, DELETE o DDL</a:t>
                      </a:r>
                    </a:p>
                  </a:txBody>
                  <a:tcPr/>
                </a:tc>
                <a:extLst>
                  <a:ext uri="{0D108BD9-81ED-4DB2-BD59-A6C34878D82A}">
                    <a16:rowId xmlns:a16="http://schemas.microsoft.com/office/drawing/2014/main" val="3381007161"/>
                  </a:ext>
                </a:extLst>
              </a:tr>
              <a:tr h="370840">
                <a:tc>
                  <a:txBody>
                    <a:bodyPr/>
                    <a:lstStyle/>
                    <a:p>
                      <a:r>
                        <a:rPr lang="es-ES" dirty="0" err="1">
                          <a:solidFill>
                            <a:schemeClr val="bg2">
                              <a:lumMod val="10000"/>
                            </a:schemeClr>
                          </a:solidFill>
                        </a:rPr>
                        <a:t>execute</a:t>
                      </a:r>
                      <a:r>
                        <a:rPr lang="es-ES" dirty="0">
                          <a:solidFill>
                            <a:schemeClr val="bg2">
                              <a:lumMod val="10000"/>
                            </a:schemeClr>
                          </a:solidFill>
                        </a:rPr>
                        <a:t>(</a:t>
                      </a:r>
                      <a:r>
                        <a:rPr lang="es-ES" dirty="0" err="1">
                          <a:solidFill>
                            <a:schemeClr val="bg2">
                              <a:lumMod val="10000"/>
                            </a:schemeClr>
                          </a:solidFill>
                        </a:rPr>
                        <a:t>sqlString</a:t>
                      </a:r>
                      <a:r>
                        <a:rPr lang="es-ES" dirty="0">
                          <a:solidFill>
                            <a:schemeClr val="bg2">
                              <a:lumMod val="10000"/>
                            </a:schemeClr>
                          </a:solidFill>
                        </a:rPr>
                        <a:t>)</a:t>
                      </a:r>
                    </a:p>
                  </a:txBody>
                  <a:tcPr/>
                </a:tc>
                <a:tc>
                  <a:txBody>
                    <a:bodyPr/>
                    <a:lstStyle/>
                    <a:p>
                      <a:r>
                        <a:rPr lang="es-ES" dirty="0" err="1">
                          <a:solidFill>
                            <a:schemeClr val="bg2">
                              <a:lumMod val="10000"/>
                            </a:schemeClr>
                          </a:solidFill>
                        </a:rPr>
                        <a:t>boolean</a:t>
                      </a:r>
                      <a:r>
                        <a:rPr lang="es-ES" dirty="0">
                          <a:solidFill>
                            <a:schemeClr val="bg2">
                              <a:lumMod val="10000"/>
                            </a:schemeClr>
                          </a:solidFill>
                        </a:rPr>
                        <a:t> (true si hubo </a:t>
                      </a:r>
                      <a:r>
                        <a:rPr lang="es-ES" dirty="0" err="1">
                          <a:solidFill>
                            <a:schemeClr val="bg2">
                              <a:lumMod val="10000"/>
                            </a:schemeClr>
                          </a:solidFill>
                        </a:rPr>
                        <a:t>ResultSet</a:t>
                      </a:r>
                      <a:r>
                        <a:rPr lang="es-ES" dirty="0">
                          <a:solidFill>
                            <a:schemeClr val="bg2">
                              <a:lumMod val="10000"/>
                            </a:schemeClr>
                          </a:solidFill>
                        </a:rPr>
                        <a:t>)</a:t>
                      </a:r>
                    </a:p>
                  </a:txBody>
                  <a:tcPr/>
                </a:tc>
                <a:tc>
                  <a:txBody>
                    <a:bodyPr/>
                    <a:lstStyle/>
                    <a:p>
                      <a:r>
                        <a:rPr lang="es-ES" dirty="0">
                          <a:solidFill>
                            <a:schemeClr val="bg2">
                              <a:lumMod val="10000"/>
                            </a:schemeClr>
                          </a:solidFill>
                        </a:rPr>
                        <a:t>Cualquier comando SQL</a:t>
                      </a:r>
                    </a:p>
                  </a:txBody>
                  <a:tcPr/>
                </a:tc>
                <a:extLst>
                  <a:ext uri="{0D108BD9-81ED-4DB2-BD59-A6C34878D82A}">
                    <a16:rowId xmlns:a16="http://schemas.microsoft.com/office/drawing/2014/main" val="1544546895"/>
                  </a:ext>
                </a:extLst>
              </a:tr>
            </a:tbl>
          </a:graphicData>
        </a:graphic>
      </p:graphicFrame>
    </p:spTree>
    <p:extLst>
      <p:ext uri="{BB962C8B-B14F-4D97-AF65-F5344CB8AC3E}">
        <p14:creationId xmlns:p14="http://schemas.microsoft.com/office/powerpoint/2010/main" val="60526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Sentencias básicas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a:xfrm>
            <a:off x="219075" y="1845734"/>
            <a:ext cx="11694003" cy="4023360"/>
          </a:xfrm>
        </p:spPr>
        <p:txBody>
          <a:bodyPr>
            <a:normAutofit/>
          </a:bodyPr>
          <a:lstStyle/>
          <a:p>
            <a:pPr lvl="1"/>
            <a:endParaRPr lang="es-ES" dirty="0"/>
          </a:p>
          <a:p>
            <a:pPr>
              <a:defRPr b="0"/>
            </a:pPr>
            <a:r>
              <a:rPr lang="es-ES" sz="2800" dirty="0"/>
              <a:t>Ejemplos</a:t>
            </a:r>
            <a:r>
              <a:rPr lang="en-US" sz="2800" dirty="0"/>
              <a:t> de select, insert, update y delete </a:t>
            </a:r>
            <a:r>
              <a:rPr lang="es-ES" sz="2800" dirty="0"/>
              <a:t>usando</a:t>
            </a:r>
            <a:r>
              <a:rPr lang="en-US" sz="2800" dirty="0"/>
              <a:t> </a:t>
            </a:r>
            <a:r>
              <a:rPr lang="en-US" sz="2800" b="1" dirty="0"/>
              <a:t>sentencias </a:t>
            </a:r>
            <a:r>
              <a:rPr lang="es-ES" sz="2800" b="1" dirty="0"/>
              <a:t>básicas</a:t>
            </a:r>
            <a:r>
              <a:rPr lang="en-US" sz="2800" dirty="0"/>
              <a:t>:</a:t>
            </a:r>
          </a:p>
          <a:p>
            <a:pPr>
              <a:defRPr b="0"/>
            </a:pPr>
            <a:endParaRPr lang="en-US" sz="1050" dirty="0"/>
          </a:p>
          <a:p>
            <a:pPr>
              <a:defRPr b="0">
                <a:latin typeface="Courier New"/>
                <a:ea typeface="Courier New"/>
                <a:cs typeface="Courier New"/>
                <a:sym typeface="Courier New"/>
              </a:defRPr>
            </a:pPr>
            <a:r>
              <a:rPr lang="en-US" sz="1800" dirty="0" err="1"/>
              <a:t>statement.executeQuery</a:t>
            </a:r>
            <a:r>
              <a:rPr lang="en-US" sz="1800" dirty="0"/>
              <a:t>("select id, name from products where price &gt; "+price);</a:t>
            </a:r>
          </a:p>
          <a:p>
            <a:pPr>
              <a:defRPr b="0">
                <a:latin typeface="Courier New"/>
                <a:ea typeface="Courier New"/>
                <a:cs typeface="Courier New"/>
                <a:sym typeface="Courier New"/>
              </a:defRPr>
            </a:pPr>
            <a:endParaRPr lang="en-US" sz="100" dirty="0"/>
          </a:p>
          <a:p>
            <a:pPr>
              <a:defRPr b="0">
                <a:latin typeface="Courier New"/>
                <a:ea typeface="Courier New"/>
                <a:cs typeface="Courier New"/>
                <a:sym typeface="Courier New"/>
              </a:defRPr>
            </a:pPr>
            <a:r>
              <a:rPr lang="en-US" sz="1800" dirty="0" err="1"/>
              <a:t>statement.executeUpdate</a:t>
            </a:r>
            <a:r>
              <a:rPr lang="en-US" sz="1800" dirty="0"/>
              <a:t>("insert into products values ("+id+","+name+","+price+")");</a:t>
            </a:r>
          </a:p>
          <a:p>
            <a:pPr>
              <a:defRPr b="0">
                <a:latin typeface="Courier New"/>
                <a:ea typeface="Courier New"/>
                <a:cs typeface="Courier New"/>
                <a:sym typeface="Courier New"/>
              </a:defRPr>
            </a:pPr>
            <a:endParaRPr lang="en-US" sz="100" dirty="0"/>
          </a:p>
          <a:p>
            <a:pPr>
              <a:defRPr b="0">
                <a:latin typeface="Courier New"/>
                <a:ea typeface="Courier New"/>
                <a:cs typeface="Courier New"/>
                <a:sym typeface="Courier New"/>
              </a:defRPr>
            </a:pPr>
            <a:r>
              <a:rPr lang="en-US" sz="1800" dirty="0" err="1"/>
              <a:t>statement.executeUpdate</a:t>
            </a:r>
            <a:r>
              <a:rPr lang="en-US" sz="1800" dirty="0"/>
              <a:t>("update products set price = "+price+" where id = "+id);</a:t>
            </a:r>
          </a:p>
          <a:p>
            <a:pPr>
              <a:defRPr b="0">
                <a:latin typeface="Courier New"/>
                <a:ea typeface="Courier New"/>
                <a:cs typeface="Courier New"/>
                <a:sym typeface="Courier New"/>
              </a:defRPr>
            </a:pPr>
            <a:endParaRPr lang="en-US" sz="100" dirty="0"/>
          </a:p>
          <a:p>
            <a:pPr>
              <a:defRPr b="0">
                <a:latin typeface="Courier New"/>
                <a:ea typeface="Courier New"/>
                <a:cs typeface="Courier New"/>
                <a:sym typeface="Courier New"/>
              </a:defRPr>
            </a:pPr>
            <a:r>
              <a:rPr lang="en-US" sz="1800" dirty="0" err="1"/>
              <a:t>statement.executeUpdate</a:t>
            </a:r>
            <a:r>
              <a:rPr lang="en-US" sz="1800" dirty="0"/>
              <a:t>("delete from products where id ="+id);</a:t>
            </a:r>
          </a:p>
          <a:p>
            <a:pPr>
              <a:defRPr b="0">
                <a:latin typeface="Courier New"/>
                <a:ea typeface="Courier New"/>
                <a:cs typeface="Courier New"/>
                <a:sym typeface="Courier New"/>
              </a:defRPr>
            </a:pPr>
            <a:endParaRPr lang="en-US" sz="3200" dirty="0"/>
          </a:p>
        </p:txBody>
      </p:sp>
    </p:spTree>
    <p:extLst>
      <p:ext uri="{BB962C8B-B14F-4D97-AF65-F5344CB8AC3E}">
        <p14:creationId xmlns:p14="http://schemas.microsoft.com/office/powerpoint/2010/main" val="301412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Sentencias básicas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a:xfrm>
            <a:off x="123825" y="1845734"/>
            <a:ext cx="12068175" cy="4023360"/>
          </a:xfrm>
        </p:spPr>
        <p:txBody>
          <a:bodyPr>
            <a:normAutofit fontScale="92500" lnSpcReduction="10000"/>
          </a:bodyPr>
          <a:lstStyle/>
          <a:p>
            <a:pPr lvl="1"/>
            <a:endParaRPr lang="es-ES" dirty="0"/>
          </a:p>
          <a:p>
            <a:pPr>
              <a:defRPr b="0"/>
            </a:pPr>
            <a:r>
              <a:rPr lang="es-ES" sz="3000" dirty="0"/>
              <a:t>El uso de concatenación de parámetros en  sentencias básicas </a:t>
            </a:r>
            <a:r>
              <a:rPr lang="es-ES" sz="3000" b="1" dirty="0"/>
              <a:t>presenta riesgo de inyección SQL</a:t>
            </a:r>
            <a:r>
              <a:rPr lang="es-ES" sz="3000" dirty="0"/>
              <a:t>:</a:t>
            </a:r>
            <a:r>
              <a:rPr lang="en-US" sz="3000" dirty="0"/>
              <a:t> </a:t>
            </a:r>
          </a:p>
          <a:p>
            <a:pPr>
              <a:defRPr b="0">
                <a:latin typeface="Courier New"/>
                <a:ea typeface="Courier New"/>
                <a:cs typeface="Courier New"/>
                <a:sym typeface="Courier New"/>
              </a:defRPr>
            </a:pPr>
            <a:r>
              <a:rPr lang="en-US" sz="1900" dirty="0"/>
              <a:t>ResultSet </a:t>
            </a:r>
            <a:r>
              <a:rPr lang="en-US" sz="1900" dirty="0" err="1"/>
              <a:t>rs</a:t>
            </a:r>
            <a:r>
              <a:rPr lang="en-US" sz="1900" dirty="0"/>
              <a:t> = </a:t>
            </a:r>
          </a:p>
          <a:p>
            <a:pPr>
              <a:defRPr b="0">
                <a:latin typeface="Courier New"/>
                <a:ea typeface="Courier New"/>
                <a:cs typeface="Courier New"/>
                <a:sym typeface="Courier New"/>
              </a:defRPr>
            </a:pPr>
            <a:r>
              <a:rPr lang="en-US" sz="1900" dirty="0"/>
              <a:t>       </a:t>
            </a:r>
            <a:r>
              <a:rPr lang="en-US" sz="1900" dirty="0" err="1"/>
              <a:t>s.executeQuery</a:t>
            </a:r>
            <a:r>
              <a:rPr lang="en-US" sz="1900" dirty="0"/>
              <a:t>("select id, price from products where name like '"+param+"'");</a:t>
            </a:r>
          </a:p>
          <a:p>
            <a:pPr>
              <a:defRPr b="0"/>
            </a:pPr>
            <a:r>
              <a:rPr lang="es-ES" sz="3000" dirty="0"/>
              <a:t>Por ejemplo, si el usuario envía una declaración SQL arbitraria como valor de parámetro: </a:t>
            </a:r>
          </a:p>
          <a:p>
            <a:pPr>
              <a:defRPr b="0">
                <a:latin typeface="Courier New"/>
                <a:ea typeface="Courier New"/>
                <a:cs typeface="Courier New"/>
                <a:sym typeface="Courier New"/>
              </a:defRPr>
            </a:pPr>
            <a:r>
              <a:rPr lang="es-ES" sz="2200" dirty="0">
                <a:latin typeface="+mj-lt"/>
                <a:ea typeface="+mj-ea"/>
                <a:cs typeface="+mj-cs"/>
                <a:sym typeface="Arial"/>
              </a:rPr>
              <a:t>  </a:t>
            </a:r>
            <a:r>
              <a:rPr lang="es-ES" sz="2200" dirty="0"/>
              <a:t>"XXX; </a:t>
            </a:r>
            <a:r>
              <a:rPr lang="es-ES" sz="2200" dirty="0" err="1"/>
              <a:t>drop</a:t>
            </a:r>
            <a:r>
              <a:rPr lang="es-ES" sz="2200" dirty="0"/>
              <a:t> table </a:t>
            </a:r>
            <a:r>
              <a:rPr lang="es-ES" sz="2200" dirty="0" err="1"/>
              <a:t>products</a:t>
            </a:r>
            <a:r>
              <a:rPr lang="es-ES" sz="2200" dirty="0"/>
              <a:t>;"</a:t>
            </a:r>
          </a:p>
          <a:p>
            <a:pPr>
              <a:defRPr b="0">
                <a:latin typeface="Courier New"/>
                <a:ea typeface="Courier New"/>
                <a:cs typeface="Courier New"/>
                <a:sym typeface="Courier New"/>
              </a:defRPr>
            </a:pPr>
            <a:r>
              <a:rPr lang="es-ES" sz="3000" dirty="0">
                <a:latin typeface="Calibri" panose="020F0502020204030204" pitchFamily="34" charset="0"/>
                <a:ea typeface="Calibri" panose="020F0502020204030204" pitchFamily="34" charset="0"/>
                <a:cs typeface="Calibri" panose="020F0502020204030204" pitchFamily="34" charset="0"/>
              </a:rPr>
              <a:t>Para solucionar este problema hay que utilizar el objeto </a:t>
            </a:r>
            <a:r>
              <a:rPr lang="en-US" sz="3000" b="1" dirty="0"/>
              <a:t>PreparedStatement</a:t>
            </a:r>
            <a:r>
              <a:rPr lang="en-US" sz="3000" dirty="0"/>
              <a:t> </a:t>
            </a:r>
            <a:endParaRPr lang="es-ES" sz="3000" dirty="0"/>
          </a:p>
        </p:txBody>
      </p:sp>
    </p:spTree>
    <p:extLst>
      <p:ext uri="{BB962C8B-B14F-4D97-AF65-F5344CB8AC3E}">
        <p14:creationId xmlns:p14="http://schemas.microsoft.com/office/powerpoint/2010/main" val="180765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Sentencias preparadas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normAutofit/>
          </a:bodyPr>
          <a:lstStyle/>
          <a:p>
            <a:pPr lvl="1"/>
            <a:endParaRPr lang="es-ES" dirty="0"/>
          </a:p>
          <a:p>
            <a:pPr marL="228599" lvl="1" indent="-228599">
              <a:spcBef>
                <a:spcPts val="200"/>
              </a:spcBef>
              <a:buClr>
                <a:srgbClr val="F05C25"/>
              </a:buClr>
              <a:buFont typeface="Arial"/>
              <a:defRPr sz="1800"/>
            </a:pPr>
            <a:r>
              <a:rPr lang="en-US" dirty="0">
                <a:solidFill>
                  <a:srgbClr val="000000"/>
                </a:solidFill>
              </a:rPr>
              <a:t>Interface </a:t>
            </a:r>
            <a:r>
              <a:rPr lang="en-US" dirty="0" err="1">
                <a:solidFill>
                  <a:srgbClr val="000000"/>
                </a:solidFill>
                <a:latin typeface="Courier New"/>
                <a:ea typeface="Courier New"/>
                <a:cs typeface="Courier New"/>
                <a:sym typeface="Courier New"/>
              </a:rPr>
              <a:t>java.sql.PreparedStatement</a:t>
            </a:r>
            <a:r>
              <a:rPr lang="en-US" dirty="0">
                <a:solidFill>
                  <a:srgbClr val="000000"/>
                </a:solidFill>
              </a:rPr>
              <a:t> representa  </a:t>
            </a:r>
            <a:r>
              <a:rPr lang="en-US" dirty="0">
                <a:solidFill>
                  <a:srgbClr val="FF40FF"/>
                </a:solidFill>
              </a:rPr>
              <a:t>sentencias SQL </a:t>
            </a:r>
            <a:r>
              <a:rPr lang="en-US" dirty="0" err="1">
                <a:solidFill>
                  <a:srgbClr val="FF40FF"/>
                </a:solidFill>
              </a:rPr>
              <a:t>precompiladas</a:t>
            </a:r>
            <a:endParaRPr lang="en-US" dirty="0">
              <a:solidFill>
                <a:srgbClr val="FF40FF"/>
              </a:solidFill>
            </a:endParaRPr>
          </a:p>
          <a:p>
            <a:pPr marL="228599" lvl="1" indent="-228599">
              <a:spcBef>
                <a:spcPts val="200"/>
              </a:spcBef>
              <a:buClr>
                <a:srgbClr val="F05C25"/>
              </a:buClr>
              <a:buFont typeface="Arial"/>
              <a:defRPr sz="1800">
                <a:solidFill>
                  <a:srgbClr val="0096FF"/>
                </a:solidFill>
              </a:defRPr>
            </a:pPr>
            <a:r>
              <a:rPr lang="en-US" dirty="0"/>
              <a:t>Ejecutar </a:t>
            </a:r>
            <a:r>
              <a:rPr lang="en-US" dirty="0">
                <a:solidFill>
                  <a:srgbClr val="4F8F00"/>
                </a:solidFill>
              </a:rPr>
              <a:t> operaciones SQL</a:t>
            </a:r>
          </a:p>
          <a:p>
            <a:pPr marL="228599" lvl="1" indent="-228599">
              <a:spcBef>
                <a:spcPts val="200"/>
              </a:spcBef>
              <a:buClr>
                <a:srgbClr val="F05C25"/>
              </a:buClr>
              <a:buFont typeface="Arial"/>
              <a:defRPr sz="1800">
                <a:solidFill>
                  <a:srgbClr val="FF2600"/>
                </a:solidFill>
              </a:defRPr>
            </a:pPr>
            <a:r>
              <a:rPr lang="en-US" dirty="0"/>
              <a:t>Usar sustitución </a:t>
            </a:r>
            <a:r>
              <a:rPr lang="es-ES" dirty="0"/>
              <a:t>posicional</a:t>
            </a:r>
            <a:r>
              <a:rPr lang="en-US" dirty="0"/>
              <a:t> de los parámetros </a:t>
            </a:r>
            <a:r>
              <a:rPr lang="es-ES" dirty="0"/>
              <a:t>marcados</a:t>
            </a:r>
            <a:r>
              <a:rPr lang="en-US" dirty="0"/>
              <a:t> con </a:t>
            </a:r>
            <a:r>
              <a:rPr lang="es-ES" dirty="0"/>
              <a:t>el</a:t>
            </a:r>
            <a:r>
              <a:rPr lang="en-US" dirty="0"/>
              <a:t> </a:t>
            </a:r>
            <a:r>
              <a:rPr lang="es-ES" dirty="0"/>
              <a:t>símbolo</a:t>
            </a:r>
            <a:r>
              <a:rPr lang="en-US" dirty="0"/>
              <a:t> </a:t>
            </a:r>
            <a:r>
              <a:rPr lang="en-US" dirty="0">
                <a:latin typeface="Courier New"/>
                <a:ea typeface="Courier New"/>
                <a:cs typeface="Courier New"/>
                <a:sym typeface="Courier New"/>
              </a:rPr>
              <a:t>?</a:t>
            </a:r>
            <a:r>
              <a:rPr lang="en-US" dirty="0"/>
              <a:t> </a:t>
            </a:r>
          </a:p>
          <a:p>
            <a:pPr marL="228599" lvl="1" indent="-228599">
              <a:spcBef>
                <a:spcPts val="200"/>
              </a:spcBef>
              <a:buClr>
                <a:srgbClr val="F05C25"/>
              </a:buClr>
              <a:buFont typeface="Arial"/>
              <a:defRPr sz="1800">
                <a:solidFill>
                  <a:srgbClr val="FF9300"/>
                </a:solidFill>
              </a:defRPr>
            </a:pPr>
            <a:r>
              <a:rPr lang="es-ES" dirty="0"/>
              <a:t>Asignar</a:t>
            </a:r>
            <a:r>
              <a:rPr lang="en-US" dirty="0"/>
              <a:t> los parámetros </a:t>
            </a:r>
            <a:r>
              <a:rPr lang="es-ES" dirty="0">
                <a:solidFill>
                  <a:srgbClr val="000000"/>
                </a:solidFill>
              </a:rPr>
              <a:t>usando</a:t>
            </a:r>
            <a:r>
              <a:rPr lang="en-US" dirty="0">
                <a:solidFill>
                  <a:srgbClr val="000000"/>
                </a:solidFill>
              </a:rPr>
              <a:t>:</a:t>
            </a:r>
          </a:p>
          <a:p>
            <a:pPr marL="457200" lvl="2" indent="-228600">
              <a:spcBef>
                <a:spcPts val="200"/>
              </a:spcBef>
              <a:buClr>
                <a:srgbClr val="F05C25"/>
              </a:buClr>
              <a:buFont typeface="Arial"/>
              <a:buChar char="-"/>
              <a:defRPr sz="1800">
                <a:solidFill>
                  <a:srgbClr val="535353"/>
                </a:solidFill>
              </a:defRPr>
            </a:pPr>
            <a:r>
              <a:rPr lang="en-US" dirty="0" err="1">
                <a:solidFill>
                  <a:srgbClr val="000000"/>
                </a:solidFill>
                <a:latin typeface="Courier New"/>
                <a:ea typeface="Courier New"/>
                <a:cs typeface="Courier New"/>
                <a:sym typeface="Courier New"/>
              </a:rPr>
              <a:t>setXXX</a:t>
            </a:r>
            <a:r>
              <a:rPr lang="en-US" dirty="0">
                <a:solidFill>
                  <a:srgbClr val="000000"/>
                </a:solidFill>
                <a:latin typeface="Courier New"/>
                <a:ea typeface="Courier New"/>
                <a:cs typeface="Courier New"/>
                <a:sym typeface="Courier New"/>
              </a:rPr>
              <a:t>(&lt;position&gt;,&lt;value&gt;)</a:t>
            </a:r>
            <a:r>
              <a:rPr lang="en-US" dirty="0">
                <a:solidFill>
                  <a:srgbClr val="000000"/>
                </a:solidFill>
              </a:rPr>
              <a:t> operaciones (</a:t>
            </a:r>
            <a:r>
              <a:rPr lang="es-ES" dirty="0">
                <a:solidFill>
                  <a:srgbClr val="000000"/>
                </a:solidFill>
              </a:rPr>
              <a:t>donde</a:t>
            </a:r>
            <a:r>
              <a:rPr lang="en-US" dirty="0">
                <a:solidFill>
                  <a:srgbClr val="000000"/>
                </a:solidFill>
              </a:rPr>
              <a:t> XXX es un </a:t>
            </a:r>
            <a:r>
              <a:rPr lang="es-ES" dirty="0">
                <a:solidFill>
                  <a:srgbClr val="000000"/>
                </a:solidFill>
              </a:rPr>
              <a:t>tipo</a:t>
            </a:r>
            <a:r>
              <a:rPr lang="en-US" dirty="0">
                <a:solidFill>
                  <a:srgbClr val="000000"/>
                </a:solidFill>
              </a:rPr>
              <a:t> de valor)</a:t>
            </a:r>
          </a:p>
          <a:p>
            <a:pPr marL="457200" lvl="2" indent="-228600">
              <a:spcBef>
                <a:spcPts val="200"/>
              </a:spcBef>
              <a:buClr>
                <a:srgbClr val="F05C25"/>
              </a:buClr>
              <a:buFont typeface="Arial"/>
              <a:buChar char="-"/>
              <a:defRPr sz="1800">
                <a:solidFill>
                  <a:srgbClr val="535353"/>
                </a:solidFill>
              </a:defRPr>
            </a:pPr>
            <a:r>
              <a:rPr lang="en-US" dirty="0" err="1">
                <a:solidFill>
                  <a:srgbClr val="000000"/>
                </a:solidFill>
                <a:latin typeface="Courier New"/>
                <a:ea typeface="Courier New"/>
                <a:cs typeface="Courier New"/>
                <a:sym typeface="Courier New"/>
              </a:rPr>
              <a:t>setObject</a:t>
            </a:r>
            <a:r>
              <a:rPr lang="en-US" dirty="0">
                <a:solidFill>
                  <a:srgbClr val="000000"/>
                </a:solidFill>
                <a:latin typeface="Courier New"/>
                <a:ea typeface="Courier New"/>
                <a:cs typeface="Courier New"/>
                <a:sym typeface="Courier New"/>
              </a:rPr>
              <a:t>(&lt;position&gt;,&lt;value&gt;,&lt;type&gt;)</a:t>
            </a:r>
            <a:r>
              <a:rPr lang="en-US" dirty="0">
                <a:solidFill>
                  <a:srgbClr val="000000"/>
                </a:solidFill>
              </a:rPr>
              <a:t> operation </a:t>
            </a:r>
          </a:p>
          <a:p>
            <a:pPr lvl="1"/>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208151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Sentencias preparadas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endParaRPr lang="es-ES" dirty="0"/>
          </a:p>
          <a:p>
            <a:pPr lvl="1"/>
            <a:endParaRPr lang="es-ES" dirty="0"/>
          </a:p>
          <a:p>
            <a:pPr lvl="1"/>
            <a:endParaRPr lang="es-ES" dirty="0"/>
          </a:p>
          <a:p>
            <a:pPr lvl="1"/>
            <a:endParaRPr lang="es-ES" dirty="0"/>
          </a:p>
          <a:p>
            <a:endParaRPr lang="es-ES" dirty="0"/>
          </a:p>
        </p:txBody>
      </p:sp>
      <p:pic>
        <p:nvPicPr>
          <p:cNvPr id="4" name="List&lt;Product&gt; menu = new ArrayList();… Connection connection = DriverManager.getConnection(...);&#10;String productQuery = &quot;select id, name from products where price &gt; ?&quot;;&#10;String productUpdate = &quot;update products set price = ? where id = ?&quot;;&#10;PreparedStatement findProduct = connection.prepareStatement(productQuery);&#10;PreparedStatement updatePrice = connection.prepareStatement(productUpdate);&#10;findProduct.setObject(1, price, Types.NUMERIC); // findProduct.setBigDecimal(1, price);&#10;updatePrice.setObject(1, price, Types.NUMERIC); // updatePrice.setBigDecimal(1, price);&#10;updatePrice.setObject(2, id, Types.INTEGER);    // updatePrice.setInt(2, id);&#10;ResultSet results = findProduct.executeQuery();&#10;int rowCount = updatePrice.executeUpdate();&#10;// boolean isQuery = findProduct.execute();" descr="List&lt;Product&gt; menu = new ArrayList();… Connection connection = DriverManager.getConnection(...);String productQuery = &quot;select id, name from products where price &gt; ?&quot;;String productUpdate = &quot;update products set price = ? where id = ?&quot;;PreparedStatement findProduct = connection.prepareStatement(productQuery);PreparedStatement updatePrice = connection.prepareStatement(productUpdate);findProduct.setObject(1, price, Types.NUMERIC); // findProduct.setBigDecimal(1, price);updatePrice.setObject(1, price, Types.NUMERIC); // updatePrice.setBigDecimal(1, price);updatePrice.setObject(2, id, Types.INTEGER);    // updatePrice.setInt(2, id);ResultSet results = findProduct.executeQuery();int rowCount = updatePrice.executeUpdate();// boolean isQuery = findProduct.execute();">
            <a:extLst>
              <a:ext uri="{FF2B5EF4-FFF2-40B4-BE49-F238E27FC236}">
                <a16:creationId xmlns:a16="http://schemas.microsoft.com/office/drawing/2014/main" id="{8FD342C7-FF41-4C20-7E3B-8955C5A77598}"/>
              </a:ext>
            </a:extLst>
          </p:cNvPr>
          <p:cNvPicPr>
            <a:picLocks/>
          </p:cNvPicPr>
          <p:nvPr/>
        </p:nvPicPr>
        <p:blipFill>
          <a:blip r:embed="rId2"/>
          <a:stretch>
            <a:fillRect/>
          </a:stretch>
        </p:blipFill>
        <p:spPr>
          <a:xfrm>
            <a:off x="617395" y="2747216"/>
            <a:ext cx="10997850" cy="2743202"/>
          </a:xfrm>
          <a:prstGeom prst="rect">
            <a:avLst/>
          </a:prstGeom>
          <a:effectLst/>
        </p:spPr>
      </p:pic>
      <p:sp>
        <p:nvSpPr>
          <p:cNvPr id="5" name="List&lt;Product&gt; menu = new ArrayList();…">
            <a:extLst>
              <a:ext uri="{FF2B5EF4-FFF2-40B4-BE49-F238E27FC236}">
                <a16:creationId xmlns:a16="http://schemas.microsoft.com/office/drawing/2014/main" id="{D5E71D20-F738-7201-159B-AF4315DD66EC}"/>
              </a:ext>
            </a:extLst>
          </p:cNvPr>
          <p:cNvSpPr txBox="1"/>
          <p:nvPr/>
        </p:nvSpPr>
        <p:spPr>
          <a:xfrm>
            <a:off x="782495" y="2861516"/>
            <a:ext cx="10667650" cy="2337563"/>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212121"/>
                </a:solidFill>
                <a:latin typeface="Courier New"/>
                <a:ea typeface="Courier New"/>
                <a:cs typeface="Courier New"/>
                <a:sym typeface="Courier New"/>
              </a:defRPr>
            </a:pPr>
            <a:r>
              <a:rPr dirty="0"/>
              <a:t>Connection connection = DriverManager.getConnection(...);</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4F8F00"/>
                </a:solidFill>
              </a:rPr>
              <a:t>String productQuery = "select id, name from products where price &gt; </a:t>
            </a:r>
            <a:r>
              <a:rPr dirty="0">
                <a:solidFill>
                  <a:srgbClr val="FF2600"/>
                </a:solidFill>
              </a:rPr>
              <a:t>?</a:t>
            </a:r>
            <a:r>
              <a:rPr dirty="0">
                <a:solidFill>
                  <a:srgbClr val="4F8F00"/>
                </a:solidFill>
              </a:rPr>
              <a: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4F8F00"/>
                </a:solidFill>
              </a:rPr>
              <a:t>String productUpdate = "update products set price = </a:t>
            </a:r>
            <a:r>
              <a:rPr dirty="0">
                <a:solidFill>
                  <a:srgbClr val="FF2600"/>
                </a:solidFill>
              </a:rPr>
              <a:t>?</a:t>
            </a:r>
            <a:r>
              <a:rPr dirty="0">
                <a:solidFill>
                  <a:srgbClr val="4F8F00"/>
                </a:solidFill>
              </a:rPr>
              <a:t> where id = </a:t>
            </a:r>
            <a:r>
              <a:rPr dirty="0">
                <a:solidFill>
                  <a:srgbClr val="FF2600"/>
                </a:solidFill>
              </a:rPr>
              <a:t>?</a:t>
            </a:r>
            <a:r>
              <a:rPr dirty="0">
                <a:solidFill>
                  <a:srgbClr val="4F8F00"/>
                </a:solidFill>
              </a:rPr>
              <a: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FF40FF"/>
                </a:solidFill>
              </a:rPr>
              <a:t>PreparedStatement findProduct</a:t>
            </a:r>
            <a:r>
              <a:rPr dirty="0"/>
              <a:t> = connection.</a:t>
            </a:r>
            <a:r>
              <a:rPr dirty="0">
                <a:solidFill>
                  <a:srgbClr val="FF40FF"/>
                </a:solidFill>
              </a:rPr>
              <a:t>prepareStatement(</a:t>
            </a:r>
            <a:r>
              <a:rPr dirty="0">
                <a:solidFill>
                  <a:srgbClr val="4F8F00"/>
                </a:solidFill>
              </a:rPr>
              <a:t>productQuery</a:t>
            </a:r>
            <a:r>
              <a:rPr dirty="0">
                <a:solidFill>
                  <a:srgbClr val="FF40FF"/>
                </a:solidFill>
              </a:rPr>
              <a: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FF40FF"/>
                </a:solidFill>
              </a:rPr>
              <a:t>PreparedStatement updatePrice</a:t>
            </a:r>
            <a:r>
              <a:rPr dirty="0"/>
              <a:t> = connection.</a:t>
            </a:r>
            <a:r>
              <a:rPr dirty="0">
                <a:solidFill>
                  <a:srgbClr val="FF40FF"/>
                </a:solidFill>
              </a:rPr>
              <a:t>prepareStatement(</a:t>
            </a:r>
            <a:r>
              <a:rPr dirty="0">
                <a:solidFill>
                  <a:srgbClr val="4F8F00"/>
                </a:solidFill>
              </a:rPr>
              <a:t>productUpdate</a:t>
            </a:r>
            <a:r>
              <a:rPr dirty="0">
                <a:solidFill>
                  <a:srgbClr val="FF40FF"/>
                </a:solidFill>
              </a:rPr>
              <a:t>)</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FF40FF"/>
                </a:solidFill>
              </a:rPr>
              <a:t>findProduct</a:t>
            </a:r>
            <a:r>
              <a:rPr dirty="0">
                <a:solidFill>
                  <a:srgbClr val="FF9300"/>
                </a:solidFill>
              </a:rPr>
              <a:t>.setObject(</a:t>
            </a:r>
            <a:r>
              <a:rPr dirty="0">
                <a:solidFill>
                  <a:srgbClr val="FF2600"/>
                </a:solidFill>
              </a:rPr>
              <a:t>1</a:t>
            </a:r>
            <a:r>
              <a:rPr dirty="0">
                <a:solidFill>
                  <a:srgbClr val="FF9300"/>
                </a:solidFill>
              </a:rPr>
              <a:t>, price, Types.NUMERIC)</a:t>
            </a:r>
            <a:r>
              <a:rPr dirty="0"/>
              <a:t>; // </a:t>
            </a:r>
            <a:r>
              <a:rPr dirty="0">
                <a:solidFill>
                  <a:srgbClr val="FF40FF"/>
                </a:solidFill>
              </a:rPr>
              <a:t>findProduct</a:t>
            </a:r>
            <a:r>
              <a:rPr dirty="0">
                <a:solidFill>
                  <a:srgbClr val="FF9300"/>
                </a:solidFill>
              </a:rPr>
              <a:t>.setBigDecimal(</a:t>
            </a:r>
            <a:r>
              <a:rPr dirty="0">
                <a:solidFill>
                  <a:srgbClr val="FF2600"/>
                </a:solidFill>
              </a:rPr>
              <a:t>1</a:t>
            </a:r>
            <a:r>
              <a:rPr dirty="0">
                <a:solidFill>
                  <a:srgbClr val="FF9300"/>
                </a:solidFill>
              </a:rPr>
              <a:t>, price)</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FF40FF"/>
                </a:solidFill>
              </a:rPr>
              <a:t>updatePrice</a:t>
            </a:r>
            <a:r>
              <a:rPr dirty="0">
                <a:solidFill>
                  <a:srgbClr val="FF9300"/>
                </a:solidFill>
              </a:rPr>
              <a:t>.setObject(</a:t>
            </a:r>
            <a:r>
              <a:rPr dirty="0">
                <a:solidFill>
                  <a:srgbClr val="FF2600"/>
                </a:solidFill>
              </a:rPr>
              <a:t>1</a:t>
            </a:r>
            <a:r>
              <a:rPr dirty="0">
                <a:solidFill>
                  <a:srgbClr val="FF9300"/>
                </a:solidFill>
              </a:rPr>
              <a:t>, price, Types.NUMERIC)</a:t>
            </a:r>
            <a:r>
              <a:rPr dirty="0"/>
              <a:t>; // </a:t>
            </a:r>
            <a:r>
              <a:rPr dirty="0">
                <a:solidFill>
                  <a:srgbClr val="FF40FF"/>
                </a:solidFill>
              </a:rPr>
              <a:t>updatePrice</a:t>
            </a:r>
            <a:r>
              <a:rPr dirty="0"/>
              <a:t>.</a:t>
            </a:r>
            <a:r>
              <a:rPr dirty="0">
                <a:solidFill>
                  <a:srgbClr val="FF9300"/>
                </a:solidFill>
              </a:rPr>
              <a:t>setBigDecimal(</a:t>
            </a:r>
            <a:r>
              <a:rPr dirty="0">
                <a:solidFill>
                  <a:srgbClr val="FF2600"/>
                </a:solidFill>
              </a:rPr>
              <a:t>1</a:t>
            </a:r>
            <a:r>
              <a:rPr dirty="0">
                <a:solidFill>
                  <a:srgbClr val="FF9300"/>
                </a:solidFill>
              </a:rPr>
              <a:t>, price)</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solidFill>
                  <a:srgbClr val="FF40FF"/>
                </a:solidFill>
              </a:rPr>
              <a:t>updatePrice</a:t>
            </a:r>
            <a:r>
              <a:rPr dirty="0">
                <a:solidFill>
                  <a:srgbClr val="FF9300"/>
                </a:solidFill>
              </a:rPr>
              <a:t>.setObject(</a:t>
            </a:r>
            <a:r>
              <a:rPr dirty="0">
                <a:solidFill>
                  <a:srgbClr val="FF2600"/>
                </a:solidFill>
              </a:rPr>
              <a:t>2</a:t>
            </a:r>
            <a:r>
              <a:rPr dirty="0">
                <a:solidFill>
                  <a:srgbClr val="FF9300"/>
                </a:solidFill>
              </a:rPr>
              <a:t>, id, Types.INTEGER)</a:t>
            </a:r>
            <a:r>
              <a:rPr dirty="0"/>
              <a:t>;    // </a:t>
            </a:r>
            <a:r>
              <a:rPr dirty="0">
                <a:solidFill>
                  <a:srgbClr val="FF40FF"/>
                </a:solidFill>
              </a:rPr>
              <a:t>updatePrice</a:t>
            </a:r>
            <a:r>
              <a:rPr dirty="0">
                <a:solidFill>
                  <a:srgbClr val="FF9300"/>
                </a:solidFill>
              </a:rPr>
              <a:t>.setInt(</a:t>
            </a:r>
            <a:r>
              <a:rPr dirty="0">
                <a:solidFill>
                  <a:srgbClr val="FF2600"/>
                </a:solidFill>
              </a:rPr>
              <a:t>2</a:t>
            </a:r>
            <a:r>
              <a:rPr dirty="0">
                <a:solidFill>
                  <a:srgbClr val="FF9300"/>
                </a:solidFill>
              </a:rPr>
              <a:t>, id)</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ResultSet results = </a:t>
            </a:r>
            <a:r>
              <a:rPr dirty="0">
                <a:solidFill>
                  <a:srgbClr val="FF40FF"/>
                </a:solidFill>
              </a:rPr>
              <a:t>findProduct</a:t>
            </a:r>
            <a:r>
              <a:rPr dirty="0">
                <a:solidFill>
                  <a:srgbClr val="000000"/>
                </a:solidFill>
              </a:rPr>
              <a:t>.</a:t>
            </a:r>
            <a:r>
              <a:rPr dirty="0">
                <a:solidFill>
                  <a:srgbClr val="0096FF"/>
                </a:solidFill>
              </a:rPr>
              <a:t>executeQuery()</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int rowCount = </a:t>
            </a:r>
            <a:r>
              <a:rPr dirty="0">
                <a:solidFill>
                  <a:srgbClr val="FF40FF"/>
                </a:solidFill>
              </a:rPr>
              <a:t>updatePrice</a:t>
            </a:r>
            <a:r>
              <a:rPr dirty="0">
                <a:solidFill>
                  <a:srgbClr val="000000"/>
                </a:solidFill>
              </a:rPr>
              <a:t>.</a:t>
            </a:r>
            <a:r>
              <a:rPr dirty="0">
                <a:solidFill>
                  <a:srgbClr val="0096FF"/>
                </a:solidFill>
              </a:rPr>
              <a:t>executeUpdate()</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 boolean isQuery = </a:t>
            </a:r>
            <a:r>
              <a:rPr dirty="0">
                <a:solidFill>
                  <a:srgbClr val="FF40FF"/>
                </a:solidFill>
              </a:rPr>
              <a:t>findProduct</a:t>
            </a:r>
            <a:r>
              <a:rPr dirty="0">
                <a:solidFill>
                  <a:srgbClr val="000000"/>
                </a:solidFill>
              </a:rPr>
              <a:t>.</a:t>
            </a:r>
            <a:r>
              <a:rPr dirty="0">
                <a:solidFill>
                  <a:srgbClr val="0096FF"/>
                </a:solidFill>
              </a:rPr>
              <a:t>execute()</a:t>
            </a:r>
            <a:r>
              <a:rPr dirty="0"/>
              <a:t>;</a:t>
            </a:r>
          </a:p>
        </p:txBody>
      </p:sp>
    </p:spTree>
    <p:extLst>
      <p:ext uri="{BB962C8B-B14F-4D97-AF65-F5344CB8AC3E}">
        <p14:creationId xmlns:p14="http://schemas.microsoft.com/office/powerpoint/2010/main" val="351455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Sentencias preparadas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a:xfrm>
            <a:off x="1097280" y="1845734"/>
            <a:ext cx="10660524" cy="4023360"/>
          </a:xfrm>
        </p:spPr>
        <p:txBody>
          <a:bodyPr>
            <a:normAutofit/>
          </a:bodyPr>
          <a:lstStyle/>
          <a:p>
            <a:pPr marL="201168" lvl="1" indent="0">
              <a:buNone/>
            </a:pPr>
            <a:endParaRPr lang="es-ES" dirty="0"/>
          </a:p>
          <a:p>
            <a:pPr>
              <a:defRPr b="0"/>
            </a:pPr>
            <a:r>
              <a:rPr lang="en-US" b="1" dirty="0" err="1"/>
              <a:t>Ejemplos</a:t>
            </a:r>
            <a:r>
              <a:rPr lang="en-US" dirty="0"/>
              <a:t> select, insert, update y delete </a:t>
            </a:r>
            <a:r>
              <a:rPr lang="es-ES" dirty="0"/>
              <a:t>usando</a:t>
            </a:r>
            <a:r>
              <a:rPr lang="en-US" dirty="0"/>
              <a:t> sentencias </a:t>
            </a:r>
            <a:r>
              <a:rPr lang="es-ES" dirty="0"/>
              <a:t>preparadas</a:t>
            </a:r>
            <a:r>
              <a:rPr lang="en-US" dirty="0"/>
              <a:t>:</a:t>
            </a:r>
          </a:p>
          <a:p>
            <a:pPr>
              <a:defRPr b="0">
                <a:latin typeface="Courier New"/>
                <a:ea typeface="Courier New"/>
                <a:cs typeface="Courier New"/>
                <a:sym typeface="Courier New"/>
              </a:defRPr>
            </a:pPr>
            <a:r>
              <a:rPr lang="en-US" sz="1800" dirty="0" err="1"/>
              <a:t>connection.prepareStatement</a:t>
            </a:r>
            <a:r>
              <a:rPr lang="en-US" sz="1800" dirty="0"/>
              <a:t>("select id, name from products where price &gt; ?");</a:t>
            </a:r>
          </a:p>
          <a:p>
            <a:pPr>
              <a:defRPr b="0">
                <a:latin typeface="Courier New"/>
                <a:ea typeface="Courier New"/>
                <a:cs typeface="Courier New"/>
                <a:sym typeface="Courier New"/>
              </a:defRPr>
            </a:pPr>
            <a:r>
              <a:rPr lang="en-US" sz="1800" dirty="0" err="1"/>
              <a:t>connection.prepareStatement</a:t>
            </a:r>
            <a:r>
              <a:rPr lang="en-US" sz="1800" dirty="0"/>
              <a:t>("insert into products values (?,?,?)");</a:t>
            </a:r>
          </a:p>
          <a:p>
            <a:pPr>
              <a:defRPr b="0">
                <a:latin typeface="Courier New"/>
                <a:ea typeface="Courier New"/>
                <a:cs typeface="Courier New"/>
                <a:sym typeface="Courier New"/>
              </a:defRPr>
            </a:pPr>
            <a:r>
              <a:rPr lang="en-US" sz="1800" dirty="0" err="1"/>
              <a:t>connection.prepareStatement</a:t>
            </a:r>
            <a:r>
              <a:rPr lang="en-US" sz="1800" dirty="0"/>
              <a:t>("update products set price = ? where id = ?");</a:t>
            </a:r>
          </a:p>
          <a:p>
            <a:pPr>
              <a:defRPr b="0">
                <a:latin typeface="Courier New"/>
                <a:ea typeface="Courier New"/>
                <a:cs typeface="Courier New"/>
                <a:sym typeface="Courier New"/>
              </a:defRPr>
            </a:pPr>
            <a:r>
              <a:rPr lang="en-US" sz="1800" dirty="0" err="1"/>
              <a:t>connection.prepareStatement</a:t>
            </a:r>
            <a:r>
              <a:rPr lang="en-US" sz="1800" dirty="0"/>
              <a:t>("delete from products where id = ?");</a:t>
            </a:r>
          </a:p>
          <a:p>
            <a:pPr marL="201168" lvl="1" indent="0">
              <a:buNone/>
            </a:pPr>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583452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Resultados de una </a:t>
            </a:r>
            <a:r>
              <a:rPr lang="es-ES" dirty="0" err="1"/>
              <a:t>query</a:t>
            </a:r>
            <a:endParaRPr lang="es-ES" dirty="0"/>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marL="342900" lvl="1" indent="-342900">
              <a:buClr>
                <a:srgbClr val="F05C25"/>
              </a:buClr>
              <a:defRPr sz="2000">
                <a:solidFill>
                  <a:srgbClr val="535353"/>
                </a:solidFill>
              </a:defRPr>
            </a:pPr>
            <a:r>
              <a:rPr lang="en-US" dirty="0">
                <a:solidFill>
                  <a:srgbClr val="000000"/>
                </a:solidFill>
              </a:rPr>
              <a:t>Interface</a:t>
            </a:r>
            <a:r>
              <a:rPr lang="en-US" dirty="0">
                <a:solidFill>
                  <a:srgbClr val="000000"/>
                </a:solidFill>
                <a:latin typeface="Courier New"/>
                <a:ea typeface="Courier New"/>
                <a:cs typeface="Courier New"/>
                <a:sym typeface="Courier New"/>
              </a:rPr>
              <a:t> </a:t>
            </a:r>
            <a:r>
              <a:rPr lang="en-US" dirty="0" err="1">
                <a:solidFill>
                  <a:srgbClr val="000000"/>
                </a:solidFill>
                <a:latin typeface="Courier New"/>
                <a:ea typeface="Courier New"/>
                <a:cs typeface="Courier New"/>
                <a:sym typeface="Courier New"/>
              </a:rPr>
              <a:t>java.sql.ResultSet</a:t>
            </a:r>
            <a:r>
              <a:rPr lang="en-US" dirty="0">
                <a:solidFill>
                  <a:srgbClr val="000000"/>
                </a:solidFill>
              </a:rPr>
              <a:t>  </a:t>
            </a:r>
            <a:r>
              <a:rPr lang="es-ES" dirty="0">
                <a:solidFill>
                  <a:schemeClr val="bg2">
                    <a:lumMod val="10000"/>
                  </a:schemeClr>
                </a:solidFill>
              </a:rPr>
              <a:t>se utiliza para recorrer un conjunto de registros devueltos por la consulta.</a:t>
            </a:r>
            <a:endParaRPr lang="en-US" dirty="0">
              <a:solidFill>
                <a:schemeClr val="bg2">
                  <a:lumMod val="10000"/>
                </a:schemeClr>
              </a:solidFill>
            </a:endParaRPr>
          </a:p>
          <a:p>
            <a:pPr marL="228599" lvl="1" indent="-228599">
              <a:spcBef>
                <a:spcPts val="200"/>
              </a:spcBef>
              <a:buClr>
                <a:srgbClr val="F05C25"/>
              </a:buClr>
              <a:buFont typeface="Arial"/>
              <a:defRPr sz="1800">
                <a:solidFill>
                  <a:srgbClr val="535353"/>
                </a:solidFill>
              </a:defRPr>
            </a:pPr>
            <a:r>
              <a:rPr lang="en-US" dirty="0" err="1">
                <a:solidFill>
                  <a:srgbClr val="000000"/>
                </a:solidFill>
              </a:rPr>
              <a:t>Método</a:t>
            </a:r>
            <a:r>
              <a:rPr lang="en-US" dirty="0"/>
              <a:t> </a:t>
            </a:r>
            <a:r>
              <a:rPr lang="en-US" b="1" dirty="0">
                <a:solidFill>
                  <a:srgbClr val="4F8F00"/>
                </a:solidFill>
                <a:latin typeface="Courier New"/>
                <a:ea typeface="Courier New"/>
                <a:cs typeface="Courier New"/>
                <a:sym typeface="Courier New"/>
              </a:rPr>
              <a:t>next()</a:t>
            </a:r>
            <a:r>
              <a:rPr lang="en-US" dirty="0">
                <a:latin typeface="Courier New"/>
                <a:ea typeface="Courier New"/>
                <a:cs typeface="Courier New"/>
                <a:sym typeface="Courier New"/>
              </a:rPr>
              <a:t> </a:t>
            </a:r>
          </a:p>
          <a:p>
            <a:pPr marL="457200" lvl="2" indent="-228600">
              <a:spcBef>
                <a:spcPts val="200"/>
              </a:spcBef>
              <a:buClr>
                <a:srgbClr val="F05C25"/>
              </a:buClr>
              <a:buFont typeface="Arial"/>
              <a:buChar char="-"/>
              <a:defRPr sz="1800">
                <a:solidFill>
                  <a:srgbClr val="535353"/>
                </a:solidFill>
              </a:defRPr>
            </a:pPr>
            <a:r>
              <a:rPr lang="en-US" dirty="0" err="1">
                <a:solidFill>
                  <a:srgbClr val="000000"/>
                </a:solidFill>
              </a:rPr>
              <a:t>Devuelve</a:t>
            </a:r>
            <a:r>
              <a:rPr lang="en-US" dirty="0">
                <a:solidFill>
                  <a:srgbClr val="000000"/>
                </a:solidFill>
              </a:rPr>
              <a:t> </a:t>
            </a:r>
            <a:r>
              <a:rPr lang="en-US" dirty="0">
                <a:solidFill>
                  <a:srgbClr val="000000"/>
                </a:solidFill>
                <a:latin typeface="Courier New"/>
                <a:ea typeface="Courier New"/>
                <a:cs typeface="Courier New"/>
                <a:sym typeface="Courier New"/>
              </a:rPr>
              <a:t>true</a:t>
            </a:r>
            <a:r>
              <a:rPr lang="en-US" dirty="0">
                <a:solidFill>
                  <a:srgbClr val="000000"/>
                </a:solidFill>
              </a:rPr>
              <a:t> </a:t>
            </a:r>
            <a:r>
              <a:rPr lang="es-ES" dirty="0">
                <a:solidFill>
                  <a:srgbClr val="000000"/>
                </a:solidFill>
              </a:rPr>
              <a:t>si el siguiente registro existe y mueve el puntero para apuntar al siguiente registro </a:t>
            </a:r>
          </a:p>
          <a:p>
            <a:pPr marL="457200" lvl="2" indent="-228600">
              <a:spcBef>
                <a:spcPts val="200"/>
              </a:spcBef>
              <a:buClr>
                <a:srgbClr val="F05C25"/>
              </a:buClr>
              <a:buFont typeface="Arial"/>
              <a:buChar char="-"/>
              <a:defRPr sz="1800">
                <a:solidFill>
                  <a:srgbClr val="535353"/>
                </a:solidFill>
              </a:defRPr>
            </a:pPr>
            <a:r>
              <a:rPr lang="en-US" dirty="0" err="1">
                <a:solidFill>
                  <a:srgbClr val="000000"/>
                </a:solidFill>
              </a:rPr>
              <a:t>Devuelve</a:t>
            </a:r>
            <a:r>
              <a:rPr lang="en-US" dirty="0">
                <a:solidFill>
                  <a:srgbClr val="000000"/>
                </a:solidFill>
              </a:rPr>
              <a:t> </a:t>
            </a:r>
            <a:r>
              <a:rPr lang="en-US" dirty="0">
                <a:solidFill>
                  <a:srgbClr val="000000"/>
                </a:solidFill>
                <a:latin typeface="Courier New"/>
                <a:ea typeface="Courier New"/>
                <a:cs typeface="Courier New"/>
                <a:sym typeface="Courier New"/>
              </a:rPr>
              <a:t>false</a:t>
            </a:r>
            <a:r>
              <a:rPr lang="en-US" dirty="0">
                <a:solidFill>
                  <a:srgbClr val="000000"/>
                </a:solidFill>
              </a:rPr>
              <a:t> </a:t>
            </a:r>
            <a:r>
              <a:rPr lang="es-ES" dirty="0">
                <a:solidFill>
                  <a:srgbClr val="000000"/>
                </a:solidFill>
              </a:rPr>
              <a:t>si no hay más registros en el </a:t>
            </a:r>
            <a:r>
              <a:rPr lang="en-US" dirty="0">
                <a:solidFill>
                  <a:srgbClr val="000000"/>
                </a:solidFill>
              </a:rPr>
              <a:t>ResultSet</a:t>
            </a:r>
          </a:p>
          <a:p>
            <a:pPr marL="228599" lvl="1" indent="-228599">
              <a:spcBef>
                <a:spcPts val="200"/>
              </a:spcBef>
              <a:buClr>
                <a:srgbClr val="F05C25"/>
              </a:buClr>
              <a:buFont typeface="Arial"/>
              <a:defRPr sz="1800">
                <a:solidFill>
                  <a:srgbClr val="535353"/>
                </a:solidFill>
              </a:defRPr>
            </a:pPr>
            <a:r>
              <a:rPr lang="es-ES" sz="1800" dirty="0">
                <a:solidFill>
                  <a:srgbClr val="000000"/>
                </a:solidFill>
              </a:rPr>
              <a:t>Recuperar el valor de cada columna utilizando una de las siguientes operaciones </a:t>
            </a:r>
            <a:r>
              <a:rPr lang="en-US" dirty="0">
                <a:solidFill>
                  <a:srgbClr val="000000"/>
                </a:solidFill>
              </a:rPr>
              <a:t>: </a:t>
            </a:r>
          </a:p>
          <a:p>
            <a:pPr marL="457200" lvl="2" indent="-228600">
              <a:spcBef>
                <a:spcPts val="200"/>
              </a:spcBef>
              <a:buClr>
                <a:srgbClr val="F05C25"/>
              </a:buClr>
              <a:buFont typeface="Arial"/>
              <a:buChar char="-"/>
              <a:defRPr sz="1800">
                <a:solidFill>
                  <a:srgbClr val="535353"/>
                </a:solidFill>
              </a:defRPr>
            </a:pPr>
            <a:r>
              <a:rPr lang="en-US" dirty="0" err="1">
                <a:solidFill>
                  <a:srgbClr val="000000"/>
                </a:solidFill>
                <a:latin typeface="Courier New"/>
                <a:ea typeface="Courier New"/>
                <a:cs typeface="Courier New"/>
                <a:sym typeface="Courier New"/>
              </a:rPr>
              <a:t>getXXX</a:t>
            </a:r>
            <a:r>
              <a:rPr lang="en-US" dirty="0">
                <a:solidFill>
                  <a:srgbClr val="000000"/>
                </a:solidFill>
                <a:latin typeface="Courier New"/>
                <a:ea typeface="Courier New"/>
                <a:cs typeface="Courier New"/>
                <a:sym typeface="Courier New"/>
              </a:rPr>
              <a:t>(&lt;</a:t>
            </a:r>
            <a:r>
              <a:rPr lang="es-ES" dirty="0" err="1">
                <a:solidFill>
                  <a:srgbClr val="000000"/>
                </a:solidFill>
                <a:latin typeface="Courier New"/>
                <a:ea typeface="Courier New"/>
                <a:cs typeface="Courier New"/>
                <a:sym typeface="Courier New"/>
              </a:rPr>
              <a:t>column</a:t>
            </a:r>
            <a:r>
              <a:rPr lang="es-ES" dirty="0">
                <a:solidFill>
                  <a:srgbClr val="000000"/>
                </a:solidFill>
                <a:latin typeface="Courier New"/>
                <a:ea typeface="Courier New"/>
                <a:cs typeface="Courier New"/>
                <a:sym typeface="Courier New"/>
              </a:rPr>
              <a:t> position</a:t>
            </a:r>
            <a:r>
              <a:rPr lang="en-US" dirty="0">
                <a:solidFill>
                  <a:srgbClr val="000000"/>
                </a:solidFill>
                <a:latin typeface="Courier New"/>
                <a:ea typeface="Courier New"/>
                <a:cs typeface="Courier New"/>
                <a:sym typeface="Courier New"/>
              </a:rPr>
              <a:t>&gt;)</a:t>
            </a:r>
            <a:r>
              <a:rPr lang="en-US" dirty="0">
                <a:solidFill>
                  <a:srgbClr val="000000"/>
                </a:solidFill>
              </a:rPr>
              <a:t> (</a:t>
            </a:r>
            <a:r>
              <a:rPr lang="es-ES" dirty="0">
                <a:solidFill>
                  <a:srgbClr val="000000"/>
                </a:solidFill>
              </a:rPr>
              <a:t>el índice de la primera columna es 1)</a:t>
            </a:r>
          </a:p>
          <a:p>
            <a:pPr marL="457200" lvl="2" indent="-228600">
              <a:spcBef>
                <a:spcPts val="200"/>
              </a:spcBef>
              <a:buClr>
                <a:srgbClr val="F05C25"/>
              </a:buClr>
              <a:buFont typeface="Arial"/>
              <a:buChar char="-"/>
              <a:defRPr sz="1800">
                <a:solidFill>
                  <a:srgbClr val="535353"/>
                </a:solidFill>
              </a:defRPr>
            </a:pPr>
            <a:r>
              <a:rPr lang="en-US" dirty="0" err="1">
                <a:solidFill>
                  <a:srgbClr val="000000"/>
                </a:solidFill>
                <a:latin typeface="Courier New"/>
                <a:ea typeface="Courier New"/>
                <a:cs typeface="Courier New"/>
                <a:sym typeface="Courier New"/>
              </a:rPr>
              <a:t>getXXX</a:t>
            </a:r>
            <a:r>
              <a:rPr lang="en-US" dirty="0">
                <a:solidFill>
                  <a:srgbClr val="000000"/>
                </a:solidFill>
                <a:latin typeface="Courier New"/>
                <a:ea typeface="Courier New"/>
                <a:cs typeface="Courier New"/>
                <a:sym typeface="Courier New"/>
              </a:rPr>
              <a:t>(&lt;</a:t>
            </a:r>
            <a:r>
              <a:rPr lang="es-ES" dirty="0" err="1">
                <a:solidFill>
                  <a:srgbClr val="000000"/>
                </a:solidFill>
                <a:latin typeface="Courier New"/>
                <a:ea typeface="Courier New"/>
                <a:cs typeface="Courier New"/>
                <a:sym typeface="Courier New"/>
              </a:rPr>
              <a:t>column</a:t>
            </a:r>
            <a:r>
              <a:rPr lang="es-ES" dirty="0">
                <a:solidFill>
                  <a:srgbClr val="000000"/>
                </a:solidFill>
                <a:latin typeface="Courier New"/>
                <a:ea typeface="Courier New"/>
                <a:cs typeface="Courier New"/>
                <a:sym typeface="Courier New"/>
              </a:rPr>
              <a:t> </a:t>
            </a:r>
            <a:r>
              <a:rPr lang="es-ES" dirty="0" err="1">
                <a:solidFill>
                  <a:srgbClr val="000000"/>
                </a:solidFill>
                <a:latin typeface="Courier New"/>
                <a:ea typeface="Courier New"/>
                <a:cs typeface="Courier New"/>
                <a:sym typeface="Courier New"/>
              </a:rPr>
              <a:t>name</a:t>
            </a:r>
            <a:r>
              <a:rPr lang="en-US" dirty="0">
                <a:solidFill>
                  <a:srgbClr val="000000"/>
                </a:solidFill>
                <a:latin typeface="Courier New"/>
                <a:ea typeface="Courier New"/>
                <a:cs typeface="Courier New"/>
                <a:sym typeface="Courier New"/>
              </a:rPr>
              <a:t>&gt;)</a:t>
            </a:r>
          </a:p>
          <a:p>
            <a:pPr marL="457200" lvl="2" indent="-228600">
              <a:spcBef>
                <a:spcPts val="200"/>
              </a:spcBef>
              <a:buClr>
                <a:srgbClr val="F05C25"/>
              </a:buClr>
              <a:buFont typeface="Arial"/>
              <a:buChar char="-"/>
              <a:defRPr sz="1800">
                <a:solidFill>
                  <a:srgbClr val="535353"/>
                </a:solidFill>
              </a:defRPr>
            </a:pPr>
            <a:r>
              <a:rPr lang="en-US" dirty="0" err="1">
                <a:solidFill>
                  <a:srgbClr val="000000"/>
                </a:solidFill>
                <a:latin typeface="Courier New"/>
                <a:ea typeface="Courier New"/>
                <a:cs typeface="Courier New"/>
                <a:sym typeface="Courier New"/>
              </a:rPr>
              <a:t>getObject</a:t>
            </a:r>
            <a:r>
              <a:rPr lang="en-US" dirty="0">
                <a:solidFill>
                  <a:srgbClr val="000000"/>
                </a:solidFill>
                <a:latin typeface="Courier New"/>
                <a:ea typeface="Courier New"/>
                <a:cs typeface="Courier New"/>
                <a:sym typeface="Courier New"/>
              </a:rPr>
              <a:t>(&lt;</a:t>
            </a:r>
            <a:r>
              <a:rPr lang="es-ES" dirty="0" err="1">
                <a:solidFill>
                  <a:srgbClr val="000000"/>
                </a:solidFill>
                <a:latin typeface="Courier New"/>
                <a:ea typeface="Courier New"/>
                <a:cs typeface="Courier New"/>
                <a:sym typeface="Courier New"/>
              </a:rPr>
              <a:t>column</a:t>
            </a:r>
            <a:r>
              <a:rPr lang="es-ES" dirty="0">
                <a:solidFill>
                  <a:srgbClr val="000000"/>
                </a:solidFill>
                <a:latin typeface="Courier New"/>
                <a:ea typeface="Courier New"/>
                <a:cs typeface="Courier New"/>
                <a:sym typeface="Courier New"/>
              </a:rPr>
              <a:t> position</a:t>
            </a:r>
            <a:r>
              <a:rPr lang="en-US" dirty="0">
                <a:solidFill>
                  <a:srgbClr val="000000"/>
                </a:solidFill>
                <a:latin typeface="Courier New"/>
                <a:ea typeface="Courier New"/>
                <a:cs typeface="Courier New"/>
                <a:sym typeface="Courier New"/>
              </a:rPr>
              <a:t>&gt;,&lt;class&gt;)</a:t>
            </a:r>
          </a:p>
          <a:p>
            <a:pPr marL="457200" lvl="2" indent="-228600">
              <a:spcBef>
                <a:spcPts val="200"/>
              </a:spcBef>
              <a:buClr>
                <a:srgbClr val="F05C25"/>
              </a:buClr>
              <a:buFont typeface="Arial"/>
              <a:buChar char="-"/>
              <a:defRPr sz="1800">
                <a:solidFill>
                  <a:srgbClr val="535353"/>
                </a:solidFill>
              </a:defRPr>
            </a:pPr>
            <a:r>
              <a:rPr lang="en-US" dirty="0" err="1">
                <a:solidFill>
                  <a:srgbClr val="000000"/>
                </a:solidFill>
                <a:latin typeface="Courier New"/>
                <a:ea typeface="Courier New"/>
                <a:cs typeface="Courier New"/>
                <a:sym typeface="Courier New"/>
              </a:rPr>
              <a:t>getObject</a:t>
            </a:r>
            <a:r>
              <a:rPr lang="en-US" dirty="0">
                <a:solidFill>
                  <a:srgbClr val="000000"/>
                </a:solidFill>
                <a:latin typeface="Courier New"/>
                <a:ea typeface="Courier New"/>
                <a:cs typeface="Courier New"/>
                <a:sym typeface="Courier New"/>
              </a:rPr>
              <a:t>(&lt;</a:t>
            </a:r>
            <a:r>
              <a:rPr lang="es-ES" dirty="0" err="1">
                <a:solidFill>
                  <a:srgbClr val="000000"/>
                </a:solidFill>
                <a:latin typeface="Courier New"/>
                <a:ea typeface="Courier New"/>
                <a:cs typeface="Courier New"/>
                <a:sym typeface="Courier New"/>
              </a:rPr>
              <a:t>column</a:t>
            </a:r>
            <a:r>
              <a:rPr lang="es-ES" dirty="0">
                <a:solidFill>
                  <a:srgbClr val="000000"/>
                </a:solidFill>
                <a:latin typeface="Courier New"/>
                <a:ea typeface="Courier New"/>
                <a:cs typeface="Courier New"/>
                <a:sym typeface="Courier New"/>
              </a:rPr>
              <a:t> position</a:t>
            </a:r>
            <a:r>
              <a:rPr lang="en-US" dirty="0">
                <a:solidFill>
                  <a:srgbClr val="000000"/>
                </a:solidFill>
                <a:latin typeface="Courier New"/>
                <a:ea typeface="Courier New"/>
                <a:cs typeface="Courier New"/>
                <a:sym typeface="Courier New"/>
              </a:rPr>
              <a:t>&gt;,&lt;class&gt;)</a:t>
            </a:r>
          </a:p>
          <a:p>
            <a:pPr lvl="1"/>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97843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JDBC</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La API JDBC proporciona una interfaz para interactuar con bases de datos. </a:t>
            </a:r>
          </a:p>
          <a:p>
            <a:pPr lvl="1"/>
            <a:r>
              <a:rPr lang="es-ES" dirty="0"/>
              <a:t>Está definido en el paquete </a:t>
            </a:r>
            <a:r>
              <a:rPr lang="es-ES" dirty="0" err="1"/>
              <a:t>java.sql</a:t>
            </a:r>
            <a:r>
              <a:rPr lang="es-ES" dirty="0"/>
              <a:t>. </a:t>
            </a:r>
          </a:p>
          <a:p>
            <a:pPr lvl="1"/>
            <a:r>
              <a:rPr lang="es-ES" dirty="0"/>
              <a:t>No es específico de ningún proveedor de bases de datos en particular. </a:t>
            </a:r>
          </a:p>
          <a:p>
            <a:pPr lvl="1"/>
            <a:r>
              <a:rPr lang="es-ES" dirty="0"/>
              <a:t>Los controladores JDBC proporcionan implementaciones específicas de bases de datos de la API JDBC. </a:t>
            </a:r>
          </a:p>
          <a:p>
            <a:pPr lvl="1"/>
            <a:r>
              <a:rPr lang="es-ES" dirty="0"/>
              <a:t>Las bibliotecas de implementación de controladores deben estar disponibles para el cargador de clases de la aplicación.</a:t>
            </a:r>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3053823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JDBC</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normAutofit fontScale="85000" lnSpcReduction="20000"/>
          </a:bodyPr>
          <a:lstStyle/>
          <a:p>
            <a:pPr lvl="1"/>
            <a:endParaRPr lang="es-ES" dirty="0"/>
          </a:p>
          <a:p>
            <a:pPr lvl="1"/>
            <a:r>
              <a:rPr lang="es-ES" dirty="0"/>
              <a:t>Ejemplo</a:t>
            </a:r>
          </a:p>
          <a:p>
            <a:pPr>
              <a:defRPr b="0">
                <a:latin typeface="Courier New"/>
                <a:ea typeface="Courier New"/>
                <a:cs typeface="Courier New"/>
                <a:sym typeface="Courier New"/>
              </a:defRPr>
            </a:pPr>
            <a:r>
              <a:rPr lang="es-ES" dirty="0"/>
              <a:t>Connection = DriverManager.getConnection(...);</a:t>
            </a:r>
          </a:p>
          <a:p>
            <a:pPr>
              <a:defRPr b="0">
                <a:latin typeface="Courier New"/>
                <a:ea typeface="Courier New"/>
                <a:cs typeface="Courier New"/>
                <a:sym typeface="Courier New"/>
              </a:defRPr>
            </a:pPr>
            <a:r>
              <a:rPr lang="es-ES" dirty="0" err="1"/>
              <a:t>String</a:t>
            </a:r>
            <a:r>
              <a:rPr lang="es-ES" dirty="0"/>
              <a:t> </a:t>
            </a:r>
            <a:r>
              <a:rPr lang="es-ES" dirty="0" err="1"/>
              <a:t>productQuery</a:t>
            </a:r>
            <a:r>
              <a:rPr lang="es-ES" dirty="0"/>
              <a:t> = "</a:t>
            </a:r>
            <a:r>
              <a:rPr lang="es-ES" dirty="0" err="1"/>
              <a:t>select</a:t>
            </a:r>
            <a:r>
              <a:rPr lang="es-ES" dirty="0"/>
              <a:t> </a:t>
            </a:r>
            <a:r>
              <a:rPr lang="es-ES" dirty="0" err="1"/>
              <a:t>name</a:t>
            </a:r>
            <a:r>
              <a:rPr lang="es-ES" dirty="0"/>
              <a:t>, </a:t>
            </a:r>
            <a:r>
              <a:rPr lang="es-ES" dirty="0" err="1"/>
              <a:t>price</a:t>
            </a:r>
            <a:r>
              <a:rPr lang="es-ES" dirty="0"/>
              <a:t> </a:t>
            </a:r>
            <a:r>
              <a:rPr lang="es-ES" dirty="0" err="1"/>
              <a:t>from</a:t>
            </a:r>
            <a:r>
              <a:rPr lang="es-ES" dirty="0"/>
              <a:t> </a:t>
            </a:r>
            <a:r>
              <a:rPr lang="es-ES" dirty="0" err="1"/>
              <a:t>products</a:t>
            </a:r>
            <a:r>
              <a:rPr lang="es-ES" dirty="0"/>
              <a:t> </a:t>
            </a:r>
            <a:r>
              <a:rPr lang="es-ES" dirty="0" err="1"/>
              <a:t>where</a:t>
            </a:r>
            <a:r>
              <a:rPr lang="es-ES" dirty="0"/>
              <a:t> id = ?";</a:t>
            </a:r>
          </a:p>
          <a:p>
            <a:pPr>
              <a:defRPr b="0">
                <a:latin typeface="Courier New"/>
                <a:ea typeface="Courier New"/>
                <a:cs typeface="Courier New"/>
                <a:sym typeface="Courier New"/>
              </a:defRPr>
            </a:pPr>
            <a:r>
              <a:rPr lang="es-ES" dirty="0" err="1"/>
              <a:t>PreparedStatement</a:t>
            </a:r>
            <a:r>
              <a:rPr lang="es-ES" dirty="0"/>
              <a:t> </a:t>
            </a:r>
            <a:r>
              <a:rPr lang="es-ES" dirty="0" err="1"/>
              <a:t>findProduct</a:t>
            </a:r>
            <a:r>
              <a:rPr lang="es-ES" dirty="0"/>
              <a:t> = </a:t>
            </a:r>
            <a:r>
              <a:rPr lang="es-ES" dirty="0" err="1"/>
              <a:t>connection.prepareStatement</a:t>
            </a:r>
            <a:r>
              <a:rPr lang="es-ES" dirty="0"/>
              <a:t>(</a:t>
            </a:r>
            <a:r>
              <a:rPr lang="es-ES" dirty="0" err="1"/>
              <a:t>productQuery</a:t>
            </a:r>
            <a:r>
              <a:rPr lang="es-ES" dirty="0"/>
              <a:t>);</a:t>
            </a:r>
          </a:p>
          <a:p>
            <a:pPr>
              <a:defRPr b="0">
                <a:latin typeface="Courier New"/>
                <a:ea typeface="Courier New"/>
                <a:cs typeface="Courier New"/>
                <a:sym typeface="Courier New"/>
              </a:defRPr>
            </a:pPr>
            <a:r>
              <a:rPr lang="es-ES" dirty="0" err="1"/>
              <a:t>findProduct.setInt</a:t>
            </a:r>
            <a:r>
              <a:rPr lang="es-ES" dirty="0"/>
              <a:t>(1, id); </a:t>
            </a:r>
          </a:p>
          <a:p>
            <a:pPr>
              <a:defRPr b="0">
                <a:latin typeface="Courier New"/>
                <a:ea typeface="Courier New"/>
                <a:cs typeface="Courier New"/>
                <a:sym typeface="Courier New"/>
              </a:defRPr>
            </a:pPr>
            <a:r>
              <a:rPr lang="es-ES" dirty="0"/>
              <a:t>ResultSet </a:t>
            </a:r>
            <a:r>
              <a:rPr lang="es-ES" dirty="0" err="1"/>
              <a:t>results</a:t>
            </a:r>
            <a:r>
              <a:rPr lang="es-ES" dirty="0"/>
              <a:t> = </a:t>
            </a:r>
            <a:r>
              <a:rPr lang="es-ES" dirty="0" err="1"/>
              <a:t>findProduct.executeQuery</a:t>
            </a:r>
            <a:r>
              <a:rPr lang="es-ES" dirty="0"/>
              <a:t>();</a:t>
            </a:r>
          </a:p>
          <a:p>
            <a:pPr>
              <a:defRPr b="0">
                <a:latin typeface="Courier New"/>
                <a:ea typeface="Courier New"/>
                <a:cs typeface="Courier New"/>
                <a:sym typeface="Courier New"/>
              </a:defRPr>
            </a:pPr>
            <a:r>
              <a:rPr lang="es-ES" dirty="0" err="1"/>
              <a:t>if</a:t>
            </a:r>
            <a:r>
              <a:rPr lang="es-ES" dirty="0"/>
              <a:t>(</a:t>
            </a:r>
            <a:r>
              <a:rPr lang="es-ES" dirty="0" err="1"/>
              <a:t>results.next</a:t>
            </a:r>
            <a:r>
              <a:rPr lang="es-ES" dirty="0"/>
              <a:t>()) {</a:t>
            </a:r>
          </a:p>
          <a:p>
            <a:pPr>
              <a:defRPr b="0">
                <a:latin typeface="Courier New"/>
                <a:ea typeface="Courier New"/>
                <a:cs typeface="Courier New"/>
                <a:sym typeface="Courier New"/>
              </a:defRPr>
            </a:pPr>
            <a:r>
              <a:rPr lang="es-ES" dirty="0"/>
              <a:t>  </a:t>
            </a:r>
            <a:r>
              <a:rPr lang="es-ES" dirty="0" err="1"/>
              <a:t>String</a:t>
            </a:r>
            <a:r>
              <a:rPr lang="es-ES" dirty="0"/>
              <a:t> </a:t>
            </a:r>
            <a:r>
              <a:rPr lang="es-ES" dirty="0" err="1"/>
              <a:t>name</a:t>
            </a:r>
            <a:r>
              <a:rPr lang="es-ES" dirty="0"/>
              <a:t> = </a:t>
            </a:r>
            <a:r>
              <a:rPr lang="es-ES" dirty="0" err="1"/>
              <a:t>results.getString</a:t>
            </a:r>
            <a:r>
              <a:rPr lang="es-ES" dirty="0"/>
              <a:t>(1);</a:t>
            </a:r>
          </a:p>
          <a:p>
            <a:pPr>
              <a:defRPr b="0">
                <a:latin typeface="Courier New"/>
                <a:ea typeface="Courier New"/>
                <a:cs typeface="Courier New"/>
                <a:sym typeface="Courier New"/>
              </a:defRPr>
            </a:pPr>
            <a:r>
              <a:rPr lang="es-ES" dirty="0"/>
              <a:t>  BigDecimal </a:t>
            </a:r>
            <a:r>
              <a:rPr lang="es-ES" dirty="0" err="1"/>
              <a:t>price</a:t>
            </a:r>
            <a:r>
              <a:rPr lang="es-ES" dirty="0"/>
              <a:t> = </a:t>
            </a:r>
            <a:r>
              <a:rPr lang="es-ES" dirty="0" err="1"/>
              <a:t>results.getBigDecimal</a:t>
            </a:r>
            <a:r>
              <a:rPr lang="es-ES" dirty="0"/>
              <a:t>(2);</a:t>
            </a:r>
          </a:p>
          <a:p>
            <a:pPr>
              <a:defRPr b="0">
                <a:latin typeface="Courier New"/>
                <a:ea typeface="Courier New"/>
                <a:cs typeface="Courier New"/>
                <a:sym typeface="Courier New"/>
              </a:defRPr>
            </a:pPr>
            <a:r>
              <a:rPr lang="es-ES" dirty="0"/>
              <a:t>}</a:t>
            </a:r>
          </a:p>
          <a:p>
            <a:pPr lvl="1"/>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383712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91771-63A9-2D27-DD2A-AC8752A34495}"/>
              </a:ext>
            </a:extLst>
          </p:cNvPr>
          <p:cNvSpPr>
            <a:spLocks noGrp="1"/>
          </p:cNvSpPr>
          <p:nvPr>
            <p:ph type="title"/>
          </p:nvPr>
        </p:nvSpPr>
        <p:spPr/>
        <p:txBody>
          <a:bodyPr/>
          <a:lstStyle/>
          <a:p>
            <a:r>
              <a:rPr lang="es-ES" dirty="0"/>
              <a:t>JDBC</a:t>
            </a:r>
          </a:p>
        </p:txBody>
      </p:sp>
      <p:sp>
        <p:nvSpPr>
          <p:cNvPr id="3" name="Marcador de contenido 2">
            <a:extLst>
              <a:ext uri="{FF2B5EF4-FFF2-40B4-BE49-F238E27FC236}">
                <a16:creationId xmlns:a16="http://schemas.microsoft.com/office/drawing/2014/main" id="{03861D68-855D-FEDC-838C-3F724BBB7254}"/>
              </a:ext>
            </a:extLst>
          </p:cNvPr>
          <p:cNvSpPr>
            <a:spLocks noGrp="1"/>
          </p:cNvSpPr>
          <p:nvPr>
            <p:ph idx="1"/>
          </p:nvPr>
        </p:nvSpPr>
        <p:spPr/>
        <p:txBody>
          <a:bodyPr/>
          <a:lstStyle/>
          <a:p>
            <a:pPr lvl="1"/>
            <a:r>
              <a:rPr lang="es-ES" dirty="0"/>
              <a:t>Tipos javas correspondientes a tipos SQL</a:t>
            </a:r>
          </a:p>
          <a:p>
            <a:pPr lvl="1"/>
            <a:endParaRPr lang="es-ES" dirty="0"/>
          </a:p>
        </p:txBody>
      </p:sp>
      <p:graphicFrame>
        <p:nvGraphicFramePr>
          <p:cNvPr id="4" name="Tabla 3">
            <a:extLst>
              <a:ext uri="{FF2B5EF4-FFF2-40B4-BE49-F238E27FC236}">
                <a16:creationId xmlns:a16="http://schemas.microsoft.com/office/drawing/2014/main" id="{24112872-26A4-E29D-1308-6ABA5F570F79}"/>
              </a:ext>
            </a:extLst>
          </p:cNvPr>
          <p:cNvGraphicFramePr>
            <a:graphicFrameLocks noGrp="1"/>
          </p:cNvGraphicFramePr>
          <p:nvPr>
            <p:extLst>
              <p:ext uri="{D42A27DB-BD31-4B8C-83A1-F6EECF244321}">
                <p14:modId xmlns:p14="http://schemas.microsoft.com/office/powerpoint/2010/main" val="320394357"/>
              </p:ext>
            </p:extLst>
          </p:nvPr>
        </p:nvGraphicFramePr>
        <p:xfrm>
          <a:off x="1410897" y="2281046"/>
          <a:ext cx="8949428" cy="4047959"/>
        </p:xfrm>
        <a:graphic>
          <a:graphicData uri="http://schemas.openxmlformats.org/drawingml/2006/table">
            <a:tbl>
              <a:tblPr firstRow="1" bandRow="1">
                <a:tableStyleId>{5C22544A-7EE6-4342-B048-85BDC9FD1C3A}</a:tableStyleId>
              </a:tblPr>
              <a:tblGrid>
                <a:gridCol w="2237357">
                  <a:extLst>
                    <a:ext uri="{9D8B030D-6E8A-4147-A177-3AD203B41FA5}">
                      <a16:colId xmlns:a16="http://schemas.microsoft.com/office/drawing/2014/main" val="455577724"/>
                    </a:ext>
                  </a:extLst>
                </a:gridCol>
                <a:gridCol w="2347104">
                  <a:extLst>
                    <a:ext uri="{9D8B030D-6E8A-4147-A177-3AD203B41FA5}">
                      <a16:colId xmlns:a16="http://schemas.microsoft.com/office/drawing/2014/main" val="279302928"/>
                    </a:ext>
                  </a:extLst>
                </a:gridCol>
                <a:gridCol w="2127610">
                  <a:extLst>
                    <a:ext uri="{9D8B030D-6E8A-4147-A177-3AD203B41FA5}">
                      <a16:colId xmlns:a16="http://schemas.microsoft.com/office/drawing/2014/main" val="3395995128"/>
                    </a:ext>
                  </a:extLst>
                </a:gridCol>
                <a:gridCol w="2237357">
                  <a:extLst>
                    <a:ext uri="{9D8B030D-6E8A-4147-A177-3AD203B41FA5}">
                      <a16:colId xmlns:a16="http://schemas.microsoft.com/office/drawing/2014/main" val="3150669778"/>
                    </a:ext>
                  </a:extLst>
                </a:gridCol>
              </a:tblGrid>
              <a:tr h="364439">
                <a:tc>
                  <a:txBody>
                    <a:bodyPr/>
                    <a:lstStyle/>
                    <a:p>
                      <a:r>
                        <a:rPr lang="es-ES" dirty="0"/>
                        <a:t>SQL</a:t>
                      </a:r>
                    </a:p>
                  </a:txBody>
                  <a:tcPr/>
                </a:tc>
                <a:tc>
                  <a:txBody>
                    <a:bodyPr/>
                    <a:lstStyle/>
                    <a:p>
                      <a:r>
                        <a:rPr lang="es-ES" dirty="0"/>
                        <a:t>JAVA</a:t>
                      </a:r>
                    </a:p>
                  </a:txBody>
                  <a:tcPr/>
                </a:tc>
                <a:tc>
                  <a:txBody>
                    <a:bodyPr/>
                    <a:lstStyle/>
                    <a:p>
                      <a:r>
                        <a:rPr lang="es-ES" dirty="0"/>
                        <a:t>SQL</a:t>
                      </a:r>
                    </a:p>
                  </a:txBody>
                  <a:tcPr/>
                </a:tc>
                <a:tc>
                  <a:txBody>
                    <a:bodyPr/>
                    <a:lstStyle/>
                    <a:p>
                      <a:r>
                        <a:rPr lang="es-ES" dirty="0"/>
                        <a:t>JAVA</a:t>
                      </a:r>
                    </a:p>
                  </a:txBody>
                  <a:tcPr/>
                </a:tc>
                <a:extLst>
                  <a:ext uri="{0D108BD9-81ED-4DB2-BD59-A6C34878D82A}">
                    <a16:rowId xmlns:a16="http://schemas.microsoft.com/office/drawing/2014/main" val="864083445"/>
                  </a:ext>
                </a:extLst>
              </a:tr>
              <a:tr h="364439">
                <a:tc>
                  <a:txBody>
                    <a:bodyPr/>
                    <a:lstStyle/>
                    <a:p>
                      <a:pPr algn="l"/>
                      <a:r>
                        <a:rPr lang="es-ES" dirty="0"/>
                        <a:t>CHAR</a:t>
                      </a:r>
                    </a:p>
                  </a:txBody>
                  <a:tcPr anchor="ctr"/>
                </a:tc>
                <a:tc>
                  <a:txBody>
                    <a:bodyPr/>
                    <a:lstStyle/>
                    <a:p>
                      <a:pPr algn="l"/>
                      <a:r>
                        <a:rPr lang="es-ES"/>
                        <a:t>String</a:t>
                      </a:r>
                    </a:p>
                  </a:txBody>
                  <a:tcPr anchor="ctr"/>
                </a:tc>
                <a:tc>
                  <a:txBody>
                    <a:bodyPr/>
                    <a:lstStyle/>
                    <a:p>
                      <a:pPr algn="l"/>
                      <a:r>
                        <a:rPr lang="es-ES" dirty="0"/>
                        <a:t>REAL</a:t>
                      </a:r>
                    </a:p>
                  </a:txBody>
                  <a:tcPr anchor="ctr"/>
                </a:tc>
                <a:tc>
                  <a:txBody>
                    <a:bodyPr/>
                    <a:lstStyle/>
                    <a:p>
                      <a:pPr algn="l"/>
                      <a:r>
                        <a:rPr lang="es-ES" dirty="0" err="1"/>
                        <a:t>float</a:t>
                      </a:r>
                      <a:endParaRPr lang="es-ES" dirty="0"/>
                    </a:p>
                  </a:txBody>
                  <a:tcPr anchor="ctr"/>
                </a:tc>
                <a:extLst>
                  <a:ext uri="{0D108BD9-81ED-4DB2-BD59-A6C34878D82A}">
                    <a16:rowId xmlns:a16="http://schemas.microsoft.com/office/drawing/2014/main" val="2910739410"/>
                  </a:ext>
                </a:extLst>
              </a:tr>
              <a:tr h="364439">
                <a:tc>
                  <a:txBody>
                    <a:bodyPr/>
                    <a:lstStyle/>
                    <a:p>
                      <a:pPr algn="l"/>
                      <a:r>
                        <a:rPr lang="es-ES" dirty="0"/>
                        <a:t>VARCHAR</a:t>
                      </a:r>
                    </a:p>
                  </a:txBody>
                  <a:tcPr anchor="ctr"/>
                </a:tc>
                <a:tc>
                  <a:txBody>
                    <a:bodyPr/>
                    <a:lstStyle/>
                    <a:p>
                      <a:pPr algn="l"/>
                      <a:r>
                        <a:rPr lang="es-ES" dirty="0" err="1"/>
                        <a:t>String</a:t>
                      </a:r>
                      <a:endParaRPr lang="es-ES" dirty="0"/>
                    </a:p>
                  </a:txBody>
                  <a:tcPr anchor="ctr"/>
                </a:tc>
                <a:tc>
                  <a:txBody>
                    <a:bodyPr/>
                    <a:lstStyle/>
                    <a:p>
                      <a:pPr algn="l"/>
                      <a:r>
                        <a:rPr lang="es-ES"/>
                        <a:t>DOUBLE</a:t>
                      </a:r>
                    </a:p>
                  </a:txBody>
                  <a:tcPr anchor="ctr"/>
                </a:tc>
                <a:tc>
                  <a:txBody>
                    <a:bodyPr/>
                    <a:lstStyle/>
                    <a:p>
                      <a:pPr algn="l"/>
                      <a:r>
                        <a:rPr lang="es-ES"/>
                        <a:t>double</a:t>
                      </a:r>
                    </a:p>
                  </a:txBody>
                  <a:tcPr anchor="ctr"/>
                </a:tc>
                <a:extLst>
                  <a:ext uri="{0D108BD9-81ED-4DB2-BD59-A6C34878D82A}">
                    <a16:rowId xmlns:a16="http://schemas.microsoft.com/office/drawing/2014/main" val="831099063"/>
                  </a:ext>
                </a:extLst>
              </a:tr>
              <a:tr h="383864">
                <a:tc>
                  <a:txBody>
                    <a:bodyPr/>
                    <a:lstStyle/>
                    <a:p>
                      <a:pPr algn="l"/>
                      <a:r>
                        <a:rPr lang="es-ES"/>
                        <a:t>LONGVARCHAR</a:t>
                      </a:r>
                    </a:p>
                  </a:txBody>
                  <a:tcPr anchor="ctr"/>
                </a:tc>
                <a:tc>
                  <a:txBody>
                    <a:bodyPr/>
                    <a:lstStyle/>
                    <a:p>
                      <a:pPr algn="l"/>
                      <a:r>
                        <a:rPr lang="es-ES" dirty="0" err="1"/>
                        <a:t>String</a:t>
                      </a:r>
                      <a:endParaRPr lang="es-ES" dirty="0"/>
                    </a:p>
                  </a:txBody>
                  <a:tcPr anchor="ctr"/>
                </a:tc>
                <a:tc>
                  <a:txBody>
                    <a:bodyPr/>
                    <a:lstStyle/>
                    <a:p>
                      <a:pPr algn="l"/>
                      <a:r>
                        <a:rPr lang="es-ES"/>
                        <a:t>FLOAT</a:t>
                      </a:r>
                    </a:p>
                  </a:txBody>
                  <a:tcPr anchor="ctr"/>
                </a:tc>
                <a:tc>
                  <a:txBody>
                    <a:bodyPr/>
                    <a:lstStyle/>
                    <a:p>
                      <a:pPr algn="l"/>
                      <a:r>
                        <a:rPr lang="es-ES"/>
                        <a:t>double</a:t>
                      </a:r>
                    </a:p>
                  </a:txBody>
                  <a:tcPr anchor="ctr"/>
                </a:tc>
                <a:extLst>
                  <a:ext uri="{0D108BD9-81ED-4DB2-BD59-A6C34878D82A}">
                    <a16:rowId xmlns:a16="http://schemas.microsoft.com/office/drawing/2014/main" val="364267374"/>
                  </a:ext>
                </a:extLst>
              </a:tr>
              <a:tr h="364809">
                <a:tc>
                  <a:txBody>
                    <a:bodyPr/>
                    <a:lstStyle/>
                    <a:p>
                      <a:pPr algn="l"/>
                      <a:r>
                        <a:rPr lang="es-ES" dirty="0"/>
                        <a:t>NUMERIC</a:t>
                      </a:r>
                    </a:p>
                  </a:txBody>
                  <a:tcPr anchor="ctr"/>
                </a:tc>
                <a:tc>
                  <a:txBody>
                    <a:bodyPr/>
                    <a:lstStyle/>
                    <a:p>
                      <a:pPr algn="l"/>
                      <a:r>
                        <a:rPr lang="es-ES" dirty="0" err="1"/>
                        <a:t>java.Math.BigDecimal</a:t>
                      </a:r>
                      <a:endParaRPr lang="es-ES" dirty="0"/>
                    </a:p>
                  </a:txBody>
                  <a:tcPr anchor="ctr"/>
                </a:tc>
                <a:tc>
                  <a:txBody>
                    <a:bodyPr/>
                    <a:lstStyle/>
                    <a:p>
                      <a:pPr algn="l"/>
                      <a:r>
                        <a:rPr lang="es-ES"/>
                        <a:t>BINARY</a:t>
                      </a:r>
                    </a:p>
                  </a:txBody>
                  <a:tcPr anchor="ctr"/>
                </a:tc>
                <a:tc>
                  <a:txBody>
                    <a:bodyPr/>
                    <a:lstStyle/>
                    <a:p>
                      <a:pPr algn="l"/>
                      <a:r>
                        <a:rPr lang="es-ES"/>
                        <a:t>byte []</a:t>
                      </a:r>
                    </a:p>
                  </a:txBody>
                  <a:tcPr anchor="ctr"/>
                </a:tc>
                <a:extLst>
                  <a:ext uri="{0D108BD9-81ED-4DB2-BD59-A6C34878D82A}">
                    <a16:rowId xmlns:a16="http://schemas.microsoft.com/office/drawing/2014/main" val="394394963"/>
                  </a:ext>
                </a:extLst>
              </a:tr>
              <a:tr h="372255">
                <a:tc>
                  <a:txBody>
                    <a:bodyPr/>
                    <a:lstStyle/>
                    <a:p>
                      <a:pPr algn="l"/>
                      <a:r>
                        <a:rPr lang="es-ES"/>
                        <a:t>DECIMAL</a:t>
                      </a:r>
                    </a:p>
                  </a:txBody>
                  <a:tcPr anchor="ctr"/>
                </a:tc>
                <a:tc>
                  <a:txBody>
                    <a:bodyPr/>
                    <a:lstStyle/>
                    <a:p>
                      <a:pPr algn="l"/>
                      <a:r>
                        <a:rPr lang="es-ES" dirty="0" err="1"/>
                        <a:t>java.Math.BigDecimal</a:t>
                      </a:r>
                      <a:endParaRPr lang="es-ES" dirty="0"/>
                    </a:p>
                  </a:txBody>
                  <a:tcPr anchor="ctr"/>
                </a:tc>
                <a:tc>
                  <a:txBody>
                    <a:bodyPr/>
                    <a:lstStyle/>
                    <a:p>
                      <a:pPr algn="l"/>
                      <a:r>
                        <a:rPr lang="es-ES"/>
                        <a:t>VARBINARY</a:t>
                      </a:r>
                    </a:p>
                  </a:txBody>
                  <a:tcPr anchor="ctr"/>
                </a:tc>
                <a:tc>
                  <a:txBody>
                    <a:bodyPr/>
                    <a:lstStyle/>
                    <a:p>
                      <a:pPr algn="l"/>
                      <a:r>
                        <a:rPr lang="es-ES"/>
                        <a:t>byte []</a:t>
                      </a:r>
                    </a:p>
                  </a:txBody>
                  <a:tcPr anchor="ctr"/>
                </a:tc>
                <a:extLst>
                  <a:ext uri="{0D108BD9-81ED-4DB2-BD59-A6C34878D82A}">
                    <a16:rowId xmlns:a16="http://schemas.microsoft.com/office/drawing/2014/main" val="2078331609"/>
                  </a:ext>
                </a:extLst>
              </a:tr>
              <a:tr h="364439">
                <a:tc>
                  <a:txBody>
                    <a:bodyPr/>
                    <a:lstStyle/>
                    <a:p>
                      <a:pPr algn="l"/>
                      <a:r>
                        <a:rPr lang="es-ES"/>
                        <a:t>BIT</a:t>
                      </a:r>
                    </a:p>
                  </a:txBody>
                  <a:tcPr anchor="ctr"/>
                </a:tc>
                <a:tc>
                  <a:txBody>
                    <a:bodyPr/>
                    <a:lstStyle/>
                    <a:p>
                      <a:pPr algn="l"/>
                      <a:r>
                        <a:rPr lang="es-ES" dirty="0" err="1"/>
                        <a:t>boolean</a:t>
                      </a:r>
                      <a:endParaRPr lang="es-ES" dirty="0"/>
                    </a:p>
                  </a:txBody>
                  <a:tcPr anchor="ctr"/>
                </a:tc>
                <a:tc>
                  <a:txBody>
                    <a:bodyPr/>
                    <a:lstStyle/>
                    <a:p>
                      <a:pPr algn="l"/>
                      <a:r>
                        <a:rPr lang="es-ES"/>
                        <a:t>LONGVARBINARY</a:t>
                      </a:r>
                    </a:p>
                  </a:txBody>
                  <a:tcPr anchor="ctr"/>
                </a:tc>
                <a:tc>
                  <a:txBody>
                    <a:bodyPr/>
                    <a:lstStyle/>
                    <a:p>
                      <a:pPr algn="l"/>
                      <a:r>
                        <a:rPr lang="es-ES"/>
                        <a:t>byte []</a:t>
                      </a:r>
                    </a:p>
                  </a:txBody>
                  <a:tcPr anchor="ctr"/>
                </a:tc>
                <a:extLst>
                  <a:ext uri="{0D108BD9-81ED-4DB2-BD59-A6C34878D82A}">
                    <a16:rowId xmlns:a16="http://schemas.microsoft.com/office/drawing/2014/main" val="1877505171"/>
                  </a:ext>
                </a:extLst>
              </a:tr>
              <a:tr h="364439">
                <a:tc>
                  <a:txBody>
                    <a:bodyPr/>
                    <a:lstStyle/>
                    <a:p>
                      <a:pPr algn="l"/>
                      <a:r>
                        <a:rPr lang="es-ES"/>
                        <a:t>TINYINT</a:t>
                      </a:r>
                    </a:p>
                  </a:txBody>
                  <a:tcPr anchor="ctr"/>
                </a:tc>
                <a:tc>
                  <a:txBody>
                    <a:bodyPr/>
                    <a:lstStyle/>
                    <a:p>
                      <a:pPr algn="l"/>
                      <a:r>
                        <a:rPr lang="es-ES" dirty="0"/>
                        <a:t>Byte</a:t>
                      </a:r>
                    </a:p>
                  </a:txBody>
                  <a:tcPr anchor="ctr"/>
                </a:tc>
                <a:tc>
                  <a:txBody>
                    <a:bodyPr/>
                    <a:lstStyle/>
                    <a:p>
                      <a:pPr algn="l"/>
                      <a:r>
                        <a:rPr lang="es-ES"/>
                        <a:t>DATE</a:t>
                      </a:r>
                    </a:p>
                  </a:txBody>
                  <a:tcPr anchor="ctr"/>
                </a:tc>
                <a:tc>
                  <a:txBody>
                    <a:bodyPr/>
                    <a:lstStyle/>
                    <a:p>
                      <a:pPr algn="l"/>
                      <a:r>
                        <a:rPr lang="es-ES"/>
                        <a:t>java.sql.Date</a:t>
                      </a:r>
                    </a:p>
                  </a:txBody>
                  <a:tcPr anchor="ctr"/>
                </a:tc>
                <a:extLst>
                  <a:ext uri="{0D108BD9-81ED-4DB2-BD59-A6C34878D82A}">
                    <a16:rowId xmlns:a16="http://schemas.microsoft.com/office/drawing/2014/main" val="3708724341"/>
                  </a:ext>
                </a:extLst>
              </a:tr>
              <a:tr h="364439">
                <a:tc>
                  <a:txBody>
                    <a:bodyPr/>
                    <a:lstStyle/>
                    <a:p>
                      <a:pPr algn="l"/>
                      <a:r>
                        <a:rPr lang="es-ES"/>
                        <a:t>SMALLINT</a:t>
                      </a:r>
                    </a:p>
                  </a:txBody>
                  <a:tcPr anchor="ctr"/>
                </a:tc>
                <a:tc>
                  <a:txBody>
                    <a:bodyPr/>
                    <a:lstStyle/>
                    <a:p>
                      <a:pPr algn="l"/>
                      <a:r>
                        <a:rPr lang="es-ES" dirty="0"/>
                        <a:t>short</a:t>
                      </a:r>
                    </a:p>
                  </a:txBody>
                  <a:tcPr anchor="ctr"/>
                </a:tc>
                <a:tc>
                  <a:txBody>
                    <a:bodyPr/>
                    <a:lstStyle/>
                    <a:p>
                      <a:pPr algn="l"/>
                      <a:r>
                        <a:rPr lang="es-ES"/>
                        <a:t>TIME</a:t>
                      </a:r>
                    </a:p>
                  </a:txBody>
                  <a:tcPr anchor="ctr"/>
                </a:tc>
                <a:tc>
                  <a:txBody>
                    <a:bodyPr/>
                    <a:lstStyle/>
                    <a:p>
                      <a:pPr algn="l"/>
                      <a:r>
                        <a:rPr lang="es-ES" dirty="0" err="1"/>
                        <a:t>java.sql.Time</a:t>
                      </a:r>
                      <a:endParaRPr lang="es-ES" dirty="0"/>
                    </a:p>
                  </a:txBody>
                  <a:tcPr anchor="ctr"/>
                </a:tc>
                <a:extLst>
                  <a:ext uri="{0D108BD9-81ED-4DB2-BD59-A6C34878D82A}">
                    <a16:rowId xmlns:a16="http://schemas.microsoft.com/office/drawing/2014/main" val="2842511590"/>
                  </a:ext>
                </a:extLst>
              </a:tr>
              <a:tr h="364439">
                <a:tc>
                  <a:txBody>
                    <a:bodyPr/>
                    <a:lstStyle/>
                    <a:p>
                      <a:pPr algn="l"/>
                      <a:r>
                        <a:rPr lang="es-ES" dirty="0"/>
                        <a:t>INTEGER</a:t>
                      </a:r>
                    </a:p>
                  </a:txBody>
                  <a:tcPr anchor="ctr"/>
                </a:tc>
                <a:tc>
                  <a:txBody>
                    <a:bodyPr/>
                    <a:lstStyle/>
                    <a:p>
                      <a:pPr algn="l"/>
                      <a:r>
                        <a:rPr lang="es-ES" dirty="0"/>
                        <a:t>int</a:t>
                      </a:r>
                    </a:p>
                  </a:txBody>
                  <a:tcPr anchor="ctr"/>
                </a:tc>
                <a:tc>
                  <a:txBody>
                    <a:bodyPr/>
                    <a:lstStyle/>
                    <a:p>
                      <a:pPr algn="l"/>
                      <a:r>
                        <a:rPr lang="es-ES"/>
                        <a:t>TIMESTAMP</a:t>
                      </a:r>
                    </a:p>
                  </a:txBody>
                  <a:tcPr anchor="ctr"/>
                </a:tc>
                <a:tc>
                  <a:txBody>
                    <a:bodyPr/>
                    <a:lstStyle/>
                    <a:p>
                      <a:pPr algn="l"/>
                      <a:r>
                        <a:rPr lang="es-ES" dirty="0" err="1"/>
                        <a:t>java.sql.Timestamp</a:t>
                      </a:r>
                      <a:endParaRPr lang="es-ES" dirty="0"/>
                    </a:p>
                  </a:txBody>
                  <a:tcPr anchor="ctr"/>
                </a:tc>
                <a:extLst>
                  <a:ext uri="{0D108BD9-81ED-4DB2-BD59-A6C34878D82A}">
                    <a16:rowId xmlns:a16="http://schemas.microsoft.com/office/drawing/2014/main" val="2643339472"/>
                  </a:ext>
                </a:extLst>
              </a:tr>
              <a:tr h="364439">
                <a:tc>
                  <a:txBody>
                    <a:bodyPr/>
                    <a:lstStyle/>
                    <a:p>
                      <a:pPr algn="l"/>
                      <a:r>
                        <a:rPr lang="es-ES" dirty="0"/>
                        <a:t>BIGINT</a:t>
                      </a:r>
                    </a:p>
                  </a:txBody>
                  <a:tcPr anchor="ctr"/>
                </a:tc>
                <a:tc>
                  <a:txBody>
                    <a:bodyPr/>
                    <a:lstStyle/>
                    <a:p>
                      <a:pPr algn="l"/>
                      <a:r>
                        <a:rPr lang="es-ES" dirty="0" err="1"/>
                        <a:t>long</a:t>
                      </a:r>
                      <a:endParaRPr lang="es-ES" dirty="0"/>
                    </a:p>
                  </a:txBody>
                  <a:tcPr anchor="ctr"/>
                </a:tc>
                <a:tc>
                  <a:txBody>
                    <a:bodyPr/>
                    <a:lstStyle/>
                    <a:p>
                      <a:pPr algn="l"/>
                      <a:endParaRPr lang="es-ES"/>
                    </a:p>
                  </a:txBody>
                  <a:tcPr anchor="ctr"/>
                </a:tc>
                <a:tc>
                  <a:txBody>
                    <a:bodyPr/>
                    <a:lstStyle/>
                    <a:p>
                      <a:pPr algn="l"/>
                      <a:endParaRPr lang="es-ES" dirty="0"/>
                    </a:p>
                  </a:txBody>
                  <a:tcPr anchor="ctr"/>
                </a:tc>
                <a:extLst>
                  <a:ext uri="{0D108BD9-81ED-4DB2-BD59-A6C34878D82A}">
                    <a16:rowId xmlns:a16="http://schemas.microsoft.com/office/drawing/2014/main" val="708019419"/>
                  </a:ext>
                </a:extLst>
              </a:tr>
            </a:tbl>
          </a:graphicData>
        </a:graphic>
      </p:graphicFrame>
    </p:spTree>
    <p:extLst>
      <p:ext uri="{BB962C8B-B14F-4D97-AF65-F5344CB8AC3E}">
        <p14:creationId xmlns:p14="http://schemas.microsoft.com/office/powerpoint/2010/main" val="1717087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normAutofit lnSpcReduction="10000"/>
          </a:bodyPr>
          <a:lstStyle/>
          <a:p>
            <a:pPr lvl="1"/>
            <a:endParaRPr lang="es-ES" dirty="0"/>
          </a:p>
          <a:p>
            <a:pPr lvl="1"/>
            <a:r>
              <a:rPr lang="es-ES" dirty="0"/>
              <a:t>Una </a:t>
            </a:r>
            <a:r>
              <a:rPr lang="es-ES" b="1" dirty="0"/>
              <a:t>transacción</a:t>
            </a:r>
            <a:r>
              <a:rPr lang="es-ES" dirty="0"/>
              <a:t> es un grupo de operaciones relacionadas lógicamente en la base de datos.</a:t>
            </a:r>
          </a:p>
          <a:p>
            <a:pPr lvl="1"/>
            <a:endParaRPr lang="es-ES" dirty="0"/>
          </a:p>
          <a:p>
            <a:pPr lvl="1"/>
            <a:r>
              <a:rPr lang="es-ES" dirty="0"/>
              <a:t>Por ejemplo, en una transacción bancaria en la que se realiza la transferencia de fondos de una cuenta a otra intervienen dos operaciones relacionadas lógicamente: una retirada y un depósito. Para mantener la conciliación de las cuentas, es preciso realizar ambas operaciones o ninguna.</a:t>
            </a:r>
          </a:p>
          <a:p>
            <a:r>
              <a:rPr lang="es-ES" dirty="0"/>
              <a:t>Cada transacción debe poseer las propiedades denominadas comúnmente propiedades ACID:</a:t>
            </a:r>
          </a:p>
          <a:p>
            <a:pPr lvl="1"/>
            <a:r>
              <a:rPr lang="es-ES" dirty="0"/>
              <a:t>Atomicidad</a:t>
            </a:r>
          </a:p>
          <a:p>
            <a:pPr lvl="1"/>
            <a:r>
              <a:rPr lang="es-ES" dirty="0"/>
              <a:t>Coherencia</a:t>
            </a:r>
          </a:p>
          <a:p>
            <a:pPr lvl="1"/>
            <a:r>
              <a:rPr lang="es-ES" dirty="0"/>
              <a:t>Aislamiento</a:t>
            </a:r>
          </a:p>
          <a:p>
            <a:pPr lvl="1"/>
            <a:r>
              <a:rPr lang="es-ES" dirty="0"/>
              <a:t>Durabilidad</a:t>
            </a:r>
          </a:p>
          <a:p>
            <a:pPr lvl="1"/>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1338543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normAutofit/>
          </a:bodyPr>
          <a:lstStyle/>
          <a:p>
            <a:pPr lvl="1"/>
            <a:endParaRPr lang="es-ES" dirty="0"/>
          </a:p>
          <a:p>
            <a:pPr lvl="1"/>
            <a:r>
              <a:rPr lang="es-ES" b="1" dirty="0"/>
              <a:t>Atomicidad</a:t>
            </a:r>
            <a:r>
              <a:rPr lang="es-ES" dirty="0"/>
              <a:t>: </a:t>
            </a:r>
          </a:p>
          <a:p>
            <a:pPr lvl="1"/>
            <a:r>
              <a:rPr lang="es-ES" dirty="0"/>
              <a:t>O bien se ejecutan correctamente todas las acciones de una transacción o bien la transacción se anula mediante la retrotracción de todas las operaciones. El sistema de transacciones se asegura de que todas las operaciones realizadas por una transacción confirmada correctamente estén reflejadas en la base de datos, y los efectos de una transacción anómala se deshacen por completo.</a:t>
            </a:r>
          </a:p>
          <a:p>
            <a:pPr lvl="1"/>
            <a:endParaRPr lang="es-ES" dirty="0"/>
          </a:p>
          <a:p>
            <a:pPr lvl="1"/>
            <a:r>
              <a:rPr lang="es-ES" b="1" dirty="0"/>
              <a:t>Coherencia</a:t>
            </a:r>
            <a:r>
              <a:rPr lang="es-ES" dirty="0"/>
              <a:t>:</a:t>
            </a:r>
          </a:p>
          <a:p>
            <a:pPr lvl="1"/>
            <a:r>
              <a:rPr lang="es-ES" dirty="0"/>
              <a:t>Una transacción mueve la base de datos de un estado válido a otro estado válido y, si la transacción se termina de modo prematuro, la base de datos vuelve a recuperar su estado válido anterior.</a:t>
            </a:r>
          </a:p>
          <a:p>
            <a:pPr lvl="1"/>
            <a:endParaRPr lang="es-ES" dirty="0"/>
          </a:p>
          <a:p>
            <a:pPr lvl="1"/>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317755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normAutofit/>
          </a:bodyPr>
          <a:lstStyle/>
          <a:p>
            <a:pPr lvl="1"/>
            <a:endParaRPr lang="es-ES" dirty="0"/>
          </a:p>
          <a:p>
            <a:pPr lvl="1"/>
            <a:r>
              <a:rPr lang="es-ES" b="1" dirty="0"/>
              <a:t>Aislamiento</a:t>
            </a:r>
            <a:r>
              <a:rPr lang="es-ES" dirty="0"/>
              <a:t>:</a:t>
            </a:r>
          </a:p>
          <a:p>
            <a:pPr lvl="1"/>
            <a:r>
              <a:rPr lang="es-ES" dirty="0"/>
              <a:t>Las acciones que lleva a cabo una transacción no son visibles para otra transacción hasta que se confirma la transacción. Además, es recomendable que una transacción no se vea afectada por las acciones de otras transacciones simultáneas. </a:t>
            </a:r>
          </a:p>
          <a:p>
            <a:pPr lvl="1"/>
            <a:endParaRPr lang="es-ES" dirty="0"/>
          </a:p>
          <a:p>
            <a:pPr lvl="1"/>
            <a:r>
              <a:rPr lang="es-ES" b="1" dirty="0"/>
              <a:t>Durabilidad</a:t>
            </a:r>
            <a:r>
              <a:rPr lang="es-ES" dirty="0"/>
              <a:t>:</a:t>
            </a:r>
          </a:p>
          <a:p>
            <a:pPr lvl="1"/>
            <a:r>
              <a:rPr lang="es-ES" dirty="0"/>
              <a:t>Una vez que una transacción se completa correctamente, sus efectos no se pueden modificar sin ejecutar una transacción de compensación. Los cambios realizados por una transacción correcta sobreviven a posteriores anomalías del sistema.</a:t>
            </a:r>
          </a:p>
          <a:p>
            <a:pPr lvl="1"/>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1503872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Por defecto, las conexiones están en modo </a:t>
            </a:r>
            <a:r>
              <a:rPr lang="es-ES" dirty="0" err="1"/>
              <a:t>auto-commit</a:t>
            </a:r>
            <a:endParaRPr lang="es-ES" dirty="0"/>
          </a:p>
          <a:p>
            <a:pPr lvl="1"/>
            <a:r>
              <a:rPr lang="es-ES" dirty="0" err="1"/>
              <a:t>commit</a:t>
            </a:r>
            <a:r>
              <a:rPr lang="es-ES" dirty="0"/>
              <a:t> se produce automáticamente cuando el procesamiento de la sentencia se completa con éxito. </a:t>
            </a:r>
          </a:p>
          <a:p>
            <a:pPr lvl="1"/>
            <a:r>
              <a:rPr lang="es-ES" dirty="0"/>
              <a:t>El método </a:t>
            </a:r>
            <a:r>
              <a:rPr lang="es-ES" dirty="0" err="1">
                <a:solidFill>
                  <a:srgbClr val="000000"/>
                </a:solidFill>
                <a:latin typeface="Courier New"/>
                <a:ea typeface="Courier New"/>
                <a:cs typeface="Courier New"/>
                <a:sym typeface="Courier New"/>
              </a:rPr>
              <a:t>setAutoCommit</a:t>
            </a:r>
            <a:r>
              <a:rPr lang="es-ES" dirty="0">
                <a:solidFill>
                  <a:srgbClr val="000000"/>
                </a:solidFill>
                <a:latin typeface="Courier New"/>
                <a:ea typeface="Courier New"/>
                <a:cs typeface="Courier New"/>
                <a:sym typeface="Courier New"/>
              </a:rPr>
              <a:t> </a:t>
            </a:r>
            <a:r>
              <a:rPr lang="es-ES" dirty="0"/>
              <a:t>cambia el comportamiento</a:t>
            </a:r>
          </a:p>
          <a:p>
            <a:pPr lvl="1"/>
            <a:r>
              <a:rPr lang="es-ES" dirty="0"/>
              <a:t>El método </a:t>
            </a:r>
            <a:r>
              <a:rPr lang="es-ES" dirty="0" err="1">
                <a:solidFill>
                  <a:srgbClr val="000000"/>
                </a:solidFill>
                <a:latin typeface="Courier New"/>
                <a:cs typeface="Courier New"/>
                <a:sym typeface="Courier New"/>
              </a:rPr>
              <a:t>g</a:t>
            </a:r>
            <a:r>
              <a:rPr lang="es-ES" dirty="0" err="1">
                <a:solidFill>
                  <a:srgbClr val="000000"/>
                </a:solidFill>
                <a:latin typeface="Courier New"/>
                <a:ea typeface="Courier New"/>
                <a:cs typeface="Courier New"/>
                <a:sym typeface="Courier New"/>
              </a:rPr>
              <a:t>etAutoCommit</a:t>
            </a:r>
            <a:r>
              <a:rPr lang="es-ES" dirty="0">
                <a:solidFill>
                  <a:srgbClr val="000000"/>
                </a:solidFill>
                <a:latin typeface="Courier New"/>
                <a:ea typeface="Courier New"/>
                <a:cs typeface="Courier New"/>
                <a:sym typeface="Courier New"/>
              </a:rPr>
              <a:t> </a:t>
            </a:r>
            <a:r>
              <a:rPr lang="es-ES" dirty="0"/>
              <a:t>devuelve el </a:t>
            </a:r>
            <a:r>
              <a:rPr lang="es-ES" dirty="0" err="1"/>
              <a:t>commit</a:t>
            </a:r>
            <a:r>
              <a:rPr lang="es-ES" dirty="0"/>
              <a:t> actual</a:t>
            </a:r>
          </a:p>
          <a:p>
            <a:pPr lvl="1"/>
            <a:endParaRPr lang="es-ES" dirty="0"/>
          </a:p>
          <a:p>
            <a:pPr lvl="1"/>
            <a:r>
              <a:rPr lang="es-ES" dirty="0"/>
              <a:t>Una transacción debe finalizar en </a:t>
            </a:r>
            <a:r>
              <a:rPr lang="es-ES" dirty="0" err="1"/>
              <a:t>commir</a:t>
            </a:r>
            <a:r>
              <a:rPr lang="es-ES" dirty="0"/>
              <a:t> o </a:t>
            </a:r>
            <a:r>
              <a:rPr lang="es-ES" dirty="0" err="1"/>
              <a:t>rollback</a:t>
            </a:r>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582506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Las transacciones deben terminar en </a:t>
            </a:r>
            <a:r>
              <a:rPr lang="es-ES" b="1" dirty="0" err="1"/>
              <a:t>commit</a:t>
            </a:r>
            <a:r>
              <a:rPr lang="es-ES" dirty="0"/>
              <a:t> o </a:t>
            </a:r>
            <a:r>
              <a:rPr lang="es-ES" b="1" dirty="0" err="1"/>
              <a:t>rollback</a:t>
            </a:r>
            <a:endParaRPr lang="es-ES" b="1" dirty="0"/>
          </a:p>
          <a:p>
            <a:pPr lvl="1"/>
            <a:r>
              <a:rPr lang="es-ES" dirty="0" err="1"/>
              <a:t>commit</a:t>
            </a:r>
            <a:r>
              <a:rPr lang="es-ES" dirty="0"/>
              <a:t> se produce automáticamente cuando el procesamiento de la sentencia se completa con éxito. </a:t>
            </a:r>
          </a:p>
          <a:p>
            <a:pPr lvl="1"/>
            <a:r>
              <a:rPr lang="es-ES" dirty="0"/>
              <a:t>Se usa el método </a:t>
            </a:r>
            <a:r>
              <a:rPr lang="es-ES" b="1" dirty="0" err="1"/>
              <a:t>commit</a:t>
            </a:r>
            <a:r>
              <a:rPr lang="es-ES" b="1" dirty="0"/>
              <a:t>() </a:t>
            </a:r>
            <a:r>
              <a:rPr lang="es-ES" dirty="0"/>
              <a:t>para hacer permanentes todos los cambios de transacciones pendientes.</a:t>
            </a:r>
          </a:p>
          <a:p>
            <a:pPr lvl="1"/>
            <a:r>
              <a:rPr lang="es-ES" dirty="0"/>
              <a:t>Se usa el método </a:t>
            </a:r>
            <a:r>
              <a:rPr lang="es-ES" b="1" dirty="0" err="1"/>
              <a:t>rollback</a:t>
            </a:r>
            <a:r>
              <a:rPr lang="es-ES" b="1" dirty="0"/>
              <a:t>() </a:t>
            </a:r>
            <a:r>
              <a:rPr lang="es-ES" dirty="0"/>
              <a:t>para descartar cambios de transacciones pendientes.</a:t>
            </a:r>
          </a:p>
          <a:p>
            <a:pPr lvl="1"/>
            <a:endParaRPr lang="es-ES" dirty="0"/>
          </a:p>
          <a:p>
            <a:pPr lvl="1"/>
            <a:endParaRPr lang="es-ES" dirty="0"/>
          </a:p>
          <a:p>
            <a:pPr lvl="1"/>
            <a:endParaRPr lang="es-ES" dirty="0"/>
          </a:p>
          <a:p>
            <a:pPr lvl="1"/>
            <a:endParaRPr lang="es-ES" dirty="0"/>
          </a:p>
          <a:p>
            <a:pPr lvl="1"/>
            <a:endParaRPr lang="es-ES" dirty="0"/>
          </a:p>
          <a:p>
            <a:endParaRPr lang="es-ES" dirty="0"/>
          </a:p>
        </p:txBody>
      </p:sp>
      <p:grpSp>
        <p:nvGrpSpPr>
          <p:cNvPr id="4" name="List&lt;Product&gt; menu = new ArrayList();…">
            <a:extLst>
              <a:ext uri="{FF2B5EF4-FFF2-40B4-BE49-F238E27FC236}">
                <a16:creationId xmlns:a16="http://schemas.microsoft.com/office/drawing/2014/main" id="{003C884C-8B8F-C014-CFE0-C8C10E70980D}"/>
              </a:ext>
            </a:extLst>
          </p:cNvPr>
          <p:cNvGrpSpPr/>
          <p:nvPr/>
        </p:nvGrpSpPr>
        <p:grpSpPr>
          <a:xfrm>
            <a:off x="1494431" y="4452110"/>
            <a:ext cx="8414890" cy="1786765"/>
            <a:chOff x="-85724" y="114299"/>
            <a:chExt cx="8414888" cy="1940919"/>
          </a:xfrm>
        </p:grpSpPr>
        <p:pic>
          <p:nvPicPr>
            <p:cNvPr id="5" name="List&lt;Product&gt; menu = new ArrayList();… try ( Connection connection = DriverManager.getConnection(...) ) {&#10;  connection.setAutoCommit(false); // switch auto-commit mode off&#10;  /* execute SQL statements */&#10;  Savepoint sp1 = connection.setSavepoint();&#10;  /* execute SQL statements */&#10;  connection.rollback(sp1);        // rollback to savepoint&#10;  connection.commit();             // commit transaction&#10;} catch (SQLException e) {&#10;  connection.rollback();           // rollback transaction&#10;}" descr="List&lt;Product&gt; menu = new ArrayList();… try ( Connection connection = DriverManager.getConnection(...) ) {  connection.setAutoCommit(false); // switch auto-commit mode off  /* execute SQL statements */  Savepoint sp1 = connection.setSavepoint();  /* execute SQL statements */  connection.rollback(sp1);        // rollback to savepoint  connection.commit();             // commit transaction} catch (SQLException e) {  connection.rollback();           // rollback transaction}">
              <a:extLst>
                <a:ext uri="{FF2B5EF4-FFF2-40B4-BE49-F238E27FC236}">
                  <a16:creationId xmlns:a16="http://schemas.microsoft.com/office/drawing/2014/main" id="{4542D441-516F-332F-F756-9B27CA9C28E5}"/>
                </a:ext>
              </a:extLst>
            </p:cNvPr>
            <p:cNvPicPr>
              <a:picLocks/>
            </p:cNvPicPr>
            <p:nvPr/>
          </p:nvPicPr>
          <p:blipFill>
            <a:blip r:embed="rId2"/>
            <a:stretch>
              <a:fillRect/>
            </a:stretch>
          </p:blipFill>
          <p:spPr>
            <a:xfrm>
              <a:off x="-85724" y="114299"/>
              <a:ext cx="8414888" cy="1940919"/>
            </a:xfrm>
            <a:prstGeom prst="rect">
              <a:avLst/>
            </a:prstGeom>
            <a:effectLst/>
          </p:spPr>
        </p:pic>
        <p:sp>
          <p:nvSpPr>
            <p:cNvPr id="6" name="List&lt;Product&gt; menu = new ArrayList();…">
              <a:extLst>
                <a:ext uri="{FF2B5EF4-FFF2-40B4-BE49-F238E27FC236}">
                  <a16:creationId xmlns:a16="http://schemas.microsoft.com/office/drawing/2014/main" id="{0CF1F918-4730-3F72-4080-86C84080B204}"/>
                </a:ext>
              </a:extLst>
            </p:cNvPr>
            <p:cNvSpPr txBox="1"/>
            <p:nvPr/>
          </p:nvSpPr>
          <p:spPr>
            <a:xfrm>
              <a:off x="165100" y="114299"/>
              <a:ext cx="8164063" cy="1619272"/>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000000"/>
                  </a:solidFill>
                  <a:latin typeface="Courier New"/>
                  <a:ea typeface="Courier New"/>
                  <a:cs typeface="Courier New"/>
                  <a:sym typeface="Courier New"/>
                </a:defRPr>
              </a:pPr>
              <a:r>
                <a:rPr dirty="0"/>
                <a:t>try ( Connection connection = DriverManager.getConnection(...) ) {</a:t>
              </a:r>
            </a:p>
            <a:p>
              <a:pPr marL="12700" indent="-12700" defTabSz="885825">
                <a:lnSpc>
                  <a:spcPct val="86000"/>
                </a:lnSpc>
                <a:defRPr sz="1600">
                  <a:solidFill>
                    <a:srgbClr val="000000"/>
                  </a:solidFill>
                  <a:latin typeface="Courier New"/>
                  <a:ea typeface="Courier New"/>
                  <a:cs typeface="Courier New"/>
                  <a:sym typeface="Courier New"/>
                </a:defRPr>
              </a:pPr>
              <a:r>
                <a:rPr dirty="0"/>
                <a:t>  connection.setAutoCommit(false); // switch auto-commit mode off</a:t>
              </a:r>
            </a:p>
            <a:p>
              <a:pPr marL="12700" indent="-12700" defTabSz="885825">
                <a:lnSpc>
                  <a:spcPct val="86000"/>
                </a:lnSpc>
                <a:defRPr sz="1600">
                  <a:solidFill>
                    <a:srgbClr val="000000"/>
                  </a:solidFill>
                  <a:latin typeface="Courier New"/>
                  <a:ea typeface="Courier New"/>
                  <a:cs typeface="Courier New"/>
                  <a:sym typeface="Courier New"/>
                </a:defRPr>
              </a:pPr>
              <a:r>
                <a:rPr dirty="0"/>
                <a:t>  /* execute SQL statements */</a:t>
              </a:r>
              <a:r>
                <a:rPr lang="es-ES" dirty="0"/>
                <a:t> </a:t>
              </a:r>
              <a:endParaRPr dirty="0"/>
            </a:p>
            <a:p>
              <a:pPr marL="12700" indent="-12700" defTabSz="885825">
                <a:lnSpc>
                  <a:spcPct val="86000"/>
                </a:lnSpc>
                <a:defRPr sz="1600">
                  <a:solidFill>
                    <a:srgbClr val="000000"/>
                  </a:solidFill>
                  <a:latin typeface="Courier New"/>
                  <a:ea typeface="Courier New"/>
                  <a:cs typeface="Courier New"/>
                  <a:sym typeface="Courier New"/>
                </a:defRPr>
              </a:pPr>
              <a:r>
                <a:rPr lang="es-ES" dirty="0"/>
                <a:t>  </a:t>
              </a:r>
              <a:r>
                <a:rPr dirty="0" err="1"/>
                <a:t>connection.commit</a:t>
              </a:r>
              <a:r>
                <a:rPr dirty="0"/>
                <a:t>();             </a:t>
              </a:r>
              <a:r>
                <a:rPr lang="es-ES" dirty="0"/>
                <a:t>  </a:t>
              </a:r>
              <a:r>
                <a:rPr dirty="0"/>
                <a:t>// commit transaction</a:t>
              </a:r>
            </a:p>
            <a:p>
              <a:pPr marL="12700" indent="-12700" defTabSz="885825">
                <a:lnSpc>
                  <a:spcPct val="86000"/>
                </a:lnSpc>
                <a:defRPr sz="1600">
                  <a:solidFill>
                    <a:srgbClr val="000000"/>
                  </a:solidFill>
                  <a:latin typeface="Courier New"/>
                  <a:ea typeface="Courier New"/>
                  <a:cs typeface="Courier New"/>
                  <a:sym typeface="Courier New"/>
                </a:defRPr>
              </a:pPr>
              <a:r>
                <a:rPr dirty="0"/>
                <a:t>} catch (SQLException e) {</a:t>
              </a:r>
            </a:p>
            <a:p>
              <a:pPr marL="12700" indent="-12700" defTabSz="885825">
                <a:lnSpc>
                  <a:spcPct val="86000"/>
                </a:lnSpc>
                <a:defRPr sz="1600">
                  <a:solidFill>
                    <a:srgbClr val="000000"/>
                  </a:solidFill>
                  <a:latin typeface="Courier New"/>
                  <a:ea typeface="Courier New"/>
                  <a:cs typeface="Courier New"/>
                  <a:sym typeface="Courier New"/>
                </a:defRPr>
              </a:pPr>
              <a:r>
                <a:rPr dirty="0"/>
                <a:t>  connection.rollback();           // rollback transaction</a:t>
              </a:r>
            </a:p>
            <a:p>
              <a:pPr marL="12700" indent="-12700" defTabSz="885825">
                <a:lnSpc>
                  <a:spcPct val="86000"/>
                </a:lnSpc>
                <a:defRPr sz="1600">
                  <a:solidFill>
                    <a:srgbClr val="000000"/>
                  </a:solidFill>
                  <a:latin typeface="Courier New"/>
                  <a:ea typeface="Courier New"/>
                  <a:cs typeface="Courier New"/>
                  <a:sym typeface="Courier New"/>
                </a:defRPr>
              </a:pPr>
              <a:r>
                <a:rPr dirty="0"/>
                <a:t>}</a:t>
              </a:r>
            </a:p>
          </p:txBody>
        </p:sp>
      </p:grpSp>
    </p:spTree>
    <p:extLst>
      <p:ext uri="{BB962C8B-B14F-4D97-AF65-F5344CB8AC3E}">
        <p14:creationId xmlns:p14="http://schemas.microsoft.com/office/powerpoint/2010/main" val="2041321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El método </a:t>
            </a:r>
            <a:r>
              <a:rPr lang="es-ES" b="1" dirty="0" err="1"/>
              <a:t>setSavepoint</a:t>
            </a:r>
            <a:r>
              <a:rPr lang="es-ES" b="1" dirty="0"/>
              <a:t>()</a:t>
            </a:r>
            <a:r>
              <a:rPr lang="es-ES" dirty="0"/>
              <a:t> permite establecer puntos de recuperación (salvaguarda)</a:t>
            </a:r>
          </a:p>
          <a:p>
            <a:pPr lvl="1"/>
            <a:r>
              <a:rPr lang="es-ES" dirty="0"/>
              <a:t>Volver al </a:t>
            </a:r>
            <a:r>
              <a:rPr lang="es-ES" dirty="0" err="1"/>
              <a:t>savepoint</a:t>
            </a:r>
            <a:r>
              <a:rPr lang="es-ES" dirty="0"/>
              <a:t> descarta los cambios pendientes que ocurrieron en la transacción después de este punto de rescate. </a:t>
            </a:r>
          </a:p>
          <a:p>
            <a:pPr lvl="1"/>
            <a:r>
              <a:rPr lang="es-ES" dirty="0"/>
              <a:t>El cierre normal de la conexión también hace que se confirme la transacción</a:t>
            </a:r>
          </a:p>
          <a:p>
            <a:pPr lvl="1"/>
            <a:endParaRPr lang="es-ES" dirty="0"/>
          </a:p>
          <a:p>
            <a:pPr lvl="1"/>
            <a:endParaRPr lang="es-ES" dirty="0"/>
          </a:p>
          <a:p>
            <a:pPr lvl="1"/>
            <a:endParaRPr lang="es-ES" dirty="0"/>
          </a:p>
          <a:p>
            <a:endParaRPr lang="es-ES" dirty="0"/>
          </a:p>
        </p:txBody>
      </p:sp>
      <p:grpSp>
        <p:nvGrpSpPr>
          <p:cNvPr id="4" name="List&lt;Product&gt; menu = new ArrayList();…">
            <a:extLst>
              <a:ext uri="{FF2B5EF4-FFF2-40B4-BE49-F238E27FC236}">
                <a16:creationId xmlns:a16="http://schemas.microsoft.com/office/drawing/2014/main" id="{003C884C-8B8F-C014-CFE0-C8C10E70980D}"/>
              </a:ext>
            </a:extLst>
          </p:cNvPr>
          <p:cNvGrpSpPr/>
          <p:nvPr/>
        </p:nvGrpSpPr>
        <p:grpSpPr>
          <a:xfrm>
            <a:off x="1589680" y="3700709"/>
            <a:ext cx="8494265" cy="2377440"/>
            <a:chOff x="0" y="77273"/>
            <a:chExt cx="8494263" cy="2377439"/>
          </a:xfrm>
        </p:grpSpPr>
        <p:pic>
          <p:nvPicPr>
            <p:cNvPr id="5" name="List&lt;Product&gt; menu = new ArrayList();… try ( Connection connection = DriverManager.getConnection(...) ) {&#10;  connection.setAutoCommit(false); // switch auto-commit mode off&#10;  /* execute SQL statements */&#10;  Savepoint sp1 = connection.setSavepoint();&#10;  /* execute SQL statements */&#10;  connection.rollback(sp1);        // rollback to savepoint&#10;  connection.commit();             // commit transaction&#10;} catch (SQLException e) {&#10;  connection.rollback();           // rollback transaction&#10;}" descr="List&lt;Product&gt; menu = new ArrayList();… try ( Connection connection = DriverManager.getConnection(...) ) {  connection.setAutoCommit(false); // switch auto-commit mode off  /* execute SQL statements */  Savepoint sp1 = connection.setSavepoint();  /* execute SQL statements */  connection.rollback(sp1);        // rollback to savepoint  connection.commit();             // commit transaction} catch (SQLException e) {  connection.rollback();           // rollback transaction}">
              <a:extLst>
                <a:ext uri="{FF2B5EF4-FFF2-40B4-BE49-F238E27FC236}">
                  <a16:creationId xmlns:a16="http://schemas.microsoft.com/office/drawing/2014/main" id="{4542D441-516F-332F-F756-9B27CA9C28E5}"/>
                </a:ext>
              </a:extLst>
            </p:cNvPr>
            <p:cNvPicPr>
              <a:picLocks/>
            </p:cNvPicPr>
            <p:nvPr/>
          </p:nvPicPr>
          <p:blipFill>
            <a:blip r:embed="rId2"/>
            <a:stretch>
              <a:fillRect/>
            </a:stretch>
          </p:blipFill>
          <p:spPr>
            <a:xfrm>
              <a:off x="0" y="77273"/>
              <a:ext cx="8494263" cy="2377439"/>
            </a:xfrm>
            <a:prstGeom prst="rect">
              <a:avLst/>
            </a:prstGeom>
            <a:effectLst/>
          </p:spPr>
        </p:pic>
        <p:sp>
          <p:nvSpPr>
            <p:cNvPr id="6" name="List&lt;Product&gt; menu = new ArrayList();…">
              <a:extLst>
                <a:ext uri="{FF2B5EF4-FFF2-40B4-BE49-F238E27FC236}">
                  <a16:creationId xmlns:a16="http://schemas.microsoft.com/office/drawing/2014/main" id="{0CF1F918-4730-3F72-4080-86C84080B204}"/>
                </a:ext>
              </a:extLst>
            </p:cNvPr>
            <p:cNvSpPr txBox="1"/>
            <p:nvPr/>
          </p:nvSpPr>
          <p:spPr>
            <a:xfrm>
              <a:off x="165100" y="114299"/>
              <a:ext cx="8164063" cy="2105661"/>
            </a:xfrm>
            <a:prstGeom prst="rect">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marL="12700" indent="-12700" defTabSz="885825">
                <a:lnSpc>
                  <a:spcPct val="86000"/>
                </a:lnSpc>
                <a:defRPr sz="1600">
                  <a:solidFill>
                    <a:srgbClr val="000000"/>
                  </a:solidFill>
                  <a:latin typeface="Courier New"/>
                  <a:ea typeface="Courier New"/>
                  <a:cs typeface="Courier New"/>
                  <a:sym typeface="Courier New"/>
                </a:defRPr>
              </a:pPr>
              <a:r>
                <a:rPr dirty="0"/>
                <a:t>try ( Connection connection = DriverManager.getConnection(...) ) {</a:t>
              </a:r>
            </a:p>
            <a:p>
              <a:pPr marL="12700" indent="-12700" defTabSz="885825">
                <a:lnSpc>
                  <a:spcPct val="86000"/>
                </a:lnSpc>
                <a:defRPr sz="1600">
                  <a:solidFill>
                    <a:srgbClr val="000000"/>
                  </a:solidFill>
                  <a:latin typeface="Courier New"/>
                  <a:ea typeface="Courier New"/>
                  <a:cs typeface="Courier New"/>
                  <a:sym typeface="Courier New"/>
                </a:defRPr>
              </a:pPr>
              <a:r>
                <a:rPr dirty="0"/>
                <a:t>  connection.setAutoCommit(false); // switch auto-commit mode off</a:t>
              </a:r>
            </a:p>
            <a:p>
              <a:pPr marL="12700" indent="-12700" defTabSz="885825">
                <a:lnSpc>
                  <a:spcPct val="86000"/>
                </a:lnSpc>
                <a:defRPr sz="1600">
                  <a:solidFill>
                    <a:srgbClr val="000000"/>
                  </a:solidFill>
                  <a:latin typeface="Courier New"/>
                  <a:ea typeface="Courier New"/>
                  <a:cs typeface="Courier New"/>
                  <a:sym typeface="Courier New"/>
                </a:defRPr>
              </a:pPr>
              <a:r>
                <a:rPr dirty="0"/>
                <a:t>  /* execute SQL statements */</a:t>
              </a:r>
            </a:p>
            <a:p>
              <a:pPr marL="12700" indent="-12700" defTabSz="885825">
                <a:lnSpc>
                  <a:spcPct val="86000"/>
                </a:lnSpc>
                <a:defRPr sz="1600">
                  <a:solidFill>
                    <a:srgbClr val="000000"/>
                  </a:solidFill>
                  <a:latin typeface="Courier New"/>
                  <a:ea typeface="Courier New"/>
                  <a:cs typeface="Courier New"/>
                  <a:sym typeface="Courier New"/>
                </a:defRPr>
              </a:pPr>
              <a:r>
                <a:rPr dirty="0"/>
                <a:t>  Savepoint sp1 = connection.setSavepoint();</a:t>
              </a:r>
            </a:p>
            <a:p>
              <a:pPr marL="12700" indent="-12700" defTabSz="885825">
                <a:lnSpc>
                  <a:spcPct val="86000"/>
                </a:lnSpc>
                <a:defRPr sz="1600">
                  <a:solidFill>
                    <a:srgbClr val="000000"/>
                  </a:solidFill>
                  <a:latin typeface="Courier New"/>
                  <a:ea typeface="Courier New"/>
                  <a:cs typeface="Courier New"/>
                  <a:sym typeface="Courier New"/>
                </a:defRPr>
              </a:pPr>
              <a:r>
                <a:rPr dirty="0"/>
                <a:t>  /* execute SQL statements */</a:t>
              </a:r>
            </a:p>
            <a:p>
              <a:pPr marL="12700" indent="-12700" defTabSz="885825">
                <a:lnSpc>
                  <a:spcPct val="86000"/>
                </a:lnSpc>
                <a:defRPr sz="1600">
                  <a:solidFill>
                    <a:srgbClr val="000000"/>
                  </a:solidFill>
                  <a:latin typeface="Courier New"/>
                  <a:ea typeface="Courier New"/>
                  <a:cs typeface="Courier New"/>
                  <a:sym typeface="Courier New"/>
                </a:defRPr>
              </a:pPr>
              <a:r>
                <a:rPr dirty="0"/>
                <a:t>  connection.rollback(sp1);        // rollback to savepoint</a:t>
              </a:r>
            </a:p>
            <a:p>
              <a:pPr marL="12700" indent="-12700" defTabSz="885825">
                <a:lnSpc>
                  <a:spcPct val="86000"/>
                </a:lnSpc>
                <a:defRPr sz="1600">
                  <a:solidFill>
                    <a:srgbClr val="000000"/>
                  </a:solidFill>
                  <a:latin typeface="Courier New"/>
                  <a:ea typeface="Courier New"/>
                  <a:cs typeface="Courier New"/>
                  <a:sym typeface="Courier New"/>
                </a:defRPr>
              </a:pPr>
              <a:r>
                <a:rPr dirty="0"/>
                <a:t>  connection.commit();             // commit transaction</a:t>
              </a:r>
            </a:p>
            <a:p>
              <a:pPr marL="12700" indent="-12700" defTabSz="885825">
                <a:lnSpc>
                  <a:spcPct val="86000"/>
                </a:lnSpc>
                <a:defRPr sz="1600">
                  <a:solidFill>
                    <a:srgbClr val="000000"/>
                  </a:solidFill>
                  <a:latin typeface="Courier New"/>
                  <a:ea typeface="Courier New"/>
                  <a:cs typeface="Courier New"/>
                  <a:sym typeface="Courier New"/>
                </a:defRPr>
              </a:pPr>
              <a:r>
                <a:rPr dirty="0"/>
                <a:t>} catch (SQLException e) {</a:t>
              </a:r>
            </a:p>
            <a:p>
              <a:pPr marL="12700" indent="-12700" defTabSz="885825">
                <a:lnSpc>
                  <a:spcPct val="86000"/>
                </a:lnSpc>
                <a:defRPr sz="1600">
                  <a:solidFill>
                    <a:srgbClr val="000000"/>
                  </a:solidFill>
                  <a:latin typeface="Courier New"/>
                  <a:ea typeface="Courier New"/>
                  <a:cs typeface="Courier New"/>
                  <a:sym typeface="Courier New"/>
                </a:defRPr>
              </a:pPr>
              <a:r>
                <a:rPr dirty="0"/>
                <a:t>  connection.rollback();           // rollback transaction</a:t>
              </a:r>
            </a:p>
            <a:p>
              <a:pPr marL="12700" indent="-12700" defTabSz="885825">
                <a:lnSpc>
                  <a:spcPct val="86000"/>
                </a:lnSpc>
                <a:defRPr sz="1600">
                  <a:solidFill>
                    <a:srgbClr val="000000"/>
                  </a:solidFill>
                  <a:latin typeface="Courier New"/>
                  <a:ea typeface="Courier New"/>
                  <a:cs typeface="Courier New"/>
                  <a:sym typeface="Courier New"/>
                </a:defRPr>
              </a:pPr>
              <a:r>
                <a:rPr dirty="0"/>
                <a:t>}</a:t>
              </a:r>
            </a:p>
          </p:txBody>
        </p:sp>
      </p:grpSp>
    </p:spTree>
    <p:extLst>
      <p:ext uri="{BB962C8B-B14F-4D97-AF65-F5344CB8AC3E}">
        <p14:creationId xmlns:p14="http://schemas.microsoft.com/office/powerpoint/2010/main" val="3713239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Metadatos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El objeto </a:t>
            </a:r>
            <a:r>
              <a:rPr lang="es-ES" b="1" dirty="0" err="1"/>
              <a:t>DatabaseMetaData</a:t>
            </a:r>
            <a:r>
              <a:rPr lang="es-ES" dirty="0"/>
              <a:t> contiene información completa sobre la base de datos en su conjunto, como el proveedor de la base de datos, las capacidades de SQL y las funciones admitidas.</a:t>
            </a:r>
          </a:p>
          <a:p>
            <a:pPr lvl="1"/>
            <a:endParaRPr lang="es-ES" dirty="0"/>
          </a:p>
          <a:p>
            <a:pPr lvl="1"/>
            <a:endParaRPr lang="es-ES" dirty="0"/>
          </a:p>
          <a:p>
            <a:pPr lvl="1"/>
            <a:endParaRPr lang="es-ES" dirty="0"/>
          </a:p>
          <a:p>
            <a:pPr lvl="1"/>
            <a:endParaRPr lang="es-ES" dirty="0"/>
          </a:p>
          <a:p>
            <a:endParaRPr lang="es-ES" dirty="0"/>
          </a:p>
        </p:txBody>
      </p:sp>
      <p:grpSp>
        <p:nvGrpSpPr>
          <p:cNvPr id="4" name="List&lt;Product&gt; menu = new ArrayList();…">
            <a:extLst>
              <a:ext uri="{FF2B5EF4-FFF2-40B4-BE49-F238E27FC236}">
                <a16:creationId xmlns:a16="http://schemas.microsoft.com/office/drawing/2014/main" id="{887F6B55-103B-9A3C-2705-1C66AA01888D}"/>
              </a:ext>
            </a:extLst>
          </p:cNvPr>
          <p:cNvGrpSpPr/>
          <p:nvPr/>
        </p:nvGrpSpPr>
        <p:grpSpPr>
          <a:xfrm>
            <a:off x="1646812" y="3611107"/>
            <a:ext cx="8369268" cy="1714501"/>
            <a:chOff x="0" y="0"/>
            <a:chExt cx="8369266" cy="1714500"/>
          </a:xfrm>
        </p:grpSpPr>
        <p:pic>
          <p:nvPicPr>
            <p:cNvPr id="5" name="List&lt;Product&gt; menu = new ArrayList();… DatabaseMetaData dbMetaData = connection.getMetaData();&#10;String dbProductName = dbMetaData.getDatabaseProductName();&#10;String dbProductVersion = dbMetaData.getDatabaseProductVersion();&#10;String supportedSQLKeywords = dbMetaData.getSQLKeywords();&#10;boolean outerJoins = dbMetaData.supportsOuterJoins();&#10;boolean savepoints = dbMetaData.supportsSavepoints();" descr="List&lt;Product&gt; menu = new ArrayList();… DatabaseMetaData dbMetaData = connection.getMetaData();String dbProductName = dbMetaData.getDatabaseProductName();String dbProductVersion = dbMetaData.getDatabaseProductVersion();String supportedSQLKeywords = dbMetaData.getSQLKeywords();boolean outerJoins = dbMetaData.supportsOuterJoins();boolean savepoints = dbMetaData.supportsSavepoints();">
              <a:extLst>
                <a:ext uri="{FF2B5EF4-FFF2-40B4-BE49-F238E27FC236}">
                  <a16:creationId xmlns:a16="http://schemas.microsoft.com/office/drawing/2014/main" id="{C17140FB-D495-B494-5715-8875B6CF16DF}"/>
                </a:ext>
              </a:extLst>
            </p:cNvPr>
            <p:cNvPicPr>
              <a:picLocks/>
            </p:cNvPicPr>
            <p:nvPr/>
          </p:nvPicPr>
          <p:blipFill>
            <a:blip r:embed="rId2"/>
            <a:stretch>
              <a:fillRect/>
            </a:stretch>
          </p:blipFill>
          <p:spPr>
            <a:xfrm>
              <a:off x="0" y="-1"/>
              <a:ext cx="8369267" cy="1714501"/>
            </a:xfrm>
            <a:prstGeom prst="rect">
              <a:avLst/>
            </a:prstGeom>
            <a:effectLst/>
          </p:spPr>
        </p:pic>
        <p:sp>
          <p:nvSpPr>
            <p:cNvPr id="6" name="List&lt;Product&gt; menu = new ArrayList();…">
              <a:extLst>
                <a:ext uri="{FF2B5EF4-FFF2-40B4-BE49-F238E27FC236}">
                  <a16:creationId xmlns:a16="http://schemas.microsoft.com/office/drawing/2014/main" id="{A0B6C6B8-2816-5C06-0530-0EA311B274F1}"/>
                </a:ext>
              </a:extLst>
            </p:cNvPr>
            <p:cNvSpPr txBox="1"/>
            <p:nvPr/>
          </p:nvSpPr>
          <p:spPr>
            <a:xfrm>
              <a:off x="165100" y="114299"/>
              <a:ext cx="8039067" cy="1282701"/>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000000"/>
                  </a:solidFill>
                  <a:latin typeface="Courier New"/>
                  <a:ea typeface="Courier New"/>
                  <a:cs typeface="Courier New"/>
                  <a:sym typeface="Courier New"/>
                </a:defRPr>
              </a:pPr>
              <a:r>
                <a:rPr dirty="0"/>
                <a:t>DatabaseMetaData dbMetaData = connection.getMetaData();</a:t>
              </a:r>
            </a:p>
            <a:p>
              <a:pPr marL="12700" indent="-12700" defTabSz="885825">
                <a:lnSpc>
                  <a:spcPct val="86000"/>
                </a:lnSpc>
                <a:defRPr sz="1600">
                  <a:solidFill>
                    <a:srgbClr val="000000"/>
                  </a:solidFill>
                  <a:latin typeface="Courier New"/>
                  <a:ea typeface="Courier New"/>
                  <a:cs typeface="Courier New"/>
                  <a:sym typeface="Courier New"/>
                </a:defRPr>
              </a:pPr>
              <a:r>
                <a:rPr dirty="0"/>
                <a:t>String dbProductName = dbMetaData.getDatabaseProductName();</a:t>
              </a:r>
            </a:p>
            <a:p>
              <a:pPr marL="12700" indent="-12700" defTabSz="885825">
                <a:lnSpc>
                  <a:spcPct val="86000"/>
                </a:lnSpc>
                <a:defRPr sz="1600">
                  <a:solidFill>
                    <a:srgbClr val="000000"/>
                  </a:solidFill>
                  <a:latin typeface="Courier New"/>
                  <a:ea typeface="Courier New"/>
                  <a:cs typeface="Courier New"/>
                  <a:sym typeface="Courier New"/>
                </a:defRPr>
              </a:pPr>
              <a:r>
                <a:rPr dirty="0"/>
                <a:t>String dbProductVersion = dbMetaData.getDatabaseProductVersion();</a:t>
              </a:r>
            </a:p>
            <a:p>
              <a:pPr marL="12700" indent="-12700" defTabSz="885825">
                <a:lnSpc>
                  <a:spcPct val="86000"/>
                </a:lnSpc>
                <a:defRPr sz="1600">
                  <a:solidFill>
                    <a:srgbClr val="000000"/>
                  </a:solidFill>
                  <a:latin typeface="Courier New"/>
                  <a:ea typeface="Courier New"/>
                  <a:cs typeface="Courier New"/>
                  <a:sym typeface="Courier New"/>
                </a:defRPr>
              </a:pPr>
              <a:r>
                <a:rPr dirty="0"/>
                <a:t>String supportedSQLKeywords = dbMetaData.getSQLKeywords();</a:t>
              </a:r>
            </a:p>
            <a:p>
              <a:pPr marL="12700" indent="-12700" defTabSz="885825">
                <a:lnSpc>
                  <a:spcPct val="86000"/>
                </a:lnSpc>
                <a:defRPr sz="1600">
                  <a:solidFill>
                    <a:srgbClr val="000000"/>
                  </a:solidFill>
                  <a:latin typeface="Courier New"/>
                  <a:ea typeface="Courier New"/>
                  <a:cs typeface="Courier New"/>
                  <a:sym typeface="Courier New"/>
                </a:defRPr>
              </a:pPr>
              <a:r>
                <a:rPr dirty="0"/>
                <a:t>boolean outerJoins = dbMetaData.supportsOuterJoins();</a:t>
              </a:r>
            </a:p>
            <a:p>
              <a:pPr marL="12700" indent="-12700" defTabSz="885825">
                <a:lnSpc>
                  <a:spcPct val="86000"/>
                </a:lnSpc>
                <a:defRPr sz="1600">
                  <a:solidFill>
                    <a:srgbClr val="000000"/>
                  </a:solidFill>
                  <a:latin typeface="Courier New"/>
                  <a:ea typeface="Courier New"/>
                  <a:cs typeface="Courier New"/>
                  <a:sym typeface="Courier New"/>
                </a:defRPr>
              </a:pPr>
              <a:r>
                <a:rPr dirty="0"/>
                <a:t>boolean savepoints = dbMetaData.supportsSavepoints();</a:t>
              </a:r>
            </a:p>
          </p:txBody>
        </p:sp>
      </p:grpSp>
    </p:spTree>
    <p:extLst>
      <p:ext uri="{BB962C8B-B14F-4D97-AF65-F5344CB8AC3E}">
        <p14:creationId xmlns:p14="http://schemas.microsoft.com/office/powerpoint/2010/main" val="175094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Metadatos</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El objeto</a:t>
            </a:r>
            <a:r>
              <a:rPr lang="es-ES" b="1" dirty="0"/>
              <a:t> </a:t>
            </a:r>
            <a:r>
              <a:rPr lang="es-ES" b="1" dirty="0" err="1"/>
              <a:t>ResultSetMetaData</a:t>
            </a:r>
            <a:r>
              <a:rPr lang="es-ES" b="1" dirty="0"/>
              <a:t> </a:t>
            </a:r>
            <a:r>
              <a:rPr lang="es-ES" dirty="0"/>
              <a:t>contiene información sobre los tipos y propiedades de las columnas en un objeto ResultSet.</a:t>
            </a:r>
          </a:p>
          <a:p>
            <a:pPr lvl="1"/>
            <a:endParaRPr lang="es-ES" dirty="0"/>
          </a:p>
          <a:p>
            <a:pPr lvl="1"/>
            <a:endParaRPr lang="es-ES" dirty="0"/>
          </a:p>
          <a:p>
            <a:pPr lvl="1"/>
            <a:endParaRPr lang="es-ES" dirty="0"/>
          </a:p>
          <a:p>
            <a:endParaRPr lang="es-ES" dirty="0"/>
          </a:p>
        </p:txBody>
      </p:sp>
      <p:grpSp>
        <p:nvGrpSpPr>
          <p:cNvPr id="7" name="List&lt;Product&gt; menu = new ArrayList();…">
            <a:extLst>
              <a:ext uri="{FF2B5EF4-FFF2-40B4-BE49-F238E27FC236}">
                <a16:creationId xmlns:a16="http://schemas.microsoft.com/office/drawing/2014/main" id="{693BA033-A578-13D8-0653-DDE076D40792}"/>
              </a:ext>
            </a:extLst>
          </p:cNvPr>
          <p:cNvGrpSpPr/>
          <p:nvPr/>
        </p:nvGrpSpPr>
        <p:grpSpPr>
          <a:xfrm>
            <a:off x="1608712" y="3243899"/>
            <a:ext cx="8369268" cy="1508761"/>
            <a:chOff x="0" y="0"/>
            <a:chExt cx="8369266" cy="1508759"/>
          </a:xfrm>
        </p:grpSpPr>
        <p:pic>
          <p:nvPicPr>
            <p:cNvPr id="8" name="List&lt;Product&gt; menu = new ArrayList();… ResultSetMetaData rsMetaData = resultSet.getMetaData();&#10;for (int i = 1; i &lt;= rsMetaData.getColumnCount(); i++){&#10;  String name = rsMetaData.getColumnName(i);&#10;  int type = rsMetaData.getColumnType(i);&#10;}" descr="List&lt;Product&gt; menu = new ArrayList();… ResultSetMetaData rsMetaData = resultSet.getMetaData();for (int i = 1; i &lt;= rsMetaData.getColumnCount(); i++){  String name = rsMetaData.getColumnName(i);  int type = rsMetaData.getColumnType(i);}">
              <a:extLst>
                <a:ext uri="{FF2B5EF4-FFF2-40B4-BE49-F238E27FC236}">
                  <a16:creationId xmlns:a16="http://schemas.microsoft.com/office/drawing/2014/main" id="{E9C578A9-E990-709F-D6A4-7DDFCD0BA692}"/>
                </a:ext>
              </a:extLst>
            </p:cNvPr>
            <p:cNvPicPr>
              <a:picLocks/>
            </p:cNvPicPr>
            <p:nvPr/>
          </p:nvPicPr>
          <p:blipFill>
            <a:blip r:embed="rId2"/>
            <a:stretch>
              <a:fillRect/>
            </a:stretch>
          </p:blipFill>
          <p:spPr>
            <a:xfrm>
              <a:off x="0" y="0"/>
              <a:ext cx="8369267" cy="1508760"/>
            </a:xfrm>
            <a:prstGeom prst="rect">
              <a:avLst/>
            </a:prstGeom>
            <a:effectLst/>
          </p:spPr>
        </p:pic>
        <p:sp>
          <p:nvSpPr>
            <p:cNvPr id="9" name="List&lt;Product&gt; menu = new ArrayList();…">
              <a:extLst>
                <a:ext uri="{FF2B5EF4-FFF2-40B4-BE49-F238E27FC236}">
                  <a16:creationId xmlns:a16="http://schemas.microsoft.com/office/drawing/2014/main" id="{F1EBD048-31C5-DF43-652B-CF8CAE03C46E}"/>
                </a:ext>
              </a:extLst>
            </p:cNvPr>
            <p:cNvSpPr txBox="1"/>
            <p:nvPr/>
          </p:nvSpPr>
          <p:spPr>
            <a:xfrm>
              <a:off x="165100" y="114300"/>
              <a:ext cx="8039067" cy="1076960"/>
            </a:xfrm>
            <a:prstGeom prst="rect">
              <a:avLst/>
            </a:pr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marL="12700" indent="-12700" defTabSz="885825">
                <a:lnSpc>
                  <a:spcPct val="86000"/>
                </a:lnSpc>
                <a:defRPr sz="1600">
                  <a:solidFill>
                    <a:srgbClr val="000000"/>
                  </a:solidFill>
                  <a:latin typeface="Courier New"/>
                  <a:ea typeface="Courier New"/>
                  <a:cs typeface="Courier New"/>
                  <a:sym typeface="Courier New"/>
                </a:defRPr>
              </a:pPr>
              <a:r>
                <a:rPr dirty="0"/>
                <a:t>ResultSetMetaData rsMetaData = </a:t>
              </a:r>
              <a:r>
                <a:rPr dirty="0" err="1"/>
                <a:t>resultSet.getMetaData</a:t>
              </a:r>
              <a:r>
                <a:rPr dirty="0"/>
                <a:t>();</a:t>
              </a:r>
            </a:p>
            <a:p>
              <a:pPr marL="12700" indent="-12700" defTabSz="885825">
                <a:lnSpc>
                  <a:spcPct val="86000"/>
                </a:lnSpc>
                <a:defRPr sz="1600">
                  <a:solidFill>
                    <a:srgbClr val="000000"/>
                  </a:solidFill>
                  <a:latin typeface="Courier New"/>
                  <a:ea typeface="Courier New"/>
                  <a:cs typeface="Courier New"/>
                  <a:sym typeface="Courier New"/>
                </a:defRPr>
              </a:pPr>
              <a:r>
                <a:rPr dirty="0"/>
                <a:t>for (int i = 1; i &lt;= rsMetaData.getColumnCount(); i++){</a:t>
              </a:r>
            </a:p>
            <a:p>
              <a:pPr marL="12700" indent="-12700" defTabSz="885825">
                <a:lnSpc>
                  <a:spcPct val="86000"/>
                </a:lnSpc>
                <a:defRPr sz="1600">
                  <a:solidFill>
                    <a:srgbClr val="000000"/>
                  </a:solidFill>
                  <a:latin typeface="Courier New"/>
                  <a:ea typeface="Courier New"/>
                  <a:cs typeface="Courier New"/>
                  <a:sym typeface="Courier New"/>
                </a:defRPr>
              </a:pPr>
              <a:r>
                <a:rPr dirty="0"/>
                <a:t>  String name = rsMetaData.getColumnName(i);</a:t>
              </a:r>
            </a:p>
            <a:p>
              <a:pPr marL="12700" indent="-12700" defTabSz="885825">
                <a:lnSpc>
                  <a:spcPct val="86000"/>
                </a:lnSpc>
                <a:defRPr sz="1600">
                  <a:solidFill>
                    <a:srgbClr val="000000"/>
                  </a:solidFill>
                  <a:latin typeface="Courier New"/>
                  <a:ea typeface="Courier New"/>
                  <a:cs typeface="Courier New"/>
                  <a:sym typeface="Courier New"/>
                </a:defRPr>
              </a:pPr>
              <a:r>
                <a:rPr dirty="0"/>
                <a:t>  int type = rsMetaData.getColumnType(i);</a:t>
              </a:r>
            </a:p>
            <a:p>
              <a:pPr marL="12700" indent="-12700" defTabSz="885825">
                <a:lnSpc>
                  <a:spcPct val="86000"/>
                </a:lnSpc>
                <a:defRPr sz="1600">
                  <a:solidFill>
                    <a:srgbClr val="000000"/>
                  </a:solidFill>
                  <a:latin typeface="Courier New"/>
                  <a:ea typeface="Courier New"/>
                  <a:cs typeface="Courier New"/>
                  <a:sym typeface="Courier New"/>
                </a:defRPr>
              </a:pPr>
              <a:r>
                <a:rPr dirty="0"/>
                <a:t>}</a:t>
              </a:r>
            </a:p>
          </p:txBody>
        </p:sp>
      </p:grpSp>
    </p:spTree>
    <p:extLst>
      <p:ext uri="{BB962C8B-B14F-4D97-AF65-F5344CB8AC3E}">
        <p14:creationId xmlns:p14="http://schemas.microsoft.com/office/powerpoint/2010/main" val="405274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JDBC</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 Api que permite la ejecución de operaciones en bases de datos desde el lenguaje de programación Java.</a:t>
            </a:r>
          </a:p>
          <a:p>
            <a:pPr lvl="1"/>
            <a:r>
              <a:rPr lang="es-ES" dirty="0"/>
              <a:t>Se compone de un conjunto de interfaces y de clases implementadas en un driver suministrado por el fabricante que una vez que se carga facilita el acceso.</a:t>
            </a:r>
          </a:p>
          <a:p>
            <a:pPr lvl="1"/>
            <a:endParaRPr lang="es-ES" dirty="0"/>
          </a:p>
          <a:p>
            <a:pPr lvl="1"/>
            <a:endParaRPr lang="es-ES" dirty="0"/>
          </a:p>
          <a:p>
            <a:endParaRPr lang="es-ES" dirty="0"/>
          </a:p>
        </p:txBody>
      </p:sp>
      <p:grpSp>
        <p:nvGrpSpPr>
          <p:cNvPr id="4" name="Group">
            <a:extLst>
              <a:ext uri="{FF2B5EF4-FFF2-40B4-BE49-F238E27FC236}">
                <a16:creationId xmlns:a16="http://schemas.microsoft.com/office/drawing/2014/main" id="{E9A77D48-2C6B-65DA-88AB-6840ACCA4F9D}"/>
              </a:ext>
            </a:extLst>
          </p:cNvPr>
          <p:cNvGrpSpPr/>
          <p:nvPr/>
        </p:nvGrpSpPr>
        <p:grpSpPr>
          <a:xfrm>
            <a:off x="1807259" y="3851406"/>
            <a:ext cx="7086573" cy="2126062"/>
            <a:chOff x="3443946" y="0"/>
            <a:chExt cx="6483873" cy="1780078"/>
          </a:xfrm>
        </p:grpSpPr>
        <p:sp>
          <p:nvSpPr>
            <p:cNvPr id="5" name="Coins">
              <a:extLst>
                <a:ext uri="{FF2B5EF4-FFF2-40B4-BE49-F238E27FC236}">
                  <a16:creationId xmlns:a16="http://schemas.microsoft.com/office/drawing/2014/main" id="{63DD02E3-6779-36B4-B36B-779CC19A2EE5}"/>
                </a:ext>
              </a:extLst>
            </p:cNvPr>
            <p:cNvSpPr/>
            <p:nvPr/>
          </p:nvSpPr>
          <p:spPr>
            <a:xfrm>
              <a:off x="8258409" y="594511"/>
              <a:ext cx="692739" cy="69482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FFFFFF"/>
            </a:solidFill>
            <a:ln w="12700" cap="flat">
              <a:solidFill>
                <a:schemeClr val="tx1">
                  <a:lumMod val="60000"/>
                  <a:lumOff val="40000"/>
                </a:schemeClr>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a:defRPr>
                  <a:solidFill>
                    <a:srgbClr val="000000"/>
                  </a:solidFill>
                </a:defRPr>
              </a:pPr>
              <a:endParaRPr/>
            </a:p>
          </p:txBody>
        </p:sp>
        <p:sp>
          <p:nvSpPr>
            <p:cNvPr id="6" name="Database…">
              <a:extLst>
                <a:ext uri="{FF2B5EF4-FFF2-40B4-BE49-F238E27FC236}">
                  <a16:creationId xmlns:a16="http://schemas.microsoft.com/office/drawing/2014/main" id="{D39C1F5F-2D4A-0E40-F692-26EFE4F59559}"/>
                </a:ext>
              </a:extLst>
            </p:cNvPr>
            <p:cNvSpPr/>
            <p:nvPr/>
          </p:nvSpPr>
          <p:spPr>
            <a:xfrm>
              <a:off x="8657818" y="0"/>
              <a:ext cx="1270001"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marL="12700" indent="-12700" algn="ctr" defTabSz="885825">
                <a:lnSpc>
                  <a:spcPct val="90000"/>
                </a:lnSpc>
                <a:defRPr b="1">
                  <a:solidFill>
                    <a:srgbClr val="000000"/>
                  </a:solidFill>
                  <a:latin typeface="Courier New"/>
                  <a:ea typeface="Courier New"/>
                  <a:cs typeface="Courier New"/>
                  <a:sym typeface="Courier New"/>
                </a:defRPr>
              </a:pPr>
              <a:r>
                <a:rPr lang="es-ES" dirty="0"/>
                <a:t>Base datos</a:t>
              </a:r>
              <a:endParaRPr dirty="0"/>
            </a:p>
            <a:p>
              <a:pPr marL="12700" indent="-12700" algn="ctr" defTabSz="885825">
                <a:lnSpc>
                  <a:spcPct val="90000"/>
                </a:lnSpc>
                <a:defRPr b="1">
                  <a:solidFill>
                    <a:srgbClr val="000000"/>
                  </a:solidFill>
                  <a:latin typeface="Courier New"/>
                  <a:ea typeface="Courier New"/>
                  <a:cs typeface="Courier New"/>
                  <a:sym typeface="Courier New"/>
                </a:defRPr>
              </a:pPr>
              <a:r>
                <a:rPr dirty="0"/>
                <a:t>(</a:t>
              </a:r>
              <a:r>
                <a:rPr lang="es-ES" dirty="0"/>
                <a:t>cualquier</a:t>
              </a:r>
            </a:p>
            <a:p>
              <a:pPr marL="12700" indent="-12700" algn="ctr" defTabSz="885825">
                <a:lnSpc>
                  <a:spcPct val="90000"/>
                </a:lnSpc>
                <a:defRPr b="1">
                  <a:solidFill>
                    <a:srgbClr val="000000"/>
                  </a:solidFill>
                  <a:latin typeface="Courier New"/>
                  <a:ea typeface="Courier New"/>
                  <a:cs typeface="Courier New"/>
                  <a:sym typeface="Courier New"/>
                </a:defRPr>
              </a:pPr>
              <a:r>
                <a:rPr lang="es-ES" dirty="0"/>
                <a:t> fabricante</a:t>
              </a:r>
              <a:r>
                <a:rPr dirty="0"/>
                <a:t>)</a:t>
              </a:r>
            </a:p>
          </p:txBody>
        </p:sp>
        <p:sp>
          <p:nvSpPr>
            <p:cNvPr id="7" name="Circle">
              <a:extLst>
                <a:ext uri="{FF2B5EF4-FFF2-40B4-BE49-F238E27FC236}">
                  <a16:creationId xmlns:a16="http://schemas.microsoft.com/office/drawing/2014/main" id="{5B34F83C-7BA5-AD23-A0E2-B2B8D2E65952}"/>
                </a:ext>
              </a:extLst>
            </p:cNvPr>
            <p:cNvSpPr/>
            <p:nvPr/>
          </p:nvSpPr>
          <p:spPr>
            <a:xfrm>
              <a:off x="4462674" y="613849"/>
              <a:ext cx="623888" cy="623888"/>
            </a:xfrm>
            <a:prstGeom prst="ellipse">
              <a:avLst/>
            </a:prstGeom>
            <a:solidFill>
              <a:srgbClr val="FFFFFF"/>
            </a:solidFill>
            <a:ln w="25400" cap="flat">
              <a:solidFill>
                <a:schemeClr val="tx1">
                  <a:lumMod val="60000"/>
                  <a:lumOff val="40000"/>
                </a:schemeClr>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8" name="Line">
              <a:extLst>
                <a:ext uri="{FF2B5EF4-FFF2-40B4-BE49-F238E27FC236}">
                  <a16:creationId xmlns:a16="http://schemas.microsoft.com/office/drawing/2014/main" id="{2C20BA07-CDAA-D24B-0239-2761D0EC97BA}"/>
                </a:ext>
              </a:extLst>
            </p:cNvPr>
            <p:cNvSpPr/>
            <p:nvPr/>
          </p:nvSpPr>
          <p:spPr>
            <a:xfrm>
              <a:off x="7046035" y="905810"/>
              <a:ext cx="1079131" cy="1"/>
            </a:xfrm>
            <a:prstGeom prst="line">
              <a:avLst/>
            </a:prstGeom>
            <a:noFill/>
            <a:ln w="25400" cap="flat">
              <a:solidFill>
                <a:schemeClr val="bg2">
                  <a:lumMod val="50000"/>
                </a:schemeClr>
              </a:solidFill>
              <a:prstDash val="solid"/>
              <a:round/>
              <a:tailEnd type="triangle" w="med" len="med"/>
            </a:ln>
            <a:effectLst/>
          </p:spPr>
          <p:txBody>
            <a:bodyPr wrap="square" lIns="45719" tIns="45719" rIns="45719" bIns="45719" numCol="1" anchor="t">
              <a:noAutofit/>
            </a:bodyPr>
            <a:lstStyle/>
            <a:p>
              <a:endParaRPr/>
            </a:p>
          </p:txBody>
        </p:sp>
        <p:sp>
          <p:nvSpPr>
            <p:cNvPr id="9" name="JDBC Driver">
              <a:extLst>
                <a:ext uri="{FF2B5EF4-FFF2-40B4-BE49-F238E27FC236}">
                  <a16:creationId xmlns:a16="http://schemas.microsoft.com/office/drawing/2014/main" id="{BDFDED24-BFBE-1A20-7271-5066CB41ABC6}"/>
                </a:ext>
              </a:extLst>
            </p:cNvPr>
            <p:cNvSpPr/>
            <p:nvPr/>
          </p:nvSpPr>
          <p:spPr>
            <a:xfrm>
              <a:off x="5632777" y="114300"/>
              <a:ext cx="2024693" cy="29183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marL="12700" indent="-12700" algn="ctr" defTabSz="885825">
                <a:lnSpc>
                  <a:spcPct val="90000"/>
                </a:lnSpc>
                <a:defRPr b="1">
                  <a:solidFill>
                    <a:srgbClr val="000000"/>
                  </a:solidFill>
                  <a:latin typeface="Courier New"/>
                  <a:ea typeface="Courier New"/>
                  <a:cs typeface="Courier New"/>
                  <a:sym typeface="Courier New"/>
                </a:defRPr>
              </a:lvl1pPr>
            </a:lstStyle>
            <a:p>
              <a:r>
                <a:rPr lang="es-ES" dirty="0"/>
                <a:t>Driver </a:t>
              </a:r>
              <a:r>
                <a:rPr dirty="0"/>
                <a:t>JDBC</a:t>
              </a:r>
            </a:p>
          </p:txBody>
        </p:sp>
        <p:sp>
          <p:nvSpPr>
            <p:cNvPr id="10" name="Native database protocol">
              <a:extLst>
                <a:ext uri="{FF2B5EF4-FFF2-40B4-BE49-F238E27FC236}">
                  <a16:creationId xmlns:a16="http://schemas.microsoft.com/office/drawing/2014/main" id="{F29DD61B-2878-17B4-8B24-C577863C94A0}"/>
                </a:ext>
              </a:extLst>
            </p:cNvPr>
            <p:cNvSpPr/>
            <p:nvPr/>
          </p:nvSpPr>
          <p:spPr>
            <a:xfrm>
              <a:off x="6884759" y="1070786"/>
              <a:ext cx="1395414" cy="70929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marL="12700" indent="-12700" algn="ctr" defTabSz="885825">
                <a:lnSpc>
                  <a:spcPct val="90000"/>
                </a:lnSpc>
                <a:defRPr b="1">
                  <a:solidFill>
                    <a:srgbClr val="000000"/>
                  </a:solidFill>
                  <a:latin typeface="Courier New"/>
                  <a:ea typeface="Courier New"/>
                  <a:cs typeface="Courier New"/>
                  <a:sym typeface="Courier New"/>
                </a:defRPr>
              </a:lvl1pPr>
            </a:lstStyle>
            <a:p>
              <a:r>
                <a:rPr lang="es-ES" dirty="0"/>
                <a:t>Protocolo </a:t>
              </a:r>
              <a:r>
                <a:rPr dirty="0"/>
                <a:t>Nativ</a:t>
              </a:r>
              <a:r>
                <a:rPr lang="es-ES" dirty="0"/>
                <a:t>o</a:t>
              </a:r>
              <a:r>
                <a:rPr dirty="0"/>
                <a:t> </a:t>
              </a:r>
              <a:r>
                <a:rPr lang="es-ES" dirty="0"/>
                <a:t>base datos</a:t>
              </a:r>
              <a:endParaRPr dirty="0"/>
            </a:p>
          </p:txBody>
        </p:sp>
        <p:sp>
          <p:nvSpPr>
            <p:cNvPr id="12" name="Circle">
              <a:extLst>
                <a:ext uri="{FF2B5EF4-FFF2-40B4-BE49-F238E27FC236}">
                  <a16:creationId xmlns:a16="http://schemas.microsoft.com/office/drawing/2014/main" id="{A74C8277-D9DE-FDEF-C67B-881AE7E2C78F}"/>
                </a:ext>
              </a:extLst>
            </p:cNvPr>
            <p:cNvSpPr/>
            <p:nvPr/>
          </p:nvSpPr>
          <p:spPr>
            <a:xfrm>
              <a:off x="6327230" y="622757"/>
              <a:ext cx="623889" cy="623888"/>
            </a:xfrm>
            <a:prstGeom prst="ellipse">
              <a:avLst/>
            </a:prstGeom>
            <a:solidFill>
              <a:srgbClr val="FFFFFF"/>
            </a:solidFill>
            <a:ln w="25400" cap="flat">
              <a:solidFill>
                <a:schemeClr val="tx1">
                  <a:lumMod val="60000"/>
                  <a:lumOff val="40000"/>
                </a:schemeClr>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3" name="JDBC API…">
              <a:extLst>
                <a:ext uri="{FF2B5EF4-FFF2-40B4-BE49-F238E27FC236}">
                  <a16:creationId xmlns:a16="http://schemas.microsoft.com/office/drawing/2014/main" id="{8759F5ED-BFDE-D2E1-EB6C-053B81DAC236}"/>
                </a:ext>
              </a:extLst>
            </p:cNvPr>
            <p:cNvSpPr/>
            <p:nvPr/>
          </p:nvSpPr>
          <p:spPr>
            <a:xfrm>
              <a:off x="3443946" y="1247529"/>
              <a:ext cx="2604753" cy="50056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marL="12700" indent="-12700" algn="ctr" defTabSz="885825">
                <a:lnSpc>
                  <a:spcPct val="90000"/>
                </a:lnSpc>
                <a:defRPr b="1">
                  <a:solidFill>
                    <a:srgbClr val="000000"/>
                  </a:solidFill>
                  <a:latin typeface="Courier New"/>
                  <a:ea typeface="Courier New"/>
                  <a:cs typeface="Courier New"/>
                  <a:sym typeface="Courier New"/>
                </a:defRPr>
              </a:pPr>
              <a:r>
                <a:rPr lang="es-ES" dirty="0"/>
                <a:t>API </a:t>
              </a:r>
              <a:r>
                <a:rPr dirty="0"/>
                <a:t>JDBC </a:t>
              </a:r>
            </a:p>
            <a:p>
              <a:pPr marL="12700" indent="-12700" algn="ctr" defTabSz="885825">
                <a:lnSpc>
                  <a:spcPct val="90000"/>
                </a:lnSpc>
                <a:defRPr b="1">
                  <a:solidFill>
                    <a:srgbClr val="000000"/>
                  </a:solidFill>
                  <a:latin typeface="Courier New"/>
                  <a:ea typeface="Courier New"/>
                  <a:cs typeface="Courier New"/>
                  <a:sym typeface="Courier New"/>
                </a:defRPr>
              </a:pPr>
              <a:r>
                <a:rPr dirty="0"/>
                <a:t>(neutral)</a:t>
              </a:r>
            </a:p>
          </p:txBody>
        </p:sp>
        <p:sp>
          <p:nvSpPr>
            <p:cNvPr id="15" name="Line">
              <a:extLst>
                <a:ext uri="{FF2B5EF4-FFF2-40B4-BE49-F238E27FC236}">
                  <a16:creationId xmlns:a16="http://schemas.microsoft.com/office/drawing/2014/main" id="{54E5EF71-92AE-5165-5F4D-D7B114FC021F}"/>
                </a:ext>
              </a:extLst>
            </p:cNvPr>
            <p:cNvSpPr/>
            <p:nvPr/>
          </p:nvSpPr>
          <p:spPr>
            <a:xfrm>
              <a:off x="5153183" y="905810"/>
              <a:ext cx="1079131" cy="1"/>
            </a:xfrm>
            <a:prstGeom prst="line">
              <a:avLst/>
            </a:prstGeom>
            <a:noFill/>
            <a:ln w="25400" cap="flat">
              <a:solidFill>
                <a:schemeClr val="bg2">
                  <a:lumMod val="50000"/>
                </a:schemeClr>
              </a:solidFill>
              <a:prstDash val="solid"/>
              <a:round/>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267882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JDBC</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El driver se selecciona mediante la URL de conexión de JBDC:</a:t>
            </a:r>
          </a:p>
          <a:p>
            <a:pPr lvl="1"/>
            <a:endParaRPr lang="es-ES" dirty="0"/>
          </a:p>
          <a:p>
            <a:pPr marL="12700" indent="215900" defTabSz="885825">
              <a:lnSpc>
                <a:spcPct val="90000"/>
              </a:lnSpc>
              <a:spcBef>
                <a:spcPts val="0"/>
              </a:spcBef>
              <a:defRPr sz="1800">
                <a:solidFill>
                  <a:srgbClr val="212121"/>
                </a:solidFill>
                <a:latin typeface="Courier New"/>
                <a:ea typeface="Courier New"/>
                <a:cs typeface="Courier New"/>
                <a:sym typeface="Courier New"/>
              </a:defRPr>
            </a:pPr>
            <a:r>
              <a:rPr lang="es-ES" dirty="0">
                <a:solidFill>
                  <a:srgbClr val="FF2600"/>
                </a:solidFill>
              </a:rPr>
              <a:t>jdbc</a:t>
            </a:r>
            <a:r>
              <a:rPr lang="es-ES" dirty="0"/>
              <a:t>:</a:t>
            </a:r>
            <a:r>
              <a:rPr lang="es-ES" dirty="0">
                <a:solidFill>
                  <a:srgbClr val="FF9300"/>
                </a:solidFill>
              </a:rPr>
              <a:t>&lt;</a:t>
            </a:r>
            <a:r>
              <a:rPr lang="es-ES" dirty="0" err="1">
                <a:solidFill>
                  <a:srgbClr val="FF9300"/>
                </a:solidFill>
              </a:rPr>
              <a:t>provider</a:t>
            </a:r>
            <a:r>
              <a:rPr lang="es-ES" dirty="0">
                <a:solidFill>
                  <a:srgbClr val="FF9300"/>
                </a:solidFill>
              </a:rPr>
              <a:t>&gt;</a:t>
            </a:r>
            <a:r>
              <a:rPr lang="es-ES" dirty="0"/>
              <a:t>:</a:t>
            </a:r>
            <a:r>
              <a:rPr lang="es-ES" dirty="0">
                <a:solidFill>
                  <a:srgbClr val="4F8F00"/>
                </a:solidFill>
              </a:rPr>
              <a:t>&lt;driver </a:t>
            </a:r>
            <a:r>
              <a:rPr lang="es-ES" dirty="0" err="1">
                <a:solidFill>
                  <a:srgbClr val="4F8F00"/>
                </a:solidFill>
              </a:rPr>
              <a:t>type</a:t>
            </a:r>
            <a:r>
              <a:rPr lang="es-ES" dirty="0">
                <a:solidFill>
                  <a:srgbClr val="4F8F00"/>
                </a:solidFill>
              </a:rPr>
              <a:t>&gt;</a:t>
            </a:r>
            <a:r>
              <a:rPr lang="es-ES" dirty="0">
                <a:solidFill>
                  <a:srgbClr val="0096FF"/>
                </a:solidFill>
              </a:rPr>
              <a:t>&lt;detalles conexión&gt;    </a:t>
            </a:r>
            <a:r>
              <a:rPr lang="es-ES" sz="1800" i="1" dirty="0">
                <a:solidFill>
                  <a:srgbClr val="535353"/>
                </a:solidFill>
                <a:latin typeface="+mj-lt"/>
                <a:ea typeface="+mj-ea"/>
                <a:cs typeface="+mj-cs"/>
                <a:sym typeface="Arial"/>
              </a:rPr>
              <a:t>patrón general </a:t>
            </a:r>
            <a:r>
              <a:rPr lang="es-ES" sz="1800" i="1" dirty="0" err="1">
                <a:solidFill>
                  <a:srgbClr val="535353"/>
                </a:solidFill>
                <a:latin typeface="+mj-lt"/>
                <a:ea typeface="+mj-ea"/>
                <a:cs typeface="+mj-cs"/>
                <a:sym typeface="Arial"/>
              </a:rPr>
              <a:t>url</a:t>
            </a:r>
            <a:r>
              <a:rPr lang="es-ES" sz="1800" i="1" dirty="0">
                <a:solidFill>
                  <a:srgbClr val="535353"/>
                </a:solidFill>
                <a:latin typeface="+mj-lt"/>
                <a:ea typeface="+mj-ea"/>
                <a:cs typeface="+mj-cs"/>
                <a:sym typeface="Arial"/>
              </a:rPr>
              <a:t> JDBC </a:t>
            </a:r>
            <a:endParaRPr lang="es-ES" dirty="0">
              <a:latin typeface="+mj-lt"/>
              <a:ea typeface="+mj-ea"/>
              <a:cs typeface="+mj-cs"/>
              <a:sym typeface="Arial"/>
            </a:endParaRPr>
          </a:p>
          <a:p>
            <a:pPr marL="12700" indent="215900" defTabSz="885825">
              <a:lnSpc>
                <a:spcPct val="90000"/>
              </a:lnSpc>
              <a:spcBef>
                <a:spcPts val="0"/>
              </a:spcBef>
              <a:defRPr sz="1800">
                <a:solidFill>
                  <a:srgbClr val="212121"/>
                </a:solidFill>
                <a:latin typeface="Courier New"/>
                <a:ea typeface="Courier New"/>
                <a:cs typeface="Courier New"/>
                <a:sym typeface="Courier New"/>
              </a:defRPr>
            </a:pPr>
            <a:endParaRPr lang="es-ES" dirty="0">
              <a:solidFill>
                <a:srgbClr val="FF2600"/>
              </a:solidFill>
            </a:endParaRPr>
          </a:p>
          <a:p>
            <a:pPr marL="12700" indent="215900" defTabSz="885825">
              <a:lnSpc>
                <a:spcPct val="90000"/>
              </a:lnSpc>
              <a:spcBef>
                <a:spcPts val="0"/>
              </a:spcBef>
              <a:defRPr sz="1800">
                <a:solidFill>
                  <a:srgbClr val="212121"/>
                </a:solidFill>
                <a:latin typeface="Courier New"/>
                <a:ea typeface="Courier New"/>
                <a:cs typeface="Courier New"/>
                <a:sym typeface="Courier New"/>
              </a:defRPr>
            </a:pPr>
            <a:r>
              <a:rPr lang="es-ES" dirty="0" err="1">
                <a:solidFill>
                  <a:srgbClr val="FF2600"/>
                </a:solidFill>
              </a:rPr>
              <a:t>jdbc</a:t>
            </a:r>
            <a:r>
              <a:rPr lang="es-ES" dirty="0" err="1"/>
              <a:t>:</a:t>
            </a:r>
            <a:r>
              <a:rPr lang="es-ES" dirty="0" err="1">
                <a:solidFill>
                  <a:srgbClr val="FF9300"/>
                </a:solidFill>
              </a:rPr>
              <a:t>oracle</a:t>
            </a:r>
            <a:r>
              <a:rPr lang="es-ES" dirty="0" err="1"/>
              <a:t>:</a:t>
            </a:r>
            <a:r>
              <a:rPr lang="es-ES" dirty="0" err="1">
                <a:solidFill>
                  <a:srgbClr val="4F8F00"/>
                </a:solidFill>
              </a:rPr>
              <a:t>thin</a:t>
            </a:r>
            <a:r>
              <a:rPr lang="es-ES" dirty="0"/>
              <a:t>:</a:t>
            </a:r>
            <a:r>
              <a:rPr lang="es-ES" dirty="0">
                <a:solidFill>
                  <a:srgbClr val="0096FF"/>
                </a:solidFill>
              </a:rPr>
              <a:t>@&lt;host&gt;:&lt;puerto&gt;&lt;</a:t>
            </a:r>
            <a:r>
              <a:rPr lang="es-ES" dirty="0" err="1">
                <a:solidFill>
                  <a:srgbClr val="0096FF"/>
                </a:solidFill>
              </a:rPr>
              <a:t>nombrebasedatos</a:t>
            </a:r>
            <a:r>
              <a:rPr lang="es-ES" dirty="0">
                <a:solidFill>
                  <a:srgbClr val="0096FF"/>
                </a:solidFill>
              </a:rPr>
              <a:t>&gt;  </a:t>
            </a:r>
            <a:r>
              <a:rPr lang="es-ES" sz="1800" i="1" dirty="0">
                <a:solidFill>
                  <a:srgbClr val="535353"/>
                </a:solidFill>
                <a:latin typeface="+mj-lt"/>
                <a:ea typeface="+mj-ea"/>
                <a:cs typeface="+mj-cs"/>
                <a:sym typeface="Arial"/>
              </a:rPr>
              <a:t>driver Oracle </a:t>
            </a:r>
            <a:r>
              <a:rPr lang="es-ES" sz="1800" i="1" dirty="0" err="1">
                <a:solidFill>
                  <a:srgbClr val="535353"/>
                </a:solidFill>
                <a:latin typeface="+mj-lt"/>
                <a:ea typeface="+mj-ea"/>
                <a:cs typeface="+mj-cs"/>
                <a:sym typeface="Arial"/>
              </a:rPr>
              <a:t>thin</a:t>
            </a:r>
            <a:r>
              <a:rPr lang="es-ES" sz="1800" i="1" dirty="0">
                <a:solidFill>
                  <a:srgbClr val="535353"/>
                </a:solidFill>
                <a:latin typeface="+mj-lt"/>
                <a:ea typeface="+mj-ea"/>
                <a:cs typeface="+mj-cs"/>
                <a:sym typeface="Arial"/>
              </a:rPr>
              <a:t> driver </a:t>
            </a:r>
          </a:p>
          <a:p>
            <a:pPr marL="12700" indent="215900" defTabSz="885825">
              <a:spcBef>
                <a:spcPts val="0"/>
              </a:spcBef>
              <a:defRPr sz="1800">
                <a:solidFill>
                  <a:srgbClr val="212121"/>
                </a:solidFill>
                <a:latin typeface="Courier New"/>
                <a:ea typeface="Courier New"/>
                <a:cs typeface="Courier New"/>
                <a:sym typeface="Courier New"/>
              </a:defRPr>
            </a:pPr>
            <a:r>
              <a:rPr lang="es-ES" dirty="0" err="1">
                <a:solidFill>
                  <a:srgbClr val="FF2600"/>
                </a:solidFill>
              </a:rPr>
              <a:t>jdbc</a:t>
            </a:r>
            <a:r>
              <a:rPr lang="es-ES" dirty="0" err="1"/>
              <a:t>:</a:t>
            </a:r>
            <a:r>
              <a:rPr lang="es-ES" dirty="0" err="1">
                <a:solidFill>
                  <a:srgbClr val="FF9300"/>
                </a:solidFill>
              </a:rPr>
              <a:t>derby</a:t>
            </a:r>
            <a:r>
              <a:rPr lang="es-ES" dirty="0"/>
              <a:t>:</a:t>
            </a:r>
            <a:r>
              <a:rPr lang="es-ES" dirty="0">
                <a:solidFill>
                  <a:srgbClr val="0096FF"/>
                </a:solidFill>
              </a:rPr>
              <a:t>&lt;host&gt;:&lt;puerto&gt;&lt;</a:t>
            </a:r>
            <a:r>
              <a:rPr lang="es-ES" dirty="0" err="1">
                <a:solidFill>
                  <a:srgbClr val="0096FF"/>
                </a:solidFill>
              </a:rPr>
              <a:t>nombrebasedatos</a:t>
            </a:r>
            <a:r>
              <a:rPr lang="es-ES" dirty="0">
                <a:solidFill>
                  <a:srgbClr val="0096FF"/>
                </a:solidFill>
              </a:rPr>
              <a:t>&gt;	  </a:t>
            </a:r>
            <a:r>
              <a:rPr lang="en-US" sz="1800" i="1" dirty="0">
                <a:solidFill>
                  <a:srgbClr val="535353"/>
                </a:solidFill>
                <a:latin typeface="+mj-lt"/>
                <a:ea typeface="+mj-ea"/>
                <a:cs typeface="+mj-cs"/>
                <a:sym typeface="Arial"/>
              </a:rPr>
              <a:t>driver Java DB (Derby) </a:t>
            </a:r>
            <a:r>
              <a:rPr lang="es-ES" dirty="0"/>
              <a:t> </a:t>
            </a:r>
          </a:p>
          <a:p>
            <a:pPr marL="12700" indent="215900" defTabSz="885825">
              <a:lnSpc>
                <a:spcPct val="90000"/>
              </a:lnSpc>
              <a:spcBef>
                <a:spcPts val="0"/>
              </a:spcBef>
              <a:defRPr sz="1800">
                <a:solidFill>
                  <a:srgbClr val="212121"/>
                </a:solidFill>
                <a:latin typeface="Courier New"/>
                <a:ea typeface="Courier New"/>
                <a:cs typeface="Courier New"/>
                <a:sym typeface="Courier New"/>
              </a:defRPr>
            </a:pPr>
            <a:endParaRPr lang="es-ES" sz="1800" i="1" dirty="0">
              <a:solidFill>
                <a:srgbClr val="535353"/>
              </a:solidFill>
              <a:latin typeface="+mj-lt"/>
              <a:ea typeface="+mj-ea"/>
              <a:cs typeface="+mj-cs"/>
              <a:sym typeface="Arial"/>
            </a:endParaRPr>
          </a:p>
          <a:p>
            <a:pPr lvl="1">
              <a:defRPr sz="1800">
                <a:solidFill>
                  <a:srgbClr val="212121"/>
                </a:solidFill>
                <a:latin typeface="Courier New"/>
                <a:ea typeface="Courier New"/>
                <a:cs typeface="Courier New"/>
                <a:sym typeface="Courier New"/>
              </a:defRPr>
            </a:pPr>
            <a:r>
              <a:rPr lang="es-ES" dirty="0">
                <a:solidFill>
                  <a:srgbClr val="ED7E56"/>
                </a:solidFill>
                <a:latin typeface="Calibri" panose="020F0502020204030204" pitchFamily="34" charset="0"/>
                <a:ea typeface="Calibri" panose="020F0502020204030204" pitchFamily="34" charset="0"/>
                <a:cs typeface="Calibri" panose="020F0502020204030204" pitchFamily="34" charset="0"/>
                <a:sym typeface="Arial"/>
              </a:rPr>
              <a:t>Ejemplo conexión </a:t>
            </a:r>
            <a:r>
              <a:rPr lang="es-ES" dirty="0" err="1">
                <a:solidFill>
                  <a:srgbClr val="ED7E56"/>
                </a:solidFill>
                <a:latin typeface="Calibri" panose="020F0502020204030204" pitchFamily="34" charset="0"/>
                <a:ea typeface="Calibri" panose="020F0502020204030204" pitchFamily="34" charset="0"/>
                <a:cs typeface="Calibri" panose="020F0502020204030204" pitchFamily="34" charset="0"/>
                <a:sym typeface="Arial"/>
              </a:rPr>
              <a:t>mysql</a:t>
            </a:r>
            <a:r>
              <a:rPr lang="es-ES" dirty="0">
                <a:solidFill>
                  <a:srgbClr val="ED7E56"/>
                </a:solidFill>
                <a:latin typeface="Calibri" panose="020F0502020204030204" pitchFamily="34" charset="0"/>
                <a:ea typeface="Calibri" panose="020F0502020204030204" pitchFamily="34" charset="0"/>
                <a:cs typeface="Calibri" panose="020F0502020204030204" pitchFamily="34" charset="0"/>
                <a:sym typeface="Arial"/>
              </a:rPr>
              <a:t> y una base de datos llamada </a:t>
            </a:r>
            <a:r>
              <a:rPr lang="es-ES" dirty="0" err="1">
                <a:solidFill>
                  <a:srgbClr val="ED7E56"/>
                </a:solidFill>
                <a:latin typeface="Calibri" panose="020F0502020204030204" pitchFamily="34" charset="0"/>
                <a:ea typeface="Calibri" panose="020F0502020204030204" pitchFamily="34" charset="0"/>
                <a:cs typeface="Calibri" panose="020F0502020204030204" pitchFamily="34" charset="0"/>
                <a:sym typeface="Arial"/>
              </a:rPr>
              <a:t>bdproductos</a:t>
            </a:r>
            <a:r>
              <a:rPr lang="es-ES" dirty="0">
                <a:solidFill>
                  <a:srgbClr val="ED7E56"/>
                </a:solidFill>
                <a:latin typeface="Calibri" panose="020F0502020204030204" pitchFamily="34" charset="0"/>
                <a:ea typeface="Calibri" panose="020F0502020204030204" pitchFamily="34" charset="0"/>
                <a:cs typeface="Calibri" panose="020F0502020204030204" pitchFamily="34" charset="0"/>
                <a:sym typeface="Arial"/>
              </a:rPr>
              <a:t>:</a:t>
            </a:r>
          </a:p>
          <a:p>
            <a:pPr lvl="1">
              <a:defRPr sz="1800">
                <a:solidFill>
                  <a:srgbClr val="212121"/>
                </a:solidFill>
                <a:latin typeface="Courier New"/>
                <a:ea typeface="Courier New"/>
                <a:cs typeface="Courier New"/>
                <a:sym typeface="Courier New"/>
              </a:defRPr>
            </a:pPr>
            <a:endParaRPr lang="es-ES" dirty="0">
              <a:latin typeface="Calibri" panose="020F0502020204030204" pitchFamily="34" charset="0"/>
              <a:ea typeface="Calibri" panose="020F0502020204030204" pitchFamily="34" charset="0"/>
              <a:cs typeface="Calibri" panose="020F0502020204030204" pitchFamily="34" charset="0"/>
              <a:sym typeface="Arial"/>
            </a:endParaRPr>
          </a:p>
          <a:p>
            <a:pPr marL="12700" indent="215900" defTabSz="885825">
              <a:lnSpc>
                <a:spcPct val="90000"/>
              </a:lnSpc>
              <a:spcBef>
                <a:spcPts val="0"/>
              </a:spcBef>
              <a:defRPr sz="1800">
                <a:solidFill>
                  <a:srgbClr val="212121"/>
                </a:solidFill>
                <a:latin typeface="Courier New"/>
                <a:ea typeface="Courier New"/>
                <a:cs typeface="Courier New"/>
                <a:sym typeface="Courier New"/>
              </a:defRPr>
            </a:pPr>
            <a:r>
              <a:rPr lang="es-ES" dirty="0" err="1">
                <a:solidFill>
                  <a:srgbClr val="FF2600"/>
                </a:solidFill>
              </a:rPr>
              <a:t>jdbc</a:t>
            </a:r>
            <a:r>
              <a:rPr lang="es-ES" dirty="0" err="1"/>
              <a:t>:</a:t>
            </a:r>
            <a:r>
              <a:rPr lang="es-ES" dirty="0" err="1">
                <a:solidFill>
                  <a:srgbClr val="FF9300"/>
                </a:solidFill>
              </a:rPr>
              <a:t>mysql</a:t>
            </a:r>
            <a:r>
              <a:rPr lang="es-ES" dirty="0"/>
              <a:t>://</a:t>
            </a:r>
            <a:r>
              <a:rPr lang="es-ES" dirty="0">
                <a:solidFill>
                  <a:srgbClr val="0096FF"/>
                </a:solidFill>
              </a:rPr>
              <a:t>localhost:3306/</a:t>
            </a:r>
            <a:r>
              <a:rPr lang="es-ES" dirty="0" err="1">
                <a:solidFill>
                  <a:srgbClr val="0096FF"/>
                </a:solidFill>
              </a:rPr>
              <a:t>bdproductos</a:t>
            </a:r>
            <a:r>
              <a:rPr lang="es-ES" dirty="0">
                <a:solidFill>
                  <a:srgbClr val="0096FF"/>
                </a:solidFill>
              </a:rPr>
              <a:t>	    </a:t>
            </a:r>
            <a:r>
              <a:rPr lang="en-US" sz="1800" i="1" dirty="0" err="1">
                <a:solidFill>
                  <a:srgbClr val="535353"/>
                </a:solidFill>
                <a:latin typeface="+mj-lt"/>
                <a:ea typeface="+mj-ea"/>
                <a:cs typeface="+mj-cs"/>
                <a:sym typeface="Arial"/>
              </a:rPr>
              <a:t>ejemplo</a:t>
            </a:r>
            <a:r>
              <a:rPr lang="en-US" sz="1800" i="1" dirty="0">
                <a:solidFill>
                  <a:srgbClr val="535353"/>
                </a:solidFill>
                <a:latin typeface="+mj-lt"/>
                <a:ea typeface="+mj-ea"/>
                <a:cs typeface="+mj-cs"/>
                <a:sym typeface="Arial"/>
              </a:rPr>
              <a:t>  </a:t>
            </a:r>
            <a:r>
              <a:rPr lang="en-US" sz="1800" i="1" dirty="0" err="1">
                <a:solidFill>
                  <a:srgbClr val="535353"/>
                </a:solidFill>
                <a:latin typeface="+mj-lt"/>
                <a:ea typeface="+mj-ea"/>
                <a:cs typeface="+mj-cs"/>
                <a:sym typeface="Arial"/>
              </a:rPr>
              <a:t>mysql</a:t>
            </a:r>
            <a:r>
              <a:rPr lang="en-US" sz="1800" i="1" dirty="0">
                <a:solidFill>
                  <a:srgbClr val="535353"/>
                </a:solidFill>
                <a:latin typeface="+mj-lt"/>
                <a:ea typeface="+mj-ea"/>
                <a:cs typeface="+mj-cs"/>
                <a:sym typeface="Arial"/>
              </a:rPr>
              <a:t>  y </a:t>
            </a:r>
            <a:r>
              <a:rPr lang="en-US" sz="1800" i="1" dirty="0" err="1">
                <a:solidFill>
                  <a:srgbClr val="535353"/>
                </a:solidFill>
                <a:latin typeface="+mj-lt"/>
                <a:ea typeface="+mj-ea"/>
                <a:cs typeface="+mj-cs"/>
                <a:sym typeface="Arial"/>
              </a:rPr>
              <a:t>bdproductos</a:t>
            </a:r>
            <a:r>
              <a:rPr lang="es-ES" dirty="0"/>
              <a:t> </a:t>
            </a:r>
          </a:p>
          <a:p>
            <a:pPr lvl="1"/>
            <a:endParaRPr lang="es-ES" dirty="0"/>
          </a:p>
          <a:p>
            <a:pPr marL="201168" lvl="1" indent="0">
              <a:buNone/>
            </a:pPr>
            <a:endParaRPr lang="es-ES" dirty="0"/>
          </a:p>
          <a:p>
            <a:pPr lvl="1"/>
            <a:endParaRPr lang="es-ES" dirty="0"/>
          </a:p>
          <a:p>
            <a:endParaRPr lang="es-ES" dirty="0"/>
          </a:p>
        </p:txBody>
      </p:sp>
    </p:spTree>
    <p:extLst>
      <p:ext uri="{BB962C8B-B14F-4D97-AF65-F5344CB8AC3E}">
        <p14:creationId xmlns:p14="http://schemas.microsoft.com/office/powerpoint/2010/main" val="368898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a:t>JDBC</a:t>
            </a:r>
            <a:endParaRPr lang="es-ES" dirty="0"/>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a:xfrm>
            <a:off x="354330" y="1807634"/>
            <a:ext cx="10058400" cy="4023360"/>
          </a:xfrm>
        </p:spPr>
        <p:txBody>
          <a:bodyPr/>
          <a:lstStyle/>
          <a:p>
            <a:pPr lvl="1"/>
            <a:endParaRPr lang="es-ES" dirty="0"/>
          </a:p>
          <a:p>
            <a:pPr lvl="1"/>
            <a:r>
              <a:rPr lang="es-ES" dirty="0"/>
              <a:t>Descargar el driver de</a:t>
            </a:r>
          </a:p>
          <a:p>
            <a:pPr lvl="1"/>
            <a:r>
              <a:rPr lang="es-ES" dirty="0">
                <a:hlinkClick r:id="rId2"/>
              </a:rPr>
              <a:t>https://dev.mysql.com/downloads/connector/j/</a:t>
            </a:r>
            <a:endParaRPr lang="es-ES" dirty="0"/>
          </a:p>
          <a:p>
            <a:pPr lvl="1"/>
            <a:endParaRPr lang="es-ES" dirty="0"/>
          </a:p>
          <a:p>
            <a:pPr lvl="1"/>
            <a:endParaRPr lang="es-ES" dirty="0"/>
          </a:p>
          <a:p>
            <a:pPr lvl="1"/>
            <a:endParaRPr lang="es-ES" dirty="0"/>
          </a:p>
          <a:p>
            <a:pPr marL="201168" lvl="1" indent="0">
              <a:buNone/>
            </a:pPr>
            <a:endParaRPr lang="es-ES" dirty="0"/>
          </a:p>
          <a:p>
            <a:pPr lvl="1"/>
            <a:endParaRPr lang="es-ES" dirty="0"/>
          </a:p>
          <a:p>
            <a:endParaRPr lang="es-ES" dirty="0"/>
          </a:p>
        </p:txBody>
      </p:sp>
      <p:pic>
        <p:nvPicPr>
          <p:cNvPr id="5" name="Imagen 4">
            <a:extLst>
              <a:ext uri="{FF2B5EF4-FFF2-40B4-BE49-F238E27FC236}">
                <a16:creationId xmlns:a16="http://schemas.microsoft.com/office/drawing/2014/main" id="{46EF0E0B-9CE8-B00E-5BC4-FABFA2750356}"/>
              </a:ext>
            </a:extLst>
          </p:cNvPr>
          <p:cNvPicPr>
            <a:picLocks noChangeAspect="1"/>
          </p:cNvPicPr>
          <p:nvPr/>
        </p:nvPicPr>
        <p:blipFill>
          <a:blip r:embed="rId3"/>
          <a:stretch>
            <a:fillRect/>
          </a:stretch>
        </p:blipFill>
        <p:spPr>
          <a:xfrm>
            <a:off x="6032565" y="1788584"/>
            <a:ext cx="6088563" cy="4536016"/>
          </a:xfrm>
          <a:prstGeom prst="rect">
            <a:avLst/>
          </a:prstGeom>
        </p:spPr>
      </p:pic>
      <p:sp>
        <p:nvSpPr>
          <p:cNvPr id="6" name="Elipse 5">
            <a:extLst>
              <a:ext uri="{FF2B5EF4-FFF2-40B4-BE49-F238E27FC236}">
                <a16:creationId xmlns:a16="http://schemas.microsoft.com/office/drawing/2014/main" id="{50F16C47-C1F1-4339-FAF3-D6465ACB27FF}"/>
              </a:ext>
            </a:extLst>
          </p:cNvPr>
          <p:cNvSpPr/>
          <p:nvPr/>
        </p:nvSpPr>
        <p:spPr>
          <a:xfrm>
            <a:off x="5905500" y="3771900"/>
            <a:ext cx="1876425" cy="466725"/>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7" name="Elipse 6">
            <a:extLst>
              <a:ext uri="{FF2B5EF4-FFF2-40B4-BE49-F238E27FC236}">
                <a16:creationId xmlns:a16="http://schemas.microsoft.com/office/drawing/2014/main" id="{6B471324-E843-EAD2-D8A6-DDE84B2E039A}"/>
              </a:ext>
            </a:extLst>
          </p:cNvPr>
          <p:cNvSpPr/>
          <p:nvPr/>
        </p:nvSpPr>
        <p:spPr>
          <a:xfrm>
            <a:off x="10829925" y="4895850"/>
            <a:ext cx="1263967" cy="466725"/>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384861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B3D3E8A-0036-3954-B984-D6AA3F89374C}"/>
              </a:ext>
            </a:extLst>
          </p:cNvPr>
          <p:cNvSpPr/>
          <p:nvPr/>
        </p:nvSpPr>
        <p:spPr>
          <a:xfrm>
            <a:off x="5883215" y="1984075"/>
            <a:ext cx="3890513" cy="41244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p>
        </p:txBody>
      </p:sp>
      <p:sp>
        <p:nvSpPr>
          <p:cNvPr id="2" name="Título 1">
            <a:extLst>
              <a:ext uri="{FF2B5EF4-FFF2-40B4-BE49-F238E27FC236}">
                <a16:creationId xmlns:a16="http://schemas.microsoft.com/office/drawing/2014/main" id="{D02E3488-C76A-44D2-CA6D-3FBEE627E9A8}"/>
              </a:ext>
            </a:extLst>
          </p:cNvPr>
          <p:cNvSpPr>
            <a:spLocks noGrp="1"/>
          </p:cNvSpPr>
          <p:nvPr>
            <p:ph type="title"/>
          </p:nvPr>
        </p:nvSpPr>
        <p:spPr/>
        <p:txBody>
          <a:bodyPr/>
          <a:lstStyle/>
          <a:p>
            <a:r>
              <a:rPr lang="es-ES" dirty="0"/>
              <a:t> API JDBC</a:t>
            </a:r>
          </a:p>
        </p:txBody>
      </p:sp>
      <p:sp>
        <p:nvSpPr>
          <p:cNvPr id="3" name="Marcador de contenido 2">
            <a:extLst>
              <a:ext uri="{FF2B5EF4-FFF2-40B4-BE49-F238E27FC236}">
                <a16:creationId xmlns:a16="http://schemas.microsoft.com/office/drawing/2014/main" id="{DFC2BB82-D87C-F847-2EB2-B90BE29384B7}"/>
              </a:ext>
            </a:extLst>
          </p:cNvPr>
          <p:cNvSpPr>
            <a:spLocks noGrp="1"/>
          </p:cNvSpPr>
          <p:nvPr>
            <p:ph idx="1"/>
          </p:nvPr>
        </p:nvSpPr>
        <p:spPr/>
        <p:txBody>
          <a:bodyPr/>
          <a:lstStyle/>
          <a:p>
            <a:pPr lvl="1"/>
            <a:r>
              <a:rPr lang="es-ES" dirty="0"/>
              <a:t>Interfaces y clases de </a:t>
            </a:r>
            <a:r>
              <a:rPr lang="es-ES" b="1" dirty="0" err="1"/>
              <a:t>java.sql</a:t>
            </a:r>
            <a:endParaRPr lang="es-ES" b="1" dirty="0"/>
          </a:p>
          <a:p>
            <a:pPr lvl="1"/>
            <a:endParaRPr lang="es-ES" b="1" dirty="0"/>
          </a:p>
          <a:p>
            <a:pPr lvl="1"/>
            <a:endParaRPr lang="es-ES" b="1" dirty="0"/>
          </a:p>
        </p:txBody>
      </p:sp>
      <p:sp>
        <p:nvSpPr>
          <p:cNvPr id="4" name="Rectángulo 3">
            <a:extLst>
              <a:ext uri="{FF2B5EF4-FFF2-40B4-BE49-F238E27FC236}">
                <a16:creationId xmlns:a16="http://schemas.microsoft.com/office/drawing/2014/main" id="{338F45AB-215A-9C04-B40A-0736F94A1090}"/>
              </a:ext>
            </a:extLst>
          </p:cNvPr>
          <p:cNvSpPr/>
          <p:nvPr/>
        </p:nvSpPr>
        <p:spPr>
          <a:xfrm>
            <a:off x="6346166" y="2287383"/>
            <a:ext cx="2950234" cy="7159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DriverManager</a:t>
            </a:r>
            <a:endParaRPr lang="es-ES" dirty="0"/>
          </a:p>
        </p:txBody>
      </p:sp>
      <p:sp>
        <p:nvSpPr>
          <p:cNvPr id="5" name="Rectángulo 4">
            <a:extLst>
              <a:ext uri="{FF2B5EF4-FFF2-40B4-BE49-F238E27FC236}">
                <a16:creationId xmlns:a16="http://schemas.microsoft.com/office/drawing/2014/main" id="{EA820291-43D6-6091-4F1E-D4CB9B74D1B5}"/>
              </a:ext>
            </a:extLst>
          </p:cNvPr>
          <p:cNvSpPr/>
          <p:nvPr/>
        </p:nvSpPr>
        <p:spPr>
          <a:xfrm>
            <a:off x="6346166" y="3267017"/>
            <a:ext cx="2950234" cy="7159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&lt;interface&gt;</a:t>
            </a:r>
          </a:p>
          <a:p>
            <a:pPr algn="ctr"/>
            <a:r>
              <a:rPr lang="es-ES" dirty="0"/>
              <a:t>Connection</a:t>
            </a:r>
          </a:p>
        </p:txBody>
      </p:sp>
      <p:sp>
        <p:nvSpPr>
          <p:cNvPr id="6" name="Rectángulo 5">
            <a:extLst>
              <a:ext uri="{FF2B5EF4-FFF2-40B4-BE49-F238E27FC236}">
                <a16:creationId xmlns:a16="http://schemas.microsoft.com/office/drawing/2014/main" id="{6E2B4227-08E9-2AE4-D31A-6D50610BD4A8}"/>
              </a:ext>
            </a:extLst>
          </p:cNvPr>
          <p:cNvSpPr/>
          <p:nvPr/>
        </p:nvSpPr>
        <p:spPr>
          <a:xfrm>
            <a:off x="6346166" y="4246651"/>
            <a:ext cx="2950234" cy="7159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&lt;interface&gt;</a:t>
            </a:r>
          </a:p>
          <a:p>
            <a:pPr algn="ctr"/>
            <a:r>
              <a:rPr lang="es-ES" dirty="0"/>
              <a:t>Statement</a:t>
            </a:r>
          </a:p>
        </p:txBody>
      </p:sp>
      <p:sp>
        <p:nvSpPr>
          <p:cNvPr id="7" name="Rectángulo 6">
            <a:extLst>
              <a:ext uri="{FF2B5EF4-FFF2-40B4-BE49-F238E27FC236}">
                <a16:creationId xmlns:a16="http://schemas.microsoft.com/office/drawing/2014/main" id="{5D8C77CE-0C8A-FA3B-ADCA-9C7871B47B7B}"/>
              </a:ext>
            </a:extLst>
          </p:cNvPr>
          <p:cNvSpPr/>
          <p:nvPr/>
        </p:nvSpPr>
        <p:spPr>
          <a:xfrm>
            <a:off x="6346166" y="5226285"/>
            <a:ext cx="2950234" cy="7159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&lt;interface&gt;</a:t>
            </a:r>
          </a:p>
          <a:p>
            <a:pPr algn="ctr"/>
            <a:r>
              <a:rPr lang="es-ES" dirty="0"/>
              <a:t>ResultSet</a:t>
            </a:r>
          </a:p>
        </p:txBody>
      </p:sp>
      <p:cxnSp>
        <p:nvCxnSpPr>
          <p:cNvPr id="24" name="Conector: angular 23">
            <a:extLst>
              <a:ext uri="{FF2B5EF4-FFF2-40B4-BE49-F238E27FC236}">
                <a16:creationId xmlns:a16="http://schemas.microsoft.com/office/drawing/2014/main" id="{73DEAB9A-0A72-85AD-3BB7-AD0202F618F1}"/>
              </a:ext>
            </a:extLst>
          </p:cNvPr>
          <p:cNvCxnSpPr>
            <a:cxnSpLocks/>
          </p:cNvCxnSpPr>
          <p:nvPr/>
        </p:nvCxnSpPr>
        <p:spPr>
          <a:xfrm rot="5400000">
            <a:off x="5937419" y="3080170"/>
            <a:ext cx="830194" cy="12700"/>
          </a:xfrm>
          <a:prstGeom prst="bentConnector4">
            <a:avLst>
              <a:gd name="adj1" fmla="val 19556"/>
              <a:gd name="adj2" fmla="val 27709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EEFE9FE1-D4EC-3759-C879-DBEC13BA13E5}"/>
              </a:ext>
            </a:extLst>
          </p:cNvPr>
          <p:cNvCxnSpPr>
            <a:cxnSpLocks/>
          </p:cNvCxnSpPr>
          <p:nvPr/>
        </p:nvCxnSpPr>
        <p:spPr>
          <a:xfrm rot="5400000">
            <a:off x="5942339" y="4021616"/>
            <a:ext cx="830194" cy="12700"/>
          </a:xfrm>
          <a:prstGeom prst="bentConnector4">
            <a:avLst>
              <a:gd name="adj1" fmla="val 19556"/>
              <a:gd name="adj2" fmla="val 27709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74BC06EE-E7A4-067B-0E0B-F5A9117B2C8A}"/>
              </a:ext>
            </a:extLst>
          </p:cNvPr>
          <p:cNvCxnSpPr>
            <a:cxnSpLocks/>
          </p:cNvCxnSpPr>
          <p:nvPr/>
        </p:nvCxnSpPr>
        <p:spPr>
          <a:xfrm rot="5400000">
            <a:off x="5942337" y="5002381"/>
            <a:ext cx="830194" cy="12700"/>
          </a:xfrm>
          <a:prstGeom prst="bentConnector4">
            <a:avLst>
              <a:gd name="adj1" fmla="val 19556"/>
              <a:gd name="adj2" fmla="val 277096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87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Estructura API JDBC</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marL="228599" lvl="1" indent="-228599">
              <a:spcBef>
                <a:spcPts val="200"/>
              </a:spcBef>
              <a:buClr>
                <a:srgbClr val="F05C25"/>
              </a:buClr>
              <a:buFont typeface="Arial"/>
              <a:defRPr sz="1800"/>
            </a:pPr>
            <a:r>
              <a:rPr lang="en-US" dirty="0" err="1">
                <a:solidFill>
                  <a:srgbClr val="FF2600"/>
                </a:solidFill>
                <a:latin typeface="Courier New"/>
                <a:ea typeface="Courier New"/>
                <a:cs typeface="Courier New"/>
                <a:sym typeface="Courier New"/>
              </a:rPr>
              <a:t>DriverManager</a:t>
            </a:r>
            <a:r>
              <a:rPr lang="en-US" dirty="0"/>
              <a:t> </a:t>
            </a:r>
            <a:r>
              <a:rPr lang="es-ES" sz="1800" dirty="0">
                <a:solidFill>
                  <a:srgbClr val="000000"/>
                </a:solidFill>
              </a:rPr>
              <a:t>clase que gestiona los controladores JDBC y crea objetos de conexión</a:t>
            </a:r>
            <a:endParaRPr lang="en-US" dirty="0">
              <a:solidFill>
                <a:srgbClr val="000000"/>
              </a:solidFill>
            </a:endParaRPr>
          </a:p>
          <a:p>
            <a:pPr marL="228599" lvl="1" indent="-228599">
              <a:buClr>
                <a:srgbClr val="F05C25"/>
              </a:buClr>
              <a:buFont typeface="Arial"/>
              <a:defRPr sz="1800"/>
            </a:pPr>
            <a:r>
              <a:rPr lang="en-US" dirty="0">
                <a:solidFill>
                  <a:srgbClr val="FF9300"/>
                </a:solidFill>
                <a:latin typeface="Courier New"/>
                <a:ea typeface="Courier New"/>
                <a:cs typeface="Courier New"/>
                <a:sym typeface="Courier New"/>
              </a:rPr>
              <a:t>Connection</a:t>
            </a:r>
            <a:r>
              <a:rPr lang="en-US" dirty="0"/>
              <a:t> </a:t>
            </a:r>
            <a:r>
              <a:rPr lang="es-ES" sz="1800" dirty="0">
                <a:solidFill>
                  <a:srgbClr val="000000"/>
                </a:solidFill>
              </a:rPr>
              <a:t>interface que representa una sesión con una base de datos específica y crea todo tipo de declaraciones</a:t>
            </a:r>
            <a:r>
              <a:rPr lang="es-ES" dirty="0"/>
              <a:t>.</a:t>
            </a:r>
            <a:endParaRPr lang="en-US" dirty="0">
              <a:solidFill>
                <a:srgbClr val="000000"/>
              </a:solidFill>
            </a:endParaRPr>
          </a:p>
          <a:p>
            <a:pPr marL="228599" lvl="1" indent="-228599">
              <a:spcBef>
                <a:spcPts val="200"/>
              </a:spcBef>
              <a:buClr>
                <a:srgbClr val="F05C25"/>
              </a:buClr>
              <a:buFont typeface="Arial"/>
              <a:defRPr sz="1800"/>
            </a:pPr>
            <a:r>
              <a:rPr lang="en-US" dirty="0">
                <a:solidFill>
                  <a:srgbClr val="0096FF"/>
                </a:solidFill>
                <a:latin typeface="Courier New"/>
                <a:ea typeface="Courier New"/>
                <a:cs typeface="Courier New"/>
                <a:sym typeface="Courier New"/>
              </a:rPr>
              <a:t>Statement</a:t>
            </a:r>
            <a:r>
              <a:rPr lang="en-US" dirty="0"/>
              <a:t> </a:t>
            </a:r>
            <a:r>
              <a:rPr lang="en-US" dirty="0">
                <a:solidFill>
                  <a:srgbClr val="000000"/>
                </a:solidFill>
              </a:rPr>
              <a:t>interface que </a:t>
            </a:r>
            <a:r>
              <a:rPr lang="es-ES" dirty="0">
                <a:solidFill>
                  <a:srgbClr val="000000"/>
                </a:solidFill>
              </a:rPr>
              <a:t>representa</a:t>
            </a:r>
            <a:r>
              <a:rPr lang="en-US" dirty="0">
                <a:solidFill>
                  <a:srgbClr val="000000"/>
                </a:solidFill>
              </a:rPr>
              <a:t> </a:t>
            </a:r>
            <a:r>
              <a:rPr lang="es-ES" sz="1800" dirty="0">
                <a:solidFill>
                  <a:srgbClr val="000000"/>
                </a:solidFill>
              </a:rPr>
              <a:t>una</a:t>
            </a:r>
            <a:r>
              <a:rPr lang="en-US" sz="1800" dirty="0">
                <a:solidFill>
                  <a:srgbClr val="000000"/>
                </a:solidFill>
              </a:rPr>
              <a:t> </a:t>
            </a:r>
            <a:r>
              <a:rPr lang="es-ES" sz="1800" dirty="0">
                <a:solidFill>
                  <a:srgbClr val="000000"/>
                </a:solidFill>
              </a:rPr>
              <a:t>declaración SQL básica</a:t>
            </a:r>
            <a:endParaRPr lang="en-US" sz="1800" dirty="0">
              <a:solidFill>
                <a:srgbClr val="000000"/>
              </a:solidFill>
            </a:endParaRPr>
          </a:p>
          <a:p>
            <a:pPr marL="228599" lvl="1" indent="-228599">
              <a:spcBef>
                <a:spcPts val="200"/>
              </a:spcBef>
              <a:buClr>
                <a:srgbClr val="F05C25"/>
              </a:buClr>
              <a:buFont typeface="Arial"/>
              <a:defRPr sz="1800"/>
            </a:pPr>
            <a:r>
              <a:rPr lang="en-US" dirty="0">
                <a:solidFill>
                  <a:srgbClr val="0096FF"/>
                </a:solidFill>
                <a:latin typeface="Courier New"/>
                <a:ea typeface="Courier New"/>
                <a:cs typeface="Courier New"/>
                <a:sym typeface="Courier New"/>
              </a:rPr>
              <a:t>PreparedStatement</a:t>
            </a:r>
            <a:r>
              <a:rPr lang="en-US" dirty="0"/>
              <a:t> </a:t>
            </a:r>
            <a:r>
              <a:rPr lang="en-US" dirty="0">
                <a:solidFill>
                  <a:srgbClr val="000000"/>
                </a:solidFill>
              </a:rPr>
              <a:t>interface que </a:t>
            </a:r>
            <a:r>
              <a:rPr lang="es-ES" dirty="0">
                <a:solidFill>
                  <a:srgbClr val="000000"/>
                </a:solidFill>
              </a:rPr>
              <a:t>representa</a:t>
            </a:r>
            <a:r>
              <a:rPr lang="en-US" dirty="0">
                <a:solidFill>
                  <a:srgbClr val="000000"/>
                </a:solidFill>
              </a:rPr>
              <a:t> </a:t>
            </a:r>
            <a:r>
              <a:rPr lang="es-ES" dirty="0">
                <a:solidFill>
                  <a:srgbClr val="000000"/>
                </a:solidFill>
              </a:rPr>
              <a:t>una sentencia </a:t>
            </a:r>
            <a:r>
              <a:rPr lang="en-US" dirty="0">
                <a:solidFill>
                  <a:srgbClr val="000000"/>
                </a:solidFill>
              </a:rPr>
              <a:t>SQL </a:t>
            </a:r>
            <a:r>
              <a:rPr lang="es-ES" dirty="0">
                <a:solidFill>
                  <a:srgbClr val="000000"/>
                </a:solidFill>
              </a:rPr>
              <a:t>preparada</a:t>
            </a:r>
          </a:p>
          <a:p>
            <a:pPr marL="228599" lvl="1" indent="-228599">
              <a:spcBef>
                <a:spcPts val="200"/>
              </a:spcBef>
              <a:buClr>
                <a:srgbClr val="F05C25"/>
              </a:buClr>
              <a:buFont typeface="Arial"/>
              <a:defRPr sz="1800"/>
            </a:pPr>
            <a:r>
              <a:rPr lang="en-US" dirty="0">
                <a:solidFill>
                  <a:srgbClr val="0096FF"/>
                </a:solidFill>
                <a:latin typeface="Courier New"/>
                <a:ea typeface="Courier New"/>
                <a:cs typeface="Courier New"/>
                <a:sym typeface="Courier New"/>
              </a:rPr>
              <a:t>CallableStatement</a:t>
            </a:r>
            <a:r>
              <a:rPr lang="en-US" dirty="0"/>
              <a:t> </a:t>
            </a:r>
            <a:r>
              <a:rPr lang="en-US" dirty="0">
                <a:solidFill>
                  <a:srgbClr val="000000"/>
                </a:solidFill>
              </a:rPr>
              <a:t>interface que </a:t>
            </a:r>
            <a:r>
              <a:rPr lang="es-ES" sz="1800" dirty="0">
                <a:solidFill>
                  <a:srgbClr val="000000"/>
                </a:solidFill>
              </a:rPr>
              <a:t>representa llamadas a procedimientos o funciones almacenados en SQL. </a:t>
            </a:r>
            <a:endParaRPr lang="en-US" dirty="0">
              <a:solidFill>
                <a:srgbClr val="000000"/>
              </a:solidFill>
            </a:endParaRPr>
          </a:p>
          <a:p>
            <a:pPr marL="228599" lvl="1" indent="-228599">
              <a:spcBef>
                <a:spcPts val="200"/>
              </a:spcBef>
              <a:buClr>
                <a:srgbClr val="F05C25"/>
              </a:buClr>
              <a:buFont typeface="Arial"/>
              <a:defRPr sz="1800"/>
            </a:pPr>
            <a:r>
              <a:rPr lang="en-US" dirty="0">
                <a:solidFill>
                  <a:srgbClr val="4F8F00"/>
                </a:solidFill>
                <a:latin typeface="Courier New"/>
                <a:ea typeface="Courier New"/>
                <a:cs typeface="Courier New"/>
                <a:sym typeface="Courier New"/>
              </a:rPr>
              <a:t>ResultSet</a:t>
            </a:r>
            <a:r>
              <a:rPr lang="en-US" dirty="0"/>
              <a:t> </a:t>
            </a:r>
            <a:r>
              <a:rPr lang="en-US" dirty="0">
                <a:solidFill>
                  <a:srgbClr val="000000"/>
                </a:solidFill>
              </a:rPr>
              <a:t>interface que </a:t>
            </a:r>
            <a:r>
              <a:rPr lang="es-ES" sz="1800" dirty="0">
                <a:solidFill>
                  <a:srgbClr val="000000"/>
                </a:solidFill>
              </a:rPr>
              <a:t>representa un conjunto de registros  devueltos por la ejecución de una sentencia de consulta SQL</a:t>
            </a:r>
            <a:r>
              <a:rPr lang="en-US" dirty="0">
                <a:solidFill>
                  <a:srgbClr val="000000"/>
                </a:solidFill>
              </a:rPr>
              <a:t>.</a:t>
            </a:r>
          </a:p>
          <a:p>
            <a:pPr lvl="1"/>
            <a:endParaRPr lang="es-ES" dirty="0"/>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170443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JDBC – try - catch</a:t>
            </a:r>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normAutofit fontScale="92500" lnSpcReduction="20000"/>
          </a:bodyPr>
          <a:lstStyle/>
          <a:p>
            <a:pPr lvl="1"/>
            <a:endParaRPr lang="es-ES" dirty="0"/>
          </a:p>
          <a:p>
            <a:pPr>
              <a:spcBef>
                <a:spcPts val="200"/>
              </a:spcBef>
              <a:defRPr b="0">
                <a:latin typeface="Courier New"/>
                <a:ea typeface="Courier New"/>
                <a:cs typeface="Courier New"/>
                <a:sym typeface="Courier New"/>
              </a:defRPr>
            </a:pPr>
            <a:r>
              <a:rPr lang="es-ES" dirty="0"/>
              <a:t>Connection c = null;</a:t>
            </a:r>
          </a:p>
          <a:p>
            <a:pPr>
              <a:spcBef>
                <a:spcPts val="200"/>
              </a:spcBef>
              <a:defRPr b="0">
                <a:latin typeface="Courier New"/>
                <a:ea typeface="Courier New"/>
                <a:cs typeface="Courier New"/>
                <a:sym typeface="Courier New"/>
              </a:defRPr>
            </a:pPr>
            <a:r>
              <a:rPr lang="es-ES" dirty="0"/>
              <a:t>Statement s = null;</a:t>
            </a:r>
          </a:p>
          <a:p>
            <a:pPr>
              <a:spcBef>
                <a:spcPts val="200"/>
              </a:spcBef>
              <a:defRPr b="0">
                <a:latin typeface="Courier New"/>
                <a:ea typeface="Courier New"/>
                <a:cs typeface="Courier New"/>
                <a:sym typeface="Courier New"/>
              </a:defRPr>
            </a:pPr>
            <a:r>
              <a:rPr lang="es-ES" dirty="0"/>
              <a:t>ResultSet rs = null;</a:t>
            </a:r>
          </a:p>
          <a:p>
            <a:pPr>
              <a:spcBef>
                <a:spcPts val="200"/>
              </a:spcBef>
              <a:defRPr b="0">
                <a:latin typeface="Courier New"/>
                <a:ea typeface="Courier New"/>
                <a:cs typeface="Courier New"/>
                <a:sym typeface="Courier New"/>
              </a:defRPr>
            </a:pPr>
            <a:r>
              <a:rPr lang="es-ES" dirty="0"/>
              <a:t>try {</a:t>
            </a:r>
          </a:p>
          <a:p>
            <a:pPr>
              <a:spcBef>
                <a:spcPts val="200"/>
              </a:spcBef>
              <a:defRPr b="0">
                <a:latin typeface="Courier New"/>
                <a:ea typeface="Courier New"/>
                <a:cs typeface="Courier New"/>
                <a:sym typeface="Courier New"/>
              </a:defRPr>
            </a:pPr>
            <a:r>
              <a:rPr lang="es-ES" dirty="0"/>
              <a:t>  c = DriverManager.getConnection(...);</a:t>
            </a:r>
          </a:p>
          <a:p>
            <a:pPr>
              <a:spcBef>
                <a:spcPts val="200"/>
              </a:spcBef>
              <a:defRPr b="0">
                <a:latin typeface="Courier New"/>
                <a:ea typeface="Courier New"/>
                <a:cs typeface="Courier New"/>
                <a:sym typeface="Courier New"/>
              </a:defRPr>
            </a:pPr>
            <a:r>
              <a:rPr lang="es-ES" dirty="0"/>
              <a:t>  s = c.createStatement(...);</a:t>
            </a:r>
          </a:p>
          <a:p>
            <a:pPr>
              <a:spcBef>
                <a:spcPts val="200"/>
              </a:spcBef>
              <a:defRPr b="0">
                <a:latin typeface="Courier New"/>
                <a:ea typeface="Courier New"/>
                <a:cs typeface="Courier New"/>
                <a:sym typeface="Courier New"/>
              </a:defRPr>
            </a:pPr>
            <a:r>
              <a:rPr lang="es-ES" dirty="0"/>
              <a:t>  rs = s.executeQuery();</a:t>
            </a:r>
          </a:p>
          <a:p>
            <a:pPr>
              <a:spcBef>
                <a:spcPts val="200"/>
              </a:spcBef>
              <a:defRPr b="0">
                <a:latin typeface="Courier New"/>
                <a:ea typeface="Courier New"/>
                <a:cs typeface="Courier New"/>
                <a:sym typeface="Courier New"/>
              </a:defRPr>
            </a:pPr>
            <a:r>
              <a:rPr lang="es-ES" dirty="0"/>
              <a:t>  /* sentencias que manejan resultado de la ejecución */</a:t>
            </a:r>
          </a:p>
          <a:p>
            <a:pPr>
              <a:spcBef>
                <a:spcPts val="200"/>
              </a:spcBef>
              <a:defRPr b="0">
                <a:latin typeface="Courier New"/>
                <a:ea typeface="Courier New"/>
                <a:cs typeface="Courier New"/>
                <a:sym typeface="Courier New"/>
              </a:defRPr>
            </a:pPr>
            <a:r>
              <a:rPr lang="es-ES" dirty="0"/>
              <a:t>}catch (SQLException e) {</a:t>
            </a:r>
          </a:p>
          <a:p>
            <a:pPr>
              <a:spcBef>
                <a:spcPts val="200"/>
              </a:spcBef>
              <a:defRPr b="0">
                <a:latin typeface="Courier New"/>
                <a:ea typeface="Courier New"/>
                <a:cs typeface="Courier New"/>
                <a:sym typeface="Courier New"/>
              </a:defRPr>
            </a:pPr>
            <a:r>
              <a:rPr lang="es-ES" dirty="0"/>
              <a:t>  /* manejo de excepciones */</a:t>
            </a:r>
          </a:p>
          <a:p>
            <a:pPr>
              <a:spcBef>
                <a:spcPts val="200"/>
              </a:spcBef>
              <a:defRPr b="0">
                <a:latin typeface="Courier New"/>
                <a:ea typeface="Courier New"/>
                <a:cs typeface="Courier New"/>
                <a:sym typeface="Courier New"/>
              </a:defRPr>
            </a:pPr>
            <a:r>
              <a:rPr lang="es-ES" dirty="0"/>
              <a:t>}finally{</a:t>
            </a:r>
          </a:p>
          <a:p>
            <a:pPr>
              <a:spcBef>
                <a:spcPts val="200"/>
              </a:spcBef>
              <a:defRPr b="0">
                <a:latin typeface="Courier New"/>
                <a:ea typeface="Courier New"/>
                <a:cs typeface="Courier New"/>
                <a:sym typeface="Courier New"/>
              </a:defRPr>
            </a:pPr>
            <a:r>
              <a:rPr lang="es-ES" dirty="0"/>
              <a:t>  rs.close();</a:t>
            </a:r>
          </a:p>
          <a:p>
            <a:pPr>
              <a:spcBef>
                <a:spcPts val="200"/>
              </a:spcBef>
              <a:defRPr b="0">
                <a:latin typeface="Courier New"/>
                <a:ea typeface="Courier New"/>
                <a:cs typeface="Courier New"/>
                <a:sym typeface="Courier New"/>
              </a:defRPr>
            </a:pPr>
            <a:r>
              <a:rPr lang="es-ES" dirty="0"/>
              <a:t>  s.close();</a:t>
            </a:r>
          </a:p>
          <a:p>
            <a:pPr>
              <a:spcBef>
                <a:spcPts val="200"/>
              </a:spcBef>
              <a:defRPr b="0">
                <a:latin typeface="Courier New"/>
                <a:ea typeface="Courier New"/>
                <a:cs typeface="Courier New"/>
                <a:sym typeface="Courier New"/>
              </a:defRPr>
            </a:pPr>
            <a:r>
              <a:rPr lang="es-ES" dirty="0"/>
              <a:t>  c.close();  </a:t>
            </a:r>
          </a:p>
          <a:p>
            <a:pPr lvl="1"/>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396255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List&lt;Product&gt; menu = new ArrayList();… try ( Connection c = DriverManager.getConnection(...);&#10;      PreparedStatement s = c.prepareStatement(...); &#10;      Resultet rs = s.executeQuery(); ) {&#10;  /* handle statement execution results */&#10;} catch(SQLException e) {&#10;  String state = e.getSQLState();&#10;  int code = e.getErrorCode();&#10;}" descr="List&lt;Product&gt; menu = new ArrayList();… try ( Connection c = DriverManager.getConnection(...);      PreparedStatement s = c.prepareStatement(...);       Resultet rs = s.executeQuery(); ) {  /* handle statement execution results */} catch(SQLException e) {  String state = e.getSQLState();  int code = e.getErrorCode();}">
            <a:extLst>
              <a:ext uri="{FF2B5EF4-FFF2-40B4-BE49-F238E27FC236}">
                <a16:creationId xmlns:a16="http://schemas.microsoft.com/office/drawing/2014/main" id="{766160B4-259E-9003-04D6-365704B50FEA}"/>
              </a:ext>
            </a:extLst>
          </p:cNvPr>
          <p:cNvPicPr>
            <a:picLocks/>
          </p:cNvPicPr>
          <p:nvPr/>
        </p:nvPicPr>
        <p:blipFill>
          <a:blip r:embed="rId2"/>
          <a:stretch>
            <a:fillRect/>
          </a:stretch>
        </p:blipFill>
        <p:spPr>
          <a:xfrm>
            <a:off x="2212631" y="2729257"/>
            <a:ext cx="6943454" cy="2256313"/>
          </a:xfrm>
          <a:prstGeom prst="rect">
            <a:avLst/>
          </a:prstGeom>
          <a:effectLst/>
        </p:spPr>
      </p:pic>
      <p:sp>
        <p:nvSpPr>
          <p:cNvPr id="2" name="Título 1">
            <a:extLst>
              <a:ext uri="{FF2B5EF4-FFF2-40B4-BE49-F238E27FC236}">
                <a16:creationId xmlns:a16="http://schemas.microsoft.com/office/drawing/2014/main" id="{BD1B8CD5-8AC9-3F31-2469-39CFACABABF7}"/>
              </a:ext>
            </a:extLst>
          </p:cNvPr>
          <p:cNvSpPr>
            <a:spLocks noGrp="1"/>
          </p:cNvSpPr>
          <p:nvPr>
            <p:ph type="title"/>
          </p:nvPr>
        </p:nvSpPr>
        <p:spPr/>
        <p:txBody>
          <a:bodyPr/>
          <a:lstStyle/>
          <a:p>
            <a:r>
              <a:rPr lang="es-ES" dirty="0"/>
              <a:t>JDBC – try </a:t>
            </a:r>
            <a:r>
              <a:rPr lang="es-ES" dirty="0" err="1"/>
              <a:t>with</a:t>
            </a:r>
            <a:r>
              <a:rPr lang="es-ES" dirty="0"/>
              <a:t> </a:t>
            </a:r>
            <a:r>
              <a:rPr lang="es-ES" dirty="0" err="1"/>
              <a:t>resource</a:t>
            </a:r>
            <a:endParaRPr lang="es-ES" dirty="0"/>
          </a:p>
        </p:txBody>
      </p:sp>
      <p:sp>
        <p:nvSpPr>
          <p:cNvPr id="3" name="Marcador de contenido 2">
            <a:extLst>
              <a:ext uri="{FF2B5EF4-FFF2-40B4-BE49-F238E27FC236}">
                <a16:creationId xmlns:a16="http://schemas.microsoft.com/office/drawing/2014/main" id="{52845D18-B850-40D1-85AB-85F80BB4B25D}"/>
              </a:ext>
            </a:extLst>
          </p:cNvPr>
          <p:cNvSpPr>
            <a:spLocks noGrp="1"/>
          </p:cNvSpPr>
          <p:nvPr>
            <p:ph idx="1"/>
          </p:nvPr>
        </p:nvSpPr>
        <p:spPr/>
        <p:txBody>
          <a:bodyPr/>
          <a:lstStyle/>
          <a:p>
            <a:pPr lvl="1"/>
            <a:endParaRPr lang="es-ES" dirty="0"/>
          </a:p>
          <a:p>
            <a:pPr lvl="1"/>
            <a:r>
              <a:rPr lang="es-ES" dirty="0"/>
              <a:t>Try </a:t>
            </a:r>
            <a:r>
              <a:rPr lang="es-ES" dirty="0" err="1"/>
              <a:t>with</a:t>
            </a:r>
            <a:r>
              <a:rPr lang="es-ES" dirty="0"/>
              <a:t> </a:t>
            </a:r>
            <a:r>
              <a:rPr lang="es-ES" dirty="0" err="1"/>
              <a:t>resources</a:t>
            </a:r>
            <a:r>
              <a:rPr lang="es-ES" dirty="0"/>
              <a:t> </a:t>
            </a:r>
          </a:p>
          <a:p>
            <a:pPr lvl="1"/>
            <a:endParaRPr lang="es-ES" dirty="0"/>
          </a:p>
          <a:p>
            <a:pPr lvl="1"/>
            <a:endParaRPr lang="es-ES" dirty="0"/>
          </a:p>
          <a:p>
            <a:pPr lvl="1"/>
            <a:endParaRPr lang="es-ES" dirty="0"/>
          </a:p>
          <a:p>
            <a:endParaRPr lang="es-ES" dirty="0"/>
          </a:p>
        </p:txBody>
      </p:sp>
      <p:sp>
        <p:nvSpPr>
          <p:cNvPr id="4" name="List&lt;Product&gt; menu = new ArrayList();…">
            <a:extLst>
              <a:ext uri="{FF2B5EF4-FFF2-40B4-BE49-F238E27FC236}">
                <a16:creationId xmlns:a16="http://schemas.microsoft.com/office/drawing/2014/main" id="{787F55DC-139E-3ACD-1655-85DE04312ADA}"/>
              </a:ext>
            </a:extLst>
          </p:cNvPr>
          <p:cNvSpPr txBox="1"/>
          <p:nvPr/>
        </p:nvSpPr>
        <p:spPr>
          <a:xfrm>
            <a:off x="2453931" y="2927447"/>
            <a:ext cx="6613254" cy="1694182"/>
          </a:xfrm>
          <a:prstGeom prst="rect">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marL="12700" indent="-12700" defTabSz="885825">
              <a:lnSpc>
                <a:spcPct val="86000"/>
              </a:lnSpc>
              <a:defRPr sz="1600">
                <a:solidFill>
                  <a:srgbClr val="212121"/>
                </a:solidFill>
                <a:latin typeface="Courier New"/>
                <a:ea typeface="Courier New"/>
                <a:cs typeface="Courier New"/>
                <a:sym typeface="Courier New"/>
              </a:defRPr>
            </a:pPr>
            <a:r>
              <a:rPr dirty="0"/>
              <a:t>try ( </a:t>
            </a:r>
            <a:r>
              <a:rPr dirty="0">
                <a:solidFill>
                  <a:srgbClr val="FF9300"/>
                </a:solidFill>
              </a:rPr>
              <a:t>Connection c</a:t>
            </a:r>
            <a:r>
              <a:rPr dirty="0"/>
              <a:t> = </a:t>
            </a:r>
            <a:r>
              <a:rPr dirty="0">
                <a:solidFill>
                  <a:srgbClr val="FF2600"/>
                </a:solidFill>
              </a:rPr>
              <a:t>DriverManager.getConnection(...)</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      </a:t>
            </a:r>
            <a:r>
              <a:rPr dirty="0">
                <a:solidFill>
                  <a:srgbClr val="0096FF"/>
                </a:solidFill>
              </a:rPr>
              <a:t>PreparedStatement s</a:t>
            </a:r>
            <a:r>
              <a:rPr dirty="0"/>
              <a:t> = </a:t>
            </a:r>
            <a:r>
              <a:rPr dirty="0">
                <a:solidFill>
                  <a:srgbClr val="FF9300"/>
                </a:solidFill>
              </a:rPr>
              <a:t>c.prepareStatement(...)</a:t>
            </a:r>
            <a:r>
              <a:rPr dirty="0"/>
              <a:t>; </a:t>
            </a:r>
          </a:p>
          <a:p>
            <a:pPr marL="12700" indent="-12700" defTabSz="885825">
              <a:lnSpc>
                <a:spcPct val="86000"/>
              </a:lnSpc>
              <a:defRPr sz="1600">
                <a:solidFill>
                  <a:srgbClr val="212121"/>
                </a:solidFill>
                <a:latin typeface="Courier New"/>
                <a:ea typeface="Courier New"/>
                <a:cs typeface="Courier New"/>
                <a:sym typeface="Courier New"/>
              </a:defRPr>
            </a:pPr>
            <a:r>
              <a:rPr dirty="0"/>
              <a:t>      </a:t>
            </a:r>
            <a:r>
              <a:rPr dirty="0">
                <a:solidFill>
                  <a:srgbClr val="4F8F00"/>
                </a:solidFill>
              </a:rPr>
              <a:t>Result</a:t>
            </a:r>
            <a:r>
              <a:rPr lang="en-IN" dirty="0">
                <a:solidFill>
                  <a:srgbClr val="4F8F00"/>
                </a:solidFill>
              </a:rPr>
              <a:t>S</a:t>
            </a:r>
            <a:r>
              <a:rPr dirty="0">
                <a:solidFill>
                  <a:srgbClr val="4F8F00"/>
                </a:solidFill>
              </a:rPr>
              <a:t>et rs</a:t>
            </a:r>
            <a:r>
              <a:rPr dirty="0"/>
              <a:t> = </a:t>
            </a:r>
            <a:r>
              <a:rPr dirty="0">
                <a:solidFill>
                  <a:srgbClr val="0096FF"/>
                </a:solidFill>
              </a:rPr>
              <a:t>s.executeQuery()</a:t>
            </a:r>
            <a:r>
              <a:rPr dirty="0"/>
              <a:t>; ) {</a:t>
            </a:r>
          </a:p>
          <a:p>
            <a:pPr marL="12700" indent="-12700" defTabSz="885825">
              <a:lnSpc>
                <a:spcPct val="86000"/>
              </a:lnSpc>
              <a:defRPr sz="1600">
                <a:solidFill>
                  <a:srgbClr val="212121"/>
                </a:solidFill>
                <a:latin typeface="Courier New"/>
                <a:ea typeface="Courier New"/>
                <a:cs typeface="Courier New"/>
                <a:sym typeface="Courier New"/>
              </a:defRPr>
            </a:pPr>
            <a:r>
              <a:rPr dirty="0"/>
              <a:t>  /* </a:t>
            </a:r>
            <a:r>
              <a:rPr lang="es-ES" dirty="0"/>
              <a:t>sentencias que manejan resultado ejecución </a:t>
            </a:r>
            <a:r>
              <a:rPr dirty="0"/>
              <a:t>*/</a:t>
            </a:r>
          </a:p>
          <a:p>
            <a:pPr marL="12700" indent="-12700" defTabSz="885825">
              <a:lnSpc>
                <a:spcPct val="86000"/>
              </a:lnSpc>
              <a:defRPr sz="1600">
                <a:solidFill>
                  <a:srgbClr val="212121"/>
                </a:solidFill>
                <a:latin typeface="Courier New"/>
                <a:ea typeface="Courier New"/>
                <a:cs typeface="Courier New"/>
                <a:sym typeface="Courier New"/>
              </a:defRPr>
            </a:pPr>
            <a:r>
              <a:rPr dirty="0"/>
              <a:t>} catch(</a:t>
            </a:r>
            <a:r>
              <a:rPr dirty="0">
                <a:solidFill>
                  <a:srgbClr val="FF40FF"/>
                </a:solidFill>
              </a:rPr>
              <a:t>SQLException e</a:t>
            </a:r>
            <a:r>
              <a:rPr dirty="0"/>
              <a:t>) {</a:t>
            </a:r>
          </a:p>
          <a:p>
            <a:pPr marL="12700" indent="-12700" defTabSz="885825">
              <a:lnSpc>
                <a:spcPct val="86000"/>
              </a:lnSpc>
              <a:defRPr sz="1600">
                <a:solidFill>
                  <a:srgbClr val="212121"/>
                </a:solidFill>
                <a:latin typeface="Courier New"/>
                <a:ea typeface="Courier New"/>
                <a:cs typeface="Courier New"/>
                <a:sym typeface="Courier New"/>
              </a:defRPr>
            </a:pPr>
            <a:r>
              <a:rPr dirty="0"/>
              <a:t>  String state = e.getSQLState();</a:t>
            </a:r>
          </a:p>
          <a:p>
            <a:pPr marL="12700" indent="-12700" defTabSz="885825">
              <a:lnSpc>
                <a:spcPct val="86000"/>
              </a:lnSpc>
              <a:defRPr sz="1600">
                <a:solidFill>
                  <a:srgbClr val="212121"/>
                </a:solidFill>
                <a:latin typeface="Courier New"/>
                <a:ea typeface="Courier New"/>
                <a:cs typeface="Courier New"/>
                <a:sym typeface="Courier New"/>
              </a:defRPr>
            </a:pPr>
            <a:r>
              <a:rPr dirty="0"/>
              <a:t>  int code = e.getErrorCode();</a:t>
            </a:r>
          </a:p>
          <a:p>
            <a:pPr marL="12700" indent="-12700" defTabSz="885825">
              <a:lnSpc>
                <a:spcPct val="86000"/>
              </a:lnSpc>
              <a:defRPr sz="1600">
                <a:solidFill>
                  <a:srgbClr val="212121"/>
                </a:solidFill>
                <a:latin typeface="Courier New"/>
                <a:ea typeface="Courier New"/>
                <a:cs typeface="Courier New"/>
                <a:sym typeface="Courier New"/>
              </a:defRPr>
            </a:pPr>
            <a:r>
              <a:rPr dirty="0"/>
              <a:t>}</a:t>
            </a:r>
          </a:p>
        </p:txBody>
      </p:sp>
    </p:spTree>
    <p:extLst>
      <p:ext uri="{BB962C8B-B14F-4D97-AF65-F5344CB8AC3E}">
        <p14:creationId xmlns:p14="http://schemas.microsoft.com/office/powerpoint/2010/main" val="863238788"/>
      </p:ext>
    </p:extLst>
  </p:cSld>
  <p:clrMapOvr>
    <a:masterClrMapping/>
  </p:clrMapOvr>
</p:sld>
</file>

<file path=ppt/theme/theme1.xml><?xml version="1.0" encoding="utf-8"?>
<a:theme xmlns:a="http://schemas.openxmlformats.org/drawingml/2006/main" name="Retrospección">
  <a:themeElements>
    <a:clrScheme name="Personalizado 1">
      <a:dk1>
        <a:srgbClr val="D34817"/>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14306</TotalTime>
  <Words>2131</Words>
  <Application>Microsoft Office PowerPoint</Application>
  <PresentationFormat>Panorámica</PresentationFormat>
  <Paragraphs>384</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Calibri Light</vt:lpstr>
      <vt:lpstr>Courier New</vt:lpstr>
      <vt:lpstr>Retrospección</vt:lpstr>
      <vt:lpstr>JDBC API</vt:lpstr>
      <vt:lpstr>JDBC</vt:lpstr>
      <vt:lpstr>JDBC</vt:lpstr>
      <vt:lpstr>JDBC</vt:lpstr>
      <vt:lpstr>JDBC</vt:lpstr>
      <vt:lpstr> API JDBC</vt:lpstr>
      <vt:lpstr>Estructura API JDBC</vt:lpstr>
      <vt:lpstr>JDBC – try - catch</vt:lpstr>
      <vt:lpstr>JDBC – try with resource</vt:lpstr>
      <vt:lpstr>JDBC</vt:lpstr>
      <vt:lpstr>Estructura API JDBC</vt:lpstr>
      <vt:lpstr>Sentencias básicas</vt:lpstr>
      <vt:lpstr> API JDBC</vt:lpstr>
      <vt:lpstr>Sentencias básicas</vt:lpstr>
      <vt:lpstr>Sentencias básicas</vt:lpstr>
      <vt:lpstr>Sentencias preparadas</vt:lpstr>
      <vt:lpstr>Sentencias preparadas</vt:lpstr>
      <vt:lpstr>Sentencias preparadas</vt:lpstr>
      <vt:lpstr>Resultados de una query</vt:lpstr>
      <vt:lpstr>JDBC</vt:lpstr>
      <vt:lpstr>JDBC</vt:lpstr>
      <vt:lpstr>Transacciones</vt:lpstr>
      <vt:lpstr>Transacciones</vt:lpstr>
      <vt:lpstr>Transacciones</vt:lpstr>
      <vt:lpstr>Transacciones</vt:lpstr>
      <vt:lpstr>Transacciones</vt:lpstr>
      <vt:lpstr>Transacciones</vt:lpstr>
      <vt:lpstr>Metadatos</vt:lpstr>
      <vt:lpstr>Metadatos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11</dc:title>
  <dc:creator>iaresblazquez@usal.es</dc:creator>
  <cp:lastModifiedBy>iaresblazquez@usal.es</cp:lastModifiedBy>
  <cp:revision>247</cp:revision>
  <dcterms:created xsi:type="dcterms:W3CDTF">2024-01-17T19:15:07Z</dcterms:created>
  <dcterms:modified xsi:type="dcterms:W3CDTF">2024-10-16T21:29:08Z</dcterms:modified>
</cp:coreProperties>
</file>