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368" r:id="rId6"/>
    <p:sldId id="369" r:id="rId7"/>
    <p:sldId id="260" r:id="rId8"/>
    <p:sldId id="367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Microservicios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5951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de </a:t>
            </a:r>
            <a:r>
              <a:rPr lang="es-ES" dirty="0" err="1"/>
              <a:t>microservicios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creación de aplicaciones pequeñas, autónomas y listas para  ejecutarse puede aportar una gran flexibilidad y una mayor resistencia a su código. </a:t>
            </a:r>
          </a:p>
          <a:p>
            <a:r>
              <a:rPr lang="es-ES" dirty="0"/>
              <a:t>Las numerosas funciones especialmente diseñadas de Spring </a:t>
            </a:r>
            <a:r>
              <a:rPr lang="es-ES" dirty="0" err="1"/>
              <a:t>Boot</a:t>
            </a:r>
            <a:r>
              <a:rPr lang="es-ES" dirty="0"/>
              <a:t> facilitan la creación y el funcionamiento de sus </a:t>
            </a:r>
            <a:r>
              <a:rPr lang="es-ES" dirty="0" err="1"/>
              <a:t>microservicios</a:t>
            </a:r>
            <a:r>
              <a:rPr lang="es-ES" dirty="0"/>
              <a:t> en producción a escala. Spring Cloud, facilita la administración y aumenta su tolerancia a fallos.</a:t>
            </a:r>
          </a:p>
        </p:txBody>
      </p:sp>
    </p:spTree>
    <p:extLst>
      <p:ext uri="{BB962C8B-B14F-4D97-AF65-F5344CB8AC3E}">
        <p14:creationId xmlns:p14="http://schemas.microsoft.com/office/powerpoint/2010/main" val="605946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Servicios Web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Componente que </a:t>
            </a:r>
            <a:r>
              <a:rPr lang="es-ES" b="1" dirty="0"/>
              <a:t>expone</a:t>
            </a:r>
            <a:r>
              <a:rPr lang="es-ES" dirty="0"/>
              <a:t> operaciones a otros programas a través de la Web</a:t>
            </a:r>
          </a:p>
          <a:p>
            <a:r>
              <a:rPr lang="es-ES" dirty="0"/>
              <a:t>Accesible vía HTTP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Nube 4"/>
          <p:cNvSpPr/>
          <p:nvPr/>
        </p:nvSpPr>
        <p:spPr>
          <a:xfrm>
            <a:off x="3763735" y="4299052"/>
            <a:ext cx="2351313" cy="87710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redondeado 5"/>
          <p:cNvSpPr/>
          <p:nvPr/>
        </p:nvSpPr>
        <p:spPr>
          <a:xfrm>
            <a:off x="1249136" y="4180115"/>
            <a:ext cx="1445078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App cliente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7090682" y="3712073"/>
            <a:ext cx="2526847" cy="2125391"/>
          </a:xfrm>
          <a:prstGeom prst="roundRect">
            <a:avLst/>
          </a:prstGeom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 izquierda y derecha 9"/>
          <p:cNvSpPr/>
          <p:nvPr/>
        </p:nvSpPr>
        <p:spPr>
          <a:xfrm>
            <a:off x="2801213" y="4645478"/>
            <a:ext cx="868635" cy="261258"/>
          </a:xfrm>
          <a:prstGeom prst="leftRightArrow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/>
          <p:cNvSpPr txBox="1"/>
          <p:nvPr/>
        </p:nvSpPr>
        <p:spPr>
          <a:xfrm>
            <a:off x="2897694" y="4299052"/>
            <a:ext cx="104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HTTP</a:t>
            </a:r>
          </a:p>
        </p:txBody>
      </p:sp>
      <p:sp>
        <p:nvSpPr>
          <p:cNvPr id="8" name="Elipse 7"/>
          <p:cNvSpPr/>
          <p:nvPr/>
        </p:nvSpPr>
        <p:spPr>
          <a:xfrm>
            <a:off x="7583628" y="4116064"/>
            <a:ext cx="1563460" cy="1175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Servicio</a:t>
            </a:r>
          </a:p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Flecha izquierda 11"/>
          <p:cNvSpPr/>
          <p:nvPr/>
        </p:nvSpPr>
        <p:spPr>
          <a:xfrm>
            <a:off x="6333128" y="4317059"/>
            <a:ext cx="1465494" cy="182988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 izquierda 12"/>
          <p:cNvSpPr/>
          <p:nvPr/>
        </p:nvSpPr>
        <p:spPr>
          <a:xfrm>
            <a:off x="6333128" y="4616637"/>
            <a:ext cx="1465494" cy="182988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lecha izquierda 13"/>
          <p:cNvSpPr/>
          <p:nvPr/>
        </p:nvSpPr>
        <p:spPr>
          <a:xfrm>
            <a:off x="6363064" y="4949830"/>
            <a:ext cx="1465494" cy="182988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/>
          <p:cNvSpPr txBox="1"/>
          <p:nvPr/>
        </p:nvSpPr>
        <p:spPr>
          <a:xfrm>
            <a:off x="5978102" y="3133852"/>
            <a:ext cx="461665" cy="20925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s-ES" dirty="0"/>
              <a:t>operaciones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7320825" y="2915132"/>
            <a:ext cx="2089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Servidor</a:t>
            </a:r>
          </a:p>
        </p:txBody>
      </p:sp>
    </p:spTree>
    <p:extLst>
      <p:ext uri="{BB962C8B-B14F-4D97-AF65-F5344CB8AC3E}">
        <p14:creationId xmlns:p14="http://schemas.microsoft.com/office/powerpoint/2010/main" val="2692982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Servicios Web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A través de la web otros programas pueden acceder y consumir las operaciones expuestas por un servicio web.</a:t>
            </a:r>
          </a:p>
          <a:p>
            <a:endParaRPr lang="es-ES" dirty="0"/>
          </a:p>
          <a:p>
            <a:r>
              <a:rPr lang="es-ES" dirty="0"/>
              <a:t>Es un caso particular de aplicación web que en vez de servir páginas web a navegadores lo que hace es ofrecer operaciones, métodos, funciones a otros programas para que los puedan consumir ( y a su vez estos los puedan ofrecer a un cliente final).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4428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Servicios REST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servicios REST (</a:t>
            </a:r>
            <a:r>
              <a:rPr lang="es-ES" dirty="0" err="1"/>
              <a:t>Representational</a:t>
            </a:r>
            <a:r>
              <a:rPr lang="es-ES" dirty="0"/>
              <a:t> </a:t>
            </a:r>
            <a:r>
              <a:rPr lang="es-ES" dirty="0" err="1"/>
              <a:t>State</a:t>
            </a:r>
            <a:r>
              <a:rPr lang="es-ES" dirty="0"/>
              <a:t> Transfer),exponen a través de Internet una serie de recursos a los que puede acceder con peticiones HTTP sencillas (tipo GET, PUT, POST, DELETE, etc.)</a:t>
            </a:r>
          </a:p>
          <a:p>
            <a:r>
              <a:rPr lang="es-ES" dirty="0"/>
              <a:t>Los recursos consisten en datos que se ofrecen (por ejemplo cursos, cursos de un determinado identificador) u operaciones sobre esos datos (modificar un curso, añadir un curso,…)</a:t>
            </a:r>
          </a:p>
          <a:p>
            <a:r>
              <a:rPr lang="es-ES" b="1" dirty="0"/>
              <a:t>Cada recurso se identifica por</a:t>
            </a:r>
            <a:r>
              <a:rPr lang="es-ES" dirty="0"/>
              <a:t>: URL, método HTTP, Parámetros, tipo de respuesta, tipo consumido.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6513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Interacción cliente-servicio REST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265" y="2160588"/>
            <a:ext cx="793950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53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Servicios REST con Spring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módulo Web-MVC proporciona el soporte necesario para la creación de servicios REST con Spring.</a:t>
            </a:r>
          </a:p>
          <a:p>
            <a:r>
              <a:rPr lang="es-ES" dirty="0"/>
              <a:t>Incluye anotaciones específicas de </a:t>
            </a:r>
            <a:r>
              <a:rPr lang="es-ES" dirty="0" err="1"/>
              <a:t>spring</a:t>
            </a:r>
            <a:r>
              <a:rPr lang="es-ES" dirty="0"/>
              <a:t>.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2013588" y="3325767"/>
            <a:ext cx="5704929" cy="2877457"/>
            <a:chOff x="2413638" y="3325767"/>
            <a:chExt cx="5704929" cy="2877457"/>
          </a:xfrm>
        </p:grpSpPr>
        <p:grpSp>
          <p:nvGrpSpPr>
            <p:cNvPr id="6" name="Grupo 5"/>
            <p:cNvGrpSpPr/>
            <p:nvPr/>
          </p:nvGrpSpPr>
          <p:grpSpPr>
            <a:xfrm>
              <a:off x="3988527" y="3325767"/>
              <a:ext cx="4130040" cy="2877457"/>
              <a:chOff x="2225040" y="3317603"/>
              <a:chExt cx="4130040" cy="2877457"/>
            </a:xfrm>
          </p:grpSpPr>
          <p:sp>
            <p:nvSpPr>
              <p:cNvPr id="8" name="Rectángulo redondeado 7"/>
              <p:cNvSpPr/>
              <p:nvPr/>
            </p:nvSpPr>
            <p:spPr>
              <a:xfrm>
                <a:off x="4168140" y="3680459"/>
                <a:ext cx="2186940" cy="2514601"/>
              </a:xfrm>
              <a:prstGeom prst="roundRect">
                <a:avLst/>
              </a:prstGeom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Rectángulo 8"/>
              <p:cNvSpPr/>
              <p:nvPr/>
            </p:nvSpPr>
            <p:spPr>
              <a:xfrm>
                <a:off x="4335780" y="3902854"/>
                <a:ext cx="1836420" cy="9078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Clase POJO con anotaciones </a:t>
                </a:r>
              </a:p>
              <a:p>
                <a:pPr algn="ctr"/>
                <a:r>
                  <a:rPr lang="es-ES" dirty="0"/>
                  <a:t>Spring</a:t>
                </a:r>
              </a:p>
            </p:txBody>
          </p:sp>
          <p:sp>
            <p:nvSpPr>
              <p:cNvPr id="10" name="Rectángulo 9"/>
              <p:cNvSpPr/>
              <p:nvPr/>
            </p:nvSpPr>
            <p:spPr>
              <a:xfrm>
                <a:off x="4335780" y="5242561"/>
                <a:ext cx="1836420" cy="6999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Spring Web</a:t>
                </a:r>
              </a:p>
            </p:txBody>
          </p:sp>
          <p:sp>
            <p:nvSpPr>
              <p:cNvPr id="11" name="CuadroTexto 10"/>
              <p:cNvSpPr txBox="1"/>
              <p:nvPr/>
            </p:nvSpPr>
            <p:spPr>
              <a:xfrm>
                <a:off x="4294913" y="3317603"/>
                <a:ext cx="1918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Controlador Web</a:t>
                </a:r>
              </a:p>
            </p:txBody>
          </p:sp>
          <p:cxnSp>
            <p:nvCxnSpPr>
              <p:cNvPr id="12" name="Conector recto de flecha 11"/>
              <p:cNvCxnSpPr/>
              <p:nvPr/>
            </p:nvCxnSpPr>
            <p:spPr>
              <a:xfrm>
                <a:off x="5219700" y="4810723"/>
                <a:ext cx="0" cy="431838"/>
              </a:xfrm>
              <a:prstGeom prst="straightConnector1">
                <a:avLst/>
              </a:prstGeom>
              <a:ln w="34925">
                <a:headEnd type="none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3" name="Flecha izquierda y derecha 12"/>
              <p:cNvSpPr/>
              <p:nvPr/>
            </p:nvSpPr>
            <p:spPr>
              <a:xfrm>
                <a:off x="2225040" y="4344432"/>
                <a:ext cx="1661160" cy="527631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HTTP</a:t>
                </a:r>
              </a:p>
            </p:txBody>
          </p:sp>
        </p:grpSp>
        <p:sp>
          <p:nvSpPr>
            <p:cNvPr id="7" name="CuadroTexto 6"/>
            <p:cNvSpPr txBox="1"/>
            <p:nvPr/>
          </p:nvSpPr>
          <p:spPr>
            <a:xfrm>
              <a:off x="2413638" y="4351586"/>
              <a:ext cx="12447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/>
                <a:t>Cliente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1509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Microservicios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Microservicio</a:t>
            </a:r>
            <a:r>
              <a:rPr lang="es-ES" dirty="0"/>
              <a:t> = Servicio REST + servidor app</a:t>
            </a:r>
          </a:p>
          <a:p>
            <a:endParaRPr lang="es-ES" dirty="0"/>
          </a:p>
          <a:p>
            <a:r>
              <a:rPr lang="es-ES" dirty="0"/>
              <a:t>Es una unidad de software que implementa una funcionalidad concreta y se ejecuta de forma autónoma e independiente</a:t>
            </a:r>
          </a:p>
          <a:p>
            <a:r>
              <a:rPr lang="es-ES" dirty="0"/>
              <a:t>Incluye todo lo necesario para su ejecución, sin depender de software adicional</a:t>
            </a:r>
          </a:p>
          <a:p>
            <a:r>
              <a:rPr lang="es-ES" dirty="0"/>
              <a:t>Despliegue automático e independiente</a:t>
            </a:r>
          </a:p>
          <a:p>
            <a:r>
              <a:rPr lang="es-ES" dirty="0"/>
              <a:t>Ideal entornos </a:t>
            </a:r>
            <a:r>
              <a:rPr lang="es-ES" dirty="0" err="1"/>
              <a:t>cloud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5183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498" y="609600"/>
            <a:ext cx="8596668" cy="1320800"/>
          </a:xfrm>
        </p:spPr>
        <p:txBody>
          <a:bodyPr/>
          <a:lstStyle/>
          <a:p>
            <a:r>
              <a:rPr lang="es-ES" dirty="0" err="1"/>
              <a:t>Microservicios</a:t>
            </a:r>
            <a:r>
              <a:rPr lang="es-ES" dirty="0"/>
              <a:t> vs servicios</a:t>
            </a:r>
          </a:p>
        </p:txBody>
      </p:sp>
      <p:sp>
        <p:nvSpPr>
          <p:cNvPr id="3" name="Rectángulo redondeado 2"/>
          <p:cNvSpPr/>
          <p:nvPr/>
        </p:nvSpPr>
        <p:spPr>
          <a:xfrm>
            <a:off x="2036875" y="2655490"/>
            <a:ext cx="2016579" cy="873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Implementación servicio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5761266" y="2655490"/>
            <a:ext cx="2016579" cy="1175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Implementación</a:t>
            </a:r>
          </a:p>
          <a:p>
            <a:pPr algn="ctr"/>
            <a:r>
              <a:rPr lang="es-ES" dirty="0"/>
              <a:t>+</a:t>
            </a:r>
          </a:p>
          <a:p>
            <a:pPr algn="ctr"/>
            <a:r>
              <a:rPr lang="es-ES" dirty="0"/>
              <a:t> Entorno de ejecución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668136" y="1707534"/>
            <a:ext cx="2911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App servicio </a:t>
            </a:r>
            <a:r>
              <a:rPr lang="es-ES" dirty="0" err="1"/>
              <a:t>Rest</a:t>
            </a:r>
            <a:r>
              <a:rPr lang="es-ES" dirty="0"/>
              <a:t> estándar</a:t>
            </a:r>
          </a:p>
          <a:p>
            <a:pPr algn="ctr"/>
            <a:r>
              <a:rPr lang="es-ES" dirty="0"/>
              <a:t>.</a:t>
            </a:r>
            <a:r>
              <a:rPr lang="es-ES" dirty="0" err="1"/>
              <a:t>war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5562405" y="1740760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App </a:t>
            </a:r>
            <a:r>
              <a:rPr lang="es-ES" dirty="0" err="1"/>
              <a:t>microservicio</a:t>
            </a:r>
            <a:endParaRPr lang="es-ES" dirty="0"/>
          </a:p>
          <a:p>
            <a:pPr algn="ctr"/>
            <a:r>
              <a:rPr lang="es-ES" dirty="0"/>
              <a:t>.</a:t>
            </a:r>
            <a:r>
              <a:rPr lang="es-ES" dirty="0" err="1"/>
              <a:t>jar</a:t>
            </a:r>
            <a:r>
              <a:rPr lang="es-ES" dirty="0"/>
              <a:t> 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585518" y="4152549"/>
            <a:ext cx="3048777" cy="1661021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2141973" y="4471332"/>
            <a:ext cx="1911481" cy="947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Servidor aplicaciones</a:t>
            </a:r>
          </a:p>
        </p:txBody>
      </p:sp>
      <p:sp>
        <p:nvSpPr>
          <p:cNvPr id="10" name="Flecha abajo 9"/>
          <p:cNvSpPr/>
          <p:nvPr/>
        </p:nvSpPr>
        <p:spPr>
          <a:xfrm>
            <a:off x="2432807" y="3529069"/>
            <a:ext cx="268448" cy="942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/>
          <p:cNvSpPr txBox="1"/>
          <p:nvPr/>
        </p:nvSpPr>
        <p:spPr>
          <a:xfrm>
            <a:off x="2883737" y="3783217"/>
            <a:ext cx="283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Entorno de ejecución</a:t>
            </a:r>
          </a:p>
        </p:txBody>
      </p:sp>
    </p:spTree>
    <p:extLst>
      <p:ext uri="{BB962C8B-B14F-4D97-AF65-F5344CB8AC3E}">
        <p14:creationId xmlns:p14="http://schemas.microsoft.com/office/powerpoint/2010/main" val="251199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La arquitectura de </a:t>
            </a:r>
            <a:r>
              <a:rPr lang="es-ES" sz="2000" dirty="0" err="1"/>
              <a:t>microservicios</a:t>
            </a:r>
            <a:r>
              <a:rPr lang="es-ES" sz="2000" dirty="0"/>
              <a:t> y los conceptos de modularidad se confrontan con los arquetipos de desarrollo de software monolítico, en donde aplicaciones y servicios son construidos y desplegados como una solución unificada.</a:t>
            </a:r>
          </a:p>
        </p:txBody>
      </p:sp>
    </p:spTree>
    <p:extLst>
      <p:ext uri="{BB962C8B-B14F-4D97-AF65-F5344CB8AC3E}">
        <p14:creationId xmlns:p14="http://schemas.microsoft.com/office/powerpoint/2010/main" val="32929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monolítica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717" y="1854200"/>
            <a:ext cx="8054127" cy="49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0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</a:t>
            </a:r>
            <a:r>
              <a:rPr lang="es-ES" dirty="0" err="1"/>
              <a:t>microservicios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131" y="1588838"/>
            <a:ext cx="5994136" cy="434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4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Servicios vs aplicaciones</a:t>
            </a:r>
          </a:p>
        </p:txBody>
      </p:sp>
      <p:sp>
        <p:nvSpPr>
          <p:cNvPr id="4" name="Nube 3"/>
          <p:cNvSpPr/>
          <p:nvPr/>
        </p:nvSpPr>
        <p:spPr>
          <a:xfrm>
            <a:off x="1163410" y="4346927"/>
            <a:ext cx="1420585" cy="106952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Nube 4"/>
          <p:cNvSpPr/>
          <p:nvPr/>
        </p:nvSpPr>
        <p:spPr>
          <a:xfrm>
            <a:off x="2887436" y="4318905"/>
            <a:ext cx="1420585" cy="106952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Nube 5"/>
          <p:cNvSpPr/>
          <p:nvPr/>
        </p:nvSpPr>
        <p:spPr>
          <a:xfrm>
            <a:off x="6836598" y="3026633"/>
            <a:ext cx="1080406" cy="87357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u="sng" dirty="0"/>
          </a:p>
        </p:txBody>
      </p:sp>
      <p:sp>
        <p:nvSpPr>
          <p:cNvPr id="8" name="Nube 7"/>
          <p:cNvSpPr/>
          <p:nvPr/>
        </p:nvSpPr>
        <p:spPr>
          <a:xfrm>
            <a:off x="6005880" y="5276390"/>
            <a:ext cx="1080406" cy="87357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Nube 8"/>
          <p:cNvSpPr/>
          <p:nvPr/>
        </p:nvSpPr>
        <p:spPr>
          <a:xfrm>
            <a:off x="7999635" y="5280040"/>
            <a:ext cx="1080406" cy="87357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redondeado 9"/>
          <p:cNvSpPr/>
          <p:nvPr/>
        </p:nvSpPr>
        <p:spPr>
          <a:xfrm>
            <a:off x="1281793" y="2775858"/>
            <a:ext cx="1183821" cy="744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redondeado 10"/>
          <p:cNvSpPr/>
          <p:nvPr/>
        </p:nvSpPr>
        <p:spPr>
          <a:xfrm>
            <a:off x="3019426" y="2751574"/>
            <a:ext cx="1183821" cy="744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redondeado 11"/>
          <p:cNvSpPr/>
          <p:nvPr/>
        </p:nvSpPr>
        <p:spPr>
          <a:xfrm>
            <a:off x="5902465" y="4083004"/>
            <a:ext cx="1183821" cy="744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App 1 ligera</a:t>
            </a:r>
          </a:p>
        </p:txBody>
      </p:sp>
      <p:sp>
        <p:nvSpPr>
          <p:cNvPr id="13" name="Rectángulo redondeado 12"/>
          <p:cNvSpPr/>
          <p:nvPr/>
        </p:nvSpPr>
        <p:spPr>
          <a:xfrm>
            <a:off x="7917748" y="4066582"/>
            <a:ext cx="1183821" cy="744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App 2 ligera</a:t>
            </a:r>
          </a:p>
        </p:txBody>
      </p:sp>
      <p:sp>
        <p:nvSpPr>
          <p:cNvPr id="14" name="Elipse 13"/>
          <p:cNvSpPr/>
          <p:nvPr/>
        </p:nvSpPr>
        <p:spPr>
          <a:xfrm>
            <a:off x="5796643" y="2591466"/>
            <a:ext cx="861332" cy="532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s1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7107378" y="2097943"/>
            <a:ext cx="861332" cy="532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s2</a:t>
            </a:r>
          </a:p>
        </p:txBody>
      </p:sp>
      <p:sp>
        <p:nvSpPr>
          <p:cNvPr id="16" name="Elipse 15"/>
          <p:cNvSpPr/>
          <p:nvPr/>
        </p:nvSpPr>
        <p:spPr>
          <a:xfrm>
            <a:off x="8302702" y="2792813"/>
            <a:ext cx="861332" cy="532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s3</a:t>
            </a:r>
          </a:p>
        </p:txBody>
      </p:sp>
      <p:sp>
        <p:nvSpPr>
          <p:cNvPr id="17" name="CuadroTexto 16"/>
          <p:cNvSpPr txBox="1"/>
          <p:nvPr/>
        </p:nvSpPr>
        <p:spPr>
          <a:xfrm flipH="1">
            <a:off x="1241414" y="2985286"/>
            <a:ext cx="1213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App Monolito 1</a:t>
            </a:r>
          </a:p>
        </p:txBody>
      </p:sp>
      <p:sp>
        <p:nvSpPr>
          <p:cNvPr id="18" name="CuadroTexto 17"/>
          <p:cNvSpPr txBox="1"/>
          <p:nvPr/>
        </p:nvSpPr>
        <p:spPr>
          <a:xfrm flipH="1">
            <a:off x="3004370" y="2985285"/>
            <a:ext cx="1213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App Monolito 2</a:t>
            </a:r>
          </a:p>
        </p:txBody>
      </p:sp>
      <p:cxnSp>
        <p:nvCxnSpPr>
          <p:cNvPr id="23" name="Conector recto de flecha 22"/>
          <p:cNvCxnSpPr/>
          <p:nvPr/>
        </p:nvCxnSpPr>
        <p:spPr>
          <a:xfrm flipH="1">
            <a:off x="1837060" y="3539095"/>
            <a:ext cx="8165" cy="826645"/>
          </a:xfrm>
          <a:prstGeom prst="straightConnector1">
            <a:avLst/>
          </a:prstGeom>
          <a:ln>
            <a:solidFill>
              <a:schemeClr val="accent3"/>
            </a:solidFill>
            <a:headEnd type="triangle" w="lg" len="lg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3589563" y="3520282"/>
            <a:ext cx="8165" cy="826645"/>
          </a:xfrm>
          <a:prstGeom prst="straightConnector1">
            <a:avLst/>
          </a:prstGeom>
          <a:ln>
            <a:solidFill>
              <a:schemeClr val="accent3"/>
            </a:solidFill>
            <a:headEnd type="triangle" w="lg" len="lg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 flipH="1">
            <a:off x="1819776" y="5416449"/>
            <a:ext cx="8165" cy="826645"/>
          </a:xfrm>
          <a:prstGeom prst="straightConnector1">
            <a:avLst/>
          </a:prstGeom>
          <a:ln>
            <a:solidFill>
              <a:schemeClr val="accent3"/>
            </a:solidFill>
            <a:headEnd type="triangle" w="lg" len="lg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H="1">
            <a:off x="3611336" y="5403548"/>
            <a:ext cx="8165" cy="826645"/>
          </a:xfrm>
          <a:prstGeom prst="straightConnector1">
            <a:avLst/>
          </a:prstGeom>
          <a:ln>
            <a:solidFill>
              <a:schemeClr val="accent3"/>
            </a:solidFill>
            <a:headEnd type="triangle" w="lg" len="lg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endCxn id="8" idx="3"/>
          </p:cNvCxnSpPr>
          <p:nvPr/>
        </p:nvCxnSpPr>
        <p:spPr>
          <a:xfrm>
            <a:off x="6544785" y="4827428"/>
            <a:ext cx="1298" cy="498910"/>
          </a:xfrm>
          <a:prstGeom prst="straightConnector1">
            <a:avLst/>
          </a:prstGeom>
          <a:ln>
            <a:solidFill>
              <a:schemeClr val="accent3"/>
            </a:solidFill>
            <a:headEnd type="triangle" w="lg" len="lg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>
            <a:off x="8528396" y="4814270"/>
            <a:ext cx="1298" cy="498910"/>
          </a:xfrm>
          <a:prstGeom prst="straightConnector1">
            <a:avLst/>
          </a:prstGeom>
          <a:ln>
            <a:solidFill>
              <a:schemeClr val="accent3"/>
            </a:solidFill>
            <a:headEnd type="triangle" w="lg" len="lg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>
            <a:off x="6544785" y="6100020"/>
            <a:ext cx="1298" cy="498910"/>
          </a:xfrm>
          <a:prstGeom prst="straightConnector1">
            <a:avLst/>
          </a:prstGeom>
          <a:ln>
            <a:solidFill>
              <a:schemeClr val="accent3"/>
            </a:solidFill>
            <a:headEnd type="triangle" w="lg" len="lg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8602185" y="6142453"/>
            <a:ext cx="1298" cy="498910"/>
          </a:xfrm>
          <a:prstGeom prst="straightConnector1">
            <a:avLst/>
          </a:prstGeom>
          <a:ln>
            <a:solidFill>
              <a:schemeClr val="accent3"/>
            </a:solidFill>
            <a:headEnd type="triangle" w="lg" len="lg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endCxn id="6" idx="3"/>
          </p:cNvCxnSpPr>
          <p:nvPr/>
        </p:nvCxnSpPr>
        <p:spPr>
          <a:xfrm flipH="1">
            <a:off x="7376801" y="2591466"/>
            <a:ext cx="51797" cy="485115"/>
          </a:xfrm>
          <a:prstGeom prst="straightConnector1">
            <a:avLst/>
          </a:prstGeom>
          <a:ln>
            <a:solidFill>
              <a:schemeClr val="accent3"/>
            </a:solidFill>
            <a:headEnd type="triangle" w="lg" len="lg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endCxn id="6" idx="2"/>
          </p:cNvCxnSpPr>
          <p:nvPr/>
        </p:nvCxnSpPr>
        <p:spPr>
          <a:xfrm>
            <a:off x="6475238" y="3074714"/>
            <a:ext cx="364711" cy="388708"/>
          </a:xfrm>
          <a:prstGeom prst="straightConnector1">
            <a:avLst/>
          </a:prstGeom>
          <a:ln>
            <a:solidFill>
              <a:schemeClr val="accent3"/>
            </a:solidFill>
            <a:headEnd type="triangle" w="lg" len="lg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>
            <a:endCxn id="12" idx="0"/>
          </p:cNvCxnSpPr>
          <p:nvPr/>
        </p:nvCxnSpPr>
        <p:spPr>
          <a:xfrm flipH="1">
            <a:off x="6494376" y="3706091"/>
            <a:ext cx="391333" cy="376913"/>
          </a:xfrm>
          <a:prstGeom prst="straightConnector1">
            <a:avLst/>
          </a:prstGeom>
          <a:ln>
            <a:solidFill>
              <a:schemeClr val="accent3"/>
            </a:solidFill>
            <a:headEnd type="triangle" w="lg" len="lg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endCxn id="13" idx="0"/>
          </p:cNvCxnSpPr>
          <p:nvPr/>
        </p:nvCxnSpPr>
        <p:spPr>
          <a:xfrm>
            <a:off x="7774442" y="3684149"/>
            <a:ext cx="735217" cy="382433"/>
          </a:xfrm>
          <a:prstGeom prst="straightConnector1">
            <a:avLst/>
          </a:prstGeom>
          <a:ln>
            <a:solidFill>
              <a:schemeClr val="accent3"/>
            </a:solidFill>
            <a:headEnd type="triangle" w="lg" len="lg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>
            <a:endCxn id="16" idx="2"/>
          </p:cNvCxnSpPr>
          <p:nvPr/>
        </p:nvCxnSpPr>
        <p:spPr>
          <a:xfrm flipV="1">
            <a:off x="7887505" y="3058973"/>
            <a:ext cx="415197" cy="191473"/>
          </a:xfrm>
          <a:prstGeom prst="straightConnector1">
            <a:avLst/>
          </a:prstGeom>
          <a:ln>
            <a:solidFill>
              <a:schemeClr val="accent3"/>
            </a:solidFill>
            <a:headEnd type="triangle" w="lg" len="lg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91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servicios Web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Reutilización de código</a:t>
            </a:r>
          </a:p>
          <a:p>
            <a:r>
              <a:rPr lang="es-ES" dirty="0"/>
              <a:t>Independencia de la plataforma</a:t>
            </a:r>
          </a:p>
          <a:p>
            <a:r>
              <a:rPr lang="es-ES" dirty="0"/>
              <a:t>Escalabilidad</a:t>
            </a:r>
          </a:p>
          <a:p>
            <a:r>
              <a:rPr lang="es-ES" dirty="0"/>
              <a:t>Mejora de rendimiento</a:t>
            </a:r>
          </a:p>
        </p:txBody>
      </p:sp>
    </p:spTree>
    <p:extLst>
      <p:ext uri="{BB962C8B-B14F-4D97-AF65-F5344CB8AC3E}">
        <p14:creationId xmlns:p14="http://schemas.microsoft.com/office/powerpoint/2010/main" val="752376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Microservicios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Es un estilo de arquitectura, un enfoque para desarrollar una aplicación como un conjunto de servicios pequeños, cada uno ejecutándose en su propio proceso (en el misma maquina o en otra aparte) y comunicándose a través de mecanismos livianos, frecuentemente a través de una API de recursos HTTP. </a:t>
            </a:r>
          </a:p>
        </p:txBody>
      </p:sp>
    </p:spTree>
    <p:extLst>
      <p:ext uri="{BB962C8B-B14F-4D97-AF65-F5344CB8AC3E}">
        <p14:creationId xmlns:p14="http://schemas.microsoft.com/office/powerpoint/2010/main" val="583714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Microservicios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Estos servicios se construyen en base a las capacidades del negocio y son independientemente desplegables por un sistema completamente automatizado. 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Poseen una gestión centralizada, pero mínima. 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Pueden estar escritos en diferentes lenguajes de programación y usando diferentes tecnologías para almacenar datos (SQL y </a:t>
            </a:r>
            <a:r>
              <a:rPr lang="es-ES" sz="2000" dirty="0" err="1"/>
              <a:t>NoSQL</a:t>
            </a:r>
            <a:r>
              <a:rPr lang="es-E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5858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Sistemas distribuidos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Un sistema distribuido es un sistema de software cuyos componentes están separados físicamente y conectados entre sí por una red de computadoras, se comunican y coordinan entre ellos pasando mensajes.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Dichos componentes interactúan entre ellos para lograr una meta común.</a:t>
            </a:r>
          </a:p>
        </p:txBody>
      </p:sp>
    </p:spTree>
    <p:extLst>
      <p:ext uri="{BB962C8B-B14F-4D97-AF65-F5344CB8AC3E}">
        <p14:creationId xmlns:p14="http://schemas.microsoft.com/office/powerpoint/2010/main" val="42501437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5607</TotalTime>
  <Words>584</Words>
  <Application>Microsoft Office PowerPoint</Application>
  <PresentationFormat>Panorámica</PresentationFormat>
  <Paragraphs>76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Faceta</vt:lpstr>
      <vt:lpstr>Microservicios</vt:lpstr>
      <vt:lpstr>Introducción</vt:lpstr>
      <vt:lpstr>Arquitectura monolítica</vt:lpstr>
      <vt:lpstr>Arquitectura microservicios</vt:lpstr>
      <vt:lpstr>Servicios vs aplicaciones</vt:lpstr>
      <vt:lpstr>Ventajas servicios Web</vt:lpstr>
      <vt:lpstr>Microservicios </vt:lpstr>
      <vt:lpstr>Microservicios </vt:lpstr>
      <vt:lpstr>Sistemas distribuidos</vt:lpstr>
      <vt:lpstr>Arquitectura de microservicios</vt:lpstr>
      <vt:lpstr>Servicios Web</vt:lpstr>
      <vt:lpstr>Servicios Web</vt:lpstr>
      <vt:lpstr>Servicios REST</vt:lpstr>
      <vt:lpstr>Interacción cliente-servicio REST</vt:lpstr>
      <vt:lpstr>Servicios REST con Spring</vt:lpstr>
      <vt:lpstr>Microservicios</vt:lpstr>
      <vt:lpstr>Microservicios vs servicios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Microservicios</dc:title>
  <dc:creator>Isabel Sera1 Sera2</dc:creator>
  <cp:lastModifiedBy>iaresblazquez@usal.es</cp:lastModifiedBy>
  <cp:revision>158</cp:revision>
  <dcterms:created xsi:type="dcterms:W3CDTF">2021-09-27T06:46:09Z</dcterms:created>
  <dcterms:modified xsi:type="dcterms:W3CDTF">2024-11-04T08:02:04Z</dcterms:modified>
</cp:coreProperties>
</file>