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8" r:id="rId1"/>
  </p:sldMasterIdLst>
  <p:sldIdLst>
    <p:sldId id="339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7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6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8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5669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240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8294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41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47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7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3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98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16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1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5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90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92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8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7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Interacción con </a:t>
            </a:r>
            <a:r>
              <a:rPr lang="es-ES" dirty="0" err="1"/>
              <a:t>microservicios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1000664" y="3735238"/>
            <a:ext cx="2234242" cy="940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Servicio 1 </a:t>
            </a:r>
          </a:p>
        </p:txBody>
      </p:sp>
      <p:sp>
        <p:nvSpPr>
          <p:cNvPr id="5" name="Elipse 4"/>
          <p:cNvSpPr/>
          <p:nvPr/>
        </p:nvSpPr>
        <p:spPr>
          <a:xfrm>
            <a:off x="6234023" y="4418160"/>
            <a:ext cx="2234242" cy="940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Servicio 3 </a:t>
            </a:r>
          </a:p>
        </p:txBody>
      </p:sp>
      <p:sp>
        <p:nvSpPr>
          <p:cNvPr id="6" name="Elipse 5"/>
          <p:cNvSpPr/>
          <p:nvPr/>
        </p:nvSpPr>
        <p:spPr>
          <a:xfrm>
            <a:off x="6696973" y="2794959"/>
            <a:ext cx="2234242" cy="940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Servicio 2 </a:t>
            </a:r>
          </a:p>
        </p:txBody>
      </p:sp>
      <p:cxnSp>
        <p:nvCxnSpPr>
          <p:cNvPr id="9" name="Conector recto de flecha 8"/>
          <p:cNvCxnSpPr>
            <a:endCxn id="6" idx="2"/>
          </p:cNvCxnSpPr>
          <p:nvPr/>
        </p:nvCxnSpPr>
        <p:spPr>
          <a:xfrm flipV="1">
            <a:off x="3062377" y="3265099"/>
            <a:ext cx="3634596" cy="668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endCxn id="5" idx="1"/>
          </p:cNvCxnSpPr>
          <p:nvPr/>
        </p:nvCxnSpPr>
        <p:spPr>
          <a:xfrm>
            <a:off x="3214777" y="4086045"/>
            <a:ext cx="3346443" cy="469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Nube 11"/>
          <p:cNvSpPr/>
          <p:nvPr/>
        </p:nvSpPr>
        <p:spPr>
          <a:xfrm>
            <a:off x="3640357" y="3265099"/>
            <a:ext cx="2250880" cy="15311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367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Interacción entre microservicios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clase </a:t>
            </a:r>
            <a:r>
              <a:rPr lang="es-ES" dirty="0">
                <a:solidFill>
                  <a:schemeClr val="accent1"/>
                </a:solidFill>
              </a:rPr>
              <a:t>RestTemplate</a:t>
            </a:r>
            <a:r>
              <a:rPr lang="es-ES" dirty="0"/>
              <a:t> </a:t>
            </a:r>
          </a:p>
          <a:p>
            <a:r>
              <a:rPr lang="es-ES" dirty="0"/>
              <a:t>Forma parte del módulo Web de Spring, por lo que hay que añadir el starter Web.</a:t>
            </a:r>
          </a:p>
          <a:p>
            <a:r>
              <a:rPr lang="es-ES" dirty="0"/>
              <a:t>Su creación se define en una clase de configuración</a:t>
            </a:r>
          </a:p>
          <a:p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1708030" y="3838755"/>
            <a:ext cx="6133381" cy="2078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 @Bean</a:t>
            </a:r>
          </a:p>
          <a:p>
            <a:r>
              <a:rPr lang="es-ES" sz="2400" dirty="0"/>
              <a:t>   RestTemplate getTemplate(){</a:t>
            </a:r>
          </a:p>
          <a:p>
            <a:r>
              <a:rPr lang="es-ES" sz="2400" dirty="0"/>
              <a:t>        return new RestTemplate();</a:t>
            </a:r>
          </a:p>
          <a:p>
            <a:r>
              <a:rPr lang="es-E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924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Interacción entre </a:t>
            </a:r>
            <a:r>
              <a:rPr lang="es-ES" dirty="0" err="1"/>
              <a:t>microservicios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Para inyectarlo en una variable: </a:t>
            </a:r>
          </a:p>
          <a:p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1440611" y="1737239"/>
            <a:ext cx="6133381" cy="2078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 @</a:t>
            </a:r>
            <a:r>
              <a:rPr lang="es-ES" sz="2400" dirty="0" err="1"/>
              <a:t>Bean</a:t>
            </a:r>
            <a:endParaRPr lang="es-ES" sz="2400" dirty="0"/>
          </a:p>
          <a:p>
            <a:r>
              <a:rPr lang="es-ES" sz="2400" dirty="0"/>
              <a:t>   RestTemplate getTemplate(){</a:t>
            </a:r>
          </a:p>
          <a:p>
            <a:r>
              <a:rPr lang="es-ES" sz="2400" dirty="0"/>
              <a:t>        return new RestTemplate();</a:t>
            </a:r>
          </a:p>
          <a:p>
            <a:r>
              <a:rPr lang="es-ES" sz="2400" dirty="0"/>
              <a:t>}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368724" y="4928716"/>
            <a:ext cx="6133381" cy="1421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 @</a:t>
            </a:r>
            <a:r>
              <a:rPr lang="es-ES" sz="2400" dirty="0" err="1"/>
              <a:t>Autowired</a:t>
            </a:r>
            <a:r>
              <a:rPr lang="es-ES" sz="2400" dirty="0"/>
              <a:t> </a:t>
            </a:r>
          </a:p>
          <a:p>
            <a:r>
              <a:rPr lang="es-ES" sz="2400" dirty="0"/>
              <a:t>   RestTemplate </a:t>
            </a:r>
            <a:r>
              <a:rPr lang="es-ES" sz="2400" dirty="0" err="1"/>
              <a:t>template</a:t>
            </a:r>
            <a:r>
              <a:rPr lang="es-ES" sz="2400" dirty="0"/>
              <a:t>;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731909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Petición GET con RestTemplate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realiza mediante el método </a:t>
            </a:r>
            <a:r>
              <a:rPr lang="es-ES" dirty="0" err="1">
                <a:solidFill>
                  <a:schemeClr val="accent1"/>
                </a:solidFill>
              </a:rPr>
              <a:t>getForObject</a:t>
            </a:r>
            <a:endParaRPr lang="es-ES" dirty="0">
              <a:solidFill>
                <a:schemeClr val="accent1"/>
              </a:solidFill>
            </a:endParaRPr>
          </a:p>
          <a:p>
            <a:endParaRPr lang="es-ES" dirty="0"/>
          </a:p>
          <a:p>
            <a:r>
              <a:rPr lang="es-ES" dirty="0" err="1"/>
              <a:t>getForObject</a:t>
            </a:r>
            <a:r>
              <a:rPr lang="es-ES" dirty="0"/>
              <a:t>(String </a:t>
            </a:r>
            <a:r>
              <a:rPr lang="es-ES" dirty="0" err="1"/>
              <a:t>url,Class</a:t>
            </a:r>
            <a:r>
              <a:rPr lang="es-ES" dirty="0"/>
              <a:t>&lt;T&gt; </a:t>
            </a:r>
            <a:r>
              <a:rPr lang="es-ES" dirty="0" err="1"/>
              <a:t>responseType</a:t>
            </a:r>
            <a:r>
              <a:rPr lang="es-ES" dirty="0"/>
              <a:t>, </a:t>
            </a:r>
            <a:r>
              <a:rPr lang="es-ES" dirty="0" err="1"/>
              <a:t>Object</a:t>
            </a:r>
            <a:r>
              <a:rPr lang="es-ES" dirty="0"/>
              <a:t>…</a:t>
            </a:r>
            <a:r>
              <a:rPr lang="es-ES" dirty="0" err="1"/>
              <a:t>uriVariables</a:t>
            </a:r>
            <a:r>
              <a:rPr lang="es-ES" dirty="0"/>
              <a:t>)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-94891" y="4206241"/>
            <a:ext cx="10736095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 </a:t>
            </a:r>
            <a:r>
              <a:rPr lang="es-ES" sz="2400" dirty="0" err="1"/>
              <a:t>String</a:t>
            </a:r>
            <a:r>
              <a:rPr lang="es-ES" sz="2400" dirty="0"/>
              <a:t> </a:t>
            </a:r>
            <a:r>
              <a:rPr lang="es-ES" sz="2400" dirty="0" err="1"/>
              <a:t>url</a:t>
            </a:r>
            <a:r>
              <a:rPr lang="es-ES" sz="2400" dirty="0"/>
              <a:t>=“http://localhost:8080/cursos”;</a:t>
            </a:r>
          </a:p>
          <a:p>
            <a:r>
              <a:rPr lang="es-ES" sz="2400" dirty="0"/>
              <a:t>   Curso[] cursos=</a:t>
            </a:r>
            <a:r>
              <a:rPr lang="es-ES" sz="2400" dirty="0" err="1"/>
              <a:t>template.getForObject</a:t>
            </a:r>
            <a:r>
              <a:rPr lang="es-ES" sz="2400" dirty="0"/>
              <a:t>(</a:t>
            </a:r>
            <a:r>
              <a:rPr lang="es-ES" sz="2400" dirty="0" err="1"/>
              <a:t>url,Curso</a:t>
            </a:r>
            <a:r>
              <a:rPr lang="es-ES" sz="2400" dirty="0"/>
              <a:t>[].</a:t>
            </a:r>
            <a:r>
              <a:rPr lang="es-ES" sz="2400" dirty="0" err="1"/>
              <a:t>class</a:t>
            </a:r>
            <a:r>
              <a:rPr lang="es-ES" sz="2400" dirty="0"/>
              <a:t>);</a:t>
            </a:r>
          </a:p>
          <a:p>
            <a:r>
              <a:rPr lang="es-ES" sz="2400" dirty="0"/>
              <a:t>   Curso </a:t>
            </a:r>
            <a:r>
              <a:rPr lang="es-ES" sz="2400" dirty="0" err="1"/>
              <a:t>cur</a:t>
            </a:r>
            <a:r>
              <a:rPr lang="es-ES" sz="2400" dirty="0"/>
              <a:t> = </a:t>
            </a:r>
            <a:r>
              <a:rPr lang="es-ES" sz="2400" dirty="0" err="1"/>
              <a:t>template.getForObject</a:t>
            </a:r>
            <a:r>
              <a:rPr lang="es-ES" sz="2400" dirty="0"/>
              <a:t>(</a:t>
            </a:r>
            <a:r>
              <a:rPr lang="es-ES" sz="2400" dirty="0" err="1"/>
              <a:t>url</a:t>
            </a:r>
            <a:r>
              <a:rPr lang="es-ES" sz="2400" dirty="0"/>
              <a:t>+”/{</a:t>
            </a:r>
            <a:r>
              <a:rPr lang="es-ES" sz="2400" dirty="0" err="1"/>
              <a:t>name</a:t>
            </a:r>
            <a:r>
              <a:rPr lang="es-ES" sz="2400" dirty="0"/>
              <a:t>}”,</a:t>
            </a:r>
            <a:r>
              <a:rPr lang="es-ES" sz="2400" dirty="0" err="1"/>
              <a:t>Curso.class,“PHP</a:t>
            </a:r>
            <a:r>
              <a:rPr lang="es-ES" sz="2400" dirty="0"/>
              <a:t>”);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57113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Petición POST con RestTemplate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24000"/>
            <a:ext cx="9431866" cy="4326467"/>
          </a:xfrm>
        </p:spPr>
        <p:txBody>
          <a:bodyPr/>
          <a:lstStyle/>
          <a:p>
            <a:r>
              <a:rPr lang="es-ES" dirty="0"/>
              <a:t>Se realiza mediante el método </a:t>
            </a:r>
            <a:r>
              <a:rPr lang="es-ES" b="1" dirty="0" err="1">
                <a:solidFill>
                  <a:schemeClr val="accent1"/>
                </a:solidFill>
              </a:rPr>
              <a:t>postForObject</a:t>
            </a:r>
            <a:r>
              <a:rPr lang="es-ES" dirty="0">
                <a:solidFill>
                  <a:schemeClr val="accent1"/>
                </a:solidFill>
              </a:rPr>
              <a:t> </a:t>
            </a:r>
            <a:r>
              <a:rPr lang="es-ES" dirty="0">
                <a:solidFill>
                  <a:schemeClr val="tx1"/>
                </a:solidFill>
              </a:rPr>
              <a:t>si  se devuelve resultado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postForObject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url</a:t>
            </a:r>
            <a:r>
              <a:rPr lang="es-ES" dirty="0"/>
              <a:t>,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request,Class</a:t>
            </a:r>
            <a:r>
              <a:rPr lang="es-ES" dirty="0"/>
              <a:t>&lt;T&gt; </a:t>
            </a:r>
            <a:r>
              <a:rPr lang="es-ES" dirty="0" err="1"/>
              <a:t>responseType</a:t>
            </a:r>
            <a:r>
              <a:rPr lang="es-ES" dirty="0"/>
              <a:t>, </a:t>
            </a:r>
            <a:r>
              <a:rPr lang="es-ES" dirty="0" err="1"/>
              <a:t>Object</a:t>
            </a:r>
            <a:r>
              <a:rPr lang="es-ES" dirty="0"/>
              <a:t>…</a:t>
            </a:r>
            <a:r>
              <a:rPr lang="es-ES" dirty="0" err="1"/>
              <a:t>uriVariables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Se realiza mediante el método </a:t>
            </a:r>
            <a:r>
              <a:rPr lang="es-ES" b="1" dirty="0" err="1">
                <a:solidFill>
                  <a:schemeClr val="accent1"/>
                </a:solidFill>
              </a:rPr>
              <a:t>postForLocation</a:t>
            </a:r>
            <a:r>
              <a:rPr lang="es-ES" dirty="0">
                <a:solidFill>
                  <a:schemeClr val="accent1"/>
                </a:solidFill>
              </a:rPr>
              <a:t> </a:t>
            </a:r>
            <a:r>
              <a:rPr lang="es-ES" dirty="0">
                <a:solidFill>
                  <a:schemeClr val="tx1"/>
                </a:solidFill>
              </a:rPr>
              <a:t>si no se devuelve resultado: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postForLocation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url</a:t>
            </a:r>
            <a:r>
              <a:rPr lang="es-ES" dirty="0"/>
              <a:t>,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request</a:t>
            </a:r>
            <a:r>
              <a:rPr lang="es-ES" dirty="0"/>
              <a:t>, </a:t>
            </a:r>
            <a:r>
              <a:rPr lang="es-ES" dirty="0" err="1"/>
              <a:t>Object</a:t>
            </a:r>
            <a:r>
              <a:rPr lang="es-ES" dirty="0"/>
              <a:t>…</a:t>
            </a:r>
            <a:r>
              <a:rPr lang="es-ES" dirty="0" err="1"/>
              <a:t>uriVariables</a:t>
            </a:r>
            <a:r>
              <a:rPr lang="es-ES" dirty="0"/>
              <a:t>)</a:t>
            </a:r>
          </a:p>
          <a:p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792480" y="4688219"/>
            <a:ext cx="8481522" cy="129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   </a:t>
            </a:r>
          </a:p>
          <a:p>
            <a:r>
              <a:rPr lang="es-ES" sz="2400" dirty="0"/>
              <a:t>   </a:t>
            </a:r>
            <a:r>
              <a:rPr lang="es-ES" sz="2400" dirty="0" err="1"/>
              <a:t>String</a:t>
            </a:r>
            <a:r>
              <a:rPr lang="es-ES" sz="2400" dirty="0"/>
              <a:t> </a:t>
            </a:r>
            <a:r>
              <a:rPr lang="es-ES" sz="2400" dirty="0" err="1"/>
              <a:t>url</a:t>
            </a:r>
            <a:r>
              <a:rPr lang="es-ES" sz="2400" dirty="0"/>
              <a:t>=“http://localhost:8080/curso”;</a:t>
            </a:r>
          </a:p>
          <a:p>
            <a:r>
              <a:rPr lang="es-ES" sz="2400" dirty="0"/>
              <a:t>   Curso curso=new Curso(“PHP”, 30, “tardes”);</a:t>
            </a:r>
          </a:p>
          <a:p>
            <a:r>
              <a:rPr lang="es-ES" sz="2400" dirty="0"/>
              <a:t>   </a:t>
            </a:r>
            <a:r>
              <a:rPr lang="es-ES" sz="2400" dirty="0" err="1"/>
              <a:t>template.postForLocation</a:t>
            </a:r>
            <a:r>
              <a:rPr lang="es-ES" sz="2400" dirty="0"/>
              <a:t>(</a:t>
            </a:r>
            <a:r>
              <a:rPr lang="es-ES" sz="2400" dirty="0" err="1"/>
              <a:t>url</a:t>
            </a:r>
            <a:r>
              <a:rPr lang="es-ES" sz="2400" dirty="0"/>
              <a:t>, curso);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17249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Petición PUT con RestTemplate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asume que no </a:t>
            </a:r>
            <a:r>
              <a:rPr lang="es-ES" dirty="0">
                <a:solidFill>
                  <a:schemeClr val="tx1"/>
                </a:solidFill>
              </a:rPr>
              <a:t> devuelve resultado</a:t>
            </a:r>
          </a:p>
          <a:p>
            <a:r>
              <a:rPr lang="es-ES" dirty="0"/>
              <a:t>void </a:t>
            </a:r>
            <a:r>
              <a:rPr lang="es-ES" dirty="0" err="1"/>
              <a:t>put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url</a:t>
            </a:r>
            <a:r>
              <a:rPr lang="es-ES" dirty="0"/>
              <a:t>,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request</a:t>
            </a:r>
            <a:r>
              <a:rPr lang="es-ES" dirty="0"/>
              <a:t>, </a:t>
            </a:r>
            <a:r>
              <a:rPr lang="es-ES" dirty="0" err="1"/>
              <a:t>Object</a:t>
            </a:r>
            <a:r>
              <a:rPr lang="es-ES" dirty="0"/>
              <a:t>…</a:t>
            </a:r>
            <a:r>
              <a:rPr lang="es-ES" dirty="0" err="1"/>
              <a:t>uriVariables</a:t>
            </a:r>
            <a:r>
              <a:rPr lang="es-ES" dirty="0"/>
              <a:t>)</a:t>
            </a:r>
          </a:p>
          <a:p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228600" y="3375660"/>
            <a:ext cx="10236200" cy="2156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2400" dirty="0"/>
          </a:p>
          <a:p>
            <a:endParaRPr lang="es-ES" sz="2400" dirty="0"/>
          </a:p>
          <a:p>
            <a:r>
              <a:rPr lang="es-ES" sz="2400" dirty="0" err="1"/>
              <a:t>String</a:t>
            </a:r>
            <a:r>
              <a:rPr lang="es-ES" sz="2400" dirty="0"/>
              <a:t> </a:t>
            </a:r>
            <a:r>
              <a:rPr lang="es-ES" sz="2400" dirty="0" err="1"/>
              <a:t>url</a:t>
            </a:r>
            <a:r>
              <a:rPr lang="es-ES" sz="2400" dirty="0"/>
              <a:t>=“http://localhost:8080/curso”;</a:t>
            </a:r>
          </a:p>
          <a:p>
            <a:r>
              <a:rPr lang="es-ES" sz="2400" dirty="0"/>
              <a:t>Curso </a:t>
            </a:r>
            <a:r>
              <a:rPr lang="es-ES" sz="2400" dirty="0" err="1"/>
              <a:t>curso</a:t>
            </a:r>
            <a:r>
              <a:rPr lang="es-ES" sz="2400" dirty="0"/>
              <a:t> = </a:t>
            </a:r>
            <a:r>
              <a:rPr lang="es-ES" sz="2400" dirty="0" err="1"/>
              <a:t>template.getForObject</a:t>
            </a:r>
            <a:r>
              <a:rPr lang="es-ES" sz="2400" dirty="0"/>
              <a:t>(</a:t>
            </a:r>
            <a:r>
              <a:rPr lang="es-ES" sz="2400" dirty="0" err="1"/>
              <a:t>url</a:t>
            </a:r>
            <a:r>
              <a:rPr lang="es-ES" sz="2400" dirty="0"/>
              <a:t>+”/{</a:t>
            </a:r>
            <a:r>
              <a:rPr lang="es-ES" sz="2400" dirty="0" err="1"/>
              <a:t>name</a:t>
            </a:r>
            <a:r>
              <a:rPr lang="es-ES" sz="2400" dirty="0"/>
              <a:t>}”,Curso.</a:t>
            </a:r>
            <a:r>
              <a:rPr lang="es-ES" sz="2400" dirty="0" err="1"/>
              <a:t>class</a:t>
            </a:r>
            <a:r>
              <a:rPr lang="es-ES" sz="2400" dirty="0"/>
              <a:t>,“PHP”);</a:t>
            </a:r>
          </a:p>
          <a:p>
            <a:r>
              <a:rPr lang="es-ES" sz="2400" dirty="0" err="1"/>
              <a:t>Curso.setDuration</a:t>
            </a:r>
            <a:r>
              <a:rPr lang="es-ES" sz="2400" dirty="0"/>
              <a:t>(70);</a:t>
            </a:r>
          </a:p>
          <a:p>
            <a:r>
              <a:rPr lang="es-ES" sz="2400" dirty="0" err="1"/>
              <a:t>template.put</a:t>
            </a:r>
            <a:r>
              <a:rPr lang="es-ES" sz="2400" dirty="0"/>
              <a:t>(</a:t>
            </a:r>
            <a:r>
              <a:rPr lang="es-ES" sz="2400" dirty="0" err="1"/>
              <a:t>url,curso</a:t>
            </a:r>
            <a:r>
              <a:rPr lang="es-ES" sz="2400" dirty="0"/>
              <a:t>);</a:t>
            </a:r>
          </a:p>
          <a:p>
            <a:endParaRPr lang="es-ES" sz="24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93300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Petición DELETE con RestTemplate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asume que no </a:t>
            </a:r>
            <a:r>
              <a:rPr lang="es-ES" dirty="0">
                <a:solidFill>
                  <a:schemeClr val="tx1"/>
                </a:solidFill>
              </a:rPr>
              <a:t> devuelve resultado</a:t>
            </a:r>
          </a:p>
          <a:p>
            <a:r>
              <a:rPr lang="es-ES" dirty="0"/>
              <a:t>void </a:t>
            </a:r>
            <a:r>
              <a:rPr lang="es-ES" dirty="0" err="1"/>
              <a:t>delete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url</a:t>
            </a:r>
            <a:r>
              <a:rPr lang="es-ES" dirty="0"/>
              <a:t>,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request</a:t>
            </a:r>
            <a:r>
              <a:rPr lang="es-ES" dirty="0"/>
              <a:t>, </a:t>
            </a:r>
            <a:r>
              <a:rPr lang="es-ES" dirty="0" err="1"/>
              <a:t>Object</a:t>
            </a:r>
            <a:r>
              <a:rPr lang="es-ES" dirty="0"/>
              <a:t>…</a:t>
            </a:r>
            <a:r>
              <a:rPr lang="es-ES" dirty="0" err="1"/>
              <a:t>uriVariables</a:t>
            </a:r>
            <a:r>
              <a:rPr lang="es-ES" dirty="0"/>
              <a:t>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7964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 </a:t>
            </a:r>
            <a:r>
              <a:rPr lang="es-ES" dirty="0" err="1"/>
              <a:t>exchange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Permite realizar cualquier tipo de petición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/>
              <a:t>Adecuado cuando los métodos anteriores no permiten hacer la petición deseada (por ejemplo, petición PUT con devolución de resultados):</a:t>
            </a:r>
          </a:p>
          <a:p>
            <a:pPr marL="0" indent="0">
              <a:buNone/>
            </a:pPr>
            <a:r>
              <a:rPr lang="es-ES" dirty="0" err="1"/>
              <a:t>ResponseEntity</a:t>
            </a:r>
            <a:r>
              <a:rPr lang="es-ES" dirty="0"/>
              <a:t>&lt;T&gt; </a:t>
            </a:r>
            <a:r>
              <a:rPr lang="es-ES" dirty="0" err="1"/>
              <a:t>exchange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url</a:t>
            </a:r>
            <a:r>
              <a:rPr lang="es-ES" dirty="0"/>
              <a:t>, </a:t>
            </a:r>
            <a:r>
              <a:rPr lang="es-ES" dirty="0" err="1"/>
              <a:t>HttpMethod</a:t>
            </a:r>
            <a:r>
              <a:rPr lang="es-ES" dirty="0"/>
              <a:t> método, </a:t>
            </a:r>
          </a:p>
          <a:p>
            <a:pPr marL="0" indent="0">
              <a:buNone/>
            </a:pPr>
            <a:r>
              <a:rPr lang="es-ES" dirty="0"/>
              <a:t>     </a:t>
            </a:r>
            <a:r>
              <a:rPr lang="es-ES" dirty="0" err="1"/>
              <a:t>HttpEntity</a:t>
            </a:r>
            <a:r>
              <a:rPr lang="es-ES" dirty="0"/>
              <a:t>&lt;?&gt; </a:t>
            </a:r>
            <a:r>
              <a:rPr lang="es-ES" dirty="0" err="1"/>
              <a:t>entity</a:t>
            </a:r>
            <a:r>
              <a:rPr lang="es-ES" dirty="0"/>
              <a:t>, </a:t>
            </a:r>
            <a:r>
              <a:rPr lang="es-ES" dirty="0" err="1"/>
              <a:t>Class</a:t>
            </a:r>
            <a:r>
              <a:rPr lang="es-ES" dirty="0"/>
              <a:t>&lt;T&gt; </a:t>
            </a:r>
            <a:r>
              <a:rPr lang="es-ES" dirty="0" err="1"/>
              <a:t>responseType</a:t>
            </a:r>
            <a:r>
              <a:rPr lang="es-ES" dirty="0"/>
              <a:t>, </a:t>
            </a:r>
            <a:r>
              <a:rPr lang="es-ES" dirty="0" err="1"/>
              <a:t>Object</a:t>
            </a:r>
            <a:r>
              <a:rPr lang="es-ES" dirty="0"/>
              <a:t>…</a:t>
            </a:r>
            <a:r>
              <a:rPr lang="es-ES" dirty="0" err="1"/>
              <a:t>uriVariables</a:t>
            </a:r>
            <a:r>
              <a:rPr lang="es-ES" dirty="0"/>
              <a:t>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4290059"/>
            <a:ext cx="10752667" cy="2506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2400" dirty="0"/>
          </a:p>
          <a:p>
            <a:r>
              <a:rPr lang="es-ES" sz="2400" dirty="0"/>
              <a:t>Curso </a:t>
            </a:r>
            <a:r>
              <a:rPr lang="es-ES" sz="2400" dirty="0" err="1"/>
              <a:t>curso</a:t>
            </a:r>
            <a:r>
              <a:rPr lang="es-ES" sz="2400" dirty="0"/>
              <a:t> = </a:t>
            </a:r>
            <a:r>
              <a:rPr lang="es-ES" sz="2400" dirty="0" err="1"/>
              <a:t>template.getForObject</a:t>
            </a:r>
            <a:r>
              <a:rPr lang="es-ES" sz="2400" dirty="0"/>
              <a:t>(</a:t>
            </a:r>
            <a:r>
              <a:rPr lang="es-ES" sz="2400" dirty="0" err="1"/>
              <a:t>url</a:t>
            </a:r>
            <a:r>
              <a:rPr lang="es-ES" sz="2400" dirty="0"/>
              <a:t>+”/{</a:t>
            </a:r>
            <a:r>
              <a:rPr lang="es-ES" sz="2400" dirty="0" err="1"/>
              <a:t>name</a:t>
            </a:r>
            <a:r>
              <a:rPr lang="es-ES" sz="2400" dirty="0"/>
              <a:t>}”,Curso.</a:t>
            </a:r>
            <a:r>
              <a:rPr lang="es-ES" sz="2400" dirty="0" err="1"/>
              <a:t>class</a:t>
            </a:r>
            <a:r>
              <a:rPr lang="es-ES" sz="2400" dirty="0"/>
              <a:t>,“PHP”);</a:t>
            </a:r>
          </a:p>
          <a:p>
            <a:r>
              <a:rPr lang="es-ES" sz="2400" dirty="0" err="1"/>
              <a:t>Curso.setDuration</a:t>
            </a:r>
            <a:r>
              <a:rPr lang="es-ES" sz="2400" dirty="0"/>
              <a:t>(70);</a:t>
            </a:r>
          </a:p>
          <a:p>
            <a:r>
              <a:rPr lang="es-ES" sz="2400" dirty="0" err="1"/>
              <a:t>ResponseEntity</a:t>
            </a:r>
            <a:r>
              <a:rPr lang="es-ES" sz="2400" dirty="0"/>
              <a:t>&lt;Curso[]&gt; </a:t>
            </a:r>
            <a:r>
              <a:rPr lang="es-ES" sz="2400" dirty="0" err="1"/>
              <a:t>rp</a:t>
            </a:r>
            <a:r>
              <a:rPr lang="es-ES" sz="2400" dirty="0"/>
              <a:t> = </a:t>
            </a:r>
          </a:p>
          <a:p>
            <a:r>
              <a:rPr lang="es-ES" sz="2400" dirty="0"/>
              <a:t>    </a:t>
            </a:r>
            <a:r>
              <a:rPr lang="es-ES" sz="2400" dirty="0" err="1"/>
              <a:t>tmp.exchange</a:t>
            </a:r>
            <a:r>
              <a:rPr lang="es-ES" sz="2400" dirty="0"/>
              <a:t>(</a:t>
            </a:r>
            <a:r>
              <a:rPr lang="es-ES" sz="2400" dirty="0" err="1"/>
              <a:t>url</a:t>
            </a:r>
            <a:r>
              <a:rPr lang="es-ES" sz="2400" dirty="0"/>
              <a:t>, </a:t>
            </a:r>
            <a:r>
              <a:rPr lang="es-ES" sz="2400" dirty="0" err="1"/>
              <a:t>HttpMethod.PUT</a:t>
            </a:r>
            <a:r>
              <a:rPr lang="es-ES" sz="2400" dirty="0"/>
              <a:t>, new </a:t>
            </a:r>
            <a:r>
              <a:rPr lang="es-ES" sz="2400" dirty="0" err="1"/>
              <a:t>HttpEntity</a:t>
            </a:r>
            <a:r>
              <a:rPr lang="es-ES" sz="2400" dirty="0"/>
              <a:t>&lt;Curso),Curso[].</a:t>
            </a:r>
            <a:r>
              <a:rPr lang="es-ES" sz="2400" dirty="0" err="1"/>
              <a:t>class</a:t>
            </a:r>
            <a:r>
              <a:rPr lang="es-ES" sz="2400" dirty="0"/>
              <a:t>;</a:t>
            </a:r>
          </a:p>
          <a:p>
            <a:r>
              <a:rPr lang="es-ES" sz="2400" dirty="0"/>
              <a:t>Curso[] cursos= </a:t>
            </a:r>
            <a:r>
              <a:rPr lang="es-ES" sz="2400" dirty="0" err="1"/>
              <a:t>rp.getBody</a:t>
            </a:r>
            <a:r>
              <a:rPr lang="es-ES" sz="2400" dirty="0"/>
              <a:t>();</a:t>
            </a:r>
          </a:p>
          <a:p>
            <a:endParaRPr lang="es-ES" sz="24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772218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co 17"/>
          <p:cNvSpPr/>
          <p:nvPr/>
        </p:nvSpPr>
        <p:spPr>
          <a:xfrm rot="3286559" flipV="1">
            <a:off x="3875108" y="1153360"/>
            <a:ext cx="3992244" cy="4055897"/>
          </a:xfrm>
          <a:prstGeom prst="arc">
            <a:avLst>
              <a:gd name="adj1" fmla="val 16200000"/>
              <a:gd name="adj2" fmla="val 902048"/>
            </a:avLst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Arco 13"/>
          <p:cNvSpPr/>
          <p:nvPr/>
        </p:nvSpPr>
        <p:spPr>
          <a:xfrm rot="18313441">
            <a:off x="3813862" y="2795686"/>
            <a:ext cx="3992244" cy="4055897"/>
          </a:xfrm>
          <a:prstGeom prst="arc">
            <a:avLst>
              <a:gd name="adj1" fmla="val 16200000"/>
              <a:gd name="adj2" fmla="val 902048"/>
            </a:avLst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ejemplar/123/Delphi/programación</a:t>
            </a:r>
          </a:p>
        </p:txBody>
      </p:sp>
      <p:sp>
        <p:nvSpPr>
          <p:cNvPr id="4" name="Elipse 3"/>
          <p:cNvSpPr/>
          <p:nvPr/>
        </p:nvSpPr>
        <p:spPr>
          <a:xfrm>
            <a:off x="2423160" y="3482340"/>
            <a:ext cx="222504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Microservicio</a:t>
            </a:r>
            <a:endParaRPr lang="es-ES" dirty="0"/>
          </a:p>
          <a:p>
            <a:pPr algn="ctr"/>
            <a:r>
              <a:rPr lang="es-ES" dirty="0"/>
              <a:t>cliente</a:t>
            </a:r>
          </a:p>
        </p:txBody>
      </p:sp>
      <p:sp>
        <p:nvSpPr>
          <p:cNvPr id="5" name="Elipse 4"/>
          <p:cNvSpPr/>
          <p:nvPr/>
        </p:nvSpPr>
        <p:spPr>
          <a:xfrm>
            <a:off x="6728460" y="3482340"/>
            <a:ext cx="222504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Microservicio</a:t>
            </a:r>
            <a:endParaRPr lang="es-ES" dirty="0"/>
          </a:p>
          <a:p>
            <a:pPr algn="ctr"/>
            <a:r>
              <a:rPr lang="es-ES" dirty="0"/>
              <a:t>libros</a:t>
            </a:r>
          </a:p>
        </p:txBody>
      </p:sp>
      <p:cxnSp>
        <p:nvCxnSpPr>
          <p:cNvPr id="13" name="Conector recto de flecha 12"/>
          <p:cNvCxnSpPr>
            <a:endCxn id="4" idx="2"/>
          </p:cNvCxnSpPr>
          <p:nvPr/>
        </p:nvCxnSpPr>
        <p:spPr>
          <a:xfrm>
            <a:off x="883920" y="3977640"/>
            <a:ext cx="15392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311467" y="2987041"/>
            <a:ext cx="465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Post:ejemplar</a:t>
            </a:r>
            <a:r>
              <a:rPr lang="es-ES" dirty="0"/>
              <a:t>/{</a:t>
            </a:r>
            <a:r>
              <a:rPr lang="es-ES" dirty="0" err="1"/>
              <a:t>isbn</a:t>
            </a:r>
            <a:r>
              <a:rPr lang="es-ES" dirty="0"/>
              <a:t>}/{titulo}/{</a:t>
            </a:r>
            <a:r>
              <a:rPr lang="es-ES" dirty="0" err="1"/>
              <a:t>tematica</a:t>
            </a:r>
            <a:r>
              <a:rPr lang="es-ES" dirty="0"/>
              <a:t>}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426283" y="2442055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Post:/alta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334000" y="4572000"/>
            <a:ext cx="270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Get</a:t>
            </a:r>
            <a:r>
              <a:rPr lang="es-ES" dirty="0"/>
              <a:t>/libros</a:t>
            </a:r>
          </a:p>
        </p:txBody>
      </p:sp>
    </p:spTree>
    <p:extLst>
      <p:ext uri="{BB962C8B-B14F-4D97-AF65-F5344CB8AC3E}">
        <p14:creationId xmlns:p14="http://schemas.microsoft.com/office/powerpoint/2010/main" val="35392033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16893</TotalTime>
  <Words>476</Words>
  <Application>Microsoft Office PowerPoint</Application>
  <PresentationFormat>Panorámica</PresentationFormat>
  <Paragraphs>85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</vt:lpstr>
      <vt:lpstr>Interacción con microservicios</vt:lpstr>
      <vt:lpstr>Interacción entre microservicios</vt:lpstr>
      <vt:lpstr>Interacción entre microservicios</vt:lpstr>
      <vt:lpstr>Petición GET con RestTemplate</vt:lpstr>
      <vt:lpstr>Petición POST con RestTemplate</vt:lpstr>
      <vt:lpstr>Petición PUT con RestTemplate</vt:lpstr>
      <vt:lpstr>Petición DELETE con RestTemplate</vt:lpstr>
      <vt:lpstr>Método exchange</vt:lpstr>
      <vt:lpstr>Ejemplo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</dc:title>
  <dc:creator>Isabel Sera1 Sera2</dc:creator>
  <cp:lastModifiedBy>iaresblazquez@usal.es</cp:lastModifiedBy>
  <cp:revision>59</cp:revision>
  <dcterms:created xsi:type="dcterms:W3CDTF">2022-10-29T22:37:22Z</dcterms:created>
  <dcterms:modified xsi:type="dcterms:W3CDTF">2024-11-05T12:05:15Z</dcterms:modified>
</cp:coreProperties>
</file>