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6" r:id="rId9"/>
    <p:sldId id="270" r:id="rId10"/>
    <p:sldId id="277" r:id="rId11"/>
    <p:sldId id="271" r:id="rId12"/>
    <p:sldId id="278" r:id="rId13"/>
    <p:sldId id="279" r:id="rId14"/>
    <p:sldId id="280" r:id="rId15"/>
    <p:sldId id="281" r:id="rId16"/>
    <p:sldId id="282" r:id="rId17"/>
    <p:sldId id="272" r:id="rId18"/>
    <p:sldId id="273" r:id="rId19"/>
    <p:sldId id="274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75" r:id="rId28"/>
    <p:sldId id="283" r:id="rId29"/>
    <p:sldId id="286" r:id="rId30"/>
    <p:sldId id="284" r:id="rId31"/>
    <p:sldId id="285" r:id="rId32"/>
    <p:sldId id="292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ursojava.es/recursos/client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rquitectura_orientada_a_servicios" TargetMode="External"/><Relationship Id="rId2" Type="http://schemas.openxmlformats.org/officeDocument/2006/relationships/hyperlink" Target="https://es.wikipedia.org/wiki/Hypertext_Transfer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Interoperabilida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revinca.ei.uvigo.es/~txapi/espanol/proyecto/superior/memoria/node46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iapp.com/usuarios" TargetMode="External"/><Relationship Id="rId2" Type="http://schemas.openxmlformats.org/officeDocument/2006/relationships/hyperlink" Target="http://miapp.com/listarUsuari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app.com/usuario/1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iapp.com/usuario/1" TargetMode="External"/><Relationship Id="rId2" Type="http://schemas.openxmlformats.org/officeDocument/2006/relationships/hyperlink" Target="http://miapp.com/usuarios?orden=as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iapp.com/usuario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iapp.com/usuario/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iapp.com/usuario/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Servicios Web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95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REST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10409766" cy="3880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Tesis doctoral de Roy </a:t>
            </a:r>
            <a:r>
              <a:rPr lang="es-ES" dirty="0" err="1"/>
              <a:t>Fielding</a:t>
            </a:r>
            <a:r>
              <a:rPr lang="es-ES" dirty="0"/>
              <a:t>, coautor de la especificación de HTTP</a:t>
            </a:r>
          </a:p>
          <a:p>
            <a:pPr>
              <a:lnSpc>
                <a:spcPct val="100000"/>
              </a:lnSpc>
            </a:pPr>
            <a:r>
              <a:rPr lang="es-ES" dirty="0"/>
              <a:t>Formalmente, un sistema es REST si sigue estos principios:</a:t>
            </a:r>
          </a:p>
          <a:p>
            <a:pPr marL="800100" lvl="3" indent="-342900"/>
            <a:r>
              <a:rPr lang="es-ES" sz="1600" dirty="0"/>
              <a:t>Es cliente-servidor</a:t>
            </a:r>
          </a:p>
          <a:p>
            <a:pPr marL="800100" lvl="3" indent="-342900"/>
            <a:r>
              <a:rPr lang="es-ES" sz="1600" dirty="0"/>
              <a:t>No mantiene estado</a:t>
            </a:r>
          </a:p>
          <a:p>
            <a:pPr lvl="1">
              <a:tabLst>
                <a:tab pos="191770" algn="l"/>
              </a:tabLst>
            </a:pPr>
            <a:r>
              <a:rPr lang="es-ES" dirty="0"/>
              <a:t>Soporta caches</a:t>
            </a:r>
          </a:p>
          <a:p>
            <a:pPr lvl="1">
              <a:tabLst>
                <a:tab pos="191770" algn="l"/>
              </a:tabLst>
            </a:pPr>
            <a:r>
              <a:rPr lang="es-ES" dirty="0"/>
              <a:t>Interfaz uniforme</a:t>
            </a:r>
          </a:p>
          <a:p>
            <a:pPr marR="3015615" lvl="2">
              <a:lnSpc>
                <a:spcPts val="2200"/>
              </a:lnSpc>
            </a:pPr>
            <a:r>
              <a:rPr lang="es-ES" dirty="0"/>
              <a:t>Basado en recursos Orientado a representaciones</a:t>
            </a:r>
          </a:p>
          <a:p>
            <a:pPr marR="3015615" lvl="2">
              <a:lnSpc>
                <a:spcPts val="2200"/>
              </a:lnSpc>
            </a:pPr>
            <a:r>
              <a:rPr lang="es-ES" dirty="0"/>
              <a:t>Interfaz restringida a un pequeño conjunto de métodos bien definidos</a:t>
            </a:r>
          </a:p>
          <a:p>
            <a:pPr marR="3015615" lvl="2">
              <a:lnSpc>
                <a:spcPts val="2200"/>
              </a:lnSpc>
            </a:pPr>
            <a:r>
              <a:rPr lang="es-ES" dirty="0"/>
              <a:t>Hipermedia como “máquina de estados”  de la aplicación (HATEOAS)</a:t>
            </a:r>
          </a:p>
          <a:p>
            <a:pPr lvl="1"/>
            <a:r>
              <a:rPr lang="es-ES" dirty="0"/>
              <a:t>Sistema por capas (soporte de </a:t>
            </a:r>
            <a:r>
              <a:rPr lang="es-ES" dirty="0" err="1"/>
              <a:t>proxies</a:t>
            </a:r>
            <a:r>
              <a:rPr lang="es-ES" dirty="0"/>
              <a:t>)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64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REST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servicios REST (</a:t>
            </a:r>
            <a:r>
              <a:rPr lang="es-ES" dirty="0" err="1"/>
              <a:t>Representational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/>
              <a:t> Transfer), </a:t>
            </a:r>
            <a:r>
              <a:rPr lang="es-ES" dirty="0"/>
              <a:t>exponen a través de Internet una serie de recursos a los que se puede acceder con peticiones HTTP sencillas (tipo GET, PUT, POST, DELETE, etc.)</a:t>
            </a:r>
          </a:p>
          <a:p>
            <a:endParaRPr lang="es-ES" dirty="0"/>
          </a:p>
          <a:p>
            <a:r>
              <a:rPr lang="es-ES" dirty="0"/>
              <a:t>Los recursos consisten en datos que se ofrecen (cursos, cursos de un determinado identificador) u operaciones sobre esos datos (modificar un curso, añadir un curso,…)</a:t>
            </a:r>
          </a:p>
          <a:p>
            <a:endParaRPr lang="es-ES" dirty="0"/>
          </a:p>
          <a:p>
            <a:r>
              <a:rPr lang="es-ES" b="1" dirty="0"/>
              <a:t>Cada recurso se identifica por</a:t>
            </a:r>
            <a:r>
              <a:rPr lang="es-ES" dirty="0"/>
              <a:t>: URL, método HTTP, parámetros, tipo de respuesta y tipo consumido.</a:t>
            </a:r>
          </a:p>
        </p:txBody>
      </p:sp>
    </p:spTree>
    <p:extLst>
      <p:ext uri="{BB962C8B-B14F-4D97-AF65-F5344CB8AC3E}">
        <p14:creationId xmlns:p14="http://schemas.microsoft.com/office/powerpoint/2010/main" val="252992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los recursos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pc="10" dirty="0">
                <a:latin typeface="Arial"/>
                <a:cs typeface="Arial"/>
              </a:rPr>
              <a:t>Los datos que se intercambian entre los servidores y clientes.</a:t>
            </a:r>
          </a:p>
          <a:p>
            <a:pPr>
              <a:lnSpc>
                <a:spcPct val="150000"/>
              </a:lnSpc>
            </a:pPr>
            <a:r>
              <a:rPr lang="es-ES" spc="10" dirty="0">
                <a:latin typeface="Arial"/>
                <a:cs typeface="Arial"/>
              </a:rPr>
              <a:t>Clientes diferentes son capaces de consumir diferentes representaciones del mismo recurso. Un recurso puede tener varias representaciones (una imagen, un texto, un fichero XML, o un fichero JSON), pero tienen que estar disponibles en la misma URI.</a:t>
            </a:r>
          </a:p>
          <a:p>
            <a:pPr>
              <a:lnSpc>
                <a:spcPct val="150000"/>
              </a:lnSpc>
            </a:pPr>
            <a:r>
              <a:rPr lang="es-ES" spc="10" dirty="0">
                <a:latin typeface="Arial"/>
                <a:cs typeface="Arial"/>
              </a:rPr>
              <a:t>REST es “agnóstico” en cuanto a la representación, queda a elección del desarrollador.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44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pc="10" dirty="0">
                <a:latin typeface="Arial"/>
                <a:cs typeface="Arial"/>
              </a:rPr>
              <a:t>Un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-70" dirty="0">
                <a:latin typeface="Arial"/>
                <a:cs typeface="Arial"/>
              </a:rPr>
              <a:t>ecurso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150" dirty="0">
                <a:latin typeface="Arial"/>
                <a:cs typeface="Arial"/>
              </a:rPr>
              <a:t>RE</a:t>
            </a:r>
            <a:r>
              <a:rPr lang="es-ES" b="1" spc="-170" dirty="0">
                <a:latin typeface="Arial"/>
                <a:cs typeface="Arial"/>
              </a:rPr>
              <a:t>S</a:t>
            </a:r>
            <a:r>
              <a:rPr lang="es-ES" b="1" spc="-75" dirty="0">
                <a:latin typeface="Arial"/>
                <a:cs typeface="Arial"/>
              </a:rPr>
              <a:t>T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es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cualquier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0" dirty="0">
                <a:latin typeface="Arial"/>
                <a:cs typeface="Arial"/>
              </a:rPr>
              <a:t>cosa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35" dirty="0">
                <a:latin typeface="Arial"/>
                <a:cs typeface="Arial"/>
              </a:rPr>
              <a:t>s</a:t>
            </a:r>
            <a:r>
              <a:rPr lang="es-ES" spc="-55" dirty="0">
                <a:latin typeface="Arial"/>
                <a:cs typeface="Arial"/>
              </a:rPr>
              <a:t>e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10" dirty="0">
                <a:latin typeface="Arial"/>
                <a:cs typeface="Arial"/>
              </a:rPr>
              <a:t>di</a:t>
            </a:r>
            <a:r>
              <a:rPr lang="es-ES" b="1" spc="-45" dirty="0">
                <a:latin typeface="Arial"/>
                <a:cs typeface="Arial"/>
              </a:rPr>
              <a:t>r</a:t>
            </a:r>
            <a:r>
              <a:rPr lang="es-ES" b="1" spc="-30" dirty="0">
                <a:latin typeface="Arial"/>
                <a:cs typeface="Arial"/>
              </a:rPr>
              <a:t>eccionable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0" dirty="0">
                <a:latin typeface="Arial"/>
                <a:cs typeface="Arial"/>
              </a:rPr>
              <a:t>t</a:t>
            </a:r>
            <a:r>
              <a:rPr lang="es-ES" spc="35" dirty="0">
                <a:latin typeface="Arial"/>
                <a:cs typeface="Arial"/>
              </a:rPr>
              <a:t>r</a:t>
            </a:r>
            <a:r>
              <a:rPr lang="es-ES" spc="-40" dirty="0">
                <a:latin typeface="Arial"/>
                <a:cs typeface="Arial"/>
              </a:rPr>
              <a:t>avés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70" dirty="0">
                <a:latin typeface="Arial"/>
                <a:cs typeface="Arial"/>
              </a:rPr>
              <a:t> </a:t>
            </a:r>
            <a:r>
              <a:rPr lang="es-ES" spc="-20" dirty="0">
                <a:latin typeface="Arial"/>
                <a:cs typeface="Arial"/>
              </a:rPr>
              <a:t>W</a:t>
            </a:r>
            <a:r>
              <a:rPr lang="es-ES" spc="75" dirty="0">
                <a:latin typeface="Arial"/>
                <a:cs typeface="Arial"/>
              </a:rPr>
              <a:t>e</a:t>
            </a:r>
            <a:r>
              <a:rPr lang="es-ES" spc="50" dirty="0">
                <a:latin typeface="Arial"/>
                <a:cs typeface="Arial"/>
              </a:rPr>
              <a:t>b</a:t>
            </a:r>
            <a:r>
              <a:rPr lang="es-ES" spc="-35" dirty="0">
                <a:latin typeface="Arial"/>
                <a:cs typeface="Arial"/>
              </a:rPr>
              <a:t>.</a:t>
            </a:r>
            <a:r>
              <a:rPr lang="es-ES" spc="-105" dirty="0">
                <a:latin typeface="Arial"/>
                <a:cs typeface="Arial"/>
              </a:rPr>
              <a:t> </a:t>
            </a:r>
            <a:r>
              <a:rPr lang="es-ES" spc="-285" dirty="0">
                <a:latin typeface="Arial"/>
                <a:cs typeface="Arial"/>
              </a:rPr>
              <a:t>P</a:t>
            </a:r>
            <a:r>
              <a:rPr lang="es-ES" spc="70" dirty="0">
                <a:latin typeface="Arial"/>
                <a:cs typeface="Arial"/>
              </a:rPr>
              <a:t>or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80" dirty="0">
                <a:latin typeface="Arial"/>
                <a:cs typeface="Arial"/>
              </a:rPr>
              <a:t>di</a:t>
            </a:r>
            <a:r>
              <a:rPr lang="es-ES" spc="35" dirty="0">
                <a:latin typeface="Arial"/>
                <a:cs typeface="Arial"/>
              </a:rPr>
              <a:t>r</a:t>
            </a:r>
            <a:r>
              <a:rPr lang="es-ES" spc="40" dirty="0">
                <a:latin typeface="Arial"/>
                <a:cs typeface="Arial"/>
              </a:rPr>
              <a:t>eccionable</a:t>
            </a:r>
            <a:r>
              <a:rPr lang="es-ES" spc="2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nos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30" dirty="0">
                <a:latin typeface="Arial"/>
                <a:cs typeface="Arial"/>
              </a:rPr>
              <a:t>eferimos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ecursos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puedan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0" dirty="0">
                <a:latin typeface="Arial"/>
                <a:cs typeface="Arial"/>
              </a:rPr>
              <a:t>ser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40" dirty="0">
                <a:latin typeface="Arial"/>
                <a:cs typeface="Arial"/>
              </a:rPr>
              <a:t>accedidos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0" dirty="0">
                <a:latin typeface="Arial"/>
                <a:cs typeface="Arial"/>
              </a:rPr>
              <a:t>y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20" dirty="0">
                <a:latin typeface="Arial"/>
                <a:cs typeface="Arial"/>
              </a:rPr>
              <a:t>t</a:t>
            </a:r>
            <a:r>
              <a:rPr lang="es-ES" b="1" spc="-50" dirty="0">
                <a:latin typeface="Arial"/>
                <a:cs typeface="Arial"/>
              </a:rPr>
              <a:t>r</a:t>
            </a:r>
            <a:r>
              <a:rPr lang="es-ES" b="1" spc="-45" dirty="0">
                <a:latin typeface="Arial"/>
                <a:cs typeface="Arial"/>
              </a:rPr>
              <a:t>ansferidos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ent</a:t>
            </a:r>
            <a:r>
              <a:rPr lang="es-ES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0" dirty="0">
                <a:latin typeface="Arial"/>
                <a:cs typeface="Arial"/>
              </a:rPr>
              <a:t>clientes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y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0" dirty="0">
                <a:latin typeface="Arial"/>
                <a:cs typeface="Arial"/>
              </a:rPr>
              <a:t>servido</a:t>
            </a:r>
            <a:r>
              <a:rPr lang="es-ES" spc="-15" dirty="0">
                <a:latin typeface="Arial"/>
                <a:cs typeface="Arial"/>
              </a:rPr>
              <a:t>r</a:t>
            </a:r>
            <a:r>
              <a:rPr lang="es-ES" spc="-40" dirty="0">
                <a:latin typeface="Arial"/>
                <a:cs typeface="Arial"/>
              </a:rPr>
              <a:t>es</a:t>
            </a:r>
            <a:endParaRPr lang="es-ES" dirty="0">
              <a:latin typeface="Arial"/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25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Direccionabilidad</a:t>
            </a:r>
            <a:r>
              <a:rPr lang="es-ES" dirty="0"/>
              <a:t> de los recursos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50000"/>
              </a:lnSpc>
            </a:pPr>
            <a:r>
              <a:rPr lang="es-ES" spc="-15" dirty="0">
                <a:latin typeface="Arial"/>
                <a:cs typeface="Arial"/>
              </a:rPr>
              <a:t>Una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65" dirty="0">
                <a:latin typeface="Arial"/>
                <a:cs typeface="Arial"/>
              </a:rPr>
              <a:t>URI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-60" dirty="0">
                <a:latin typeface="Arial"/>
                <a:cs typeface="Arial"/>
              </a:rPr>
              <a:t>(</a:t>
            </a:r>
            <a:r>
              <a:rPr lang="es-ES" b="1" spc="-20" dirty="0" err="1">
                <a:latin typeface="Arial"/>
                <a:cs typeface="Arial"/>
              </a:rPr>
              <a:t>Uniform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190" dirty="0" err="1">
                <a:latin typeface="Arial"/>
                <a:cs typeface="Arial"/>
              </a:rPr>
              <a:t>R</a:t>
            </a:r>
            <a:r>
              <a:rPr lang="es-ES" b="1" spc="-65" dirty="0" err="1">
                <a:latin typeface="Arial"/>
                <a:cs typeface="Arial"/>
              </a:rPr>
              <a:t>esou</a:t>
            </a:r>
            <a:r>
              <a:rPr lang="es-ES" b="1" spc="-80" dirty="0" err="1">
                <a:latin typeface="Arial"/>
                <a:cs typeface="Arial"/>
              </a:rPr>
              <a:t>r</a:t>
            </a:r>
            <a:r>
              <a:rPr lang="es-ES" b="1" spc="-50" dirty="0" err="1">
                <a:latin typeface="Arial"/>
                <a:cs typeface="Arial"/>
              </a:rPr>
              <a:t>ce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10" dirty="0" err="1">
                <a:latin typeface="Arial"/>
                <a:cs typeface="Arial"/>
              </a:rPr>
              <a:t>Identifier</a:t>
            </a:r>
            <a:r>
              <a:rPr lang="es-ES" b="1" spc="-10" dirty="0">
                <a:latin typeface="Arial"/>
                <a:cs typeface="Arial"/>
              </a:rPr>
              <a:t>)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identifica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un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15" dirty="0">
                <a:latin typeface="Arial"/>
                <a:cs typeface="Arial"/>
              </a:rPr>
              <a:t>ecurso</a:t>
            </a:r>
            <a:endParaRPr lang="es-E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0"/>
              </a:spcBef>
            </a:pPr>
            <a:r>
              <a:rPr lang="es-ES" spc="-45" dirty="0">
                <a:latin typeface="Arial"/>
                <a:cs typeface="Arial"/>
              </a:rPr>
              <a:t>En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servicios</a:t>
            </a:r>
            <a:r>
              <a:rPr lang="es-ES" spc="-70" dirty="0">
                <a:latin typeface="Arial"/>
                <a:cs typeface="Arial"/>
              </a:rPr>
              <a:t> </a:t>
            </a:r>
            <a:r>
              <a:rPr lang="es-ES" spc="-20" dirty="0">
                <a:latin typeface="Arial"/>
                <a:cs typeface="Arial"/>
              </a:rPr>
              <a:t>W</a:t>
            </a:r>
            <a:r>
              <a:rPr lang="es-ES" spc="75" dirty="0">
                <a:latin typeface="Arial"/>
                <a:cs typeface="Arial"/>
              </a:rPr>
              <a:t>eb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las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00" dirty="0" err="1">
                <a:latin typeface="Arial"/>
                <a:cs typeface="Arial"/>
              </a:rPr>
              <a:t>URIs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son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10" dirty="0">
                <a:latin typeface="Arial"/>
                <a:cs typeface="Arial"/>
              </a:rPr>
              <a:t>hipe</a:t>
            </a:r>
            <a:r>
              <a:rPr lang="es-ES" b="1" spc="-45" dirty="0">
                <a:latin typeface="Arial"/>
                <a:cs typeface="Arial"/>
              </a:rPr>
              <a:t>r</a:t>
            </a:r>
            <a:r>
              <a:rPr lang="es-ES" b="1" spc="-50" dirty="0">
                <a:latin typeface="Arial"/>
                <a:cs typeface="Arial"/>
              </a:rPr>
              <a:t>enlaces</a:t>
            </a:r>
            <a:r>
              <a:rPr lang="es-ES" spc="-35" dirty="0">
                <a:latin typeface="Arial"/>
                <a:cs typeface="Arial"/>
              </a:rPr>
              <a:t>.</a:t>
            </a:r>
            <a:r>
              <a:rPr lang="es-ES" spc="-105" dirty="0">
                <a:latin typeface="Arial"/>
                <a:cs typeface="Arial"/>
              </a:rPr>
              <a:t> </a:t>
            </a:r>
          </a:p>
          <a:p>
            <a:pPr marL="12700">
              <a:lnSpc>
                <a:spcPct val="150000"/>
              </a:lnSpc>
              <a:spcBef>
                <a:spcPts val="800"/>
              </a:spcBef>
            </a:pPr>
            <a:r>
              <a:rPr lang="es-ES" spc="-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form</a:t>
            </a:r>
            <a:r>
              <a:rPr lang="es-ES" spc="25" dirty="0">
                <a:latin typeface="Arial"/>
                <a:cs typeface="Arial"/>
              </a:rPr>
              <a:t>a</a:t>
            </a:r>
            <a:r>
              <a:rPr lang="es-ES" spc="80" dirty="0">
                <a:latin typeface="Arial"/>
                <a:cs typeface="Arial"/>
              </a:rPr>
              <a:t>to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una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95" dirty="0">
                <a:latin typeface="Arial"/>
                <a:cs typeface="Arial"/>
              </a:rPr>
              <a:t>URI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:</a:t>
            </a:r>
            <a:endParaRPr lang="es-ES" dirty="0">
              <a:latin typeface="Arial"/>
              <a:cs typeface="Arial"/>
            </a:endParaRPr>
          </a:p>
          <a:p>
            <a:pPr marL="61595" indent="0">
              <a:lnSpc>
                <a:spcPct val="150000"/>
              </a:lnSpc>
              <a:spcBef>
                <a:spcPts val="650"/>
              </a:spcBef>
              <a:buClr>
                <a:srgbClr val="1C355E"/>
              </a:buClr>
              <a:buNone/>
              <a:tabLst>
                <a:tab pos="241300" algn="l"/>
              </a:tabLst>
            </a:pPr>
            <a:r>
              <a:rPr lang="es-ES" sz="1600" spc="5" dirty="0">
                <a:solidFill>
                  <a:srgbClr val="773F9B"/>
                </a:solidFill>
                <a:latin typeface="Lucida Console"/>
                <a:cs typeface="Lucida Console"/>
              </a:rPr>
              <a:t>	   scheme://host:port/path?queryString#fragment</a:t>
            </a:r>
            <a:endParaRPr lang="es-ES" sz="1600" dirty="0">
              <a:latin typeface="Lucida Console"/>
              <a:cs typeface="Lucida Console"/>
            </a:endParaRPr>
          </a:p>
          <a:p>
            <a:pPr marL="12700" marR="273685">
              <a:lnSpc>
                <a:spcPct val="150000"/>
              </a:lnSpc>
              <a:spcBef>
                <a:spcPts val="350"/>
              </a:spcBef>
            </a:pPr>
            <a:endParaRPr lang="es-ES" spc="-60" dirty="0">
              <a:latin typeface="Arial"/>
              <a:cs typeface="Arial"/>
            </a:endParaRPr>
          </a:p>
          <a:p>
            <a:pPr marL="12700" marR="273685">
              <a:lnSpc>
                <a:spcPct val="150000"/>
              </a:lnSpc>
              <a:spcBef>
                <a:spcPts val="350"/>
              </a:spcBef>
            </a:pPr>
            <a:r>
              <a:rPr lang="es-ES" spc="-60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95" dirty="0">
                <a:latin typeface="Arial"/>
                <a:cs typeface="Arial"/>
              </a:rPr>
              <a:t>URI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un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15" dirty="0">
                <a:latin typeface="Arial"/>
                <a:cs typeface="Arial"/>
              </a:rPr>
              <a:t>ecurso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35" dirty="0">
                <a:latin typeface="Arial"/>
                <a:cs typeface="Arial"/>
              </a:rPr>
              <a:t>no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debe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30" dirty="0">
                <a:latin typeface="Arial"/>
                <a:cs typeface="Arial"/>
              </a:rPr>
              <a:t>cambiar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10" dirty="0">
                <a:latin typeface="Arial"/>
                <a:cs typeface="Arial"/>
              </a:rPr>
              <a:t>a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20" dirty="0">
                <a:latin typeface="Arial"/>
                <a:cs typeface="Arial"/>
              </a:rPr>
              <a:t>lo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30" dirty="0">
                <a:latin typeface="Arial"/>
                <a:cs typeface="Arial"/>
              </a:rPr>
              <a:t>la</a:t>
            </a:r>
            <a:r>
              <a:rPr lang="es-ES" b="1" spc="-65" dirty="0">
                <a:latin typeface="Arial"/>
                <a:cs typeface="Arial"/>
              </a:rPr>
              <a:t>r</a:t>
            </a:r>
            <a:r>
              <a:rPr lang="es-ES" b="1" spc="10" dirty="0">
                <a:latin typeface="Arial"/>
                <a:cs typeface="Arial"/>
              </a:rPr>
              <a:t>go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15" dirty="0">
                <a:latin typeface="Arial"/>
                <a:cs typeface="Arial"/>
              </a:rPr>
              <a:t>del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tiempo,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aunque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cambie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dirty="0">
                <a:latin typeface="Arial"/>
                <a:cs typeface="Arial"/>
              </a:rPr>
              <a:t> </a:t>
            </a:r>
            <a:r>
              <a:rPr lang="es-ES" spc="50" dirty="0">
                <a:latin typeface="Arial"/>
                <a:cs typeface="Arial"/>
              </a:rPr>
              <a:t>implementación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subyacente</a:t>
            </a:r>
            <a:endParaRPr lang="es-ES" dirty="0">
              <a:latin typeface="Arial"/>
              <a:cs typeface="Arial"/>
            </a:endParaRPr>
          </a:p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CD806F0-E4EF-AA9F-6892-90C4F3DD5C63}"/>
              </a:ext>
            </a:extLst>
          </p:cNvPr>
          <p:cNvGrpSpPr/>
          <p:nvPr/>
        </p:nvGrpSpPr>
        <p:grpSpPr>
          <a:xfrm>
            <a:off x="756920" y="4196993"/>
            <a:ext cx="7591676" cy="325029"/>
            <a:chOff x="756920" y="5352935"/>
            <a:chExt cx="7591676" cy="325029"/>
          </a:xfrm>
        </p:grpSpPr>
        <p:sp>
          <p:nvSpPr>
            <p:cNvPr id="4" name="object 11"/>
            <p:cNvSpPr txBox="1"/>
            <p:nvPr/>
          </p:nvSpPr>
          <p:spPr>
            <a:xfrm>
              <a:off x="1275966" y="5370187"/>
              <a:ext cx="7072630" cy="307777"/>
            </a:xfrm>
            <a:prstGeom prst="rect">
              <a:avLst/>
            </a:prstGeom>
            <a:solidFill>
              <a:srgbClr val="FFFFFF"/>
            </a:solidFill>
            <a:ln w="7436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0960">
                <a:lnSpc>
                  <a:spcPct val="100000"/>
                </a:lnSpc>
              </a:pPr>
              <a:r>
                <a:rPr sz="2000" spc="15" dirty="0">
                  <a:solidFill>
                    <a:srgbClr val="963DFF"/>
                  </a:solidFill>
                  <a:latin typeface="Courier New"/>
                  <a:cs typeface="Courier New"/>
                  <a:hlinkClick r:id="rId2"/>
                </a:rPr>
                <a:t>http://</a:t>
              </a:r>
              <a:r>
                <a:rPr lang="es-ES" sz="2000" spc="15" dirty="0">
                  <a:solidFill>
                    <a:srgbClr val="963DFF"/>
                  </a:solidFill>
                  <a:latin typeface="Courier New"/>
                  <a:cs typeface="Courier New"/>
                  <a:hlinkClick r:id="rId2"/>
                </a:rPr>
                <a:t>curso</a:t>
              </a:r>
              <a:r>
                <a:rPr sz="2000" spc="15" dirty="0">
                  <a:solidFill>
                    <a:srgbClr val="963DFF"/>
                  </a:solidFill>
                  <a:latin typeface="Courier New"/>
                  <a:cs typeface="Courier New"/>
                  <a:hlinkClick r:id="rId2"/>
                </a:rPr>
                <a:t>java.es/</a:t>
              </a:r>
              <a:r>
                <a:rPr sz="2000" spc="15" dirty="0" err="1">
                  <a:solidFill>
                    <a:srgbClr val="963DFF"/>
                  </a:solidFill>
                  <a:latin typeface="Courier New"/>
                  <a:cs typeface="Courier New"/>
                  <a:hlinkClick r:id="rId2"/>
                </a:rPr>
                <a:t>recursos</a:t>
              </a:r>
              <a:r>
                <a:rPr sz="2000" spc="15" dirty="0">
                  <a:solidFill>
                    <a:srgbClr val="963DFF"/>
                  </a:solidFill>
                  <a:latin typeface="Courier New"/>
                  <a:cs typeface="Courier New"/>
                  <a:hlinkClick r:id="rId2"/>
                </a:rPr>
                <a:t>/</a:t>
              </a:r>
              <a:r>
                <a:rPr sz="2000" spc="15" dirty="0" err="1">
                  <a:solidFill>
                    <a:srgbClr val="963DFF"/>
                  </a:solidFill>
                  <a:latin typeface="Courier New"/>
                  <a:cs typeface="Courier New"/>
                  <a:hlinkClick r:id="rId2"/>
                </a:rPr>
                <a:t>client</a:t>
              </a:r>
              <a:r>
                <a:rPr sz="2000" spc="10" dirty="0" err="1">
                  <a:solidFill>
                    <a:srgbClr val="963DFF"/>
                  </a:solidFill>
                  <a:latin typeface="Courier New"/>
                  <a:cs typeface="Courier New"/>
                  <a:hlinkClick r:id="rId2"/>
                </a:rPr>
                <a:t>e</a:t>
              </a:r>
              <a:r>
                <a:rPr sz="2000" spc="15" dirty="0" err="1">
                  <a:solidFill>
                    <a:srgbClr val="963DFF"/>
                  </a:solidFill>
                  <a:latin typeface="Courier New"/>
                  <a:cs typeface="Courier New"/>
                  <a:hlinkClick r:id="rId2"/>
                </a:rPr>
                <a:t>s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5" name="object 12"/>
            <p:cNvSpPr txBox="1"/>
            <p:nvPr/>
          </p:nvSpPr>
          <p:spPr>
            <a:xfrm>
              <a:off x="756920" y="5352935"/>
              <a:ext cx="454660" cy="192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-10" dirty="0">
                  <a:latin typeface="Arial"/>
                  <a:cs typeface="Arial"/>
                </a:rPr>
                <a:t>URI</a:t>
              </a:r>
              <a:endParaRPr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44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uniforme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50000"/>
              </a:lnSpc>
            </a:pPr>
            <a:r>
              <a:rPr lang="es-ES" spc="15" dirty="0">
                <a:latin typeface="Arial"/>
                <a:cs typeface="Arial"/>
              </a:rPr>
              <a:t>Solo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permite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un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40" dirty="0">
                <a:latin typeface="Arial"/>
                <a:cs typeface="Arial"/>
              </a:rPr>
              <a:t>conjunto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-10" dirty="0">
                <a:latin typeface="Arial"/>
                <a:cs typeface="Arial"/>
              </a:rPr>
              <a:t>educido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de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dirty="0">
                <a:latin typeface="Arial"/>
                <a:cs typeface="Arial"/>
              </a:rPr>
              <a:t>ope</a:t>
            </a:r>
            <a:r>
              <a:rPr lang="es-ES" b="1" spc="-25" dirty="0">
                <a:latin typeface="Arial"/>
                <a:cs typeface="Arial"/>
              </a:rPr>
              <a:t>r</a:t>
            </a:r>
            <a:r>
              <a:rPr lang="es-ES" b="1" spc="-60" dirty="0">
                <a:latin typeface="Arial"/>
                <a:cs typeface="Arial"/>
              </a:rPr>
              <a:t>aciones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sob</a:t>
            </a:r>
            <a:r>
              <a:rPr lang="es-ES" spc="-10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los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ecursos</a:t>
            </a:r>
          </a:p>
          <a:p>
            <a:pPr marL="12700">
              <a:lnSpc>
                <a:spcPct val="150000"/>
              </a:lnSpc>
            </a:pPr>
            <a:r>
              <a:rPr lang="es-ES" spc="40" dirty="0">
                <a:latin typeface="Arial"/>
                <a:cs typeface="Arial"/>
              </a:rPr>
              <a:t>Ejemplo: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no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implementaríamos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una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80" dirty="0">
                <a:latin typeface="Arial"/>
                <a:cs typeface="Arial"/>
              </a:rPr>
              <a:t>ope</a:t>
            </a:r>
            <a:r>
              <a:rPr lang="es-ES" spc="30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ación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5" dirty="0" err="1">
                <a:latin typeface="Lucida Console"/>
                <a:cs typeface="Lucida Console"/>
              </a:rPr>
              <a:t>listarUsuarios</a:t>
            </a:r>
            <a:r>
              <a:rPr lang="es-ES" spc="-530" dirty="0">
                <a:latin typeface="Lucida Console"/>
                <a:cs typeface="Lucida Console"/>
              </a:rPr>
              <a:t> </a:t>
            </a:r>
            <a:r>
              <a:rPr lang="es-ES" spc="25" dirty="0">
                <a:latin typeface="Arial"/>
                <a:cs typeface="Arial"/>
              </a:rPr>
              <a:t>sino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que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30" dirty="0">
                <a:latin typeface="Arial"/>
                <a:cs typeface="Arial"/>
              </a:rPr>
              <a:t>tomaríamos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una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80" dirty="0">
                <a:latin typeface="Arial"/>
                <a:cs typeface="Arial"/>
              </a:rPr>
              <a:t>ope</a:t>
            </a:r>
            <a:r>
              <a:rPr lang="es-ES" spc="30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ación</a:t>
            </a:r>
            <a:r>
              <a:rPr lang="es-ES" spc="15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genérica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5" dirty="0">
                <a:latin typeface="Lucida Console"/>
                <a:cs typeface="Lucida Console"/>
              </a:rPr>
              <a:t>listar</a:t>
            </a:r>
            <a:r>
              <a:rPr lang="es-ES" spc="-525" dirty="0">
                <a:latin typeface="Lucida Console"/>
                <a:cs typeface="Lucida Console"/>
              </a:rPr>
              <a:t> </a:t>
            </a:r>
            <a:r>
              <a:rPr lang="es-ES" spc="-15" dirty="0">
                <a:latin typeface="Arial"/>
                <a:cs typeface="Arial"/>
              </a:rPr>
              <a:t>y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la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20" dirty="0">
                <a:latin typeface="Arial"/>
                <a:cs typeface="Arial"/>
              </a:rPr>
              <a:t>aplicaríamos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al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r</a:t>
            </a:r>
            <a:r>
              <a:rPr lang="es-ES" spc="20" dirty="0">
                <a:latin typeface="Arial"/>
                <a:cs typeface="Arial"/>
              </a:rPr>
              <a:t>ecurso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5" dirty="0">
                <a:latin typeface="Lucida Console"/>
                <a:cs typeface="Lucida Console"/>
              </a:rPr>
              <a:t>Usuario</a:t>
            </a:r>
            <a:endParaRPr lang="es-ES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48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uniforme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4944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endParaRPr lang="es-E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lang="es-ES" spc="-45" dirty="0">
                <a:latin typeface="Arial"/>
                <a:cs typeface="Arial"/>
              </a:rPr>
              <a:t>En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80" dirty="0">
                <a:latin typeface="Arial"/>
                <a:cs typeface="Arial"/>
              </a:rPr>
              <a:t>servicios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web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las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dirty="0">
                <a:latin typeface="Arial"/>
                <a:cs typeface="Arial"/>
              </a:rPr>
              <a:t>ope</a:t>
            </a:r>
            <a:r>
              <a:rPr lang="es-ES" b="1" spc="-25" dirty="0">
                <a:latin typeface="Arial"/>
                <a:cs typeface="Arial"/>
              </a:rPr>
              <a:t>r</a:t>
            </a:r>
            <a:r>
              <a:rPr lang="es-ES" b="1" spc="-60" dirty="0">
                <a:latin typeface="Arial"/>
                <a:cs typeface="Arial"/>
              </a:rPr>
              <a:t>aciones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permitidas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cor</a:t>
            </a:r>
            <a:r>
              <a:rPr lang="es-ES" dirty="0">
                <a:latin typeface="Arial"/>
                <a:cs typeface="Arial"/>
              </a:rPr>
              <a:t>r</a:t>
            </a:r>
            <a:r>
              <a:rPr lang="es-ES" spc="45" dirty="0">
                <a:latin typeface="Arial"/>
                <a:cs typeface="Arial"/>
              </a:rPr>
              <a:t>esponden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con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los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25" dirty="0">
                <a:latin typeface="Arial"/>
                <a:cs typeface="Arial"/>
              </a:rPr>
              <a:t>métodos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60" dirty="0">
                <a:latin typeface="Arial"/>
                <a:cs typeface="Arial"/>
              </a:rPr>
              <a:t>HTTP</a:t>
            </a:r>
            <a:r>
              <a:rPr lang="es-ES" spc="35" dirty="0">
                <a:latin typeface="Arial"/>
                <a:cs typeface="Arial"/>
              </a:rPr>
              <a:t>: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5" dirty="0">
                <a:latin typeface="Arial"/>
                <a:cs typeface="Arial"/>
              </a:rPr>
              <a:t>GET/</a:t>
            </a:r>
            <a:r>
              <a:rPr lang="es-ES" spc="-5" dirty="0">
                <a:latin typeface="Arial"/>
                <a:cs typeface="Arial"/>
              </a:rPr>
              <a:t> </a:t>
            </a:r>
            <a:r>
              <a:rPr lang="es-ES" spc="-80" dirty="0">
                <a:latin typeface="Arial"/>
                <a:cs typeface="Arial"/>
              </a:rPr>
              <a:t>PO</a:t>
            </a:r>
            <a:r>
              <a:rPr lang="es-ES" spc="-105" dirty="0">
                <a:latin typeface="Arial"/>
                <a:cs typeface="Arial"/>
              </a:rPr>
              <a:t>S</a:t>
            </a:r>
            <a:r>
              <a:rPr lang="es-ES" spc="-45" dirty="0">
                <a:latin typeface="Arial"/>
                <a:cs typeface="Arial"/>
              </a:rPr>
              <a:t>T/PUT/DELETE/PATCH</a:t>
            </a:r>
            <a:endParaRPr lang="es-E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lang="es-ES" spc="-285" dirty="0">
                <a:latin typeface="Arial"/>
                <a:cs typeface="Arial"/>
              </a:rPr>
              <a:t>P</a:t>
            </a:r>
            <a:r>
              <a:rPr lang="es-ES" spc="50" dirty="0">
                <a:latin typeface="Arial"/>
                <a:cs typeface="Arial"/>
              </a:rPr>
              <a:t>odemos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0" dirty="0">
                <a:latin typeface="Arial"/>
                <a:cs typeface="Arial"/>
              </a:rPr>
              <a:t>conside</a:t>
            </a:r>
            <a:r>
              <a:rPr lang="es-ES" spc="-5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ar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dirty="0">
                <a:latin typeface="Arial"/>
                <a:cs typeface="Arial"/>
              </a:rPr>
              <a:t>estos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métodos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como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dirty="0">
                <a:latin typeface="Arial"/>
                <a:cs typeface="Arial"/>
              </a:rPr>
              <a:t>ope</a:t>
            </a:r>
            <a:r>
              <a:rPr lang="es-ES" b="1" spc="-25" dirty="0">
                <a:latin typeface="Arial"/>
                <a:cs typeface="Arial"/>
              </a:rPr>
              <a:t>r</a:t>
            </a:r>
            <a:r>
              <a:rPr lang="es-ES" b="1" spc="-60" dirty="0">
                <a:latin typeface="Arial"/>
                <a:cs typeface="Arial"/>
              </a:rPr>
              <a:t>aciones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40" dirty="0">
                <a:latin typeface="Arial"/>
                <a:cs typeface="Arial"/>
              </a:rPr>
              <a:t>CRUD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sob</a:t>
            </a:r>
            <a:r>
              <a:rPr lang="es-ES" spc="-10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los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ecursos </a:t>
            </a:r>
          </a:p>
        </p:txBody>
      </p:sp>
      <p:sp>
        <p:nvSpPr>
          <p:cNvPr id="4" name="object 9"/>
          <p:cNvSpPr/>
          <p:nvPr/>
        </p:nvSpPr>
        <p:spPr>
          <a:xfrm>
            <a:off x="2316893" y="4158405"/>
            <a:ext cx="4445581" cy="216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96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cliente-servicio REST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775607" y="2373364"/>
            <a:ext cx="9183892" cy="2894938"/>
            <a:chOff x="775607" y="2224068"/>
            <a:chExt cx="9183892" cy="2894938"/>
          </a:xfrm>
        </p:grpSpPr>
        <p:sp>
          <p:nvSpPr>
            <p:cNvPr id="5" name="Nube 4"/>
            <p:cNvSpPr/>
            <p:nvPr/>
          </p:nvSpPr>
          <p:spPr>
            <a:xfrm>
              <a:off x="2744776" y="2579915"/>
              <a:ext cx="4461783" cy="225687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775607" y="3077936"/>
              <a:ext cx="1436914" cy="1012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App cliente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017328" y="3004457"/>
              <a:ext cx="1942171" cy="927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Servicio</a:t>
              </a:r>
            </a:p>
            <a:p>
              <a:pPr algn="ctr"/>
              <a:r>
                <a:rPr lang="es-E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" name="Arco 7"/>
            <p:cNvSpPr/>
            <p:nvPr/>
          </p:nvSpPr>
          <p:spPr>
            <a:xfrm>
              <a:off x="2326821" y="2224068"/>
              <a:ext cx="5470072" cy="2298946"/>
            </a:xfrm>
            <a:prstGeom prst="arc">
              <a:avLst>
                <a:gd name="adj1" fmla="val 10929123"/>
                <a:gd name="adj2" fmla="val 2151515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Arco 8"/>
            <p:cNvSpPr/>
            <p:nvPr/>
          </p:nvSpPr>
          <p:spPr>
            <a:xfrm flipV="1">
              <a:off x="2326821" y="2865663"/>
              <a:ext cx="5580289" cy="2253343"/>
            </a:xfrm>
            <a:prstGeom prst="arc">
              <a:avLst>
                <a:gd name="adj1" fmla="val 10929123"/>
                <a:gd name="adj2" fmla="val 121210"/>
              </a:avLst>
            </a:prstGeom>
            <a:ln w="41275"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1819469" y="1492147"/>
            <a:ext cx="483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Petición HTTP (GET, POST, PUT, DELETE)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87894" y="5766526"/>
            <a:ext cx="483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Respuesta HTTP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2212521" y="1861479"/>
            <a:ext cx="5102679" cy="442964"/>
            <a:chOff x="2212521" y="1861479"/>
            <a:chExt cx="5102679" cy="442964"/>
          </a:xfrm>
        </p:grpSpPr>
        <p:sp>
          <p:nvSpPr>
            <p:cNvPr id="13" name="Rectángulo 12"/>
            <p:cNvSpPr/>
            <p:nvPr/>
          </p:nvSpPr>
          <p:spPr>
            <a:xfrm>
              <a:off x="2212521" y="1861479"/>
              <a:ext cx="5102679" cy="442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Text, XML,JSON,..</a:t>
              </a:r>
            </a:p>
          </p:txBody>
        </p:sp>
        <p:cxnSp>
          <p:nvCxnSpPr>
            <p:cNvPr id="15" name="Conector recto 14"/>
            <p:cNvCxnSpPr/>
            <p:nvPr/>
          </p:nvCxnSpPr>
          <p:spPr>
            <a:xfrm flipV="1">
              <a:off x="3347357" y="1861479"/>
              <a:ext cx="1633" cy="442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2212520" y="6243425"/>
            <a:ext cx="5102679" cy="442964"/>
            <a:chOff x="2212521" y="1861479"/>
            <a:chExt cx="5102679" cy="442964"/>
          </a:xfrm>
        </p:grpSpPr>
        <p:sp>
          <p:nvSpPr>
            <p:cNvPr id="19" name="Rectángulo 18"/>
            <p:cNvSpPr/>
            <p:nvPr/>
          </p:nvSpPr>
          <p:spPr>
            <a:xfrm>
              <a:off x="2212521" y="1861479"/>
              <a:ext cx="5102679" cy="442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Text, XML,JSON,..</a:t>
              </a:r>
            </a:p>
          </p:txBody>
        </p:sp>
        <p:cxnSp>
          <p:nvCxnSpPr>
            <p:cNvPr id="20" name="Conector recto 19"/>
            <p:cNvCxnSpPr/>
            <p:nvPr/>
          </p:nvCxnSpPr>
          <p:spPr>
            <a:xfrm flipV="1">
              <a:off x="3347357" y="1861479"/>
              <a:ext cx="1633" cy="442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74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API JAX-RS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de Java EE que simplifica la creación del adaptador Web en servicios REST Java.</a:t>
            </a:r>
          </a:p>
          <a:p>
            <a:r>
              <a:rPr lang="es-ES" dirty="0"/>
              <a:t>Incluye anotaciones para delegar tareas en el motor JAX-RS.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  </a:t>
            </a:r>
          </a:p>
          <a:p>
            <a:pPr marL="0" indent="0">
              <a:buNone/>
            </a:pPr>
            <a:r>
              <a:rPr lang="es-ES" dirty="0"/>
              <a:t>       Cliente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2225040" y="3312622"/>
            <a:ext cx="4130040" cy="2882438"/>
            <a:chOff x="2225040" y="3312622"/>
            <a:chExt cx="4130040" cy="2882438"/>
          </a:xfrm>
        </p:grpSpPr>
        <p:sp>
          <p:nvSpPr>
            <p:cNvPr id="6" name="Rectángulo redondeado 5"/>
            <p:cNvSpPr/>
            <p:nvPr/>
          </p:nvSpPr>
          <p:spPr>
            <a:xfrm>
              <a:off x="4168140" y="3680459"/>
              <a:ext cx="2186940" cy="2514601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4335780" y="3902854"/>
              <a:ext cx="1836420" cy="907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POJO con anotaciones </a:t>
              </a:r>
            </a:p>
            <a:p>
              <a:pPr algn="ctr"/>
              <a:r>
                <a:rPr lang="es-ES" dirty="0"/>
                <a:t>JAX-RS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335780" y="5242561"/>
              <a:ext cx="1836420" cy="699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Motor JAX-RS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335780" y="3312622"/>
              <a:ext cx="1918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Controlador Web</a:t>
              </a: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5219700" y="4810723"/>
              <a:ext cx="0" cy="431838"/>
            </a:xfrm>
            <a:prstGeom prst="straightConnector1">
              <a:avLst/>
            </a:prstGeom>
            <a:ln w="3492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Flecha izquierda y derecha 12"/>
            <p:cNvSpPr/>
            <p:nvPr/>
          </p:nvSpPr>
          <p:spPr>
            <a:xfrm>
              <a:off x="2225040" y="4344432"/>
              <a:ext cx="1661160" cy="52763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HTTP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9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REST con Spring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módulo Web proporciona el soporte necesario para la creación de servicios REST con Spring.</a:t>
            </a:r>
          </a:p>
          <a:p>
            <a:r>
              <a:rPr lang="es-ES" dirty="0"/>
              <a:t>Incluye anotaciones específicas de Spring.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  </a:t>
            </a:r>
          </a:p>
          <a:p>
            <a:pPr marL="0" indent="0">
              <a:buNone/>
            </a:pPr>
            <a:r>
              <a:rPr lang="es-ES" dirty="0"/>
              <a:t>       Cliente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4168140" y="3680459"/>
            <a:ext cx="2186940" cy="251460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335780" y="3902854"/>
            <a:ext cx="1836420" cy="90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Clase POJO con anotaciones </a:t>
            </a:r>
          </a:p>
          <a:p>
            <a:pPr algn="ctr"/>
            <a:r>
              <a:rPr lang="es-ES" dirty="0"/>
              <a:t>Spring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35780" y="5242561"/>
            <a:ext cx="1836420" cy="6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Spring Web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294913" y="3317603"/>
            <a:ext cx="19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Controlador Web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5219700" y="4810723"/>
            <a:ext cx="0" cy="431838"/>
          </a:xfrm>
          <a:prstGeom prst="straightConnector1">
            <a:avLst/>
          </a:prstGeom>
          <a:ln w="3492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lecha izquierda y derecha 12"/>
          <p:cNvSpPr/>
          <p:nvPr/>
        </p:nvSpPr>
        <p:spPr>
          <a:xfrm>
            <a:off x="2225040" y="4344432"/>
            <a:ext cx="1661160" cy="527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405719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Servicio Web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De manera general, un “servicio web” es un componente de software cuyos datos y/o funcionalidad pueden accederse empleado el </a:t>
            </a:r>
            <a:r>
              <a:rPr lang="es-ES" dirty="0">
                <a:hlinkClick r:id="rId2"/>
              </a:rPr>
              <a:t>protocolo HTTP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Cuando la funcionalidad de un sistema está distribuida en varios servicios web que interactúan entre sí, se considera que el sistema tiene una </a:t>
            </a:r>
            <a:r>
              <a:rPr lang="es-ES" dirty="0">
                <a:hlinkClick r:id="rId3"/>
              </a:rPr>
              <a:t>arquitectura orientada  a servicios (SOA)</a:t>
            </a:r>
            <a:r>
              <a:rPr lang="es-ES" dirty="0"/>
              <a:t>. Una de las mayores ventajas de este tipo de arquitectura es la </a:t>
            </a:r>
            <a:r>
              <a:rPr lang="es-ES" dirty="0">
                <a:hlinkClick r:id="rId4"/>
              </a:rPr>
              <a:t>interoperabilidad</a:t>
            </a:r>
            <a:r>
              <a:rPr lang="es-ES" dirty="0"/>
              <a:t> entre componentes que pueden estar desarrollados y desplegados en plataformas diferentes.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6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Principios de Diseño REST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Recursos identificables</a:t>
            </a:r>
          </a:p>
          <a:p>
            <a:r>
              <a:rPr lang="es-ES" b="1" dirty="0"/>
              <a:t>Interfaz uniforme y compacta</a:t>
            </a:r>
          </a:p>
          <a:p>
            <a:r>
              <a:rPr lang="es-ES" b="1" dirty="0"/>
              <a:t>Comunicación sin estado</a:t>
            </a:r>
          </a:p>
          <a:p>
            <a:r>
              <a:rPr lang="en-US" b="1" dirty="0"/>
              <a:t>HATEOAS (Hypermedia As The Engine Of Application State)</a:t>
            </a:r>
          </a:p>
          <a:p>
            <a:r>
              <a:rPr lang="es-ES" b="1" dirty="0"/>
              <a:t>Desarrollo de Servicios Web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98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Recursos identificables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Un recurso es cualquier entidad que contenga datos; cada recurso tiene asociada una dirección o URI (</a:t>
            </a:r>
            <a:r>
              <a:rPr lang="es-ES" dirty="0" err="1"/>
              <a:t>Uniform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) que es necesario proveer para manipular el recurso. </a:t>
            </a:r>
          </a:p>
          <a:p>
            <a:pPr>
              <a:lnSpc>
                <a:spcPct val="150000"/>
              </a:lnSpc>
            </a:pPr>
            <a:r>
              <a:rPr lang="es-ES" dirty="0"/>
              <a:t>Los datos de un recurso pueden manifestarse en diferentes representaciones: HTML, XML o JSON.</a:t>
            </a:r>
          </a:p>
        </p:txBody>
      </p:sp>
    </p:spTree>
    <p:extLst>
      <p:ext uri="{BB962C8B-B14F-4D97-AF65-F5344CB8AC3E}">
        <p14:creationId xmlns:p14="http://schemas.microsoft.com/office/powerpoint/2010/main" val="390986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Recursos identificables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servicios web REST emplean el URI con el siguiente formato:</a:t>
            </a:r>
          </a:p>
          <a:p>
            <a:pPr marL="0" indent="0">
              <a:buNone/>
            </a:pPr>
            <a:r>
              <a:rPr lang="es-ES" dirty="0"/>
              <a:t>esquema://host:puerto/ruta?cadenaDeConsulta#fragmento</a:t>
            </a:r>
          </a:p>
          <a:p>
            <a:pPr marL="0" indent="0">
              <a:buNone/>
            </a:pPr>
            <a:r>
              <a:rPr lang="es-ES" dirty="0"/>
              <a:t>Por ejemplo, en el siguiente URI:</a:t>
            </a:r>
          </a:p>
          <a:p>
            <a:pPr marL="0" indent="0">
              <a:buNone/>
            </a:pPr>
            <a:r>
              <a:rPr lang="es-ES" dirty="0"/>
              <a:t>http://example.com:8080/customers?lastName=Pepe&amp;codpostal=02115</a:t>
            </a:r>
          </a:p>
          <a:p>
            <a:pPr marL="0" indent="0">
              <a:buNone/>
            </a:pPr>
            <a:r>
              <a:rPr lang="es-ES" dirty="0"/>
              <a:t>Tenemos que:</a:t>
            </a:r>
          </a:p>
          <a:p>
            <a:pPr marL="0" indent="0">
              <a:buNone/>
            </a:pPr>
            <a:r>
              <a:rPr lang="es-ES" dirty="0"/>
              <a:t>esquema = http</a:t>
            </a:r>
          </a:p>
          <a:p>
            <a:pPr marL="0" indent="0">
              <a:buNone/>
            </a:pPr>
            <a:r>
              <a:rPr lang="es-ES" dirty="0"/>
              <a:t>host = example.com</a:t>
            </a:r>
          </a:p>
          <a:p>
            <a:pPr marL="0" indent="0">
              <a:buNone/>
            </a:pPr>
            <a:r>
              <a:rPr lang="es-ES" dirty="0"/>
              <a:t>puerto = 8080</a:t>
            </a:r>
          </a:p>
          <a:p>
            <a:pPr marL="0" indent="0">
              <a:buNone/>
            </a:pPr>
            <a:r>
              <a:rPr lang="es-ES" dirty="0"/>
              <a:t>ruta (</a:t>
            </a:r>
            <a:r>
              <a:rPr lang="es-ES" dirty="0" err="1"/>
              <a:t>path</a:t>
            </a:r>
            <a:r>
              <a:rPr lang="es-ES" dirty="0"/>
              <a:t>) = </a:t>
            </a:r>
            <a:r>
              <a:rPr lang="es-ES" dirty="0" err="1"/>
              <a:t>customers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cadena de consulta (</a:t>
            </a:r>
            <a:r>
              <a:rPr lang="es-ES" dirty="0" err="1"/>
              <a:t>queryString</a:t>
            </a:r>
            <a:r>
              <a:rPr lang="es-ES" dirty="0"/>
              <a:t>) = </a:t>
            </a:r>
            <a:r>
              <a:rPr lang="es-ES" dirty="0" err="1"/>
              <a:t>lastName</a:t>
            </a:r>
            <a:r>
              <a:rPr lang="es-ES" dirty="0"/>
              <a:t>=</a:t>
            </a:r>
            <a:r>
              <a:rPr lang="es-ES" dirty="0" err="1"/>
              <a:t>Pepe&amp;codpostal</a:t>
            </a:r>
            <a:r>
              <a:rPr lang="es-ES" dirty="0"/>
              <a:t>=02115</a:t>
            </a:r>
          </a:p>
        </p:txBody>
      </p:sp>
    </p:spTree>
    <p:extLst>
      <p:ext uri="{BB962C8B-B14F-4D97-AF65-F5344CB8AC3E}">
        <p14:creationId xmlns:p14="http://schemas.microsoft.com/office/powerpoint/2010/main" val="328068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Interfaz uniforme y compacta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La manipulación de cualquier recurso se realiza mediante un pequeño conjunto de operaciones (</a:t>
            </a:r>
            <a:r>
              <a:rPr lang="es-ES" dirty="0">
                <a:hlinkClick r:id="rId2"/>
              </a:rPr>
              <a:t>métodos HTTP</a:t>
            </a:r>
            <a:r>
              <a:rPr lang="es-ES" dirty="0"/>
              <a:t>) predefinidas.</a:t>
            </a:r>
          </a:p>
          <a:p>
            <a:pPr>
              <a:lnSpc>
                <a:spcPct val="150000"/>
              </a:lnSpc>
            </a:pPr>
            <a:r>
              <a:rPr lang="es-ES" dirty="0"/>
              <a:t> Típicamente, el acceso/modificación/creación/eliminación de un recurso se realiza empleando los siguientes métodos HTTP: </a:t>
            </a:r>
          </a:p>
          <a:p>
            <a:pPr>
              <a:lnSpc>
                <a:spcPct val="150000"/>
              </a:lnSpc>
            </a:pPr>
            <a:r>
              <a:rPr lang="es-ES" dirty="0"/>
              <a:t> GET</a:t>
            </a:r>
          </a:p>
          <a:p>
            <a:pPr>
              <a:lnSpc>
                <a:spcPct val="150000"/>
              </a:lnSpc>
            </a:pPr>
            <a:r>
              <a:rPr lang="es-ES" dirty="0"/>
              <a:t> PUT</a:t>
            </a:r>
          </a:p>
          <a:p>
            <a:pPr>
              <a:lnSpc>
                <a:spcPct val="150000"/>
              </a:lnSpc>
            </a:pPr>
            <a:r>
              <a:rPr lang="es-ES" dirty="0"/>
              <a:t> POST </a:t>
            </a:r>
          </a:p>
          <a:p>
            <a:pPr>
              <a:lnSpc>
                <a:spcPct val="150000"/>
              </a:lnSpc>
            </a:pPr>
            <a:r>
              <a:rPr lang="es-ES" dirty="0"/>
              <a:t> DELETE</a:t>
            </a:r>
          </a:p>
          <a:p>
            <a:pPr>
              <a:lnSpc>
                <a:spcPct val="150000"/>
              </a:lnSpc>
            </a:pPr>
            <a:r>
              <a:rPr lang="es-ES" dirty="0"/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3120907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Comunicación sin estado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Los servicios web no mantienen estado asociado al cliente. Cada petición que se realiza a ellos es completamente independiente de la siguiente.</a:t>
            </a:r>
          </a:p>
        </p:txBody>
      </p:sp>
    </p:spTree>
    <p:extLst>
      <p:ext uri="{BB962C8B-B14F-4D97-AF65-F5344CB8AC3E}">
        <p14:creationId xmlns:p14="http://schemas.microsoft.com/office/powerpoint/2010/main" val="4261904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HATEOAS (Hypermedia As The Engine Of Application State)</a:t>
            </a:r>
            <a:br>
              <a:rPr lang="en-U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representación de un recurso incluye datos (direcciones o enlaces, por ejemplo) que facilitan al cliente la transición a estados o recursos relacionados.</a:t>
            </a:r>
          </a:p>
        </p:txBody>
      </p:sp>
    </p:spTree>
    <p:extLst>
      <p:ext uri="{BB962C8B-B14F-4D97-AF65-F5344CB8AC3E}">
        <p14:creationId xmlns:p14="http://schemas.microsoft.com/office/powerpoint/2010/main" val="54665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Desarrollo de Servicios Web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el desarrollo de servicios web REST se emplean herramientas que facilitan el procesamiento de las solicitudes realizando al menos las siguientes tareas:</a:t>
            </a:r>
          </a:p>
          <a:p>
            <a:r>
              <a:rPr lang="es-ES" dirty="0"/>
              <a:t>Procesan las solicitudes web extrayendo los datos enviados desde un cliente</a:t>
            </a:r>
          </a:p>
          <a:p>
            <a:r>
              <a:rPr lang="es-ES" dirty="0"/>
              <a:t>Emparejan/</a:t>
            </a:r>
            <a:r>
              <a:rPr lang="es-ES" dirty="0" err="1"/>
              <a:t>enrutan</a:t>
            </a:r>
            <a:r>
              <a:rPr lang="es-ES" dirty="0"/>
              <a:t> las solicitudes web con la ejecución de algún método en una clase Java con los métodos para manipular el recurso REST.</a:t>
            </a:r>
          </a:p>
          <a:p>
            <a:r>
              <a:rPr lang="es-ES" dirty="0"/>
              <a:t>Procesan los resultados de los métodos para generar la respuesta web en el formato especificado para el recurso o solicitado por el cliente.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082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85" dirty="0"/>
              <a:t>Aplicaciones</a:t>
            </a:r>
            <a:r>
              <a:rPr lang="es-ES" spc="-80" dirty="0"/>
              <a:t> </a:t>
            </a:r>
            <a:r>
              <a:rPr lang="es-ES" spc="50" dirty="0"/>
              <a:t>web</a:t>
            </a:r>
            <a:r>
              <a:rPr lang="es-ES" spc="-80" dirty="0"/>
              <a:t> </a:t>
            </a:r>
            <a:r>
              <a:rPr lang="es-ES" spc="-30" dirty="0"/>
              <a:t>t</a:t>
            </a:r>
            <a:r>
              <a:rPr lang="es-ES" spc="-70" dirty="0"/>
              <a:t>radicionales</a:t>
            </a:r>
            <a:r>
              <a:rPr lang="es-ES" spc="-80" dirty="0"/>
              <a:t> </a:t>
            </a:r>
            <a:r>
              <a:rPr lang="es-ES" spc="-165" dirty="0"/>
              <a:t>vs.</a:t>
            </a:r>
            <a:r>
              <a:rPr lang="es-ES" spc="-160" dirty="0"/>
              <a:t> </a:t>
            </a:r>
            <a:r>
              <a:rPr lang="es-ES" spc="-245" dirty="0"/>
              <a:t>RE</a:t>
            </a:r>
            <a:r>
              <a:rPr lang="es-ES" spc="-280" dirty="0"/>
              <a:t>S</a:t>
            </a:r>
            <a:r>
              <a:rPr lang="es-ES" spc="-135" dirty="0"/>
              <a:t>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pc="-45" dirty="0">
                <a:latin typeface="Arial"/>
                <a:cs typeface="Arial"/>
              </a:rPr>
              <a:t>En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las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0" dirty="0">
                <a:latin typeface="Arial"/>
                <a:cs typeface="Arial"/>
              </a:rPr>
              <a:t>aplicaciones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20" dirty="0">
                <a:latin typeface="Arial"/>
                <a:cs typeface="Arial"/>
              </a:rPr>
              <a:t>t</a:t>
            </a:r>
            <a:r>
              <a:rPr lang="es-ES" b="1" spc="-50" dirty="0">
                <a:latin typeface="Arial"/>
                <a:cs typeface="Arial"/>
              </a:rPr>
              <a:t>r</a:t>
            </a:r>
            <a:r>
              <a:rPr lang="es-ES" b="1" spc="-35" dirty="0">
                <a:latin typeface="Arial"/>
                <a:cs typeface="Arial"/>
              </a:rPr>
              <a:t>adicionales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las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85" dirty="0">
                <a:latin typeface="Arial"/>
                <a:cs typeface="Arial"/>
              </a:rPr>
              <a:t>ope</a:t>
            </a:r>
            <a:r>
              <a:rPr lang="es-ES" spc="25" dirty="0">
                <a:latin typeface="Arial"/>
                <a:cs typeface="Arial"/>
              </a:rPr>
              <a:t>r</a:t>
            </a:r>
            <a:r>
              <a:rPr lang="es-ES" spc="5" dirty="0">
                <a:latin typeface="Arial"/>
                <a:cs typeface="Arial"/>
              </a:rPr>
              <a:t>aciones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75" dirty="0">
                <a:latin typeface="Arial"/>
                <a:cs typeface="Arial"/>
              </a:rPr>
              <a:t>ep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5" dirty="0">
                <a:latin typeface="Arial"/>
                <a:cs typeface="Arial"/>
              </a:rPr>
              <a:t>esentan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con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50" dirty="0">
                <a:latin typeface="Arial"/>
                <a:cs typeface="Arial"/>
              </a:rPr>
              <a:t>verbos </a:t>
            </a:r>
            <a:r>
              <a:rPr lang="es-ES" spc="25" dirty="0">
                <a:latin typeface="Arial"/>
                <a:cs typeface="Arial"/>
              </a:rPr>
              <a:t>en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las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80" dirty="0" err="1">
                <a:latin typeface="Arial"/>
                <a:cs typeface="Arial"/>
              </a:rPr>
              <a:t>URIs</a:t>
            </a:r>
            <a:r>
              <a:rPr lang="es-ES" spc="-80" dirty="0">
                <a:latin typeface="Arial"/>
                <a:cs typeface="Arial"/>
              </a:rPr>
              <a:t>.</a:t>
            </a:r>
          </a:p>
          <a:p>
            <a:r>
              <a:rPr lang="es-ES" spc="-80" dirty="0">
                <a:latin typeface="Arial"/>
                <a:cs typeface="Arial"/>
              </a:rPr>
              <a:t>Ejemplo:</a:t>
            </a:r>
          </a:p>
          <a:p>
            <a:r>
              <a:rPr lang="es-ES" sz="2000" spc="-229" dirty="0">
                <a:latin typeface="Arial"/>
                <a:cs typeface="Arial"/>
              </a:rPr>
              <a:t>P</a:t>
            </a:r>
            <a:r>
              <a:rPr lang="es-ES" sz="2000" spc="45" dirty="0">
                <a:latin typeface="Arial"/>
                <a:cs typeface="Arial"/>
              </a:rPr>
              <a:t>etición</a:t>
            </a:r>
            <a:r>
              <a:rPr lang="es-ES" sz="2000" spc="-40" dirty="0">
                <a:latin typeface="Arial"/>
                <a:cs typeface="Arial"/>
              </a:rPr>
              <a:t> </a:t>
            </a:r>
            <a:r>
              <a:rPr lang="es-ES" sz="2000" b="1" spc="-45" dirty="0">
                <a:latin typeface="Arial"/>
                <a:cs typeface="Arial"/>
              </a:rPr>
              <a:t>GET</a:t>
            </a:r>
            <a:r>
              <a:rPr lang="es-ES" sz="2000" b="1" spc="-40" dirty="0">
                <a:latin typeface="Arial"/>
                <a:cs typeface="Arial"/>
              </a:rPr>
              <a:t> </a:t>
            </a:r>
            <a:r>
              <a:rPr lang="es-ES" sz="2000" spc="-25" dirty="0">
                <a:latin typeface="Arial"/>
                <a:cs typeface="Arial"/>
              </a:rPr>
              <a:t>a</a:t>
            </a:r>
            <a:r>
              <a:rPr lang="es-ES" sz="2000" dirty="0">
                <a:latin typeface="Arial"/>
                <a:cs typeface="Arial"/>
              </a:rPr>
              <a:t> </a:t>
            </a:r>
            <a:r>
              <a:rPr lang="es-ES" sz="2000" spc="-75" dirty="0">
                <a:latin typeface="Arial"/>
                <a:cs typeface="Arial"/>
              </a:rPr>
              <a:t> </a:t>
            </a:r>
            <a:r>
              <a:rPr lang="es-ES" dirty="0">
                <a:latin typeface="Courier New"/>
                <a:cs typeface="Courier New"/>
                <a:hlinkClick r:id="rId2"/>
              </a:rPr>
              <a:t>http://miapp.com/listarUsuarios</a:t>
            </a:r>
            <a:endParaRPr lang="es-ES" dirty="0">
              <a:latin typeface="Courier New"/>
              <a:cs typeface="Courier New"/>
            </a:endParaRPr>
          </a:p>
          <a:p>
            <a:endParaRPr lang="es-ES" sz="1750" spc="-45" dirty="0">
              <a:latin typeface="Courier New"/>
              <a:cs typeface="Courier New"/>
            </a:endParaRPr>
          </a:p>
          <a:p>
            <a:r>
              <a:rPr lang="es-ES" sz="1750" spc="-45" dirty="0">
                <a:latin typeface="Arial"/>
                <a:cs typeface="Arial"/>
              </a:rPr>
              <a:t>En</a:t>
            </a:r>
            <a:r>
              <a:rPr lang="es-ES" sz="1750" spc="-50" dirty="0">
                <a:latin typeface="Arial"/>
                <a:cs typeface="Arial"/>
              </a:rPr>
              <a:t> </a:t>
            </a:r>
            <a:r>
              <a:rPr lang="es-ES" sz="1750" b="1" spc="-150" dirty="0">
                <a:latin typeface="Arial"/>
                <a:cs typeface="Arial"/>
              </a:rPr>
              <a:t>RE</a:t>
            </a:r>
            <a:r>
              <a:rPr lang="es-ES" sz="1750" b="1" spc="-170" dirty="0">
                <a:latin typeface="Arial"/>
                <a:cs typeface="Arial"/>
              </a:rPr>
              <a:t>S</a:t>
            </a:r>
            <a:r>
              <a:rPr lang="es-ES" sz="1750" b="1" spc="-75" dirty="0">
                <a:latin typeface="Arial"/>
                <a:cs typeface="Arial"/>
              </a:rPr>
              <a:t>T</a:t>
            </a:r>
            <a:r>
              <a:rPr lang="es-ES" sz="1750" b="1" spc="-50" dirty="0">
                <a:latin typeface="Arial"/>
                <a:cs typeface="Arial"/>
              </a:rPr>
              <a:t> </a:t>
            </a:r>
            <a:r>
              <a:rPr lang="es-ES" sz="1750" spc="5" dirty="0">
                <a:latin typeface="Arial"/>
                <a:cs typeface="Arial"/>
              </a:rPr>
              <a:t>la</a:t>
            </a:r>
            <a:r>
              <a:rPr lang="es-ES" sz="1750" spc="-50" dirty="0">
                <a:latin typeface="Arial"/>
                <a:cs typeface="Arial"/>
              </a:rPr>
              <a:t> </a:t>
            </a:r>
            <a:r>
              <a:rPr lang="es-ES" sz="1750" b="1" spc="-65" dirty="0">
                <a:latin typeface="Arial"/>
                <a:cs typeface="Arial"/>
              </a:rPr>
              <a:t>URI</a:t>
            </a:r>
            <a:r>
              <a:rPr lang="es-ES" sz="1750" b="1" spc="-50" dirty="0">
                <a:latin typeface="Arial"/>
                <a:cs typeface="Arial"/>
              </a:rPr>
              <a:t> </a:t>
            </a:r>
            <a:r>
              <a:rPr lang="es-ES" sz="1750" b="1" spc="-85" dirty="0">
                <a:latin typeface="Arial"/>
                <a:cs typeface="Arial"/>
              </a:rPr>
              <a:t>r</a:t>
            </a:r>
            <a:r>
              <a:rPr lang="es-ES" sz="1750" b="1" spc="10" dirty="0">
                <a:latin typeface="Arial"/>
                <a:cs typeface="Arial"/>
              </a:rPr>
              <a:t>ep</a:t>
            </a:r>
            <a:r>
              <a:rPr lang="es-ES" sz="1750" b="1" spc="-30" dirty="0">
                <a:latin typeface="Arial"/>
                <a:cs typeface="Arial"/>
              </a:rPr>
              <a:t>r</a:t>
            </a:r>
            <a:r>
              <a:rPr lang="es-ES" sz="1750" b="1" spc="-40" dirty="0">
                <a:latin typeface="Arial"/>
                <a:cs typeface="Arial"/>
              </a:rPr>
              <a:t>esenta</a:t>
            </a:r>
            <a:r>
              <a:rPr lang="es-ES" sz="1750" b="1" spc="-50" dirty="0">
                <a:latin typeface="Arial"/>
                <a:cs typeface="Arial"/>
              </a:rPr>
              <a:t> </a:t>
            </a:r>
            <a:r>
              <a:rPr lang="es-ES" sz="1750" b="1" spc="5" dirty="0">
                <a:latin typeface="Arial"/>
                <a:cs typeface="Arial"/>
              </a:rPr>
              <a:t>el</a:t>
            </a:r>
            <a:r>
              <a:rPr lang="es-ES" sz="1750" b="1" spc="-50" dirty="0">
                <a:latin typeface="Arial"/>
                <a:cs typeface="Arial"/>
              </a:rPr>
              <a:t> </a:t>
            </a:r>
            <a:r>
              <a:rPr lang="es-ES" sz="1750" b="1" spc="-85" dirty="0">
                <a:latin typeface="Arial"/>
                <a:cs typeface="Arial"/>
              </a:rPr>
              <a:t>r</a:t>
            </a:r>
            <a:r>
              <a:rPr lang="es-ES" sz="1750" b="1" spc="-70" dirty="0">
                <a:latin typeface="Arial"/>
                <a:cs typeface="Arial"/>
              </a:rPr>
              <a:t>ecurso</a:t>
            </a:r>
            <a:r>
              <a:rPr lang="es-ES" sz="1750" b="1" spc="-50" dirty="0">
                <a:latin typeface="Arial"/>
                <a:cs typeface="Arial"/>
              </a:rPr>
              <a:t> </a:t>
            </a:r>
            <a:r>
              <a:rPr lang="es-ES" sz="1750" b="1" spc="-15" dirty="0">
                <a:latin typeface="Arial"/>
                <a:cs typeface="Arial"/>
              </a:rPr>
              <a:t>(nomb</a:t>
            </a:r>
            <a:r>
              <a:rPr lang="es-ES" sz="1750" b="1" spc="-45" dirty="0">
                <a:latin typeface="Arial"/>
                <a:cs typeface="Arial"/>
              </a:rPr>
              <a:t>r</a:t>
            </a:r>
            <a:r>
              <a:rPr lang="es-ES" sz="1750" b="1" dirty="0">
                <a:latin typeface="Arial"/>
                <a:cs typeface="Arial"/>
              </a:rPr>
              <a:t>e,</a:t>
            </a:r>
            <a:r>
              <a:rPr lang="es-ES" sz="1750" b="1" spc="-105" dirty="0">
                <a:latin typeface="Arial"/>
                <a:cs typeface="Arial"/>
              </a:rPr>
              <a:t> </a:t>
            </a:r>
            <a:r>
              <a:rPr lang="es-ES" sz="1750" spc="65" dirty="0">
                <a:latin typeface="Arial"/>
                <a:cs typeface="Arial"/>
              </a:rPr>
              <a:t>no</a:t>
            </a:r>
            <a:r>
              <a:rPr lang="es-ES" sz="1750" spc="-50" dirty="0">
                <a:latin typeface="Arial"/>
                <a:cs typeface="Arial"/>
              </a:rPr>
              <a:t> </a:t>
            </a:r>
            <a:r>
              <a:rPr lang="es-ES" sz="1750" spc="50" dirty="0">
                <a:latin typeface="Arial"/>
                <a:cs typeface="Arial"/>
              </a:rPr>
              <a:t>verbo</a:t>
            </a:r>
            <a:r>
              <a:rPr lang="es-ES" sz="1750" b="1" spc="-10" dirty="0">
                <a:latin typeface="Arial"/>
                <a:cs typeface="Arial"/>
              </a:rPr>
              <a:t>)</a:t>
            </a:r>
            <a:r>
              <a:rPr lang="es-ES" sz="1750" b="1" spc="-50" dirty="0">
                <a:latin typeface="Arial"/>
                <a:cs typeface="Arial"/>
              </a:rPr>
              <a:t> </a:t>
            </a:r>
            <a:r>
              <a:rPr lang="es-ES" sz="1750" spc="-30" dirty="0">
                <a:latin typeface="Arial"/>
                <a:cs typeface="Arial"/>
              </a:rPr>
              <a:t>y</a:t>
            </a:r>
            <a:r>
              <a:rPr lang="es-ES" sz="1750" spc="-50" dirty="0">
                <a:latin typeface="Arial"/>
                <a:cs typeface="Arial"/>
              </a:rPr>
              <a:t> </a:t>
            </a:r>
            <a:r>
              <a:rPr lang="es-ES" sz="1750" spc="40" dirty="0">
                <a:latin typeface="Arial"/>
                <a:cs typeface="Arial"/>
              </a:rPr>
              <a:t>el</a:t>
            </a:r>
            <a:r>
              <a:rPr lang="es-ES" sz="1750" spc="-50" dirty="0">
                <a:latin typeface="Arial"/>
                <a:cs typeface="Arial"/>
              </a:rPr>
              <a:t> </a:t>
            </a:r>
            <a:r>
              <a:rPr lang="es-ES" sz="1750" b="1" spc="10" dirty="0">
                <a:latin typeface="Arial"/>
                <a:cs typeface="Arial"/>
              </a:rPr>
              <a:t>método</a:t>
            </a:r>
            <a:r>
              <a:rPr lang="es-ES" sz="1750" b="1" spc="-50" dirty="0">
                <a:latin typeface="Arial"/>
                <a:cs typeface="Arial"/>
              </a:rPr>
              <a:t> </a:t>
            </a:r>
            <a:r>
              <a:rPr lang="es-ES" sz="1750" b="1" spc="-60" dirty="0">
                <a:latin typeface="Arial"/>
                <a:cs typeface="Arial"/>
              </a:rPr>
              <a:t>HTTP</a:t>
            </a:r>
            <a:r>
              <a:rPr lang="es-ES" sz="1750" b="1" spc="-50" dirty="0">
                <a:latin typeface="Arial"/>
                <a:cs typeface="Arial"/>
              </a:rPr>
              <a:t> </a:t>
            </a:r>
            <a:r>
              <a:rPr lang="es-ES" sz="1750" b="1" spc="-15" dirty="0">
                <a:latin typeface="Arial"/>
                <a:cs typeface="Arial"/>
              </a:rPr>
              <a:t>la</a:t>
            </a:r>
            <a:r>
              <a:rPr lang="es-ES" sz="1750" b="1" spc="-50" dirty="0">
                <a:latin typeface="Arial"/>
                <a:cs typeface="Arial"/>
              </a:rPr>
              <a:t> </a:t>
            </a:r>
            <a:r>
              <a:rPr lang="es-ES" sz="1750" b="1" dirty="0">
                <a:latin typeface="Arial"/>
                <a:cs typeface="Arial"/>
              </a:rPr>
              <a:t>ope</a:t>
            </a:r>
            <a:r>
              <a:rPr lang="es-ES" sz="1750" b="1" spc="-25" dirty="0">
                <a:latin typeface="Arial"/>
                <a:cs typeface="Arial"/>
              </a:rPr>
              <a:t>r</a:t>
            </a:r>
            <a:r>
              <a:rPr lang="es-ES" sz="1750" b="1" spc="-50" dirty="0">
                <a:latin typeface="Arial"/>
                <a:cs typeface="Arial"/>
              </a:rPr>
              <a:t>ación</a:t>
            </a:r>
          </a:p>
          <a:p>
            <a:r>
              <a:rPr lang="es-ES" sz="1500" spc="-229" dirty="0">
                <a:latin typeface="Arial"/>
                <a:cs typeface="Arial"/>
              </a:rPr>
              <a:t>P</a:t>
            </a:r>
            <a:r>
              <a:rPr lang="es-ES" sz="1500" spc="45" dirty="0">
                <a:latin typeface="Arial"/>
                <a:cs typeface="Arial"/>
              </a:rPr>
              <a:t>etición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b="1" spc="-45" dirty="0">
                <a:latin typeface="Arial"/>
                <a:cs typeface="Arial"/>
              </a:rPr>
              <a:t>GET</a:t>
            </a:r>
            <a:r>
              <a:rPr lang="es-ES" sz="1500" b="1" spc="-40" dirty="0">
                <a:latin typeface="Arial"/>
                <a:cs typeface="Arial"/>
              </a:rPr>
              <a:t> </a:t>
            </a:r>
            <a:r>
              <a:rPr lang="es-ES" sz="1500" spc="-25" dirty="0">
                <a:latin typeface="Arial"/>
                <a:cs typeface="Arial"/>
              </a:rPr>
              <a:t>a</a:t>
            </a:r>
            <a:r>
              <a:rPr lang="es-ES" sz="1500" dirty="0">
                <a:latin typeface="Arial"/>
                <a:cs typeface="Arial"/>
              </a:rPr>
              <a:t> </a:t>
            </a:r>
            <a:r>
              <a:rPr lang="es-ES" sz="1500" spc="-75" dirty="0">
                <a:latin typeface="Arial"/>
                <a:cs typeface="Arial"/>
              </a:rPr>
              <a:t> </a:t>
            </a:r>
            <a:r>
              <a:rPr lang="es-ES" sz="1400" dirty="0">
                <a:latin typeface="Courier New"/>
                <a:cs typeface="Courier New"/>
                <a:hlinkClick r:id="rId3"/>
              </a:rPr>
              <a:t>http://miapp.com/usuarios</a:t>
            </a:r>
            <a:endParaRPr lang="es-ES" sz="1400" dirty="0">
              <a:latin typeface="Courier New"/>
              <a:cs typeface="Courier New"/>
            </a:endParaRPr>
          </a:p>
          <a:p>
            <a:r>
              <a:rPr lang="es-ES" sz="1500" spc="-229" dirty="0">
                <a:latin typeface="Arial"/>
                <a:cs typeface="Arial"/>
              </a:rPr>
              <a:t>P</a:t>
            </a:r>
            <a:r>
              <a:rPr lang="es-ES" sz="1500" spc="45" dirty="0">
                <a:latin typeface="Arial"/>
                <a:cs typeface="Arial"/>
              </a:rPr>
              <a:t>etición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b="1" spc="-50" dirty="0">
                <a:latin typeface="Arial"/>
                <a:cs typeface="Arial"/>
              </a:rPr>
              <a:t>PUT</a:t>
            </a:r>
            <a:r>
              <a:rPr lang="es-ES" sz="1500" b="1" spc="-40" dirty="0">
                <a:latin typeface="Arial"/>
                <a:cs typeface="Arial"/>
              </a:rPr>
              <a:t> </a:t>
            </a:r>
            <a:r>
              <a:rPr lang="es-ES" sz="1500" spc="20" dirty="0">
                <a:latin typeface="Arial"/>
                <a:cs typeface="Arial"/>
              </a:rPr>
              <a:t>(con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spc="15" dirty="0">
                <a:latin typeface="Arial"/>
                <a:cs typeface="Arial"/>
              </a:rPr>
              <a:t>los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spc="20" dirty="0">
                <a:latin typeface="Arial"/>
                <a:cs typeface="Arial"/>
              </a:rPr>
              <a:t>nuevos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spc="50" dirty="0">
                <a:latin typeface="Arial"/>
                <a:cs typeface="Arial"/>
              </a:rPr>
              <a:t>d</a:t>
            </a:r>
            <a:r>
              <a:rPr lang="es-ES" sz="1500" spc="30" dirty="0">
                <a:latin typeface="Arial"/>
                <a:cs typeface="Arial"/>
              </a:rPr>
              <a:t>a</a:t>
            </a:r>
            <a:r>
              <a:rPr lang="es-ES" sz="1500" spc="25" dirty="0">
                <a:latin typeface="Arial"/>
                <a:cs typeface="Arial"/>
              </a:rPr>
              <a:t>tos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spc="55" dirty="0">
                <a:latin typeface="Arial"/>
                <a:cs typeface="Arial"/>
              </a:rPr>
              <a:t>pa</a:t>
            </a:r>
            <a:r>
              <a:rPr lang="es-ES" sz="1500" spc="15" dirty="0">
                <a:latin typeface="Arial"/>
                <a:cs typeface="Arial"/>
              </a:rPr>
              <a:t>r</a:t>
            </a:r>
            <a:r>
              <a:rPr lang="es-ES" sz="1500" spc="-25" dirty="0">
                <a:latin typeface="Arial"/>
                <a:cs typeface="Arial"/>
              </a:rPr>
              <a:t>a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spc="40" dirty="0">
                <a:latin typeface="Arial"/>
                <a:cs typeface="Arial"/>
              </a:rPr>
              <a:t>el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spc="10" dirty="0">
                <a:latin typeface="Arial"/>
                <a:cs typeface="Arial"/>
              </a:rPr>
              <a:t>usuario)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spc="-25" dirty="0">
                <a:latin typeface="Arial"/>
                <a:cs typeface="Arial"/>
              </a:rPr>
              <a:t>a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400" dirty="0">
                <a:latin typeface="Courier New"/>
                <a:cs typeface="Courier New"/>
                <a:hlinkClick r:id="rId4"/>
              </a:rPr>
              <a:t>http://miapp.com/usuario/1</a:t>
            </a:r>
            <a:endParaRPr lang="es-ES" sz="1400" dirty="0">
              <a:latin typeface="Courier New"/>
              <a:cs typeface="Courier New"/>
            </a:endParaRPr>
          </a:p>
          <a:p>
            <a:r>
              <a:rPr lang="es-ES" sz="2250" spc="-345" baseline="1851" dirty="0">
                <a:latin typeface="Arial"/>
                <a:cs typeface="Arial"/>
              </a:rPr>
              <a:t>P</a:t>
            </a:r>
            <a:r>
              <a:rPr lang="es-ES" sz="2250" spc="67" baseline="1851" dirty="0">
                <a:latin typeface="Arial"/>
                <a:cs typeface="Arial"/>
              </a:rPr>
              <a:t>etición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250" b="1" spc="-52" baseline="1851" dirty="0">
                <a:latin typeface="Arial"/>
                <a:cs typeface="Arial"/>
              </a:rPr>
              <a:t>PO</a:t>
            </a:r>
            <a:r>
              <a:rPr lang="es-ES" sz="2250" b="1" spc="-82" baseline="1851" dirty="0">
                <a:latin typeface="Arial"/>
                <a:cs typeface="Arial"/>
              </a:rPr>
              <a:t>ST</a:t>
            </a:r>
            <a:r>
              <a:rPr lang="es-ES" sz="2250" b="1" spc="-60" baseline="1851" dirty="0">
                <a:latin typeface="Arial"/>
                <a:cs typeface="Arial"/>
              </a:rPr>
              <a:t> </a:t>
            </a:r>
            <a:r>
              <a:rPr lang="es-ES" sz="2250" spc="30" baseline="1851" dirty="0">
                <a:latin typeface="Arial"/>
                <a:cs typeface="Arial"/>
              </a:rPr>
              <a:t>(con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250" spc="22" baseline="1851" dirty="0">
                <a:latin typeface="Arial"/>
                <a:cs typeface="Arial"/>
              </a:rPr>
              <a:t>los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250" spc="75" baseline="1851" dirty="0">
                <a:latin typeface="Arial"/>
                <a:cs typeface="Arial"/>
              </a:rPr>
              <a:t>d</a:t>
            </a:r>
            <a:r>
              <a:rPr lang="es-ES" sz="2250" spc="44" baseline="1851" dirty="0">
                <a:latin typeface="Arial"/>
                <a:cs typeface="Arial"/>
              </a:rPr>
              <a:t>a</a:t>
            </a:r>
            <a:r>
              <a:rPr lang="es-ES" sz="2250" spc="37" baseline="1851" dirty="0">
                <a:latin typeface="Arial"/>
                <a:cs typeface="Arial"/>
              </a:rPr>
              <a:t>tos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250" spc="104" baseline="1851" dirty="0">
                <a:latin typeface="Arial"/>
                <a:cs typeface="Arial"/>
              </a:rPr>
              <a:t>del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250" spc="60" baseline="1851" dirty="0">
                <a:latin typeface="Arial"/>
                <a:cs typeface="Arial"/>
              </a:rPr>
              <a:t>nuevo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250" spc="15" baseline="1851" dirty="0">
                <a:latin typeface="Arial"/>
                <a:cs typeface="Arial"/>
              </a:rPr>
              <a:t>usuario)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250" spc="-37" baseline="1851" dirty="0">
                <a:latin typeface="Arial"/>
                <a:cs typeface="Arial"/>
              </a:rPr>
              <a:t>a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100" baseline="1984" dirty="0">
                <a:latin typeface="Courier New"/>
                <a:cs typeface="Courier New"/>
                <a:hlinkClick r:id="rId3"/>
              </a:rPr>
              <a:t>http://miapp.com/usuarios</a:t>
            </a:r>
            <a:endParaRPr lang="es-ES" sz="2100" baseline="1984" dirty="0">
              <a:latin typeface="Courier New"/>
              <a:cs typeface="Courier New"/>
            </a:endParaRPr>
          </a:p>
          <a:p>
            <a:endParaRPr lang="es-E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0475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-114" dirty="0">
                <a:latin typeface="Arial"/>
                <a:cs typeface="Arial"/>
              </a:rPr>
              <a:t>GET</a:t>
            </a:r>
            <a:br>
              <a:rPr lang="es-ES" dirty="0">
                <a:latin typeface="Arial"/>
                <a:cs typeface="Arial"/>
              </a:rPr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230504" algn="l"/>
              </a:tabLst>
            </a:pPr>
            <a:r>
              <a:rPr lang="es-ES" spc="-45" dirty="0">
                <a:latin typeface="Arial"/>
                <a:cs typeface="Arial"/>
              </a:rPr>
              <a:t>Operación solo de lectura. Para recuperar información</a:t>
            </a:r>
          </a:p>
          <a:p>
            <a:pPr>
              <a:lnSpc>
                <a:spcPct val="100000"/>
              </a:lnSpc>
              <a:tabLst>
                <a:tab pos="230504" algn="l"/>
              </a:tabLst>
            </a:pPr>
            <a:r>
              <a:rPr lang="es-ES" spc="-100" dirty="0">
                <a:latin typeface="Arial"/>
                <a:cs typeface="Arial"/>
              </a:rPr>
              <a:t>T</a:t>
            </a:r>
            <a:r>
              <a:rPr lang="es-ES" spc="30" dirty="0">
                <a:latin typeface="Arial"/>
                <a:cs typeface="Arial"/>
              </a:rPr>
              <a:t>ípicamente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30" dirty="0">
                <a:latin typeface="Arial"/>
                <a:cs typeface="Arial"/>
              </a:rPr>
              <a:t>cuerpo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petición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dirty="0">
                <a:latin typeface="Arial"/>
                <a:cs typeface="Arial"/>
              </a:rPr>
              <a:t>esta</a:t>
            </a:r>
            <a:r>
              <a:rPr lang="es-ES" spc="-25" dirty="0">
                <a:latin typeface="Arial"/>
                <a:cs typeface="Arial"/>
              </a:rPr>
              <a:t>r</a:t>
            </a:r>
            <a:r>
              <a:rPr lang="es-ES" spc="-40" dirty="0">
                <a:latin typeface="Arial"/>
                <a:cs typeface="Arial"/>
              </a:rPr>
              <a:t>á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45" dirty="0">
                <a:latin typeface="Arial"/>
                <a:cs typeface="Arial"/>
              </a:rPr>
              <a:t>vacío</a:t>
            </a:r>
          </a:p>
          <a:p>
            <a:pPr>
              <a:lnSpc>
                <a:spcPct val="100000"/>
              </a:lnSpc>
              <a:tabLst>
                <a:tab pos="230504" algn="l"/>
              </a:tabLst>
            </a:pPr>
            <a:r>
              <a:rPr lang="es-ES" b="1" spc="5" dirty="0" err="1">
                <a:latin typeface="Arial"/>
                <a:cs typeface="Arial"/>
              </a:rPr>
              <a:t>Idempotente</a:t>
            </a:r>
            <a:r>
              <a:rPr lang="es-ES" spc="35" dirty="0">
                <a:latin typeface="Arial"/>
                <a:cs typeface="Arial"/>
              </a:rPr>
              <a:t>: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no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85" dirty="0">
                <a:latin typeface="Arial"/>
                <a:cs typeface="Arial"/>
              </a:rPr>
              <a:t>impo</a:t>
            </a:r>
            <a:r>
              <a:rPr lang="es-ES" spc="25" dirty="0">
                <a:latin typeface="Arial"/>
                <a:cs typeface="Arial"/>
              </a:rPr>
              <a:t>r</a:t>
            </a:r>
            <a:r>
              <a:rPr lang="es-ES" spc="10" dirty="0">
                <a:latin typeface="Arial"/>
                <a:cs typeface="Arial"/>
              </a:rPr>
              <a:t>ta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si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0" dirty="0">
                <a:latin typeface="Arial"/>
                <a:cs typeface="Arial"/>
              </a:rPr>
              <a:t>ejecuta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1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95" dirty="0">
                <a:latin typeface="Arial"/>
                <a:cs typeface="Arial"/>
              </a:rPr>
              <a:t>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1000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20" dirty="0">
                <a:latin typeface="Arial"/>
                <a:cs typeface="Arial"/>
              </a:rPr>
              <a:t>veces,</a:t>
            </a:r>
            <a:r>
              <a:rPr lang="es-ES" spc="-105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30" dirty="0">
                <a:latin typeface="Arial"/>
                <a:cs typeface="Arial"/>
              </a:rPr>
              <a:t>esultado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es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mismo</a:t>
            </a:r>
          </a:p>
          <a:p>
            <a:pPr>
              <a:lnSpc>
                <a:spcPct val="100000"/>
              </a:lnSpc>
              <a:tabLst>
                <a:tab pos="230504" algn="l"/>
              </a:tabLst>
            </a:pPr>
            <a:r>
              <a:rPr lang="es-ES" b="1" spc="-45" dirty="0">
                <a:latin typeface="Arial"/>
                <a:cs typeface="Arial"/>
              </a:rPr>
              <a:t>Segu</a:t>
            </a:r>
            <a:r>
              <a:rPr lang="es-ES" b="1" spc="-55" dirty="0">
                <a:latin typeface="Arial"/>
                <a:cs typeface="Arial"/>
              </a:rPr>
              <a:t>r</a:t>
            </a:r>
            <a:r>
              <a:rPr lang="es-ES" b="1" spc="-10" dirty="0">
                <a:latin typeface="Arial"/>
                <a:cs typeface="Arial"/>
              </a:rPr>
              <a:t>a</a:t>
            </a:r>
            <a:r>
              <a:rPr lang="es-ES" spc="35" dirty="0">
                <a:latin typeface="Arial"/>
                <a:cs typeface="Arial"/>
              </a:rPr>
              <a:t>: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no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tiene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efectos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dirty="0">
                <a:latin typeface="Arial"/>
                <a:cs typeface="Arial"/>
              </a:rPr>
              <a:t>l</a:t>
            </a:r>
            <a:r>
              <a:rPr lang="es-ES" spc="-15" dirty="0">
                <a:latin typeface="Arial"/>
                <a:cs typeface="Arial"/>
              </a:rPr>
              <a:t>a</a:t>
            </a:r>
            <a:r>
              <a:rPr lang="es-ES" spc="50" dirty="0">
                <a:latin typeface="Arial"/>
                <a:cs typeface="Arial"/>
              </a:rPr>
              <a:t>te</a:t>
            </a:r>
            <a:r>
              <a:rPr lang="es-ES" spc="15" dirty="0">
                <a:latin typeface="Arial"/>
                <a:cs typeface="Arial"/>
              </a:rPr>
              <a:t>r</a:t>
            </a:r>
            <a:r>
              <a:rPr lang="es-ES" spc="-20" dirty="0">
                <a:latin typeface="Arial"/>
                <a:cs typeface="Arial"/>
              </a:rPr>
              <a:t>ales</a:t>
            </a:r>
          </a:p>
          <a:p>
            <a:pPr>
              <a:lnSpc>
                <a:spcPct val="100000"/>
              </a:lnSpc>
              <a:tabLst>
                <a:tab pos="230504" algn="l"/>
              </a:tabLst>
            </a:pPr>
            <a:r>
              <a:rPr lang="es-ES" sz="1750" spc="25" dirty="0">
                <a:latin typeface="Arial"/>
                <a:cs typeface="Arial"/>
              </a:rPr>
              <a:t>Ejemplos:</a:t>
            </a:r>
          </a:p>
          <a:p>
            <a:pPr>
              <a:lnSpc>
                <a:spcPct val="100000"/>
              </a:lnSpc>
              <a:tabLst>
                <a:tab pos="230504" algn="l"/>
              </a:tabLst>
            </a:pPr>
            <a:r>
              <a:rPr lang="es-ES" sz="1500" spc="-229" dirty="0">
                <a:latin typeface="Arial"/>
                <a:cs typeface="Arial"/>
              </a:rPr>
              <a:t>P</a:t>
            </a:r>
            <a:r>
              <a:rPr lang="es-ES" sz="1500" spc="45" dirty="0">
                <a:latin typeface="Arial"/>
                <a:cs typeface="Arial"/>
              </a:rPr>
              <a:t>etición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b="1" spc="-45" dirty="0">
                <a:latin typeface="Arial"/>
                <a:cs typeface="Arial"/>
              </a:rPr>
              <a:t>GET</a:t>
            </a:r>
            <a:r>
              <a:rPr lang="es-ES" sz="1500" b="1" spc="-40" dirty="0">
                <a:latin typeface="Arial"/>
                <a:cs typeface="Arial"/>
              </a:rPr>
              <a:t> </a:t>
            </a:r>
            <a:r>
              <a:rPr lang="es-ES" sz="1500" spc="-25" dirty="0">
                <a:latin typeface="Arial"/>
                <a:cs typeface="Arial"/>
              </a:rPr>
              <a:t>a</a:t>
            </a:r>
            <a:r>
              <a:rPr lang="es-ES" sz="1500" dirty="0">
                <a:latin typeface="Arial"/>
                <a:cs typeface="Arial"/>
              </a:rPr>
              <a:t> </a:t>
            </a:r>
            <a:r>
              <a:rPr lang="es-ES" sz="1500" spc="-75" dirty="0">
                <a:latin typeface="Arial"/>
                <a:cs typeface="Arial"/>
              </a:rPr>
              <a:t> </a:t>
            </a:r>
            <a:r>
              <a:rPr lang="es-ES" sz="1400" spc="-5" dirty="0">
                <a:latin typeface="Courier New"/>
                <a:cs typeface="Courier New"/>
                <a:hlinkClick r:id="rId2"/>
              </a:rPr>
              <a:t>http://miapp.com/usuarios?orden=as</a:t>
            </a:r>
            <a:r>
              <a:rPr lang="es-ES" sz="1400" dirty="0">
                <a:latin typeface="Courier New"/>
                <a:cs typeface="Courier New"/>
                <a:hlinkClick r:id="rId2"/>
              </a:rPr>
              <a:t>c</a:t>
            </a:r>
            <a:r>
              <a:rPr lang="es-ES" sz="1400" spc="5" dirty="0">
                <a:latin typeface="Courier New"/>
                <a:cs typeface="Courier New"/>
                <a:hlinkClick r:id="rId2"/>
              </a:rPr>
              <a:t> </a:t>
            </a:r>
            <a:r>
              <a:rPr lang="es-ES" sz="1500" i="1" spc="15" dirty="0">
                <a:latin typeface="Arial"/>
                <a:cs typeface="Arial"/>
              </a:rPr>
              <a:t>(Devuelve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40" dirty="0">
                <a:latin typeface="Arial"/>
                <a:cs typeface="Arial"/>
              </a:rPr>
              <a:t>un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40" dirty="0">
                <a:latin typeface="Arial"/>
                <a:cs typeface="Arial"/>
              </a:rPr>
              <a:t>conjunto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65" dirty="0">
                <a:latin typeface="Arial"/>
                <a:cs typeface="Arial"/>
              </a:rPr>
              <a:t>de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dirty="0">
                <a:latin typeface="Arial"/>
                <a:cs typeface="Arial"/>
              </a:rPr>
              <a:t>usuarios)</a:t>
            </a:r>
          </a:p>
          <a:p>
            <a:pPr>
              <a:lnSpc>
                <a:spcPct val="100000"/>
              </a:lnSpc>
              <a:tabLst>
                <a:tab pos="230504" algn="l"/>
              </a:tabLst>
            </a:pPr>
            <a:r>
              <a:rPr lang="es-ES" sz="2250" spc="-345" baseline="1851" dirty="0">
                <a:latin typeface="Arial"/>
                <a:cs typeface="Arial"/>
              </a:rPr>
              <a:t>P</a:t>
            </a:r>
            <a:r>
              <a:rPr lang="es-ES" sz="2250" spc="67" baseline="1851" dirty="0">
                <a:latin typeface="Arial"/>
                <a:cs typeface="Arial"/>
              </a:rPr>
              <a:t>etición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250" b="1" spc="-67" baseline="1851" dirty="0">
                <a:latin typeface="Arial"/>
                <a:cs typeface="Arial"/>
              </a:rPr>
              <a:t>GET</a:t>
            </a:r>
            <a:r>
              <a:rPr lang="es-ES" sz="2250" b="1" spc="-60" baseline="1851" dirty="0">
                <a:latin typeface="Arial"/>
                <a:cs typeface="Arial"/>
              </a:rPr>
              <a:t> </a:t>
            </a:r>
            <a:r>
              <a:rPr lang="es-ES" sz="2250" spc="-37" baseline="1851" dirty="0">
                <a:latin typeface="Arial"/>
                <a:cs typeface="Arial"/>
              </a:rPr>
              <a:t>a</a:t>
            </a:r>
            <a:r>
              <a:rPr lang="es-ES" sz="2250" spc="-60" baseline="1851" dirty="0">
                <a:latin typeface="Arial"/>
                <a:cs typeface="Arial"/>
              </a:rPr>
              <a:t> </a:t>
            </a:r>
            <a:r>
              <a:rPr lang="es-ES" sz="2100" spc="-7" baseline="1984" dirty="0">
                <a:latin typeface="Courier New"/>
                <a:cs typeface="Courier New"/>
                <a:hlinkClick r:id="rId3"/>
              </a:rPr>
              <a:t>http://miapp.com/usuario/</a:t>
            </a:r>
            <a:r>
              <a:rPr lang="es-ES" sz="2100" baseline="1984" dirty="0">
                <a:latin typeface="Courier New"/>
                <a:cs typeface="Courier New"/>
                <a:hlinkClick r:id="rId3"/>
              </a:rPr>
              <a:t>1</a:t>
            </a:r>
            <a:r>
              <a:rPr lang="es-ES" sz="2100" spc="7" baseline="1984" dirty="0">
                <a:latin typeface="Courier New"/>
                <a:cs typeface="Courier New"/>
                <a:hlinkClick r:id="rId3"/>
              </a:rPr>
              <a:t> </a:t>
            </a:r>
            <a:r>
              <a:rPr lang="es-ES" sz="2250" i="1" spc="22" baseline="1851" dirty="0">
                <a:latin typeface="Arial"/>
                <a:cs typeface="Arial"/>
              </a:rPr>
              <a:t>(Devuelve</a:t>
            </a:r>
            <a:r>
              <a:rPr lang="es-ES" sz="2250" i="1" spc="-60" baseline="1851" dirty="0">
                <a:latin typeface="Arial"/>
                <a:cs typeface="Arial"/>
              </a:rPr>
              <a:t> </a:t>
            </a:r>
            <a:r>
              <a:rPr lang="es-ES" sz="2250" i="1" spc="60" baseline="1851" dirty="0">
                <a:latin typeface="Arial"/>
                <a:cs typeface="Arial"/>
              </a:rPr>
              <a:t>un</a:t>
            </a:r>
            <a:r>
              <a:rPr lang="es-ES" sz="2250" i="1" spc="-60" baseline="1851" dirty="0">
                <a:latin typeface="Arial"/>
                <a:cs typeface="Arial"/>
              </a:rPr>
              <a:t> </a:t>
            </a:r>
            <a:r>
              <a:rPr lang="es-ES" sz="2250" i="1" spc="15" baseline="1851" dirty="0">
                <a:latin typeface="Arial"/>
                <a:cs typeface="Arial"/>
              </a:rPr>
              <a:t>usuario</a:t>
            </a:r>
            <a:r>
              <a:rPr lang="es-ES" sz="2250" i="1" spc="-60" baseline="1851" dirty="0">
                <a:latin typeface="Arial"/>
                <a:cs typeface="Arial"/>
              </a:rPr>
              <a:t> </a:t>
            </a:r>
            <a:r>
              <a:rPr lang="es-ES" sz="2250" i="1" spc="52" baseline="1851" dirty="0">
                <a:latin typeface="Arial"/>
                <a:cs typeface="Arial"/>
              </a:rPr>
              <a:t>sabiendo</a:t>
            </a:r>
            <a:r>
              <a:rPr lang="es-ES" sz="2250" i="1" spc="-60" baseline="1851" dirty="0">
                <a:latin typeface="Arial"/>
                <a:cs typeface="Arial"/>
              </a:rPr>
              <a:t> </a:t>
            </a:r>
            <a:r>
              <a:rPr lang="es-ES" sz="2250" i="1" spc="-37" baseline="1851" dirty="0">
                <a:latin typeface="Arial"/>
                <a:cs typeface="Arial"/>
              </a:rPr>
              <a:t>su</a:t>
            </a:r>
            <a:r>
              <a:rPr lang="es-ES" sz="2250" i="1" spc="-60" baseline="1851" dirty="0">
                <a:latin typeface="Arial"/>
                <a:cs typeface="Arial"/>
              </a:rPr>
              <a:t> </a:t>
            </a:r>
            <a:r>
              <a:rPr lang="es-ES" sz="2250" i="1" spc="44" baseline="1851" dirty="0">
                <a:latin typeface="Arial"/>
                <a:cs typeface="Arial"/>
              </a:rPr>
              <a:t>id</a:t>
            </a:r>
            <a:endParaRPr lang="es-ES" dirty="0"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buClr>
                <a:srgbClr val="1C355E"/>
              </a:buClr>
              <a:buNone/>
              <a:tabLst>
                <a:tab pos="230504" algn="l"/>
              </a:tabLst>
            </a:pPr>
            <a:endParaRPr lang="es-ES" baseline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373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-100" dirty="0"/>
              <a:t>PO</a:t>
            </a:r>
            <a:r>
              <a:rPr lang="es-ES" b="1" spc="-135" dirty="0"/>
              <a:t>ST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473075">
              <a:lnSpc>
                <a:spcPct val="109500"/>
              </a:lnSpc>
            </a:pPr>
            <a:r>
              <a:rPr lang="es-ES" spc="-240" dirty="0">
                <a:latin typeface="Arial"/>
                <a:cs typeface="Arial"/>
              </a:rPr>
              <a:t>R</a:t>
            </a:r>
            <a:r>
              <a:rPr lang="es-ES" spc="75" dirty="0">
                <a:latin typeface="Arial"/>
                <a:cs typeface="Arial"/>
              </a:rPr>
              <a:t>ep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esenta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65" dirty="0">
                <a:latin typeface="Arial"/>
                <a:cs typeface="Arial"/>
              </a:rPr>
              <a:t>inse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-55" dirty="0">
                <a:latin typeface="Arial"/>
                <a:cs typeface="Arial"/>
              </a:rPr>
              <a:t>ción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un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nuevo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15" dirty="0">
                <a:latin typeface="Arial"/>
                <a:cs typeface="Arial"/>
              </a:rPr>
              <a:t>ecurso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con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los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d</a:t>
            </a:r>
            <a:r>
              <a:rPr lang="es-ES" spc="25" dirty="0">
                <a:latin typeface="Arial"/>
                <a:cs typeface="Arial"/>
              </a:rPr>
              <a:t>a</a:t>
            </a:r>
            <a:r>
              <a:rPr lang="es-ES" spc="20" dirty="0">
                <a:latin typeface="Arial"/>
                <a:cs typeface="Arial"/>
              </a:rPr>
              <a:t>tos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contenidos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en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0" dirty="0">
                <a:latin typeface="Arial"/>
                <a:cs typeface="Arial"/>
              </a:rPr>
              <a:t>cuerpo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petición</a:t>
            </a:r>
            <a:endParaRPr lang="es-ES" dirty="0">
              <a:latin typeface="Arial"/>
              <a:cs typeface="Arial"/>
            </a:endParaRPr>
          </a:p>
          <a:p>
            <a:pPr marL="12700" marR="475615">
              <a:lnSpc>
                <a:spcPct val="109500"/>
              </a:lnSpc>
              <a:spcBef>
                <a:spcPts val="600"/>
              </a:spcBef>
            </a:pPr>
            <a:r>
              <a:rPr lang="es-ES" spc="-75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utiliza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cabece</a:t>
            </a:r>
            <a:r>
              <a:rPr lang="es-ES" spc="-10" dirty="0">
                <a:latin typeface="Arial"/>
                <a:cs typeface="Arial"/>
              </a:rPr>
              <a:t>r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80" dirty="0">
                <a:latin typeface="Arial"/>
                <a:cs typeface="Arial"/>
              </a:rPr>
              <a:t>C</a:t>
            </a:r>
            <a:r>
              <a:rPr lang="es-ES" b="1" spc="-10" dirty="0">
                <a:latin typeface="Arial"/>
                <a:cs typeface="Arial"/>
              </a:rPr>
              <a:t>ontent</a:t>
            </a:r>
            <a:r>
              <a:rPr lang="es-ES" b="1" spc="-185" dirty="0">
                <a:latin typeface="Arial"/>
                <a:cs typeface="Arial"/>
              </a:rPr>
              <a:t>-</a:t>
            </a:r>
            <a:r>
              <a:rPr lang="es-ES" b="1" spc="-245" dirty="0" err="1">
                <a:latin typeface="Arial"/>
                <a:cs typeface="Arial"/>
              </a:rPr>
              <a:t>T</a:t>
            </a:r>
            <a:r>
              <a:rPr lang="es-ES" b="1" dirty="0" err="1">
                <a:latin typeface="Arial"/>
                <a:cs typeface="Arial"/>
              </a:rPr>
              <a:t>ype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pa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indicar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80" dirty="0">
                <a:latin typeface="Arial"/>
                <a:cs typeface="Arial"/>
              </a:rPr>
              <a:t>tipo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75" dirty="0">
                <a:latin typeface="Arial"/>
                <a:cs typeface="Arial"/>
              </a:rPr>
              <a:t>ep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15" dirty="0">
                <a:latin typeface="Arial"/>
                <a:cs typeface="Arial"/>
              </a:rPr>
              <a:t>esentación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del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15" dirty="0">
                <a:latin typeface="Arial"/>
                <a:cs typeface="Arial"/>
              </a:rPr>
              <a:t>ecurso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del</a:t>
            </a:r>
            <a:r>
              <a:rPr lang="es-ES" spc="40" dirty="0">
                <a:latin typeface="Arial"/>
                <a:cs typeface="Arial"/>
              </a:rPr>
              <a:t> </a:t>
            </a:r>
            <a:r>
              <a:rPr lang="es-ES" spc="50" dirty="0">
                <a:latin typeface="Arial"/>
                <a:cs typeface="Arial"/>
              </a:rPr>
              <a:t>cuerpo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petición</a:t>
            </a:r>
            <a:endParaRPr lang="es-ES" dirty="0">
              <a:latin typeface="Arial"/>
              <a:cs typeface="Arial"/>
            </a:endParaRPr>
          </a:p>
          <a:p>
            <a:pPr marL="12700" marR="597535">
              <a:lnSpc>
                <a:spcPct val="109500"/>
              </a:lnSpc>
              <a:spcBef>
                <a:spcPts val="600"/>
              </a:spcBef>
            </a:pPr>
            <a:r>
              <a:rPr lang="es-ES" spc="40" dirty="0">
                <a:latin typeface="Arial"/>
                <a:cs typeface="Arial"/>
              </a:rPr>
              <a:t>Cuando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usa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80" dirty="0">
                <a:latin typeface="Arial"/>
                <a:cs typeface="Arial"/>
              </a:rPr>
              <a:t>PO</a:t>
            </a:r>
            <a:r>
              <a:rPr lang="es-ES" spc="-105" dirty="0">
                <a:latin typeface="Arial"/>
                <a:cs typeface="Arial"/>
              </a:rPr>
              <a:t>S</a:t>
            </a:r>
            <a:r>
              <a:rPr lang="es-ES" spc="-215" dirty="0">
                <a:latin typeface="Arial"/>
                <a:cs typeface="Arial"/>
              </a:rPr>
              <a:t>T</a:t>
            </a:r>
            <a:r>
              <a:rPr lang="es-ES" spc="-35" dirty="0">
                <a:latin typeface="Arial"/>
                <a:cs typeface="Arial"/>
              </a:rPr>
              <a:t>,</a:t>
            </a:r>
            <a:r>
              <a:rPr lang="es-ES" spc="-105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25" dirty="0">
                <a:latin typeface="Arial"/>
                <a:cs typeface="Arial"/>
              </a:rPr>
              <a:t>cliente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35" dirty="0">
                <a:latin typeface="Arial"/>
                <a:cs typeface="Arial"/>
              </a:rPr>
              <a:t>no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55" dirty="0">
                <a:latin typeface="Arial"/>
                <a:cs typeface="Arial"/>
              </a:rPr>
              <a:t>conoce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id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15" dirty="0">
                <a:latin typeface="Arial"/>
                <a:cs typeface="Arial"/>
              </a:rPr>
              <a:t>del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-70" dirty="0">
                <a:latin typeface="Arial"/>
                <a:cs typeface="Arial"/>
              </a:rPr>
              <a:t>ecurso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ya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este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no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dirty="0">
                <a:latin typeface="Arial"/>
                <a:cs typeface="Arial"/>
              </a:rPr>
              <a:t>ha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c</a:t>
            </a:r>
            <a:r>
              <a:rPr lang="es-ES" spc="-20" dirty="0">
                <a:latin typeface="Arial"/>
                <a:cs typeface="Arial"/>
              </a:rPr>
              <a:t>r</a:t>
            </a:r>
            <a:r>
              <a:rPr lang="es-ES" spc="10" dirty="0">
                <a:latin typeface="Arial"/>
                <a:cs typeface="Arial"/>
              </a:rPr>
              <a:t>e</a:t>
            </a:r>
            <a:r>
              <a:rPr lang="es-ES" spc="65" dirty="0">
                <a:latin typeface="Arial"/>
                <a:cs typeface="Arial"/>
              </a:rPr>
              <a:t>ado</a:t>
            </a:r>
            <a:r>
              <a:rPr lang="es-ES" spc="30" dirty="0">
                <a:latin typeface="Arial"/>
                <a:cs typeface="Arial"/>
              </a:rPr>
              <a:t> </a:t>
            </a:r>
            <a:r>
              <a:rPr lang="es-ES" spc="20" dirty="0">
                <a:latin typeface="Arial"/>
                <a:cs typeface="Arial"/>
              </a:rPr>
              <a:t>todavía</a:t>
            </a:r>
            <a:endParaRPr lang="es-E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s-ES" b="1" spc="5" dirty="0">
                <a:latin typeface="Arial"/>
                <a:cs typeface="Arial"/>
              </a:rPr>
              <a:t>Ni Idempotente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40" dirty="0">
                <a:latin typeface="Arial"/>
                <a:cs typeface="Arial"/>
              </a:rPr>
              <a:t>ni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55" dirty="0">
                <a:latin typeface="Arial"/>
                <a:cs typeface="Arial"/>
              </a:rPr>
              <a:t>segu</a:t>
            </a:r>
            <a:r>
              <a:rPr lang="es-ES" b="1" spc="-60" dirty="0">
                <a:latin typeface="Arial"/>
                <a:cs typeface="Arial"/>
              </a:rPr>
              <a:t>r</a:t>
            </a:r>
            <a:r>
              <a:rPr lang="es-ES" b="1" spc="-10" dirty="0">
                <a:latin typeface="Arial"/>
                <a:cs typeface="Arial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s-ES" b="1" spc="-10" dirty="0">
                <a:latin typeface="Arial"/>
                <a:cs typeface="Arial"/>
              </a:rPr>
              <a:t>Ejemplo</a:t>
            </a:r>
          </a:p>
          <a:p>
            <a:pPr marL="12700">
              <a:spcBef>
                <a:spcPts val="800"/>
              </a:spcBef>
            </a:pPr>
            <a:r>
              <a:rPr lang="es-ES" sz="2000" spc="-229" dirty="0">
                <a:latin typeface="Arial"/>
                <a:cs typeface="Arial"/>
              </a:rPr>
              <a:t>P</a:t>
            </a:r>
            <a:r>
              <a:rPr lang="es-ES" sz="2000" spc="45" dirty="0">
                <a:latin typeface="Arial"/>
                <a:cs typeface="Arial"/>
              </a:rPr>
              <a:t>etición</a:t>
            </a:r>
            <a:r>
              <a:rPr lang="es-ES" sz="2000" spc="-40" dirty="0">
                <a:latin typeface="Arial"/>
                <a:cs typeface="Arial"/>
              </a:rPr>
              <a:t> </a:t>
            </a:r>
            <a:r>
              <a:rPr lang="es-ES" sz="2000" b="1" spc="-35" dirty="0">
                <a:latin typeface="Arial"/>
                <a:cs typeface="Arial"/>
              </a:rPr>
              <a:t>PO</a:t>
            </a:r>
            <a:r>
              <a:rPr lang="es-ES" sz="2000" b="1" spc="-55" dirty="0">
                <a:latin typeface="Arial"/>
                <a:cs typeface="Arial"/>
              </a:rPr>
              <a:t>ST</a:t>
            </a:r>
            <a:r>
              <a:rPr lang="es-ES" sz="2000" b="1" spc="-40" dirty="0">
                <a:latin typeface="Arial"/>
                <a:cs typeface="Arial"/>
              </a:rPr>
              <a:t> </a:t>
            </a:r>
            <a:r>
              <a:rPr lang="es-ES" sz="2000" spc="-25" dirty="0">
                <a:latin typeface="Arial"/>
                <a:cs typeface="Arial"/>
              </a:rPr>
              <a:t>a</a:t>
            </a:r>
            <a:r>
              <a:rPr lang="es-ES" sz="2000" spc="-40" dirty="0">
                <a:latin typeface="Arial"/>
                <a:cs typeface="Arial"/>
              </a:rPr>
              <a:t> </a:t>
            </a:r>
            <a:r>
              <a:rPr lang="es-ES" spc="-5" dirty="0">
                <a:latin typeface="Courier New"/>
                <a:cs typeface="Courier New"/>
                <a:hlinkClick r:id="rId2"/>
              </a:rPr>
              <a:t>http://miapp.com/usuarios/</a:t>
            </a:r>
            <a:endParaRPr lang="es-ES" dirty="0">
              <a:latin typeface="Courier New"/>
              <a:cs typeface="Courier New"/>
            </a:endParaRPr>
          </a:p>
          <a:p>
            <a:pPr marL="12700">
              <a:spcBef>
                <a:spcPts val="800"/>
              </a:spcBef>
            </a:pPr>
            <a:r>
              <a:rPr lang="es-ES" i="1" spc="-10" dirty="0">
                <a:latin typeface="Arial"/>
                <a:cs typeface="Arial"/>
              </a:rPr>
              <a:t>(c</a:t>
            </a:r>
            <a:r>
              <a:rPr lang="es-ES" i="1" spc="-25" dirty="0">
                <a:latin typeface="Arial"/>
                <a:cs typeface="Arial"/>
              </a:rPr>
              <a:t>r</a:t>
            </a:r>
            <a:r>
              <a:rPr lang="es-ES" i="1" spc="15" dirty="0">
                <a:latin typeface="Arial"/>
                <a:cs typeface="Arial"/>
              </a:rPr>
              <a:t>e</a:t>
            </a:r>
            <a:r>
              <a:rPr lang="es-ES" i="1" spc="-25" dirty="0">
                <a:latin typeface="Arial"/>
                <a:cs typeface="Arial"/>
              </a:rPr>
              <a:t>a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40" dirty="0">
                <a:latin typeface="Arial"/>
                <a:cs typeface="Arial"/>
              </a:rPr>
              <a:t>un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20" dirty="0">
                <a:latin typeface="Arial"/>
                <a:cs typeface="Arial"/>
              </a:rPr>
              <a:t>nuevo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10" dirty="0">
                <a:latin typeface="Arial"/>
                <a:cs typeface="Arial"/>
              </a:rPr>
              <a:t>usuario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40" dirty="0">
                <a:latin typeface="Arial"/>
                <a:cs typeface="Arial"/>
              </a:rPr>
              <a:t>con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10" dirty="0">
                <a:latin typeface="Arial"/>
                <a:cs typeface="Arial"/>
              </a:rPr>
              <a:t>los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40" dirty="0">
                <a:latin typeface="Arial"/>
                <a:cs typeface="Arial"/>
              </a:rPr>
              <a:t>d</a:t>
            </a:r>
            <a:r>
              <a:rPr lang="es-ES" i="1" spc="20" dirty="0">
                <a:latin typeface="Arial"/>
                <a:cs typeface="Arial"/>
              </a:rPr>
              <a:t>a</a:t>
            </a:r>
            <a:r>
              <a:rPr lang="es-ES" i="1" spc="10" dirty="0">
                <a:latin typeface="Arial"/>
                <a:cs typeface="Arial"/>
              </a:rPr>
              <a:t>tos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35" dirty="0">
                <a:latin typeface="Arial"/>
                <a:cs typeface="Arial"/>
              </a:rPr>
              <a:t>contenidos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30" dirty="0">
                <a:latin typeface="Arial"/>
                <a:cs typeface="Arial"/>
              </a:rPr>
              <a:t>en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35" dirty="0">
                <a:latin typeface="Arial"/>
                <a:cs typeface="Arial"/>
              </a:rPr>
              <a:t>el </a:t>
            </a:r>
            <a:r>
              <a:rPr lang="es-ES" i="1" spc="45" dirty="0">
                <a:latin typeface="Arial"/>
                <a:cs typeface="Arial"/>
              </a:rPr>
              <a:t>cuerpo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65" dirty="0">
                <a:latin typeface="Arial"/>
                <a:cs typeface="Arial"/>
              </a:rPr>
              <a:t>de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10" dirty="0">
                <a:latin typeface="Arial"/>
                <a:cs typeface="Arial"/>
              </a:rPr>
              <a:t>la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35" dirty="0">
                <a:latin typeface="Arial"/>
                <a:cs typeface="Arial"/>
              </a:rPr>
              <a:t>petición)</a:t>
            </a:r>
            <a:endParaRPr lang="es-ES"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endParaRPr lang="es-E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0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servicio web?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software diseñado para soportar de modo </a:t>
            </a:r>
            <a:r>
              <a:rPr lang="es-ES" b="1" dirty="0"/>
              <a:t>interoperable</a:t>
            </a:r>
            <a:r>
              <a:rPr lang="es-ES" dirty="0"/>
              <a:t>  interacciones  </a:t>
            </a:r>
            <a:r>
              <a:rPr lang="es-ES" b="1" dirty="0"/>
              <a:t>máquina  a  máquina  </a:t>
            </a:r>
            <a:r>
              <a:rPr lang="es-ES" dirty="0"/>
              <a:t>a través de la red.</a:t>
            </a:r>
          </a:p>
          <a:p>
            <a:r>
              <a:rPr lang="es-ES" b="1" dirty="0"/>
              <a:t>Claves:</a:t>
            </a:r>
          </a:p>
          <a:p>
            <a:pPr marL="191770" marR="5080">
              <a:lnSpc>
                <a:spcPct val="111100"/>
              </a:lnSpc>
            </a:pPr>
            <a:r>
              <a:rPr lang="es-ES" b="1" dirty="0">
                <a:latin typeface="Arial"/>
                <a:cs typeface="Arial"/>
              </a:rPr>
              <a:t>Inte</a:t>
            </a:r>
            <a:r>
              <a:rPr lang="es-ES" b="1" spc="-30" dirty="0">
                <a:latin typeface="Arial"/>
                <a:cs typeface="Arial"/>
              </a:rPr>
              <a:t>r</a:t>
            </a:r>
            <a:r>
              <a:rPr lang="es-ES" b="1" spc="15" dirty="0">
                <a:latin typeface="Arial"/>
                <a:cs typeface="Arial"/>
              </a:rPr>
              <a:t>ope</a:t>
            </a:r>
            <a:r>
              <a:rPr lang="es-ES" b="1" spc="-10" dirty="0">
                <a:latin typeface="Arial"/>
                <a:cs typeface="Arial"/>
              </a:rPr>
              <a:t>r</a:t>
            </a:r>
            <a:r>
              <a:rPr lang="es-ES" b="1" spc="10" dirty="0">
                <a:latin typeface="Arial"/>
                <a:cs typeface="Arial"/>
              </a:rPr>
              <a:t>abilidad</a:t>
            </a:r>
            <a:r>
              <a:rPr lang="es-ES" spc="35" dirty="0">
                <a:latin typeface="Arial"/>
                <a:cs typeface="Arial"/>
              </a:rPr>
              <a:t>: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un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servicio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puede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dirty="0">
                <a:latin typeface="Arial"/>
                <a:cs typeface="Arial"/>
              </a:rPr>
              <a:t>ser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50" dirty="0">
                <a:latin typeface="Arial"/>
                <a:cs typeface="Arial"/>
              </a:rPr>
              <a:t>llamado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85" dirty="0">
                <a:latin typeface="Arial"/>
                <a:cs typeface="Arial"/>
              </a:rPr>
              <a:t>por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cualquier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30" dirty="0">
                <a:latin typeface="Arial"/>
                <a:cs typeface="Arial"/>
              </a:rPr>
              <a:t>aplicación,</a:t>
            </a:r>
            <a:r>
              <a:rPr lang="es-ES" spc="-85" dirty="0">
                <a:latin typeface="Arial"/>
                <a:cs typeface="Arial"/>
              </a:rPr>
              <a:t> </a:t>
            </a:r>
            <a:r>
              <a:rPr lang="es-ES" spc="30" dirty="0">
                <a:latin typeface="Arial"/>
                <a:cs typeface="Arial"/>
              </a:rPr>
              <a:t>usando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cualquier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lenguaje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80" dirty="0">
                <a:latin typeface="Arial"/>
                <a:cs typeface="Arial"/>
              </a:rPr>
              <a:t>de</a:t>
            </a:r>
            <a:r>
              <a:rPr lang="es-ES" spc="40" dirty="0">
                <a:latin typeface="Arial"/>
                <a:cs typeface="Arial"/>
              </a:rPr>
              <a:t> </a:t>
            </a:r>
            <a:r>
              <a:rPr lang="es-ES" spc="105" dirty="0">
                <a:latin typeface="Arial"/>
                <a:cs typeface="Arial"/>
              </a:rPr>
              <a:t>p</a:t>
            </a:r>
            <a:r>
              <a:rPr lang="es-ES" spc="35" dirty="0">
                <a:latin typeface="Arial"/>
                <a:cs typeface="Arial"/>
              </a:rPr>
              <a:t>r</a:t>
            </a:r>
            <a:r>
              <a:rPr lang="es-ES" spc="100" dirty="0">
                <a:latin typeface="Arial"/>
                <a:cs typeface="Arial"/>
              </a:rPr>
              <a:t>og</a:t>
            </a:r>
            <a:r>
              <a:rPr lang="es-ES" spc="40" dirty="0">
                <a:latin typeface="Arial"/>
                <a:cs typeface="Arial"/>
              </a:rPr>
              <a:t>r</a:t>
            </a:r>
            <a:r>
              <a:rPr lang="es-ES" spc="30" dirty="0">
                <a:latin typeface="Arial"/>
                <a:cs typeface="Arial"/>
              </a:rPr>
              <a:t>amación.</a:t>
            </a:r>
          </a:p>
          <a:p>
            <a:pPr marL="191770" marR="5080">
              <a:lnSpc>
                <a:spcPct val="111100"/>
              </a:lnSpc>
            </a:pPr>
            <a:r>
              <a:rPr lang="es-ES" b="1" spc="15" dirty="0">
                <a:latin typeface="Arial"/>
                <a:cs typeface="Arial"/>
              </a:rPr>
              <a:t>Máquina</a:t>
            </a:r>
            <a:r>
              <a:rPr lang="es-ES" b="1" spc="-40" dirty="0">
                <a:latin typeface="Arial"/>
                <a:cs typeface="Arial"/>
              </a:rPr>
              <a:t> </a:t>
            </a:r>
            <a:r>
              <a:rPr lang="es-ES" b="1" dirty="0">
                <a:latin typeface="Arial"/>
                <a:cs typeface="Arial"/>
              </a:rPr>
              <a:t>a</a:t>
            </a:r>
            <a:r>
              <a:rPr lang="es-ES" b="1" spc="-40" dirty="0">
                <a:latin typeface="Arial"/>
                <a:cs typeface="Arial"/>
              </a:rPr>
              <a:t> </a:t>
            </a:r>
            <a:r>
              <a:rPr lang="es-ES" b="1" spc="-10" dirty="0">
                <a:latin typeface="Arial"/>
                <a:cs typeface="Arial"/>
              </a:rPr>
              <a:t>máquina:</a:t>
            </a:r>
            <a:r>
              <a:rPr lang="es-ES" b="1" spc="-4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podemos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30" dirty="0">
                <a:latin typeface="Arial"/>
                <a:cs typeface="Arial"/>
              </a:rPr>
              <a:t>c</a:t>
            </a:r>
            <a:r>
              <a:rPr lang="es-ES" spc="-10" dirty="0">
                <a:latin typeface="Arial"/>
                <a:cs typeface="Arial"/>
              </a:rPr>
              <a:t>r</a:t>
            </a:r>
            <a:r>
              <a:rPr lang="es-ES" spc="20" dirty="0">
                <a:latin typeface="Arial"/>
                <a:cs typeface="Arial"/>
              </a:rPr>
              <a:t>e</a:t>
            </a:r>
            <a:r>
              <a:rPr lang="es-ES" spc="5" dirty="0">
                <a:latin typeface="Arial"/>
                <a:cs typeface="Arial"/>
              </a:rPr>
              <a:t>ar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una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30" dirty="0">
                <a:latin typeface="Arial"/>
                <a:cs typeface="Arial"/>
              </a:rPr>
              <a:t>aplicación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30" dirty="0">
                <a:latin typeface="Arial"/>
                <a:cs typeface="Arial"/>
              </a:rPr>
              <a:t>usando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servicios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como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módulos.</a:t>
            </a:r>
          </a:p>
          <a:p>
            <a:pPr marL="191770" marR="5080">
              <a:lnSpc>
                <a:spcPct val="111100"/>
              </a:lnSpc>
            </a:pPr>
            <a:r>
              <a:rPr lang="es-ES" b="1" spc="15" dirty="0">
                <a:latin typeface="Arial"/>
                <a:cs typeface="Arial"/>
              </a:rPr>
              <a:t>Web: </a:t>
            </a:r>
            <a:r>
              <a:rPr lang="es-ES" spc="15" dirty="0">
                <a:latin typeface="Arial"/>
                <a:cs typeface="Arial"/>
              </a:rPr>
              <a:t>las llamadas se hacen a través de HTTP.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3507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PUT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109500"/>
              </a:lnSpc>
            </a:pPr>
            <a:r>
              <a:rPr lang="es-ES" spc="-240" dirty="0">
                <a:latin typeface="Arial"/>
                <a:cs typeface="Arial"/>
              </a:rPr>
              <a:t>R</a:t>
            </a:r>
            <a:r>
              <a:rPr lang="es-ES" spc="75" dirty="0">
                <a:latin typeface="Arial"/>
                <a:cs typeface="Arial"/>
              </a:rPr>
              <a:t>ep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esenta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35" dirty="0">
                <a:latin typeface="Arial"/>
                <a:cs typeface="Arial"/>
              </a:rPr>
              <a:t>actualización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un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15" dirty="0">
                <a:latin typeface="Arial"/>
                <a:cs typeface="Arial"/>
              </a:rPr>
              <a:t>ecurso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ya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e</a:t>
            </a:r>
            <a:r>
              <a:rPr lang="es-ES" spc="15" dirty="0">
                <a:latin typeface="Arial"/>
                <a:cs typeface="Arial"/>
              </a:rPr>
              <a:t>xistente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con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los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d</a:t>
            </a:r>
            <a:r>
              <a:rPr lang="es-ES" spc="25" dirty="0">
                <a:latin typeface="Arial"/>
                <a:cs typeface="Arial"/>
              </a:rPr>
              <a:t>a</a:t>
            </a:r>
            <a:r>
              <a:rPr lang="es-ES" spc="20" dirty="0">
                <a:latin typeface="Arial"/>
                <a:cs typeface="Arial"/>
              </a:rPr>
              <a:t>tos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contenidos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en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0" dirty="0">
                <a:latin typeface="Arial"/>
                <a:cs typeface="Arial"/>
              </a:rPr>
              <a:t>cuerpo</a:t>
            </a:r>
            <a:r>
              <a:rPr lang="es-ES" spc="25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petición</a:t>
            </a:r>
            <a:endParaRPr lang="es-ES" dirty="0">
              <a:latin typeface="Arial"/>
              <a:cs typeface="Arial"/>
            </a:endParaRPr>
          </a:p>
          <a:p>
            <a:pPr marL="12700" marR="433070">
              <a:lnSpc>
                <a:spcPct val="109500"/>
              </a:lnSpc>
              <a:spcBef>
                <a:spcPts val="600"/>
              </a:spcBef>
            </a:pPr>
            <a:r>
              <a:rPr lang="es-ES" spc="-75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utiliza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cabece</a:t>
            </a:r>
            <a:r>
              <a:rPr lang="es-ES" spc="-10" dirty="0">
                <a:latin typeface="Arial"/>
                <a:cs typeface="Arial"/>
              </a:rPr>
              <a:t>r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80" dirty="0">
                <a:latin typeface="Arial"/>
                <a:cs typeface="Arial"/>
              </a:rPr>
              <a:t>C</a:t>
            </a:r>
            <a:r>
              <a:rPr lang="es-ES" b="1" spc="-10" dirty="0">
                <a:latin typeface="Arial"/>
                <a:cs typeface="Arial"/>
              </a:rPr>
              <a:t>ontent</a:t>
            </a:r>
            <a:r>
              <a:rPr lang="es-ES" b="1" spc="-185" dirty="0">
                <a:latin typeface="Arial"/>
                <a:cs typeface="Arial"/>
              </a:rPr>
              <a:t>-</a:t>
            </a:r>
            <a:r>
              <a:rPr lang="es-ES" b="1" spc="-245" dirty="0" err="1">
                <a:latin typeface="Arial"/>
                <a:cs typeface="Arial"/>
              </a:rPr>
              <a:t>T</a:t>
            </a:r>
            <a:r>
              <a:rPr lang="es-ES" b="1" dirty="0" err="1">
                <a:latin typeface="Arial"/>
                <a:cs typeface="Arial"/>
              </a:rPr>
              <a:t>ype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pa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indicar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80" dirty="0">
                <a:latin typeface="Arial"/>
                <a:cs typeface="Arial"/>
              </a:rPr>
              <a:t>tipo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75" dirty="0">
                <a:latin typeface="Arial"/>
                <a:cs typeface="Arial"/>
              </a:rPr>
              <a:t>ep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15" dirty="0">
                <a:latin typeface="Arial"/>
                <a:cs typeface="Arial"/>
              </a:rPr>
              <a:t>esentación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del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15" dirty="0">
                <a:latin typeface="Arial"/>
                <a:cs typeface="Arial"/>
              </a:rPr>
              <a:t>ecurso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del</a:t>
            </a:r>
            <a:r>
              <a:rPr lang="es-ES" spc="40" dirty="0">
                <a:latin typeface="Arial"/>
                <a:cs typeface="Arial"/>
              </a:rPr>
              <a:t> </a:t>
            </a:r>
            <a:r>
              <a:rPr lang="es-ES" spc="50" dirty="0">
                <a:latin typeface="Arial"/>
                <a:cs typeface="Arial"/>
              </a:rPr>
              <a:t>cuerpo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petición</a:t>
            </a:r>
            <a:endParaRPr lang="es-E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s-ES" spc="40" dirty="0">
                <a:latin typeface="Arial"/>
                <a:cs typeface="Arial"/>
              </a:rPr>
              <a:t>Cuando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usa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85" dirty="0">
                <a:latin typeface="Arial"/>
                <a:cs typeface="Arial"/>
              </a:rPr>
              <a:t>PU</a:t>
            </a:r>
            <a:r>
              <a:rPr lang="es-ES" spc="-215" dirty="0">
                <a:latin typeface="Arial"/>
                <a:cs typeface="Arial"/>
              </a:rPr>
              <a:t>T</a:t>
            </a:r>
            <a:r>
              <a:rPr lang="es-ES" spc="-35" dirty="0">
                <a:latin typeface="Arial"/>
                <a:cs typeface="Arial"/>
              </a:rPr>
              <a:t>,</a:t>
            </a:r>
            <a:r>
              <a:rPr lang="es-ES" spc="-105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25" dirty="0">
                <a:latin typeface="Arial"/>
                <a:cs typeface="Arial"/>
              </a:rPr>
              <a:t>cliente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55" dirty="0">
                <a:latin typeface="Arial"/>
                <a:cs typeface="Arial"/>
              </a:rPr>
              <a:t>conoce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id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15" dirty="0">
                <a:latin typeface="Arial"/>
                <a:cs typeface="Arial"/>
              </a:rPr>
              <a:t>del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-70" dirty="0">
                <a:latin typeface="Arial"/>
                <a:cs typeface="Arial"/>
              </a:rPr>
              <a:t>ecurso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sob</a:t>
            </a:r>
            <a:r>
              <a:rPr lang="es-ES" spc="-10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0" dirty="0">
                <a:latin typeface="Arial"/>
                <a:cs typeface="Arial"/>
              </a:rPr>
              <a:t>está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actuando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s-ES" b="1" spc="5" dirty="0" err="1">
                <a:latin typeface="Arial"/>
                <a:cs typeface="Arial"/>
              </a:rPr>
              <a:t>Idempotente</a:t>
            </a:r>
            <a:endParaRPr lang="es-ES" b="1" spc="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s-ES" sz="1750" spc="40" dirty="0">
                <a:latin typeface="Arial"/>
                <a:cs typeface="Arial"/>
              </a:rPr>
              <a:t>Ejemplo: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s-ES" sz="1500" spc="-229" dirty="0">
                <a:latin typeface="Arial"/>
                <a:cs typeface="Arial"/>
              </a:rPr>
              <a:t>P</a:t>
            </a:r>
            <a:r>
              <a:rPr lang="es-ES" sz="1500" spc="45" dirty="0">
                <a:latin typeface="Arial"/>
                <a:cs typeface="Arial"/>
              </a:rPr>
              <a:t>etición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b="1" spc="-50" dirty="0">
                <a:latin typeface="Arial"/>
                <a:cs typeface="Arial"/>
              </a:rPr>
              <a:t>PUT</a:t>
            </a:r>
            <a:r>
              <a:rPr lang="es-ES" sz="1500" b="1" spc="-40" dirty="0">
                <a:latin typeface="Arial"/>
                <a:cs typeface="Arial"/>
              </a:rPr>
              <a:t> </a:t>
            </a:r>
            <a:r>
              <a:rPr lang="es-ES" sz="1500" spc="-25" dirty="0">
                <a:latin typeface="Arial"/>
                <a:cs typeface="Arial"/>
              </a:rPr>
              <a:t>a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400" spc="-5" dirty="0">
                <a:latin typeface="Courier New"/>
                <a:cs typeface="Courier New"/>
                <a:hlinkClick r:id="rId2"/>
              </a:rPr>
              <a:t>http://miapp.com/usuario/1</a:t>
            </a:r>
            <a:endParaRPr lang="es-ES" sz="1400" dirty="0">
              <a:latin typeface="Courier New"/>
              <a:cs typeface="Courier New"/>
            </a:endParaRPr>
          </a:p>
          <a:p>
            <a:pPr marL="115570" indent="0">
              <a:spcBef>
                <a:spcPts val="290"/>
              </a:spcBef>
              <a:buNone/>
            </a:pPr>
            <a:r>
              <a:rPr lang="es-ES" sz="1500" i="1" spc="30" dirty="0">
                <a:latin typeface="Arial"/>
                <a:cs typeface="Arial"/>
              </a:rPr>
              <a:t>(modifica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40" dirty="0">
                <a:latin typeface="Arial"/>
                <a:cs typeface="Arial"/>
              </a:rPr>
              <a:t>un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10" dirty="0">
                <a:latin typeface="Arial"/>
                <a:cs typeface="Arial"/>
              </a:rPr>
              <a:t>usuario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40" dirty="0">
                <a:latin typeface="Arial"/>
                <a:cs typeface="Arial"/>
              </a:rPr>
              <a:t>con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10" dirty="0">
                <a:latin typeface="Arial"/>
                <a:cs typeface="Arial"/>
              </a:rPr>
              <a:t>los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40" dirty="0">
                <a:latin typeface="Arial"/>
                <a:cs typeface="Arial"/>
              </a:rPr>
              <a:t>d</a:t>
            </a:r>
            <a:r>
              <a:rPr lang="es-ES" sz="1500" i="1" spc="20" dirty="0">
                <a:latin typeface="Arial"/>
                <a:cs typeface="Arial"/>
              </a:rPr>
              <a:t>a</a:t>
            </a:r>
            <a:r>
              <a:rPr lang="es-ES" sz="1500" i="1" spc="10" dirty="0">
                <a:latin typeface="Arial"/>
                <a:cs typeface="Arial"/>
              </a:rPr>
              <a:t>tos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35" dirty="0">
                <a:latin typeface="Arial"/>
                <a:cs typeface="Arial"/>
              </a:rPr>
              <a:t>contenidos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30" dirty="0">
                <a:latin typeface="Arial"/>
                <a:cs typeface="Arial"/>
              </a:rPr>
              <a:t>en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35" dirty="0">
                <a:latin typeface="Arial"/>
                <a:cs typeface="Arial"/>
              </a:rPr>
              <a:t>el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45" dirty="0">
                <a:latin typeface="Arial"/>
                <a:cs typeface="Arial"/>
              </a:rPr>
              <a:t>cuerpo </a:t>
            </a:r>
            <a:r>
              <a:rPr lang="es-ES" sz="1500" i="1" spc="65" dirty="0">
                <a:latin typeface="Arial"/>
                <a:cs typeface="Arial"/>
              </a:rPr>
              <a:t> de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10" dirty="0">
                <a:latin typeface="Arial"/>
                <a:cs typeface="Arial"/>
              </a:rPr>
              <a:t>la</a:t>
            </a:r>
            <a:r>
              <a:rPr lang="es-ES" sz="1500" i="1" spc="-40" dirty="0">
                <a:latin typeface="Arial"/>
                <a:cs typeface="Arial"/>
              </a:rPr>
              <a:t> </a:t>
            </a:r>
            <a:r>
              <a:rPr lang="es-ES" sz="1500" i="1" spc="35" dirty="0">
                <a:latin typeface="Arial"/>
                <a:cs typeface="Arial"/>
              </a:rPr>
              <a:t>petición)</a:t>
            </a:r>
            <a:endParaRPr lang="es-ES"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789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-145" dirty="0"/>
              <a:t>DELETE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s-ES" spc="-240" dirty="0">
                <a:latin typeface="Arial"/>
                <a:cs typeface="Arial"/>
              </a:rPr>
              <a:t>R</a:t>
            </a:r>
            <a:r>
              <a:rPr lang="es-ES" spc="75" dirty="0">
                <a:latin typeface="Arial"/>
                <a:cs typeface="Arial"/>
              </a:rPr>
              <a:t>ep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esenta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20" dirty="0">
                <a:latin typeface="Arial"/>
                <a:cs typeface="Arial"/>
              </a:rPr>
              <a:t>bor</a:t>
            </a:r>
            <a:r>
              <a:rPr lang="es-ES" b="1" spc="-40" dirty="0">
                <a:latin typeface="Arial"/>
                <a:cs typeface="Arial"/>
              </a:rPr>
              <a:t>r</a:t>
            </a:r>
            <a:r>
              <a:rPr lang="es-ES" b="1" spc="10" dirty="0">
                <a:latin typeface="Arial"/>
                <a:cs typeface="Arial"/>
              </a:rPr>
              <a:t>ado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un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15" dirty="0">
                <a:latin typeface="Arial"/>
                <a:cs typeface="Arial"/>
              </a:rPr>
              <a:t>ecurso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e</a:t>
            </a:r>
            <a:r>
              <a:rPr lang="es-ES" spc="15" dirty="0">
                <a:latin typeface="Arial"/>
                <a:cs typeface="Arial"/>
              </a:rPr>
              <a:t>xistente</a:t>
            </a:r>
            <a:endParaRPr lang="es-ES" dirty="0">
              <a:latin typeface="Arial"/>
              <a:cs typeface="Arial"/>
            </a:endParaRPr>
          </a:p>
          <a:p>
            <a:pPr marL="12700" marR="5080">
              <a:lnSpc>
                <a:spcPct val="138100"/>
              </a:lnSpc>
            </a:pPr>
            <a:r>
              <a:rPr lang="es-ES" spc="40" dirty="0">
                <a:latin typeface="Arial"/>
                <a:cs typeface="Arial"/>
              </a:rPr>
              <a:t>Cuando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se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usa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75" dirty="0">
                <a:latin typeface="Arial"/>
                <a:cs typeface="Arial"/>
              </a:rPr>
              <a:t>DELETE,</a:t>
            </a:r>
            <a:r>
              <a:rPr lang="es-ES" spc="-105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25" dirty="0">
                <a:latin typeface="Arial"/>
                <a:cs typeface="Arial"/>
              </a:rPr>
              <a:t>cliente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55" dirty="0">
                <a:latin typeface="Arial"/>
                <a:cs typeface="Arial"/>
              </a:rPr>
              <a:t>conoce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5" dirty="0">
                <a:latin typeface="Arial"/>
                <a:cs typeface="Arial"/>
              </a:rPr>
              <a:t>id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15" dirty="0">
                <a:latin typeface="Arial"/>
                <a:cs typeface="Arial"/>
              </a:rPr>
              <a:t>del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-70" dirty="0">
                <a:latin typeface="Arial"/>
                <a:cs typeface="Arial"/>
              </a:rPr>
              <a:t>ecurso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sob</a:t>
            </a:r>
            <a:r>
              <a:rPr lang="es-ES" spc="-10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0" dirty="0">
                <a:latin typeface="Arial"/>
                <a:cs typeface="Arial"/>
              </a:rPr>
              <a:t>está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actuando</a:t>
            </a:r>
            <a:r>
              <a:rPr lang="es-ES" spc="15" dirty="0"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38100"/>
              </a:lnSpc>
            </a:pPr>
            <a:r>
              <a:rPr lang="es-ES" spc="-100" dirty="0">
                <a:latin typeface="Arial"/>
                <a:cs typeface="Arial"/>
              </a:rPr>
              <a:t>T</a:t>
            </a:r>
            <a:r>
              <a:rPr lang="es-ES" spc="30" dirty="0">
                <a:latin typeface="Arial"/>
                <a:cs typeface="Arial"/>
              </a:rPr>
              <a:t>ípicamente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30" dirty="0">
                <a:latin typeface="Arial"/>
                <a:cs typeface="Arial"/>
              </a:rPr>
              <a:t>cuerpo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petición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0" dirty="0">
                <a:latin typeface="Arial"/>
                <a:cs typeface="Arial"/>
              </a:rPr>
              <a:t>está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45" dirty="0">
                <a:latin typeface="Arial"/>
                <a:cs typeface="Arial"/>
              </a:rPr>
              <a:t>vacío</a:t>
            </a:r>
          </a:p>
          <a:p>
            <a:pPr marL="12700" marR="5080">
              <a:lnSpc>
                <a:spcPct val="138100"/>
              </a:lnSpc>
            </a:pPr>
            <a:r>
              <a:rPr lang="es-ES" b="1" spc="5" dirty="0" err="1">
                <a:latin typeface="Arial"/>
                <a:cs typeface="Arial"/>
              </a:rPr>
              <a:t>Idempotente</a:t>
            </a:r>
            <a:endParaRPr lang="es-ES" b="1" spc="5" dirty="0">
              <a:latin typeface="Arial"/>
              <a:cs typeface="Arial"/>
            </a:endParaRPr>
          </a:p>
          <a:p>
            <a:pPr marL="12700" marR="5080">
              <a:lnSpc>
                <a:spcPct val="138100"/>
              </a:lnSpc>
            </a:pPr>
            <a:r>
              <a:rPr lang="es-ES" sz="1750" spc="40" dirty="0">
                <a:latin typeface="Arial"/>
                <a:cs typeface="Arial"/>
              </a:rPr>
              <a:t>Ejemplo:</a:t>
            </a:r>
          </a:p>
          <a:p>
            <a:pPr marL="12700" marR="5080">
              <a:lnSpc>
                <a:spcPct val="138100"/>
              </a:lnSpc>
            </a:pPr>
            <a:r>
              <a:rPr lang="es-ES" sz="1500" spc="-229" dirty="0">
                <a:latin typeface="Arial"/>
                <a:cs typeface="Arial"/>
              </a:rPr>
              <a:t>P</a:t>
            </a:r>
            <a:r>
              <a:rPr lang="es-ES" sz="1500" spc="45" dirty="0">
                <a:latin typeface="Arial"/>
                <a:cs typeface="Arial"/>
              </a:rPr>
              <a:t>etición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500" b="1" spc="-60" dirty="0">
                <a:latin typeface="Arial"/>
                <a:cs typeface="Arial"/>
              </a:rPr>
              <a:t>DELETE</a:t>
            </a:r>
            <a:r>
              <a:rPr lang="es-ES" sz="1500" b="1" spc="-40" dirty="0">
                <a:latin typeface="Arial"/>
                <a:cs typeface="Arial"/>
              </a:rPr>
              <a:t> </a:t>
            </a:r>
            <a:r>
              <a:rPr lang="es-ES" sz="1500" spc="-25" dirty="0">
                <a:latin typeface="Arial"/>
                <a:cs typeface="Arial"/>
              </a:rPr>
              <a:t>a</a:t>
            </a:r>
            <a:r>
              <a:rPr lang="es-ES" sz="1500" spc="-40" dirty="0">
                <a:latin typeface="Arial"/>
                <a:cs typeface="Arial"/>
              </a:rPr>
              <a:t> </a:t>
            </a:r>
            <a:r>
              <a:rPr lang="es-ES" sz="1400" spc="-5" dirty="0">
                <a:latin typeface="Courier New"/>
                <a:cs typeface="Courier New"/>
                <a:hlinkClick r:id="rId2"/>
              </a:rPr>
              <a:t>http://miapp.com/usuario/1</a:t>
            </a:r>
            <a:endParaRPr lang="es-ES" sz="1400" dirty="0">
              <a:latin typeface="Courier New"/>
              <a:cs typeface="Courier New"/>
            </a:endParaRPr>
          </a:p>
          <a:p>
            <a:pPr marL="12700">
              <a:spcBef>
                <a:spcPts val="800"/>
              </a:spcBef>
            </a:pPr>
            <a:r>
              <a:rPr lang="es-ES" i="1" spc="25" dirty="0">
                <a:latin typeface="Arial"/>
                <a:cs typeface="Arial"/>
              </a:rPr>
              <a:t>(elimina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35" dirty="0">
                <a:latin typeface="Arial"/>
                <a:cs typeface="Arial"/>
              </a:rPr>
              <a:t>el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10" dirty="0">
                <a:latin typeface="Arial"/>
                <a:cs typeface="Arial"/>
              </a:rPr>
              <a:t>usuario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40" dirty="0">
                <a:latin typeface="Arial"/>
                <a:cs typeface="Arial"/>
              </a:rPr>
              <a:t>con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10" dirty="0">
                <a:latin typeface="Arial"/>
                <a:cs typeface="Arial"/>
              </a:rPr>
              <a:t>los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40" dirty="0">
                <a:latin typeface="Arial"/>
                <a:cs typeface="Arial"/>
              </a:rPr>
              <a:t>d</a:t>
            </a:r>
            <a:r>
              <a:rPr lang="es-ES" i="1" spc="20" dirty="0">
                <a:latin typeface="Arial"/>
                <a:cs typeface="Arial"/>
              </a:rPr>
              <a:t>a</a:t>
            </a:r>
            <a:r>
              <a:rPr lang="es-ES" i="1" spc="10" dirty="0">
                <a:latin typeface="Arial"/>
                <a:cs typeface="Arial"/>
              </a:rPr>
              <a:t>tos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35" dirty="0">
                <a:latin typeface="Arial"/>
                <a:cs typeface="Arial"/>
              </a:rPr>
              <a:t>contenidos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30" dirty="0">
                <a:latin typeface="Arial"/>
                <a:cs typeface="Arial"/>
              </a:rPr>
              <a:t>en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10" dirty="0">
                <a:latin typeface="Arial"/>
                <a:cs typeface="Arial"/>
              </a:rPr>
              <a:t>la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-70" dirty="0">
                <a:latin typeface="Arial"/>
                <a:cs typeface="Arial"/>
              </a:rPr>
              <a:t>URI </a:t>
            </a:r>
            <a:r>
              <a:rPr lang="es-ES" i="1" spc="65" dirty="0">
                <a:latin typeface="Arial"/>
                <a:cs typeface="Arial"/>
              </a:rPr>
              <a:t>de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10" dirty="0">
                <a:latin typeface="Arial"/>
                <a:cs typeface="Arial"/>
              </a:rPr>
              <a:t>la</a:t>
            </a:r>
            <a:r>
              <a:rPr lang="es-ES" i="1" spc="-40" dirty="0">
                <a:latin typeface="Arial"/>
                <a:cs typeface="Arial"/>
              </a:rPr>
              <a:t> </a:t>
            </a:r>
            <a:r>
              <a:rPr lang="es-ES" i="1" spc="35" dirty="0">
                <a:latin typeface="Arial"/>
                <a:cs typeface="Arial"/>
              </a:rPr>
              <a:t>petición)</a:t>
            </a:r>
            <a:endParaRPr lang="es-ES"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endParaRPr lang="es-E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endParaRPr lang="es-ES" dirty="0">
              <a:latin typeface="Arial"/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2117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-100" dirty="0"/>
              <a:t>PA</a:t>
            </a:r>
            <a:r>
              <a:rPr lang="es-ES" b="1" spc="-135" dirty="0"/>
              <a:t>TCH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473075">
              <a:lnSpc>
                <a:spcPct val="109500"/>
              </a:lnSpc>
            </a:pPr>
            <a:r>
              <a:rPr lang="es-ES" spc="-240" dirty="0">
                <a:latin typeface="Arial"/>
                <a:cs typeface="Arial"/>
              </a:rPr>
              <a:t>R</a:t>
            </a:r>
            <a:r>
              <a:rPr lang="es-ES" spc="75" dirty="0">
                <a:latin typeface="Arial"/>
                <a:cs typeface="Arial"/>
              </a:rPr>
              <a:t>ep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esenta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la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b="1" spc="-65" dirty="0">
                <a:latin typeface="Arial"/>
                <a:cs typeface="Arial"/>
              </a:rPr>
              <a:t>modificación parcial de un recurso </a:t>
            </a:r>
            <a:endParaRPr lang="es-ES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s-ES" b="1" spc="-10" dirty="0">
                <a:latin typeface="Arial"/>
                <a:cs typeface="Arial"/>
              </a:rPr>
              <a:t>Idempotente</a:t>
            </a:r>
          </a:p>
          <a:p>
            <a:pPr marL="12700">
              <a:spcBef>
                <a:spcPts val="800"/>
              </a:spcBef>
            </a:pPr>
            <a:endParaRPr lang="es-ES" u="sng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687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60" dirty="0"/>
              <a:t>Diseño</a:t>
            </a:r>
            <a:r>
              <a:rPr lang="es-ES" spc="-80" dirty="0"/>
              <a:t> </a:t>
            </a:r>
            <a:r>
              <a:rPr lang="es-ES" spc="45" dirty="0"/>
              <a:t>de</a:t>
            </a:r>
            <a:r>
              <a:rPr lang="es-ES" spc="-80" dirty="0"/>
              <a:t> </a:t>
            </a:r>
            <a:r>
              <a:rPr lang="es-ES" spc="-120" dirty="0"/>
              <a:t>servicios</a:t>
            </a:r>
            <a:r>
              <a:rPr lang="es-ES" spc="-80" dirty="0"/>
              <a:t> </a:t>
            </a:r>
            <a:r>
              <a:rPr lang="es-ES" spc="50" dirty="0"/>
              <a:t>web</a:t>
            </a:r>
            <a:r>
              <a:rPr lang="es-ES" spc="-80" dirty="0"/>
              <a:t> </a:t>
            </a:r>
            <a:r>
              <a:rPr lang="es-ES" spc="-245" dirty="0" err="1"/>
              <a:t>RE</a:t>
            </a:r>
            <a:r>
              <a:rPr lang="es-ES" spc="-280" dirty="0" err="1"/>
              <a:t>S</a:t>
            </a:r>
            <a:r>
              <a:rPr lang="es-ES" spc="-75" dirty="0" err="1"/>
              <a:t>Tful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1670" marR="5080">
              <a:lnSpc>
                <a:spcPct val="109500"/>
              </a:lnSpc>
              <a:buFont typeface="+mj-lt"/>
              <a:buAutoNum type="arabicPeriod"/>
            </a:pPr>
            <a:r>
              <a:rPr lang="es-ES" b="1" spc="-50" dirty="0" err="1">
                <a:latin typeface="Arial"/>
                <a:cs typeface="Arial"/>
              </a:rPr>
              <a:t>Elicitación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de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-20" dirty="0">
                <a:latin typeface="Arial"/>
                <a:cs typeface="Arial"/>
              </a:rPr>
              <a:t>equerimientos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0" dirty="0">
                <a:latin typeface="Arial"/>
                <a:cs typeface="Arial"/>
              </a:rPr>
              <a:t>y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100" dirty="0">
                <a:latin typeface="Arial"/>
                <a:cs typeface="Arial"/>
              </a:rPr>
              <a:t>c</a:t>
            </a:r>
            <a:r>
              <a:rPr lang="es-ES" b="1" spc="-105" dirty="0">
                <a:latin typeface="Arial"/>
                <a:cs typeface="Arial"/>
              </a:rPr>
              <a:t>r</a:t>
            </a:r>
            <a:r>
              <a:rPr lang="es-ES" b="1" spc="10" dirty="0">
                <a:latin typeface="Arial"/>
                <a:cs typeface="Arial"/>
              </a:rPr>
              <a:t>e</a:t>
            </a:r>
            <a:r>
              <a:rPr lang="es-ES" b="1" spc="-50" dirty="0">
                <a:latin typeface="Arial"/>
                <a:cs typeface="Arial"/>
              </a:rPr>
              <a:t>ación </a:t>
            </a:r>
            <a:r>
              <a:rPr lang="es-ES" b="1" spc="15" dirty="0">
                <a:latin typeface="Arial"/>
                <a:cs typeface="Arial"/>
              </a:rPr>
              <a:t>del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10" dirty="0">
                <a:latin typeface="Arial"/>
                <a:cs typeface="Arial"/>
              </a:rPr>
              <a:t>modelo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de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30" dirty="0">
                <a:latin typeface="Arial"/>
                <a:cs typeface="Arial"/>
              </a:rPr>
              <a:t>objetos: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20" dirty="0">
                <a:latin typeface="Arial"/>
                <a:cs typeface="Arial"/>
              </a:rPr>
              <a:t>similar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al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diseño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orientado</a:t>
            </a:r>
            <a:r>
              <a:rPr lang="es-ES" spc="3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objetos.</a:t>
            </a:r>
            <a:r>
              <a:rPr lang="es-ES" spc="-105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30" dirty="0">
                <a:latin typeface="Arial"/>
                <a:cs typeface="Arial"/>
              </a:rPr>
              <a:t>esultado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puede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0" dirty="0">
                <a:latin typeface="Arial"/>
                <a:cs typeface="Arial"/>
              </a:rPr>
              <a:t>ser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un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85" dirty="0">
                <a:latin typeface="Arial"/>
                <a:cs typeface="Arial"/>
              </a:rPr>
              <a:t>modelo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25" dirty="0">
                <a:latin typeface="Arial"/>
                <a:cs typeface="Arial"/>
              </a:rPr>
              <a:t>clases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5" dirty="0">
                <a:latin typeface="Arial"/>
                <a:cs typeface="Arial"/>
              </a:rPr>
              <a:t>UML.</a:t>
            </a:r>
            <a:r>
              <a:rPr lang="es-ES" spc="-105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Obtenemos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los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“</a:t>
            </a:r>
            <a:r>
              <a:rPr lang="es-ES" spc="35" dirty="0">
                <a:latin typeface="Arial"/>
                <a:cs typeface="Arial"/>
              </a:rPr>
              <a:t>r</a:t>
            </a:r>
            <a:r>
              <a:rPr lang="es-ES" spc="5" dirty="0">
                <a:latin typeface="Arial"/>
                <a:cs typeface="Arial"/>
              </a:rPr>
              <a:t>ecursos”</a:t>
            </a:r>
          </a:p>
          <a:p>
            <a:pPr marL="661670" marR="5080">
              <a:lnSpc>
                <a:spcPct val="109500"/>
              </a:lnSpc>
              <a:buFont typeface="+mj-lt"/>
              <a:buAutoNum type="arabicPeriod"/>
            </a:pPr>
            <a:r>
              <a:rPr lang="es-ES" b="1" spc="-20" dirty="0">
                <a:latin typeface="Arial"/>
                <a:cs typeface="Arial"/>
              </a:rPr>
              <a:t>Definición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de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75" dirty="0">
                <a:latin typeface="Arial"/>
                <a:cs typeface="Arial"/>
              </a:rPr>
              <a:t>las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90" dirty="0" err="1">
                <a:latin typeface="Arial"/>
                <a:cs typeface="Arial"/>
              </a:rPr>
              <a:t>URIs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60" dirty="0">
                <a:latin typeface="Arial"/>
                <a:cs typeface="Arial"/>
              </a:rPr>
              <a:t>asociadas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10" dirty="0">
                <a:latin typeface="Arial"/>
                <a:cs typeface="Arial"/>
              </a:rPr>
              <a:t>a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0" dirty="0">
                <a:latin typeface="Arial"/>
                <a:cs typeface="Arial"/>
              </a:rPr>
              <a:t>los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-90" dirty="0">
                <a:latin typeface="Arial"/>
                <a:cs typeface="Arial"/>
              </a:rPr>
              <a:t>ecursos</a:t>
            </a:r>
          </a:p>
          <a:p>
            <a:pPr marL="661670" marR="5080">
              <a:lnSpc>
                <a:spcPct val="109500"/>
              </a:lnSpc>
              <a:buFont typeface="+mj-lt"/>
              <a:buAutoNum type="arabicPeriod"/>
            </a:pPr>
            <a:r>
              <a:rPr lang="es-ES" b="1" spc="-20" dirty="0">
                <a:latin typeface="Arial"/>
                <a:cs typeface="Arial"/>
              </a:rPr>
              <a:t>Definición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de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15" dirty="0">
                <a:latin typeface="Arial"/>
                <a:cs typeface="Arial"/>
              </a:rPr>
              <a:t>la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10" dirty="0">
                <a:latin typeface="Arial"/>
                <a:cs typeface="Arial"/>
              </a:rPr>
              <a:t>ep</a:t>
            </a:r>
            <a:r>
              <a:rPr lang="es-ES" b="1" spc="-30" dirty="0">
                <a:latin typeface="Arial"/>
                <a:cs typeface="Arial"/>
              </a:rPr>
              <a:t>r</a:t>
            </a:r>
            <a:r>
              <a:rPr lang="es-ES" b="1" spc="-40" dirty="0">
                <a:latin typeface="Arial"/>
                <a:cs typeface="Arial"/>
              </a:rPr>
              <a:t>esentación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de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0" dirty="0">
                <a:latin typeface="Arial"/>
                <a:cs typeface="Arial"/>
              </a:rPr>
              <a:t>los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recursos: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form</a:t>
            </a:r>
            <a:r>
              <a:rPr lang="es-ES" spc="25" dirty="0">
                <a:latin typeface="Arial"/>
                <a:cs typeface="Arial"/>
              </a:rPr>
              <a:t>a</a:t>
            </a:r>
            <a:r>
              <a:rPr lang="es-ES" spc="80" dirty="0">
                <a:latin typeface="Arial"/>
                <a:cs typeface="Arial"/>
              </a:rPr>
              <a:t>to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los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d</a:t>
            </a:r>
            <a:r>
              <a:rPr lang="es-ES" spc="25" dirty="0">
                <a:latin typeface="Arial"/>
                <a:cs typeface="Arial"/>
              </a:rPr>
              <a:t>a</a:t>
            </a:r>
            <a:r>
              <a:rPr lang="es-ES" spc="20" dirty="0">
                <a:latin typeface="Arial"/>
                <a:cs typeface="Arial"/>
              </a:rPr>
              <a:t>tos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utiliza</a:t>
            </a:r>
            <a:r>
              <a:rPr lang="es-ES" spc="-20" dirty="0">
                <a:latin typeface="Arial"/>
                <a:cs typeface="Arial"/>
              </a:rPr>
              <a:t>r</a:t>
            </a:r>
            <a:r>
              <a:rPr lang="es-ES" spc="20" dirty="0">
                <a:latin typeface="Arial"/>
                <a:cs typeface="Arial"/>
              </a:rPr>
              <a:t>emos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pa</a:t>
            </a:r>
            <a:r>
              <a:rPr lang="es-ES" spc="10" dirty="0">
                <a:latin typeface="Arial"/>
                <a:cs typeface="Arial"/>
              </a:rPr>
              <a:t>r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2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inte</a:t>
            </a:r>
            <a:r>
              <a:rPr lang="es-ES" spc="5" dirty="0">
                <a:latin typeface="Arial"/>
                <a:cs typeface="Arial"/>
              </a:rPr>
              <a:t>r</a:t>
            </a:r>
            <a:r>
              <a:rPr lang="es-ES" spc="35" dirty="0">
                <a:latin typeface="Arial"/>
                <a:cs typeface="Arial"/>
              </a:rPr>
              <a:t>cambiar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información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ent</a:t>
            </a:r>
            <a:r>
              <a:rPr lang="es-ES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nuest</a:t>
            </a:r>
            <a:r>
              <a:rPr lang="es-ES" spc="-25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servicios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y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0" dirty="0">
                <a:latin typeface="Arial"/>
                <a:cs typeface="Arial"/>
              </a:rPr>
              <a:t>clientes</a:t>
            </a:r>
          </a:p>
          <a:p>
            <a:pPr marL="661670" marR="5080">
              <a:lnSpc>
                <a:spcPct val="109500"/>
              </a:lnSpc>
              <a:buFont typeface="+mj-lt"/>
              <a:buAutoNum type="arabicPeriod"/>
            </a:pPr>
            <a:r>
              <a:rPr lang="es-ES" b="1" spc="-20" dirty="0">
                <a:latin typeface="Arial"/>
                <a:cs typeface="Arial"/>
              </a:rPr>
              <a:t>Definición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de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0" dirty="0">
                <a:latin typeface="Arial"/>
                <a:cs typeface="Arial"/>
              </a:rPr>
              <a:t>los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25" dirty="0">
                <a:latin typeface="Arial"/>
                <a:cs typeface="Arial"/>
              </a:rPr>
              <a:t>métodos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30" dirty="0">
                <a:latin typeface="Arial"/>
                <a:cs typeface="Arial"/>
              </a:rPr>
              <a:t>de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70" dirty="0">
                <a:latin typeface="Arial"/>
                <a:cs typeface="Arial"/>
              </a:rPr>
              <a:t>acceso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10" dirty="0">
                <a:latin typeface="Arial"/>
                <a:cs typeface="Arial"/>
              </a:rPr>
              <a:t>a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0" dirty="0">
                <a:latin typeface="Arial"/>
                <a:cs typeface="Arial"/>
              </a:rPr>
              <a:t>los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recursos: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qué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métodos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80" dirty="0">
                <a:latin typeface="Arial"/>
                <a:cs typeface="Arial"/>
              </a:rPr>
              <a:t>HTTP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nos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permiti</a:t>
            </a:r>
            <a:r>
              <a:rPr lang="es-ES" spc="25" dirty="0">
                <a:latin typeface="Arial"/>
                <a:cs typeface="Arial"/>
              </a:rPr>
              <a:t>r</a:t>
            </a:r>
            <a:r>
              <a:rPr lang="es-ES" dirty="0">
                <a:latin typeface="Arial"/>
                <a:cs typeface="Arial"/>
              </a:rPr>
              <a:t>án </a:t>
            </a:r>
            <a:r>
              <a:rPr lang="es-ES" spc="25" dirty="0">
                <a:latin typeface="Arial"/>
                <a:cs typeface="Arial"/>
              </a:rPr>
              <a:t>acceder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las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00" dirty="0" err="1">
                <a:latin typeface="Arial"/>
                <a:cs typeface="Arial"/>
              </a:rPr>
              <a:t>URIs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que</a:t>
            </a:r>
            <a:r>
              <a:rPr lang="es-ES" spc="5" dirty="0">
                <a:latin typeface="Arial"/>
                <a:cs typeface="Arial"/>
              </a:rPr>
              <a:t>r</a:t>
            </a:r>
            <a:r>
              <a:rPr lang="es-ES" spc="20" dirty="0">
                <a:latin typeface="Arial"/>
                <a:cs typeface="Arial"/>
              </a:rPr>
              <a:t>emos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0" dirty="0">
                <a:latin typeface="Arial"/>
                <a:cs typeface="Arial"/>
              </a:rPr>
              <a:t>e</a:t>
            </a:r>
            <a:r>
              <a:rPr lang="es-ES" spc="55" dirty="0">
                <a:latin typeface="Arial"/>
                <a:cs typeface="Arial"/>
              </a:rPr>
              <a:t>xpone</a:t>
            </a:r>
            <a:r>
              <a:rPr lang="es-ES" spc="-50" dirty="0">
                <a:latin typeface="Arial"/>
                <a:cs typeface="Arial"/>
              </a:rPr>
              <a:t>r</a:t>
            </a:r>
            <a:r>
              <a:rPr lang="es-ES" spc="-35" dirty="0">
                <a:latin typeface="Arial"/>
                <a:cs typeface="Arial"/>
              </a:rPr>
              <a:t>,</a:t>
            </a:r>
            <a:r>
              <a:rPr lang="es-ES" spc="-105" dirty="0">
                <a:latin typeface="Arial"/>
                <a:cs typeface="Arial"/>
              </a:rPr>
              <a:t> </a:t>
            </a:r>
            <a:r>
              <a:rPr lang="es-ES" spc="-65" dirty="0">
                <a:latin typeface="Arial"/>
                <a:cs typeface="Arial"/>
              </a:rPr>
              <a:t>así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como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qué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5" dirty="0">
                <a:latin typeface="Arial"/>
                <a:cs typeface="Arial"/>
              </a:rPr>
              <a:t>ha</a:t>
            </a:r>
            <a:r>
              <a:rPr lang="es-ES" spc="-15" dirty="0">
                <a:latin typeface="Arial"/>
                <a:cs typeface="Arial"/>
              </a:rPr>
              <a:t>r</a:t>
            </a:r>
            <a:r>
              <a:rPr lang="es-ES" spc="-40" dirty="0">
                <a:latin typeface="Arial"/>
                <a:cs typeface="Arial"/>
              </a:rPr>
              <a:t>á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cada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85" dirty="0">
                <a:latin typeface="Arial"/>
                <a:cs typeface="Arial"/>
              </a:rPr>
              <a:t>métod</a:t>
            </a:r>
            <a:r>
              <a:rPr lang="es-ES" spc="60" dirty="0">
                <a:latin typeface="Arial"/>
                <a:cs typeface="Arial"/>
              </a:rPr>
              <a:t>o</a:t>
            </a:r>
            <a:r>
              <a:rPr lang="es-ES" spc="-35" dirty="0">
                <a:latin typeface="Arial"/>
                <a:cs typeface="Arial"/>
              </a:rPr>
              <a:t>.</a:t>
            </a: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042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objetos- </a:t>
            </a:r>
            <a:r>
              <a:rPr lang="es-ES" u="sng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  <a:p>
            <a:r>
              <a:rPr lang="es-ES" dirty="0"/>
              <a:t>Pedidos</a:t>
            </a:r>
          </a:p>
        </p:txBody>
      </p:sp>
    </p:spTree>
    <p:extLst>
      <p:ext uri="{BB962C8B-B14F-4D97-AF65-F5344CB8AC3E}">
        <p14:creationId xmlns:p14="http://schemas.microsoft.com/office/powerpoint/2010/main" val="274485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Modelado de </a:t>
            </a:r>
            <a:r>
              <a:rPr lang="es-ES" dirty="0" err="1"/>
              <a:t>URIs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s-ES" b="1" spc="-190" dirty="0">
                <a:latin typeface="Arial"/>
                <a:cs typeface="Arial"/>
              </a:rPr>
              <a:t>R</a:t>
            </a:r>
            <a:r>
              <a:rPr lang="es-ES" b="1" spc="-85" dirty="0">
                <a:latin typeface="Arial"/>
                <a:cs typeface="Arial"/>
              </a:rPr>
              <a:t>ecursos:</a:t>
            </a:r>
            <a:r>
              <a:rPr lang="es-ES" b="1" dirty="0">
                <a:latin typeface="Arial"/>
                <a:cs typeface="Arial"/>
              </a:rPr>
              <a:t> </a:t>
            </a:r>
            <a:r>
              <a:rPr lang="es-ES" b="1" spc="-100" dirty="0">
                <a:latin typeface="Arial"/>
                <a:cs typeface="Arial"/>
              </a:rPr>
              <a:t> </a:t>
            </a:r>
            <a:r>
              <a:rPr lang="es-ES" spc="55" dirty="0">
                <a:latin typeface="Arial"/>
                <a:cs typeface="Arial"/>
              </a:rPr>
              <a:t>pedidos,</a:t>
            </a:r>
            <a:r>
              <a:rPr lang="es-ES" spc="-105" dirty="0">
                <a:latin typeface="Arial"/>
                <a:cs typeface="Arial"/>
              </a:rPr>
              <a:t> </a:t>
            </a:r>
            <a:r>
              <a:rPr lang="es-ES" spc="114" dirty="0">
                <a:latin typeface="Arial"/>
                <a:cs typeface="Arial"/>
              </a:rPr>
              <a:t>p</a:t>
            </a:r>
            <a:r>
              <a:rPr lang="es-ES" spc="35" dirty="0">
                <a:latin typeface="Arial"/>
                <a:cs typeface="Arial"/>
              </a:rPr>
              <a:t>r</a:t>
            </a:r>
            <a:r>
              <a:rPr lang="es-ES" spc="40" dirty="0">
                <a:latin typeface="Arial"/>
                <a:cs typeface="Arial"/>
              </a:rPr>
              <a:t>oductos</a:t>
            </a:r>
          </a:p>
          <a:p>
            <a:pPr marL="12700">
              <a:lnSpc>
                <a:spcPct val="100000"/>
              </a:lnSpc>
            </a:pPr>
            <a:endParaRPr lang="es-ES" spc="4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ES" sz="2000" b="1" spc="-220" dirty="0">
                <a:latin typeface="Arial"/>
                <a:cs typeface="Arial"/>
              </a:rPr>
              <a:t>P</a:t>
            </a:r>
            <a:r>
              <a:rPr lang="es-ES" sz="2000" b="1" spc="-55" dirty="0">
                <a:latin typeface="Arial"/>
                <a:cs typeface="Arial"/>
              </a:rPr>
              <a:t>osibles</a:t>
            </a:r>
            <a:r>
              <a:rPr lang="es-ES" sz="2000" b="1" spc="-50" dirty="0">
                <a:latin typeface="Arial"/>
                <a:cs typeface="Arial"/>
              </a:rPr>
              <a:t> </a:t>
            </a:r>
            <a:r>
              <a:rPr lang="es-ES" sz="2000" b="1" spc="-90" dirty="0" err="1">
                <a:latin typeface="Arial"/>
                <a:cs typeface="Arial"/>
              </a:rPr>
              <a:t>URIs</a:t>
            </a:r>
            <a:r>
              <a:rPr lang="es-ES" sz="2000" spc="35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lang="es-ES" spc="15" dirty="0">
                <a:latin typeface="Courier New"/>
                <a:cs typeface="Courier New"/>
              </a:rPr>
              <a:t>/pedidos</a:t>
            </a:r>
          </a:p>
          <a:p>
            <a:pPr marL="12700">
              <a:lnSpc>
                <a:spcPct val="100000"/>
              </a:lnSpc>
            </a:pPr>
            <a:r>
              <a:rPr lang="es-ES" spc="15" dirty="0">
                <a:latin typeface="Courier New"/>
                <a:cs typeface="Courier New"/>
              </a:rPr>
              <a:t>/pedidos/{id}</a:t>
            </a:r>
          </a:p>
          <a:p>
            <a:pPr marL="12700">
              <a:lnSpc>
                <a:spcPct val="100000"/>
              </a:lnSpc>
            </a:pPr>
            <a:r>
              <a:rPr lang="es-ES" spc="15" dirty="0">
                <a:latin typeface="Courier New"/>
                <a:cs typeface="Courier New"/>
              </a:rPr>
              <a:t>/productos</a:t>
            </a:r>
          </a:p>
          <a:p>
            <a:pPr marL="12700">
              <a:lnSpc>
                <a:spcPct val="100000"/>
              </a:lnSpc>
            </a:pPr>
            <a:r>
              <a:rPr lang="es-ES" spc="15" dirty="0">
                <a:latin typeface="Courier New"/>
                <a:cs typeface="Courier New"/>
              </a:rPr>
              <a:t>/productos/{id}</a:t>
            </a:r>
            <a:endParaRPr lang="es-ES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546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formato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pc="25" dirty="0">
                <a:latin typeface="Arial"/>
                <a:cs typeface="Arial"/>
              </a:rPr>
              <a:t>En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185" dirty="0">
                <a:latin typeface="Arial"/>
                <a:cs typeface="Arial"/>
              </a:rPr>
              <a:t>RE</a:t>
            </a:r>
            <a:r>
              <a:rPr lang="es-ES" spc="-210" dirty="0">
                <a:latin typeface="Arial"/>
                <a:cs typeface="Arial"/>
              </a:rPr>
              <a:t>S</a:t>
            </a:r>
            <a:r>
              <a:rPr lang="es-ES" spc="-75" dirty="0">
                <a:latin typeface="Arial"/>
                <a:cs typeface="Arial"/>
              </a:rPr>
              <a:t>T</a:t>
            </a:r>
            <a:r>
              <a:rPr lang="es-ES" spc="-9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en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5" dirty="0">
                <a:latin typeface="Arial"/>
                <a:cs typeface="Arial"/>
              </a:rPr>
              <a:t>principio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el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40" dirty="0">
                <a:latin typeface="Arial"/>
                <a:cs typeface="Arial"/>
              </a:rPr>
              <a:t>form</a:t>
            </a:r>
            <a:r>
              <a:rPr lang="es-ES" spc="25" dirty="0">
                <a:latin typeface="Arial"/>
                <a:cs typeface="Arial"/>
              </a:rPr>
              <a:t>a</a:t>
            </a:r>
            <a:r>
              <a:rPr lang="es-ES" spc="80" dirty="0">
                <a:latin typeface="Arial"/>
                <a:cs typeface="Arial"/>
              </a:rPr>
              <a:t>to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-40" dirty="0">
                <a:latin typeface="Arial"/>
                <a:cs typeface="Arial"/>
              </a:rPr>
              <a:t>es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lib</a:t>
            </a:r>
            <a:r>
              <a:rPr lang="es-ES" spc="35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e</a:t>
            </a:r>
            <a:r>
              <a:rPr lang="es-ES" spc="10" dirty="0">
                <a:latin typeface="Arial"/>
                <a:cs typeface="Arial"/>
              </a:rPr>
              <a:t> </a:t>
            </a:r>
            <a:r>
              <a:rPr lang="es-ES" spc="-175" dirty="0">
                <a:latin typeface="Arial"/>
                <a:cs typeface="Arial"/>
              </a:rPr>
              <a:t>F</a:t>
            </a:r>
            <a:r>
              <a:rPr lang="es-ES" spc="50" dirty="0">
                <a:latin typeface="Arial"/>
                <a:cs typeface="Arial"/>
              </a:rPr>
              <a:t>orm</a:t>
            </a:r>
            <a:r>
              <a:rPr lang="es-ES" spc="25" dirty="0">
                <a:latin typeface="Arial"/>
                <a:cs typeface="Arial"/>
              </a:rPr>
              <a:t>a</a:t>
            </a:r>
            <a:r>
              <a:rPr lang="es-ES" spc="20" dirty="0">
                <a:latin typeface="Arial"/>
                <a:cs typeface="Arial"/>
              </a:rPr>
              <a:t>tos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25" dirty="0">
                <a:latin typeface="Arial"/>
                <a:cs typeface="Arial"/>
              </a:rPr>
              <a:t>típicos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" dirty="0">
                <a:latin typeface="Arial"/>
                <a:cs typeface="Arial"/>
              </a:rPr>
              <a:t>son</a:t>
            </a:r>
            <a:r>
              <a:rPr lang="es-ES" spc="-70" dirty="0">
                <a:latin typeface="Arial"/>
                <a:cs typeface="Arial"/>
              </a:rPr>
              <a:t> </a:t>
            </a:r>
            <a:r>
              <a:rPr lang="es-ES" spc="-15" dirty="0">
                <a:latin typeface="Arial"/>
                <a:cs typeface="Arial"/>
              </a:rPr>
              <a:t>XML</a:t>
            </a:r>
            <a:r>
              <a:rPr lang="es-ES" spc="-90" dirty="0">
                <a:latin typeface="Arial"/>
                <a:cs typeface="Arial"/>
              </a:rPr>
              <a:t> </a:t>
            </a:r>
            <a:r>
              <a:rPr lang="es-ES" spc="-30" dirty="0">
                <a:latin typeface="Arial"/>
                <a:cs typeface="Arial"/>
              </a:rPr>
              <a:t>y</a:t>
            </a:r>
            <a:r>
              <a:rPr lang="es-ES" spc="-70" dirty="0">
                <a:latin typeface="Arial"/>
                <a:cs typeface="Arial"/>
              </a:rPr>
              <a:t> </a:t>
            </a:r>
            <a:r>
              <a:rPr lang="es-ES" dirty="0">
                <a:latin typeface="Arial"/>
                <a:cs typeface="Arial"/>
              </a:rPr>
              <a:t>JSON.</a:t>
            </a:r>
          </a:p>
          <a:p>
            <a:pPr marL="0" indent="0">
              <a:lnSpc>
                <a:spcPct val="100000"/>
              </a:lnSpc>
              <a:buNone/>
            </a:pPr>
            <a:endParaRPr lang="es-ES" spc="10" dirty="0">
              <a:solidFill>
                <a:srgbClr val="1B33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{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"cliente"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: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{</a:t>
            </a:r>
            <a:endParaRPr lang="es-ES" dirty="0">
              <a:latin typeface="Courier New"/>
              <a:cs typeface="Courier New"/>
            </a:endParaRPr>
          </a:p>
          <a:p>
            <a:pPr marL="124459" indent="0">
              <a:lnSpc>
                <a:spcPct val="100000"/>
              </a:lnSpc>
              <a:spcBef>
                <a:spcPts val="160"/>
              </a:spcBef>
              <a:buNone/>
            </a:pP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	"id"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: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"8",</a:t>
            </a:r>
          </a:p>
          <a:p>
            <a:pPr marL="124459" indent="0">
              <a:lnSpc>
                <a:spcPct val="100000"/>
              </a:lnSpc>
              <a:spcBef>
                <a:spcPts val="160"/>
              </a:spcBef>
              <a:buNone/>
            </a:pP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	"nombre"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: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"Pepito",</a:t>
            </a:r>
          </a:p>
          <a:p>
            <a:pPr marL="124459" indent="0">
              <a:lnSpc>
                <a:spcPct val="100000"/>
              </a:lnSpc>
              <a:spcBef>
                <a:spcPts val="160"/>
              </a:spcBef>
              <a:buNone/>
            </a:pP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	</a:t>
            </a: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"apellidos"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: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"Gil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10" dirty="0" err="1">
                <a:solidFill>
                  <a:srgbClr val="1B33FF"/>
                </a:solidFill>
                <a:latin typeface="Courier New"/>
                <a:cs typeface="Courier New"/>
              </a:rPr>
              <a:t>Gil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",</a:t>
            </a:r>
            <a:endParaRPr lang="es-ES" dirty="0">
              <a:latin typeface="Courier New"/>
              <a:cs typeface="Courier New"/>
            </a:endParaRPr>
          </a:p>
          <a:p>
            <a:pPr marL="124459" marR="1208405" indent="0">
              <a:lnSpc>
                <a:spcPct val="111100"/>
              </a:lnSpc>
              <a:spcBef>
                <a:spcPts val="100"/>
              </a:spcBef>
              <a:buNone/>
            </a:pP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	"</a:t>
            </a:r>
            <a:r>
              <a:rPr lang="es-ES" spc="5" dirty="0" err="1">
                <a:solidFill>
                  <a:srgbClr val="1B33FF"/>
                </a:solidFill>
                <a:latin typeface="Courier New"/>
                <a:cs typeface="Courier New"/>
              </a:rPr>
              <a:t>direccion</a:t>
            </a: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"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: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"Su Call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e,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5", </a:t>
            </a:r>
          </a:p>
          <a:p>
            <a:pPr marL="124459" marR="1208405" indent="0">
              <a:lnSpc>
                <a:spcPct val="111100"/>
              </a:lnSpc>
              <a:spcBef>
                <a:spcPts val="100"/>
              </a:spcBef>
              <a:buNone/>
            </a:pP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	"</a:t>
            </a:r>
            <a:r>
              <a:rPr lang="es-ES" spc="5" dirty="0" err="1">
                <a:solidFill>
                  <a:srgbClr val="1B33FF"/>
                </a:solidFill>
                <a:latin typeface="Courier New"/>
                <a:cs typeface="Courier New"/>
              </a:rPr>
              <a:t>codPostal</a:t>
            </a: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"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: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"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28888",</a:t>
            </a:r>
            <a:endParaRPr lang="es-ES" dirty="0">
              <a:latin typeface="Courier New"/>
              <a:cs typeface="Courier New"/>
            </a:endParaRPr>
          </a:p>
          <a:p>
            <a:pPr marL="124459" indent="0">
              <a:lnSpc>
                <a:spcPct val="100000"/>
              </a:lnSpc>
              <a:spcBef>
                <a:spcPts val="259"/>
              </a:spcBef>
              <a:buNone/>
            </a:pPr>
            <a:r>
              <a:rPr lang="es-ES" spc="5" dirty="0">
                <a:solidFill>
                  <a:srgbClr val="1B33FF"/>
                </a:solidFill>
                <a:latin typeface="Courier New"/>
                <a:cs typeface="Courier New"/>
              </a:rPr>
              <a:t>	"ciudad"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:</a:t>
            </a:r>
            <a:r>
              <a:rPr lang="es-ES" spc="15" dirty="0">
                <a:solidFill>
                  <a:srgbClr val="1B33FF"/>
                </a:solidFill>
                <a:latin typeface="Courier New"/>
                <a:cs typeface="Courier New"/>
              </a:rPr>
              <a:t> </a:t>
            </a: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"Madrid"</a:t>
            </a:r>
            <a:endParaRPr lang="es-ES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160"/>
              </a:spcBef>
              <a:buNone/>
            </a:pP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160"/>
              </a:spcBef>
              <a:buNone/>
            </a:pPr>
            <a:r>
              <a:rPr lang="es-ES" spc="10" dirty="0">
                <a:solidFill>
                  <a:srgbClr val="1B33FF"/>
                </a:solidFill>
                <a:latin typeface="Courier New"/>
                <a:cs typeface="Courier New"/>
              </a:rPr>
              <a:t>}</a:t>
            </a:r>
            <a:endParaRPr lang="es-ES" dirty="0">
              <a:latin typeface="Courier New"/>
              <a:cs typeface="Courier New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959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90" dirty="0"/>
              <a:t>Asignación</a:t>
            </a:r>
            <a:r>
              <a:rPr lang="es-ES" spc="-80" dirty="0"/>
              <a:t> </a:t>
            </a:r>
            <a:r>
              <a:rPr lang="es-ES" spc="45" dirty="0"/>
              <a:t>de</a:t>
            </a:r>
            <a:r>
              <a:rPr lang="es-ES" spc="-80" dirty="0"/>
              <a:t> </a:t>
            </a:r>
            <a:r>
              <a:rPr lang="es-ES" spc="-35" dirty="0"/>
              <a:t>métodos</a:t>
            </a:r>
            <a:r>
              <a:rPr lang="es-ES" spc="-80" dirty="0"/>
              <a:t> </a:t>
            </a:r>
            <a:r>
              <a:rPr lang="es-ES" spc="-110" dirty="0"/>
              <a:t>HTTP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spc="-75" dirty="0">
                <a:latin typeface="Arial"/>
                <a:cs typeface="Arial"/>
              </a:rPr>
              <a:t>Listar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b="1" spc="-85" dirty="0">
                <a:latin typeface="Arial"/>
                <a:cs typeface="Arial"/>
              </a:rPr>
              <a:t>r</a:t>
            </a:r>
            <a:r>
              <a:rPr lang="es-ES" b="1" spc="-90" dirty="0">
                <a:latin typeface="Arial"/>
                <a:cs typeface="Arial"/>
              </a:rPr>
              <a:t>ecursos</a:t>
            </a:r>
            <a:r>
              <a:rPr lang="es-ES" b="1" spc="-50" dirty="0">
                <a:latin typeface="Arial"/>
                <a:cs typeface="Arial"/>
              </a:rPr>
              <a:t> </a:t>
            </a:r>
            <a:r>
              <a:rPr lang="es-ES" spc="75" dirty="0">
                <a:latin typeface="Arial"/>
                <a:cs typeface="Arial"/>
              </a:rPr>
              <a:t>de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35" dirty="0">
                <a:latin typeface="Arial"/>
                <a:cs typeface="Arial"/>
              </a:rPr>
              <a:t>un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80" dirty="0">
                <a:latin typeface="Arial"/>
                <a:cs typeface="Arial"/>
              </a:rPr>
              <a:t>tipo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50" dirty="0">
                <a:latin typeface="Arial"/>
                <a:cs typeface="Arial"/>
              </a:rPr>
              <a:t>(por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ejemplo,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114" dirty="0">
                <a:latin typeface="Arial"/>
                <a:cs typeface="Arial"/>
              </a:rPr>
              <a:t>p</a:t>
            </a:r>
            <a:r>
              <a:rPr lang="es-ES" spc="35" dirty="0">
                <a:latin typeface="Arial"/>
                <a:cs typeface="Arial"/>
              </a:rPr>
              <a:t>r</a:t>
            </a:r>
            <a:r>
              <a:rPr lang="es-ES" spc="30" dirty="0">
                <a:latin typeface="Arial"/>
                <a:cs typeface="Arial"/>
              </a:rPr>
              <a:t>oductos) </a:t>
            </a:r>
          </a:p>
          <a:p>
            <a:r>
              <a:rPr lang="es-ES" spc="-5" dirty="0">
                <a:solidFill>
                  <a:srgbClr val="861001"/>
                </a:solidFill>
                <a:latin typeface="Courier New"/>
                <a:cs typeface="Courier New"/>
              </a:rPr>
              <a:t>GE</a:t>
            </a:r>
            <a:r>
              <a:rPr lang="es-ES" dirty="0">
                <a:solidFill>
                  <a:srgbClr val="861001"/>
                </a:solidFill>
                <a:latin typeface="Courier New"/>
                <a:cs typeface="Courier New"/>
              </a:rPr>
              <a:t>T /productos</a:t>
            </a:r>
            <a:endParaRPr lang="es-ES" dirty="0">
              <a:latin typeface="Courier New"/>
              <a:cs typeface="Courier New"/>
            </a:endParaRPr>
          </a:p>
          <a:p>
            <a:r>
              <a:rPr lang="es-ES" b="1" spc="15" dirty="0">
                <a:solidFill>
                  <a:srgbClr val="000000"/>
                </a:solidFill>
                <a:latin typeface="Arial"/>
                <a:cs typeface="Arial"/>
              </a:rPr>
              <a:t>Obtener</a:t>
            </a:r>
            <a:r>
              <a:rPr lang="es-ES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b="1" spc="-5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lang="es-ES" b="1" spc="-50" dirty="0">
                <a:solidFill>
                  <a:srgbClr val="000000"/>
                </a:solidFill>
                <a:latin typeface="Arial"/>
                <a:cs typeface="Arial"/>
              </a:rPr>
              <a:t> único </a:t>
            </a:r>
            <a:r>
              <a:rPr lang="es-ES" b="1" spc="-8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s-ES" b="1" spc="-70" dirty="0">
                <a:solidFill>
                  <a:srgbClr val="000000"/>
                </a:solidFill>
                <a:latin typeface="Arial"/>
                <a:cs typeface="Arial"/>
              </a:rPr>
              <a:t>ecurso</a:t>
            </a:r>
            <a:r>
              <a:rPr lang="es-ES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75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3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80" dirty="0">
                <a:solidFill>
                  <a:srgbClr val="000000"/>
                </a:solidFill>
                <a:latin typeface="Arial"/>
                <a:cs typeface="Arial"/>
              </a:rPr>
              <a:t>tipo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40" dirty="0">
                <a:solidFill>
                  <a:srgbClr val="000000"/>
                </a:solidFill>
                <a:latin typeface="Arial"/>
                <a:cs typeface="Arial"/>
              </a:rPr>
              <a:t>(conociendo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-30" dirty="0">
                <a:solidFill>
                  <a:srgbClr val="000000"/>
                </a:solidFill>
                <a:latin typeface="Arial"/>
                <a:cs typeface="Arial"/>
              </a:rPr>
              <a:t>su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45" dirty="0">
                <a:solidFill>
                  <a:srgbClr val="000000"/>
                </a:solidFill>
                <a:latin typeface="Arial"/>
                <a:cs typeface="Arial"/>
              </a:rPr>
              <a:t>id)</a:t>
            </a:r>
            <a:r>
              <a:rPr lang="es-E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</a:p>
          <a:p>
            <a:r>
              <a:rPr lang="es-ES" spc="-5" dirty="0">
                <a:solidFill>
                  <a:srgbClr val="861001"/>
                </a:solidFill>
                <a:latin typeface="Courier New"/>
                <a:cs typeface="Courier New"/>
              </a:rPr>
              <a:t>GET /pedidos/233</a:t>
            </a:r>
          </a:p>
          <a:p>
            <a:pPr>
              <a:lnSpc>
                <a:spcPct val="100000"/>
              </a:lnSpc>
              <a:tabLst>
                <a:tab pos="231140" algn="l"/>
                <a:tab pos="6984365" algn="l"/>
              </a:tabLst>
            </a:pPr>
            <a:r>
              <a:rPr lang="es-ES" b="1" spc="-6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s-ES" b="1" spc="-7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s-ES" b="1" spc="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s-ES" b="1" spc="-35" dirty="0">
                <a:solidFill>
                  <a:srgbClr val="000000"/>
                </a:solidFill>
                <a:latin typeface="Arial"/>
                <a:cs typeface="Arial"/>
              </a:rPr>
              <a:t>ar</a:t>
            </a:r>
            <a:r>
              <a:rPr lang="es-ES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b="1" spc="-5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lang="es-ES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b="1" spc="-8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s-ES" b="1" spc="-70" dirty="0">
                <a:solidFill>
                  <a:srgbClr val="000000"/>
                </a:solidFill>
                <a:latin typeface="Arial"/>
                <a:cs typeface="Arial"/>
              </a:rPr>
              <a:t>ecurso</a:t>
            </a:r>
            <a:r>
              <a:rPr lang="es-ES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b="1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5" dirty="0">
                <a:solidFill>
                  <a:srgbClr val="000000"/>
                </a:solidFill>
                <a:latin typeface="Arial"/>
                <a:cs typeface="Arial"/>
              </a:rPr>
              <a:t>(el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s-ES" spc="15" dirty="0">
                <a:solidFill>
                  <a:srgbClr val="000000"/>
                </a:solidFill>
                <a:latin typeface="Arial"/>
                <a:cs typeface="Arial"/>
              </a:rPr>
              <a:t>ecurso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-40" dirty="0">
                <a:solidFill>
                  <a:srgbClr val="000000"/>
                </a:solidFill>
                <a:latin typeface="Arial"/>
                <a:cs typeface="Arial"/>
              </a:rPr>
              <a:t>se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-10" dirty="0">
                <a:solidFill>
                  <a:srgbClr val="000000"/>
                </a:solidFill>
                <a:latin typeface="Arial"/>
                <a:cs typeface="Arial"/>
              </a:rPr>
              <a:t>envía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25"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40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50" dirty="0">
                <a:solidFill>
                  <a:srgbClr val="000000"/>
                </a:solidFill>
                <a:latin typeface="Arial"/>
                <a:cs typeface="Arial"/>
              </a:rPr>
              <a:t>cuerpo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75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5" dirty="0">
                <a:solidFill>
                  <a:srgbClr val="000000"/>
                </a:solidFill>
                <a:latin typeface="Arial"/>
                <a:cs typeface="Arial"/>
              </a:rPr>
              <a:t>la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40" dirty="0">
                <a:solidFill>
                  <a:srgbClr val="000000"/>
                </a:solidFill>
                <a:latin typeface="Arial"/>
                <a:cs typeface="Arial"/>
              </a:rPr>
              <a:t>petición)</a:t>
            </a:r>
            <a:r>
              <a:rPr lang="es-E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</a:p>
          <a:p>
            <a:pPr>
              <a:lnSpc>
                <a:spcPct val="100000"/>
              </a:lnSpc>
              <a:tabLst>
                <a:tab pos="231140" algn="l"/>
                <a:tab pos="6984365" algn="l"/>
              </a:tabLst>
            </a:pPr>
            <a:r>
              <a:rPr lang="es-ES" spc="-5" dirty="0">
                <a:solidFill>
                  <a:srgbClr val="861001"/>
                </a:solidFill>
                <a:latin typeface="Courier New"/>
                <a:cs typeface="Courier New"/>
              </a:rPr>
              <a:t>POST /pedidos</a:t>
            </a:r>
          </a:p>
          <a:p>
            <a:pPr>
              <a:tabLst>
                <a:tab pos="231140" algn="l"/>
                <a:tab pos="6984365" algn="l"/>
              </a:tabLst>
            </a:pPr>
            <a:r>
              <a:rPr lang="es-ES" b="1" spc="-35" dirty="0">
                <a:solidFill>
                  <a:srgbClr val="000000"/>
                </a:solidFill>
                <a:latin typeface="Arial"/>
                <a:cs typeface="Arial"/>
              </a:rPr>
              <a:t>Actualizar</a:t>
            </a:r>
            <a:r>
              <a:rPr lang="es-ES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b="1" spc="-5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lang="es-ES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b="1" spc="-8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s-ES" b="1" spc="-70" dirty="0">
                <a:solidFill>
                  <a:srgbClr val="000000"/>
                </a:solidFill>
                <a:latin typeface="Arial"/>
                <a:cs typeface="Arial"/>
              </a:rPr>
              <a:t>ecurso</a:t>
            </a:r>
            <a:r>
              <a:rPr lang="es-ES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5" dirty="0">
                <a:solidFill>
                  <a:srgbClr val="000000"/>
                </a:solidFill>
                <a:latin typeface="Arial"/>
                <a:cs typeface="Arial"/>
              </a:rPr>
              <a:t>(enviamos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40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s-ES" spc="15" dirty="0">
                <a:solidFill>
                  <a:srgbClr val="000000"/>
                </a:solidFill>
                <a:latin typeface="Arial"/>
                <a:cs typeface="Arial"/>
              </a:rPr>
              <a:t>ecurso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25"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40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50" dirty="0">
                <a:solidFill>
                  <a:srgbClr val="000000"/>
                </a:solidFill>
                <a:latin typeface="Arial"/>
                <a:cs typeface="Arial"/>
              </a:rPr>
              <a:t>cuerpo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75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5" dirty="0">
                <a:solidFill>
                  <a:srgbClr val="000000"/>
                </a:solidFill>
                <a:latin typeface="Arial"/>
                <a:cs typeface="Arial"/>
              </a:rPr>
              <a:t>la</a:t>
            </a:r>
            <a:r>
              <a:rPr lang="es-ES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pc="40" dirty="0">
                <a:solidFill>
                  <a:srgbClr val="000000"/>
                </a:solidFill>
                <a:latin typeface="Arial"/>
                <a:cs typeface="Arial"/>
              </a:rPr>
              <a:t>petición)</a:t>
            </a:r>
            <a:r>
              <a:rPr lang="es-E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</a:p>
          <a:p>
            <a:pPr>
              <a:tabLst>
                <a:tab pos="231140" algn="l"/>
                <a:tab pos="6984365" algn="l"/>
              </a:tabLst>
            </a:pPr>
            <a:r>
              <a:rPr lang="es-ES" spc="-5" dirty="0">
                <a:solidFill>
                  <a:srgbClr val="861001"/>
                </a:solidFill>
                <a:latin typeface="Courier New"/>
                <a:cs typeface="Courier New"/>
              </a:rPr>
              <a:t>PUT /pedidos/233</a:t>
            </a:r>
          </a:p>
          <a:p>
            <a:pPr>
              <a:tabLst>
                <a:tab pos="231140" algn="l"/>
                <a:tab pos="6984365" algn="l"/>
              </a:tabLst>
            </a:pPr>
            <a:r>
              <a:rPr lang="es-ES" sz="2800" b="1" spc="-52" baseline="1587" dirty="0">
                <a:solidFill>
                  <a:srgbClr val="000000"/>
                </a:solidFill>
                <a:latin typeface="Arial"/>
                <a:cs typeface="Arial"/>
              </a:rPr>
              <a:t>Eliminar</a:t>
            </a:r>
            <a:r>
              <a:rPr lang="es-ES" sz="2800" b="1" spc="-75" baseline="158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800" b="1" spc="-82" baseline="1587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lang="es-ES" sz="2800" b="1" spc="-75" baseline="158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ES" sz="2800" b="1" spc="-127" baseline="1587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s-ES" sz="2800" b="1" spc="-104" baseline="1587" dirty="0">
                <a:solidFill>
                  <a:srgbClr val="000000"/>
                </a:solidFill>
                <a:latin typeface="Arial"/>
                <a:cs typeface="Arial"/>
              </a:rPr>
              <a:t>ecurso</a:t>
            </a:r>
          </a:p>
          <a:p>
            <a:pPr>
              <a:tabLst>
                <a:tab pos="231140" algn="l"/>
                <a:tab pos="6984365" algn="l"/>
              </a:tabLst>
            </a:pPr>
            <a:r>
              <a:rPr lang="es-ES" spc="-5" dirty="0">
                <a:solidFill>
                  <a:srgbClr val="861001"/>
                </a:solidFill>
                <a:latin typeface="Courier New"/>
                <a:cs typeface="Courier New"/>
              </a:rPr>
              <a:t>DELETE /pedidos/233</a:t>
            </a:r>
          </a:p>
          <a:p>
            <a:endParaRPr lang="es-ES" spc="-5" dirty="0">
              <a:solidFill>
                <a:srgbClr val="861001"/>
              </a:solidFill>
              <a:latin typeface="Courier New"/>
              <a:cs typeface="Courier New"/>
            </a:endParaRPr>
          </a:p>
          <a:p>
            <a:endParaRPr lang="es-ES" dirty="0">
              <a:latin typeface="Arial"/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647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web vs. aplicación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pc="5" dirty="0">
                <a:latin typeface="Arial"/>
                <a:cs typeface="Arial"/>
              </a:rPr>
              <a:t>Servicio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web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z="2000" spc="295" dirty="0">
                <a:latin typeface="Lucida Sans"/>
                <a:cs typeface="Lucida Sans"/>
              </a:rPr>
              <a:t>≠</a:t>
            </a:r>
            <a:r>
              <a:rPr lang="es-ES" sz="2000" dirty="0">
                <a:latin typeface="Lucida Sans"/>
                <a:cs typeface="Lucida Sans"/>
              </a:rPr>
              <a:t> </a:t>
            </a:r>
            <a:r>
              <a:rPr lang="es-ES" spc="35" dirty="0">
                <a:latin typeface="Arial"/>
                <a:cs typeface="Arial"/>
              </a:rPr>
              <a:t>Aplicación</a:t>
            </a:r>
            <a:r>
              <a:rPr lang="es-ES" spc="-50" dirty="0">
                <a:latin typeface="Arial"/>
                <a:cs typeface="Arial"/>
              </a:rPr>
              <a:t> </a:t>
            </a:r>
            <a:r>
              <a:rPr lang="es-ES" spc="60" dirty="0">
                <a:latin typeface="Arial"/>
                <a:cs typeface="Arial"/>
              </a:rPr>
              <a:t>web</a:t>
            </a:r>
            <a:endParaRPr lang="es-ES" dirty="0">
              <a:latin typeface="Arial"/>
              <a:cs typeface="Arial"/>
            </a:endParaRPr>
          </a:p>
          <a:p>
            <a:endParaRPr lang="es-ES" dirty="0"/>
          </a:p>
          <a:p>
            <a:r>
              <a:rPr lang="es-ES" spc="10" dirty="0">
                <a:latin typeface="Arial"/>
                <a:cs typeface="Arial"/>
              </a:rPr>
              <a:t>Servicio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web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130" dirty="0">
                <a:latin typeface="Arial"/>
                <a:cs typeface="Arial"/>
              </a:rPr>
              <a:t>=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inte</a:t>
            </a:r>
            <a:r>
              <a:rPr lang="es-ES" spc="20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acción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b="1" spc="-10" dirty="0">
                <a:latin typeface="Arial"/>
                <a:cs typeface="Arial"/>
              </a:rPr>
              <a:t>máquina</a:t>
            </a:r>
            <a:r>
              <a:rPr lang="es-ES" b="1" spc="-40" dirty="0">
                <a:latin typeface="Arial"/>
                <a:cs typeface="Arial"/>
              </a:rPr>
              <a:t> </a:t>
            </a:r>
            <a:r>
              <a:rPr lang="es-ES" b="1" spc="-15" dirty="0">
                <a:latin typeface="Arial"/>
                <a:cs typeface="Arial"/>
              </a:rPr>
              <a:t>-</a:t>
            </a:r>
            <a:r>
              <a:rPr lang="es-ES" b="1" spc="-40" dirty="0">
                <a:latin typeface="Arial"/>
                <a:cs typeface="Arial"/>
              </a:rPr>
              <a:t> </a:t>
            </a:r>
            <a:r>
              <a:rPr lang="es-ES" b="1" spc="-10" dirty="0">
                <a:latin typeface="Arial"/>
                <a:cs typeface="Arial"/>
              </a:rPr>
              <a:t>máquina</a:t>
            </a:r>
            <a:endParaRPr lang="es-ES" dirty="0">
              <a:latin typeface="Arial"/>
              <a:cs typeface="Arial"/>
            </a:endParaRPr>
          </a:p>
          <a:p>
            <a:r>
              <a:rPr lang="es-ES" spc="45" dirty="0">
                <a:latin typeface="Arial"/>
                <a:cs typeface="Arial"/>
              </a:rPr>
              <a:t>Aplicación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70" dirty="0">
                <a:latin typeface="Arial"/>
                <a:cs typeface="Arial"/>
              </a:rPr>
              <a:t>web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130" dirty="0">
                <a:latin typeface="Arial"/>
                <a:cs typeface="Arial"/>
              </a:rPr>
              <a:t>=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spc="45" dirty="0">
                <a:latin typeface="Arial"/>
                <a:cs typeface="Arial"/>
              </a:rPr>
              <a:t>inte</a:t>
            </a:r>
            <a:r>
              <a:rPr lang="es-ES" spc="20" dirty="0">
                <a:latin typeface="Arial"/>
                <a:cs typeface="Arial"/>
              </a:rPr>
              <a:t>r</a:t>
            </a:r>
            <a:r>
              <a:rPr lang="es-ES" spc="25" dirty="0">
                <a:latin typeface="Arial"/>
                <a:cs typeface="Arial"/>
              </a:rPr>
              <a:t>acción</a:t>
            </a:r>
            <a:r>
              <a:rPr lang="es-ES" spc="-40" dirty="0">
                <a:latin typeface="Arial"/>
                <a:cs typeface="Arial"/>
              </a:rPr>
              <a:t> </a:t>
            </a:r>
            <a:r>
              <a:rPr lang="es-ES" b="1" spc="-20" dirty="0">
                <a:latin typeface="Arial"/>
                <a:cs typeface="Arial"/>
              </a:rPr>
              <a:t>humano</a:t>
            </a:r>
            <a:r>
              <a:rPr lang="es-ES" b="1" spc="-40" dirty="0">
                <a:latin typeface="Arial"/>
                <a:cs typeface="Arial"/>
              </a:rPr>
              <a:t> </a:t>
            </a:r>
            <a:r>
              <a:rPr lang="es-ES" b="1" spc="-15" dirty="0">
                <a:latin typeface="Arial"/>
                <a:cs typeface="Arial"/>
              </a:rPr>
              <a:t>-</a:t>
            </a:r>
            <a:r>
              <a:rPr lang="es-ES" b="1" spc="-40" dirty="0">
                <a:latin typeface="Arial"/>
                <a:cs typeface="Arial"/>
              </a:rPr>
              <a:t> </a:t>
            </a:r>
            <a:r>
              <a:rPr lang="es-ES" b="1" spc="-10" dirty="0">
                <a:latin typeface="Arial"/>
                <a:cs typeface="Arial"/>
              </a:rPr>
              <a:t>máquina</a:t>
            </a:r>
            <a:endParaRPr lang="es-ES" dirty="0">
              <a:latin typeface="Arial"/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454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web “</a:t>
            </a:r>
            <a:r>
              <a:rPr lang="es-ES" dirty="0" err="1"/>
              <a:t>big</a:t>
            </a:r>
            <a:r>
              <a:rPr lang="es-ES" dirty="0"/>
              <a:t>” vs. “light”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i="1" dirty="0"/>
              <a:t>Big</a:t>
            </a:r>
            <a:r>
              <a:rPr lang="es-ES" b="1" dirty="0"/>
              <a:t> Web </a:t>
            </a:r>
            <a:r>
              <a:rPr lang="es-ES" b="1" dirty="0" err="1"/>
              <a:t>Services</a:t>
            </a:r>
            <a:r>
              <a:rPr lang="es-ES" b="1" dirty="0"/>
              <a:t> (SOAP):</a:t>
            </a:r>
          </a:p>
          <a:p>
            <a:r>
              <a:rPr lang="es-ES" dirty="0"/>
              <a:t>Cliente y servidor intercambian mensajes en </a:t>
            </a:r>
            <a:r>
              <a:rPr lang="es-ES" b="1" dirty="0"/>
              <a:t>XML</a:t>
            </a:r>
            <a:r>
              <a:rPr lang="es-ES" dirty="0"/>
              <a:t> siguiendo el formato SOAP (Simple </a:t>
            </a:r>
            <a:r>
              <a:rPr lang="es-ES" dirty="0" err="1"/>
              <a:t>Object</a:t>
            </a:r>
            <a:r>
              <a:rPr lang="es-ES" dirty="0"/>
              <a:t> Access </a:t>
            </a:r>
            <a:r>
              <a:rPr lang="es-ES" dirty="0" err="1"/>
              <a:t>Protocol</a:t>
            </a:r>
            <a:r>
              <a:rPr lang="es-ES" dirty="0"/>
              <a:t>)</a:t>
            </a:r>
          </a:p>
          <a:p>
            <a:r>
              <a:rPr lang="es-ES" dirty="0"/>
              <a:t>Existe una descripción formal del servicio escrita </a:t>
            </a:r>
            <a:r>
              <a:rPr lang="es-ES" b="1" dirty="0"/>
              <a:t>en lenguaje WSDL </a:t>
            </a:r>
            <a:r>
              <a:rPr lang="es-ES" dirty="0"/>
              <a:t>(Web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b="1" i="1" dirty="0"/>
              <a:t>Light</a:t>
            </a:r>
            <a:r>
              <a:rPr lang="es-ES" b="1" dirty="0"/>
              <a:t> Web </a:t>
            </a:r>
            <a:r>
              <a:rPr lang="es-ES" b="1" dirty="0" err="1"/>
              <a:t>Services</a:t>
            </a:r>
            <a:r>
              <a:rPr lang="es-ES" b="1" dirty="0"/>
              <a:t> (</a:t>
            </a:r>
            <a:r>
              <a:rPr lang="es-ES" b="1" dirty="0" err="1"/>
              <a:t>RESTful</a:t>
            </a:r>
            <a:r>
              <a:rPr lang="es-ES" b="1" dirty="0"/>
              <a:t>)</a:t>
            </a:r>
          </a:p>
          <a:p>
            <a:r>
              <a:rPr lang="es-ES" dirty="0"/>
              <a:t>Cliente y servidor pueden intercambiar información en distintos formatos, no está especificado</a:t>
            </a:r>
          </a:p>
          <a:p>
            <a:r>
              <a:rPr lang="es-ES" dirty="0"/>
              <a:t>No es necesario definir formalmente un protocolo para el servicio (se utiliza fundamentalmente HTTP)</a:t>
            </a:r>
          </a:p>
        </p:txBody>
      </p:sp>
    </p:spTree>
    <p:extLst>
      <p:ext uri="{BB962C8B-B14F-4D97-AF65-F5344CB8AC3E}">
        <p14:creationId xmlns:p14="http://schemas.microsoft.com/office/powerpoint/2010/main" val="162371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1562304" y="1624912"/>
            <a:ext cx="6998615" cy="5215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¿Dónde encajan los servicios web en la aplicación?</a:t>
            </a:r>
          </a:p>
        </p:txBody>
      </p:sp>
    </p:spTree>
    <p:extLst>
      <p:ext uri="{BB962C8B-B14F-4D97-AF65-F5344CB8AC3E}">
        <p14:creationId xmlns:p14="http://schemas.microsoft.com/office/powerpoint/2010/main" val="340565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35" dirty="0"/>
              <a:t>¿Qué</a:t>
            </a:r>
            <a:r>
              <a:rPr lang="es-ES" spc="-80" dirty="0"/>
              <a:t> </a:t>
            </a:r>
            <a:r>
              <a:rPr lang="es-ES" spc="-140" dirty="0"/>
              <a:t>es</a:t>
            </a:r>
            <a:r>
              <a:rPr lang="es-ES" spc="-80" dirty="0"/>
              <a:t> </a:t>
            </a:r>
            <a:r>
              <a:rPr lang="es-ES" spc="-245" dirty="0"/>
              <a:t>RE</a:t>
            </a:r>
            <a:r>
              <a:rPr lang="es-ES" spc="-280" dirty="0"/>
              <a:t>S</a:t>
            </a:r>
            <a:r>
              <a:rPr lang="es-ES" spc="-200" dirty="0"/>
              <a:t>T?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Originalmente hacía referencia a un estilo de arquitectura software consistente en un </a:t>
            </a:r>
            <a:r>
              <a:rPr lang="es-ES" b="1" dirty="0"/>
              <a:t>conjunto de restricciones arquitectónicas  </a:t>
            </a:r>
            <a:r>
              <a:rPr lang="es-ES" dirty="0"/>
              <a:t>que  se  aplican  sobre  ciertos  elementos,  dentro  de  un  sistema distribuido hipermedia. </a:t>
            </a:r>
          </a:p>
          <a:p>
            <a:pPr>
              <a:lnSpc>
                <a:spcPct val="150000"/>
              </a:lnSpc>
            </a:pPr>
            <a:r>
              <a:rPr lang="es-ES" dirty="0"/>
              <a:t>En la actualidad se usa en el sentido más amplio para describir cualquier interfaz entre sistemas que utiliza HTTP para obtener datos e indicar la ejecución de operaciones sobre los datos en cualquier formato (XML, JSON, etc.).</a:t>
            </a:r>
          </a:p>
        </p:txBody>
      </p:sp>
    </p:spTree>
    <p:extLst>
      <p:ext uri="{BB962C8B-B14F-4D97-AF65-F5344CB8AC3E}">
        <p14:creationId xmlns:p14="http://schemas.microsoft.com/office/powerpoint/2010/main" val="13188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35" dirty="0"/>
              <a:t>¿Qué</a:t>
            </a:r>
            <a:r>
              <a:rPr lang="es-ES" spc="-80" dirty="0"/>
              <a:t> </a:t>
            </a:r>
            <a:r>
              <a:rPr lang="es-ES" spc="-140" dirty="0"/>
              <a:t>es</a:t>
            </a:r>
            <a:r>
              <a:rPr lang="es-ES" spc="-80" dirty="0"/>
              <a:t> </a:t>
            </a:r>
            <a:r>
              <a:rPr lang="es-ES" spc="-245" dirty="0"/>
              <a:t>RE</a:t>
            </a:r>
            <a:r>
              <a:rPr lang="es-ES" spc="-280" dirty="0"/>
              <a:t>S</a:t>
            </a:r>
            <a:r>
              <a:rPr lang="es-ES" spc="-200" dirty="0"/>
              <a:t>T?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El  resultado  de  cumplir  con  dichas  restricciones posibilita que cualquier sistema hipermedia distribuido posea   las   siguientes   propiedades   no   funcionales: rendimiento, escalabilidad, simplicidad, mantenibilidad, visibilidad, portabilidad y fiabilidad.</a:t>
            </a:r>
          </a:p>
          <a:p>
            <a:endParaRPr lang="es-ES" dirty="0"/>
          </a:p>
          <a:p>
            <a:r>
              <a:rPr lang="es-ES" b="1" dirty="0"/>
              <a:t>No</a:t>
            </a:r>
            <a:r>
              <a:rPr lang="es-ES" dirty="0"/>
              <a:t> es una </a:t>
            </a:r>
            <a:r>
              <a:rPr lang="es-ES" b="1" dirty="0"/>
              <a:t>tecnología concreta</a:t>
            </a:r>
          </a:p>
          <a:p>
            <a:r>
              <a:rPr lang="es-ES" b="1" dirty="0"/>
              <a:t>No </a:t>
            </a:r>
            <a:r>
              <a:rPr lang="es-ES" dirty="0"/>
              <a:t>es un </a:t>
            </a:r>
            <a:r>
              <a:rPr lang="es-ES" b="1" dirty="0"/>
              <a:t>protocolo</a:t>
            </a:r>
          </a:p>
          <a:p>
            <a:r>
              <a:rPr lang="es-ES" b="1" dirty="0"/>
              <a:t>N</a:t>
            </a:r>
            <a:r>
              <a:rPr lang="es-ES" dirty="0"/>
              <a:t>o es una </a:t>
            </a:r>
            <a:r>
              <a:rPr lang="es-ES" b="1" dirty="0"/>
              <a:t>metodología de diseño</a:t>
            </a:r>
          </a:p>
        </p:txBody>
      </p:sp>
    </p:spTree>
    <p:extLst>
      <p:ext uri="{BB962C8B-B14F-4D97-AF65-F5344CB8AC3E}">
        <p14:creationId xmlns:p14="http://schemas.microsoft.com/office/powerpoint/2010/main" val="12296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REST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REST (</a:t>
            </a:r>
            <a:r>
              <a:rPr lang="es-ES" dirty="0" err="1"/>
              <a:t>Representational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Transfer) es un término que hace referencia a una serie de recomendaciones o principios de diseño para el desarrollo de servicios web. 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“</a:t>
            </a:r>
            <a:r>
              <a:rPr lang="es-ES" dirty="0" err="1"/>
              <a:t>RESTful</a:t>
            </a:r>
            <a:r>
              <a:rPr lang="es-ES" dirty="0"/>
              <a:t>” se refiere al grado de adopción de estos principios; es decir, que tan “REST” es un servicio web. Estrechamente relacionado a esta idea está el concepto de </a:t>
            </a:r>
            <a:r>
              <a:rPr lang="es-ES" b="1" dirty="0"/>
              <a:t>Nivel de madurez de los servicios </a:t>
            </a:r>
            <a:r>
              <a:rPr lang="es-ES" b="1" dirty="0" err="1"/>
              <a:t>RESTful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566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14645</TotalTime>
  <Words>2093</Words>
  <Application>Microsoft Office PowerPoint</Application>
  <PresentationFormat>Panorámica</PresentationFormat>
  <Paragraphs>231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Arial</vt:lpstr>
      <vt:lpstr>Courier New</vt:lpstr>
      <vt:lpstr>Lucida Console</vt:lpstr>
      <vt:lpstr>Lucida Sans</vt:lpstr>
      <vt:lpstr>Trebuchet MS</vt:lpstr>
      <vt:lpstr>Wingdings 3</vt:lpstr>
      <vt:lpstr>Faceta</vt:lpstr>
      <vt:lpstr>Servicios Web REST</vt:lpstr>
      <vt:lpstr>Servicio Web </vt:lpstr>
      <vt:lpstr>¿Qué es un servicio web?</vt:lpstr>
      <vt:lpstr>Servicio web vs. aplicación web</vt:lpstr>
      <vt:lpstr>Servicio web “big” vs. “light”</vt:lpstr>
      <vt:lpstr>¿Dónde encajan los servicios web en la aplicación?</vt:lpstr>
      <vt:lpstr>¿Qué es REST? </vt:lpstr>
      <vt:lpstr>¿Qué es REST?</vt:lpstr>
      <vt:lpstr>REST </vt:lpstr>
      <vt:lpstr>Orígenes de REST</vt:lpstr>
      <vt:lpstr>Fundamentos REST</vt:lpstr>
      <vt:lpstr>Representación de los recursos</vt:lpstr>
      <vt:lpstr>Recursos</vt:lpstr>
      <vt:lpstr>Direccionabilidad de los recursos</vt:lpstr>
      <vt:lpstr>Interfaz uniforme</vt:lpstr>
      <vt:lpstr>Interfaz uniforme</vt:lpstr>
      <vt:lpstr>Interacción cliente-servicio REST</vt:lpstr>
      <vt:lpstr>El API JAX-RS</vt:lpstr>
      <vt:lpstr>Servicios REST con Spring</vt:lpstr>
      <vt:lpstr>Principios de Diseño REST </vt:lpstr>
      <vt:lpstr>Recursos identificables </vt:lpstr>
      <vt:lpstr>Recursos identificables </vt:lpstr>
      <vt:lpstr>Interfaz uniforme y compacta </vt:lpstr>
      <vt:lpstr>Comunicación sin estado </vt:lpstr>
      <vt:lpstr>HATEOAS (Hypermedia As The Engine Of Application State) </vt:lpstr>
      <vt:lpstr>Desarrollo de Servicios Web </vt:lpstr>
      <vt:lpstr>Aplicaciones web tradicionales vs. REST</vt:lpstr>
      <vt:lpstr>GET </vt:lpstr>
      <vt:lpstr>POST</vt:lpstr>
      <vt:lpstr>PUT</vt:lpstr>
      <vt:lpstr>DELETE</vt:lpstr>
      <vt:lpstr>PATCH</vt:lpstr>
      <vt:lpstr>Diseño de servicios web RESTful</vt:lpstr>
      <vt:lpstr>Modelo de objetos- Ejemplo</vt:lpstr>
      <vt:lpstr>Modelado de URIs</vt:lpstr>
      <vt:lpstr>Definición del formato de datos</vt:lpstr>
      <vt:lpstr>Asignación de métodos HTTP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Microservicios</dc:title>
  <dc:creator>Isabel Sera1 Sera2</dc:creator>
  <cp:lastModifiedBy>iaresblazquez@usal.es</cp:lastModifiedBy>
  <cp:revision>162</cp:revision>
  <dcterms:created xsi:type="dcterms:W3CDTF">2021-09-27T06:46:09Z</dcterms:created>
  <dcterms:modified xsi:type="dcterms:W3CDTF">2024-10-29T07:53:12Z</dcterms:modified>
</cp:coreProperties>
</file>