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0" r:id="rId3"/>
    <p:sldId id="258" r:id="rId4"/>
    <p:sldId id="261" r:id="rId5"/>
    <p:sldId id="262" r:id="rId6"/>
    <p:sldId id="259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356" r:id="rId19"/>
    <p:sldId id="357" r:id="rId20"/>
    <p:sldId id="274" r:id="rId21"/>
    <p:sldId id="358" r:id="rId22"/>
    <p:sldId id="276" r:id="rId23"/>
    <p:sldId id="277" r:id="rId24"/>
    <p:sldId id="278" r:id="rId25"/>
    <p:sldId id="349" r:id="rId26"/>
    <p:sldId id="280" r:id="rId27"/>
    <p:sldId id="281" r:id="rId28"/>
    <p:sldId id="359" r:id="rId29"/>
    <p:sldId id="360" r:id="rId30"/>
    <p:sldId id="350" r:id="rId31"/>
    <p:sldId id="282" r:id="rId32"/>
    <p:sldId id="283" r:id="rId33"/>
    <p:sldId id="284" r:id="rId34"/>
    <p:sldId id="351" r:id="rId35"/>
    <p:sldId id="286" r:id="rId36"/>
    <p:sldId id="285" r:id="rId37"/>
    <p:sldId id="287" r:id="rId38"/>
    <p:sldId id="288" r:id="rId39"/>
    <p:sldId id="289" r:id="rId40"/>
    <p:sldId id="290" r:id="rId41"/>
    <p:sldId id="361" r:id="rId42"/>
    <p:sldId id="292" r:id="rId43"/>
    <p:sldId id="293" r:id="rId44"/>
    <p:sldId id="295" r:id="rId45"/>
    <p:sldId id="296" r:id="rId46"/>
    <p:sldId id="297" r:id="rId47"/>
    <p:sldId id="298" r:id="rId48"/>
    <p:sldId id="299" r:id="rId49"/>
    <p:sldId id="300" r:id="rId50"/>
    <p:sldId id="362" r:id="rId51"/>
    <p:sldId id="301" r:id="rId5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B8E36-F72C-4927-A79B-B632B25E324F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28ED4-44D8-4415-B9BE-9CB86207A8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696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B8E36-F72C-4927-A79B-B632B25E324F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28ED4-44D8-4415-B9BE-9CB86207A8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46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B8E36-F72C-4927-A79B-B632B25E324F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28ED4-44D8-4415-B9BE-9CB86207A85D}" type="slidenum">
              <a:rPr lang="en-US" smtClean="0"/>
              <a:t>‹Nº›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918002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B8E36-F72C-4927-A79B-B632B25E324F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28ED4-44D8-4415-B9BE-9CB86207A8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0349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B8E36-F72C-4927-A79B-B632B25E324F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28ED4-44D8-4415-B9BE-9CB86207A85D}" type="slidenum">
              <a:rPr lang="en-US" smtClean="0"/>
              <a:t>‹Nº›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441117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B8E36-F72C-4927-A79B-B632B25E324F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28ED4-44D8-4415-B9BE-9CB86207A8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9181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B8E36-F72C-4927-A79B-B632B25E324F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28ED4-44D8-4415-B9BE-9CB86207A8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2702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B8E36-F72C-4927-A79B-B632B25E324F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28ED4-44D8-4415-B9BE-9CB86207A8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075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B8E36-F72C-4927-A79B-B632B25E324F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28ED4-44D8-4415-B9BE-9CB86207A8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608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B8E36-F72C-4927-A79B-B632B25E324F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28ED4-44D8-4415-B9BE-9CB86207A8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91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B8E36-F72C-4927-A79B-B632B25E324F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28ED4-44D8-4415-B9BE-9CB86207A8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651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B8E36-F72C-4927-A79B-B632B25E324F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28ED4-44D8-4415-B9BE-9CB86207A8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308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B8E36-F72C-4927-A79B-B632B25E324F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28ED4-44D8-4415-B9BE-9CB86207A8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78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B8E36-F72C-4927-A79B-B632B25E324F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28ED4-44D8-4415-B9BE-9CB86207A8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058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B8E36-F72C-4927-A79B-B632B25E324F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28ED4-44D8-4415-B9BE-9CB86207A8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695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B8E36-F72C-4927-A79B-B632B25E324F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28ED4-44D8-4415-B9BE-9CB86207A8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54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B8E36-F72C-4927-A79B-B632B25E324F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1A28ED4-44D8-4415-B9BE-9CB86207A8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815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servidor:8080/app/path/var1/var2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servidor:8080/app/path?x=var1&amp;y=var2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Spring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8362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Módulos de Spring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Es una separación lógica que facilita la granularidad y mantiene los componentes desacoplados.</a:t>
            </a:r>
          </a:p>
          <a:p>
            <a:endParaRPr lang="es-ES" dirty="0"/>
          </a:p>
          <a:p>
            <a:r>
              <a:rPr lang="es-ES" dirty="0"/>
              <a:t>El uso de inyección de dependencias facilita la programación contra interfaz, permitiendo a los diferentes componentes depender únicamente de interfaces y produciendo, por tanto, un código menos acoplado.</a:t>
            </a:r>
          </a:p>
        </p:txBody>
      </p:sp>
    </p:spTree>
    <p:extLst>
      <p:ext uri="{BB962C8B-B14F-4D97-AF65-F5344CB8AC3E}">
        <p14:creationId xmlns:p14="http://schemas.microsoft.com/office/powerpoint/2010/main" val="1427702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Principios clave en Spring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Inyección de dependencias (DI)</a:t>
            </a:r>
          </a:p>
          <a:p>
            <a:endParaRPr lang="es-ES" dirty="0"/>
          </a:p>
          <a:p>
            <a:r>
              <a:rPr lang="es-ES" dirty="0"/>
              <a:t>Inversión de control (</a:t>
            </a:r>
            <a:r>
              <a:rPr lang="es-ES" dirty="0" err="1"/>
              <a:t>IoC</a:t>
            </a:r>
            <a:r>
              <a:rPr lang="es-E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26490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Inyección de dependencias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s-ES" dirty="0"/>
              <a:t>Mecanismo mediante el que un objeto recibe sus dependencias ya instanciadas en vez de que sea el objeto el que tenga la responsabilidad de iniciarlas.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b="1" dirty="0"/>
              <a:t>Modelo tradicional</a:t>
            </a:r>
            <a:r>
              <a:rPr lang="es-ES" dirty="0"/>
              <a:t>                                                       </a:t>
            </a:r>
            <a:r>
              <a:rPr lang="es-ES" b="1" dirty="0"/>
              <a:t>Inversión de control</a:t>
            </a:r>
            <a:r>
              <a:rPr lang="es-ES" dirty="0"/>
              <a:t>																</a:t>
            </a:r>
          </a:p>
        </p:txBody>
      </p:sp>
      <p:grpSp>
        <p:nvGrpSpPr>
          <p:cNvPr id="7" name="Grupo 6"/>
          <p:cNvGrpSpPr/>
          <p:nvPr/>
        </p:nvGrpSpPr>
        <p:grpSpPr>
          <a:xfrm>
            <a:off x="1166191" y="3538329"/>
            <a:ext cx="3059780" cy="1795184"/>
            <a:chOff x="1166191" y="3538329"/>
            <a:chExt cx="3059780" cy="1795184"/>
          </a:xfrm>
        </p:grpSpPr>
        <p:sp>
          <p:nvSpPr>
            <p:cNvPr id="4" name="Rectángulo 3"/>
            <p:cNvSpPr/>
            <p:nvPr/>
          </p:nvSpPr>
          <p:spPr>
            <a:xfrm>
              <a:off x="1166191" y="4041912"/>
              <a:ext cx="1033670" cy="5168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/>
                <a:t>Clase A</a:t>
              </a:r>
            </a:p>
          </p:txBody>
        </p:sp>
        <p:sp>
          <p:nvSpPr>
            <p:cNvPr id="5" name="Rectángulo 4"/>
            <p:cNvSpPr/>
            <p:nvPr/>
          </p:nvSpPr>
          <p:spPr>
            <a:xfrm>
              <a:off x="3192301" y="3538329"/>
              <a:ext cx="1033670" cy="5168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/>
                <a:t>Clase B</a:t>
              </a:r>
            </a:p>
          </p:txBody>
        </p:sp>
        <p:sp>
          <p:nvSpPr>
            <p:cNvPr id="6" name="Rectángulo 5"/>
            <p:cNvSpPr/>
            <p:nvPr/>
          </p:nvSpPr>
          <p:spPr>
            <a:xfrm>
              <a:off x="3192301" y="4816678"/>
              <a:ext cx="1033670" cy="5168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/>
                <a:t>Clase C</a:t>
              </a:r>
            </a:p>
          </p:txBody>
        </p:sp>
      </p:grpSp>
      <p:grpSp>
        <p:nvGrpSpPr>
          <p:cNvPr id="8" name="Grupo 7"/>
          <p:cNvGrpSpPr/>
          <p:nvPr/>
        </p:nvGrpSpPr>
        <p:grpSpPr>
          <a:xfrm>
            <a:off x="5890591" y="3538329"/>
            <a:ext cx="3059780" cy="1795184"/>
            <a:chOff x="1166191" y="3538329"/>
            <a:chExt cx="3059780" cy="1795184"/>
          </a:xfrm>
        </p:grpSpPr>
        <p:sp>
          <p:nvSpPr>
            <p:cNvPr id="9" name="Rectángulo 8"/>
            <p:cNvSpPr/>
            <p:nvPr/>
          </p:nvSpPr>
          <p:spPr>
            <a:xfrm>
              <a:off x="1166191" y="4041912"/>
              <a:ext cx="1033670" cy="5168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/>
                <a:t>Clase A</a:t>
              </a:r>
            </a:p>
          </p:txBody>
        </p:sp>
        <p:sp>
          <p:nvSpPr>
            <p:cNvPr id="10" name="Rectángulo 9"/>
            <p:cNvSpPr/>
            <p:nvPr/>
          </p:nvSpPr>
          <p:spPr>
            <a:xfrm>
              <a:off x="3192301" y="3538329"/>
              <a:ext cx="1033670" cy="5168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/>
                <a:t>Clase B</a:t>
              </a:r>
            </a:p>
          </p:txBody>
        </p:sp>
        <p:sp>
          <p:nvSpPr>
            <p:cNvPr id="11" name="Rectángulo 10"/>
            <p:cNvSpPr/>
            <p:nvPr/>
          </p:nvSpPr>
          <p:spPr>
            <a:xfrm>
              <a:off x="3192301" y="4816678"/>
              <a:ext cx="1033670" cy="5168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/>
                <a:t>Clase C</a:t>
              </a:r>
            </a:p>
          </p:txBody>
        </p:sp>
      </p:grpSp>
      <p:cxnSp>
        <p:nvCxnSpPr>
          <p:cNvPr id="13" name="Conector recto de flecha 12"/>
          <p:cNvCxnSpPr/>
          <p:nvPr/>
        </p:nvCxnSpPr>
        <p:spPr>
          <a:xfrm flipV="1">
            <a:off x="2182376" y="3797209"/>
            <a:ext cx="992440" cy="4323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>
            <a:endCxn id="6" idx="1"/>
          </p:cNvCxnSpPr>
          <p:nvPr/>
        </p:nvCxnSpPr>
        <p:spPr>
          <a:xfrm>
            <a:off x="2199861" y="4485407"/>
            <a:ext cx="992440" cy="5896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/>
          <p:nvPr/>
        </p:nvCxnSpPr>
        <p:spPr>
          <a:xfrm flipV="1">
            <a:off x="6924261" y="3787391"/>
            <a:ext cx="992440" cy="432353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Conector recto de flecha 16"/>
          <p:cNvCxnSpPr/>
          <p:nvPr/>
        </p:nvCxnSpPr>
        <p:spPr>
          <a:xfrm>
            <a:off x="6924261" y="4391569"/>
            <a:ext cx="992440" cy="589689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4179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Inyección de dependencias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b="1" dirty="0"/>
              <a:t>Modelo tradicional</a:t>
            </a:r>
          </a:p>
          <a:p>
            <a:r>
              <a:rPr lang="es-ES" dirty="0"/>
              <a:t>Si un objeto A necesita a otros puede invocar la construcción de los mismos invocando los constructores de las otras clases                                                      																</a:t>
            </a:r>
          </a:p>
        </p:txBody>
      </p:sp>
      <p:grpSp>
        <p:nvGrpSpPr>
          <p:cNvPr id="7" name="Grupo 6"/>
          <p:cNvGrpSpPr/>
          <p:nvPr/>
        </p:nvGrpSpPr>
        <p:grpSpPr>
          <a:xfrm>
            <a:off x="1166191" y="3538329"/>
            <a:ext cx="3059780" cy="1795184"/>
            <a:chOff x="1166191" y="3538329"/>
            <a:chExt cx="3059780" cy="1795184"/>
          </a:xfrm>
        </p:grpSpPr>
        <p:sp>
          <p:nvSpPr>
            <p:cNvPr id="4" name="Rectángulo 3"/>
            <p:cNvSpPr/>
            <p:nvPr/>
          </p:nvSpPr>
          <p:spPr>
            <a:xfrm>
              <a:off x="1166191" y="4041912"/>
              <a:ext cx="1033670" cy="5168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/>
                <a:t>Clase A</a:t>
              </a:r>
            </a:p>
          </p:txBody>
        </p:sp>
        <p:sp>
          <p:nvSpPr>
            <p:cNvPr id="5" name="Rectángulo 4"/>
            <p:cNvSpPr/>
            <p:nvPr/>
          </p:nvSpPr>
          <p:spPr>
            <a:xfrm>
              <a:off x="3192301" y="3538329"/>
              <a:ext cx="1033670" cy="5168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/>
                <a:t>Clase B</a:t>
              </a:r>
            </a:p>
          </p:txBody>
        </p:sp>
        <p:sp>
          <p:nvSpPr>
            <p:cNvPr id="6" name="Rectángulo 5"/>
            <p:cNvSpPr/>
            <p:nvPr/>
          </p:nvSpPr>
          <p:spPr>
            <a:xfrm>
              <a:off x="3192301" y="4816678"/>
              <a:ext cx="1033670" cy="5168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/>
                <a:t>Clase C</a:t>
              </a:r>
            </a:p>
          </p:txBody>
        </p:sp>
      </p:grpSp>
      <p:cxnSp>
        <p:nvCxnSpPr>
          <p:cNvPr id="13" name="Conector recto de flecha 12"/>
          <p:cNvCxnSpPr/>
          <p:nvPr/>
        </p:nvCxnSpPr>
        <p:spPr>
          <a:xfrm flipV="1">
            <a:off x="2182376" y="3797209"/>
            <a:ext cx="992440" cy="4323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>
            <a:endCxn id="6" idx="1"/>
          </p:cNvCxnSpPr>
          <p:nvPr/>
        </p:nvCxnSpPr>
        <p:spPr>
          <a:xfrm>
            <a:off x="2199861" y="4485407"/>
            <a:ext cx="992440" cy="5896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37113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Inyección de dependencias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s-ES" sz="1900" dirty="0"/>
              <a:t>Inversión de control por inyección de dependencias. </a:t>
            </a:r>
          </a:p>
          <a:p>
            <a:pPr>
              <a:lnSpc>
                <a:spcPct val="150000"/>
              </a:lnSpc>
            </a:pPr>
            <a:r>
              <a:rPr lang="es-ES" sz="1900" dirty="0"/>
              <a:t>La clase A se despreocupa de la creación de los objetos de la clase B o de la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s-ES" sz="1900" dirty="0"/>
              <a:t>       clase C, simplemente especifica que requiere un objeto de la clase B o C 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pPr marL="0" indent="0">
              <a:buNone/>
            </a:pPr>
            <a:r>
              <a:rPr lang="es-ES" dirty="0"/>
              <a:t>															</a:t>
            </a:r>
          </a:p>
        </p:txBody>
      </p:sp>
      <p:grpSp>
        <p:nvGrpSpPr>
          <p:cNvPr id="12" name="Grupo 11"/>
          <p:cNvGrpSpPr/>
          <p:nvPr/>
        </p:nvGrpSpPr>
        <p:grpSpPr>
          <a:xfrm>
            <a:off x="1829131" y="3873609"/>
            <a:ext cx="3059780" cy="1795184"/>
            <a:chOff x="5890591" y="3538329"/>
            <a:chExt cx="3059780" cy="1795184"/>
          </a:xfrm>
        </p:grpSpPr>
        <p:grpSp>
          <p:nvGrpSpPr>
            <p:cNvPr id="8" name="Grupo 7"/>
            <p:cNvGrpSpPr/>
            <p:nvPr/>
          </p:nvGrpSpPr>
          <p:grpSpPr>
            <a:xfrm>
              <a:off x="5890591" y="3538329"/>
              <a:ext cx="3059780" cy="1795184"/>
              <a:chOff x="1166191" y="3538329"/>
              <a:chExt cx="3059780" cy="1795184"/>
            </a:xfrm>
          </p:grpSpPr>
          <p:sp>
            <p:nvSpPr>
              <p:cNvPr id="9" name="Rectángulo 8"/>
              <p:cNvSpPr/>
              <p:nvPr/>
            </p:nvSpPr>
            <p:spPr>
              <a:xfrm>
                <a:off x="1166191" y="4041912"/>
                <a:ext cx="1033670" cy="51683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/>
                  <a:t>Clase A</a:t>
                </a:r>
              </a:p>
            </p:txBody>
          </p:sp>
          <p:sp>
            <p:nvSpPr>
              <p:cNvPr id="10" name="Rectángulo 9"/>
              <p:cNvSpPr/>
              <p:nvPr/>
            </p:nvSpPr>
            <p:spPr>
              <a:xfrm>
                <a:off x="3192301" y="3538329"/>
                <a:ext cx="1033670" cy="51683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/>
                  <a:t>Clase B</a:t>
                </a:r>
              </a:p>
            </p:txBody>
          </p:sp>
          <p:sp>
            <p:nvSpPr>
              <p:cNvPr id="11" name="Rectángulo 10"/>
              <p:cNvSpPr/>
              <p:nvPr/>
            </p:nvSpPr>
            <p:spPr>
              <a:xfrm>
                <a:off x="3192301" y="4816678"/>
                <a:ext cx="1033670" cy="51683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/>
                  <a:t>Clase C</a:t>
                </a:r>
              </a:p>
            </p:txBody>
          </p:sp>
        </p:grpSp>
        <p:cxnSp>
          <p:nvCxnSpPr>
            <p:cNvPr id="16" name="Conector recto de flecha 15"/>
            <p:cNvCxnSpPr/>
            <p:nvPr/>
          </p:nvCxnSpPr>
          <p:spPr>
            <a:xfrm flipV="1">
              <a:off x="6924261" y="3787391"/>
              <a:ext cx="992440" cy="432353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Conector recto de flecha 16"/>
            <p:cNvCxnSpPr/>
            <p:nvPr/>
          </p:nvCxnSpPr>
          <p:spPr>
            <a:xfrm>
              <a:off x="6924261" y="4391569"/>
              <a:ext cx="992440" cy="589689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677572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Inversión de control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Principio de diseño mediante el cual el control de un programa o una parte de él se transfiere a un </a:t>
            </a:r>
            <a:r>
              <a:rPr lang="es-ES" dirty="0" err="1"/>
              <a:t>framework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/>
              <a:t>Inversión de control (</a:t>
            </a:r>
            <a:r>
              <a:rPr lang="es-ES" dirty="0" err="1"/>
              <a:t>IoC</a:t>
            </a:r>
            <a:r>
              <a:rPr lang="es-E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248397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Inversión de control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  <a:p>
            <a:r>
              <a:rPr lang="es-ES" dirty="0"/>
              <a:t>Inversión de control es un concepto junto a unas técnicas de programación: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ES" dirty="0"/>
              <a:t>– en las que el flujo de ejecución de un programa se invierte respecto a los métodos de programación tradicionales,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ES" dirty="0"/>
              <a:t>– en los que la interacción se expresa de forma imperativa haciendo llamadas a procedimientos o funciones. 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579913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Inversión de control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  <a:p>
            <a:r>
              <a:rPr lang="es-ES" dirty="0"/>
              <a:t>Tradicionalmente el programador especifica la secuencia de decisiones y procedimientos que pueden darse durante el ciclo de vida de un programa mediante llamadas a funciones. </a:t>
            </a:r>
          </a:p>
          <a:p>
            <a:r>
              <a:rPr lang="es-ES" dirty="0"/>
              <a:t>En su lugar, en la inversión de control se especifican respuestas deseadas a sucesos o solicitudes de datos concretas, dejando que algún tipo de entidad o arquitectura externa lleve a cabo las acciones de control que se requieran en el orden necesario y para el conjunto de sucesos que tengan que ocurrir.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574942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4EFCC8-0F78-7D2E-345D-16660F98F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BAB8BD-2376-9392-0C7C-98129806A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Un </a:t>
            </a:r>
            <a:r>
              <a:rPr lang="es-ES" b="1" dirty="0" err="1"/>
              <a:t>bean</a:t>
            </a:r>
            <a:r>
              <a:rPr lang="es-ES" dirty="0"/>
              <a:t> en Spring es un objeto que es instanciado, ensamblado y gestionado por el contenedor de Spring. </a:t>
            </a:r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Un </a:t>
            </a:r>
            <a:r>
              <a:rPr lang="es-ES" dirty="0" err="1"/>
              <a:t>bean</a:t>
            </a:r>
            <a:r>
              <a:rPr lang="es-ES" dirty="0"/>
              <a:t> es un componente de tu aplicación que se declara en el contexto de Spring, y Spring se encarga de su ciclo de vida.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2739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947350-313D-5F91-5787-2E220D19D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Características de un </a:t>
            </a:r>
            <a:r>
              <a:rPr lang="es-ES" dirty="0" err="1"/>
              <a:t>bean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5F1705-F65F-1195-5C8E-376D64663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b="1" dirty="0"/>
              <a:t>Instanciación y Gestión:</a:t>
            </a:r>
          </a:p>
          <a:p>
            <a:pPr marL="0" indent="0">
              <a:buNone/>
            </a:pPr>
            <a:r>
              <a:rPr lang="es-ES" dirty="0"/>
              <a:t>Spring crea y gestiona el ciclo de vida de un </a:t>
            </a:r>
            <a:r>
              <a:rPr lang="es-ES" dirty="0" err="1"/>
              <a:t>bean</a:t>
            </a:r>
            <a:r>
              <a:rPr lang="es-ES" dirty="0"/>
              <a:t>. Esto incluye su creación, inicialización y destrucción.</a:t>
            </a:r>
          </a:p>
          <a:p>
            <a:r>
              <a:rPr lang="es-ES" b="1" dirty="0"/>
              <a:t>Configuración:</a:t>
            </a:r>
          </a:p>
          <a:p>
            <a:pPr marL="0" indent="0">
              <a:buNone/>
            </a:pPr>
            <a:r>
              <a:rPr lang="es-ES" dirty="0"/>
              <a:t>Los </a:t>
            </a:r>
            <a:r>
              <a:rPr lang="es-ES" dirty="0" err="1"/>
              <a:t>beans</a:t>
            </a:r>
            <a:r>
              <a:rPr lang="es-ES" dirty="0"/>
              <a:t> se pueden configurar a través de anotaciones, archivos XML o Java </a:t>
            </a:r>
            <a:r>
              <a:rPr lang="es-ES" dirty="0" err="1"/>
              <a:t>Config</a:t>
            </a:r>
            <a:r>
              <a:rPr lang="es-ES" dirty="0"/>
              <a:t>. Las anotaciones más comunes son </a:t>
            </a:r>
            <a:r>
              <a:rPr lang="es-ES" b="1" dirty="0"/>
              <a:t>@Component</a:t>
            </a:r>
            <a:r>
              <a:rPr lang="es-ES" dirty="0"/>
              <a:t>, </a:t>
            </a:r>
            <a:r>
              <a:rPr lang="es-ES" b="1" dirty="0"/>
              <a:t>@Service</a:t>
            </a:r>
            <a:r>
              <a:rPr lang="es-ES" dirty="0"/>
              <a:t>, </a:t>
            </a:r>
            <a:r>
              <a:rPr lang="es-ES" b="1" dirty="0"/>
              <a:t>@Repository</a:t>
            </a:r>
            <a:r>
              <a:rPr lang="es-ES" dirty="0"/>
              <a:t>, y </a:t>
            </a:r>
            <a:r>
              <a:rPr lang="es-ES" b="1" dirty="0"/>
              <a:t>@Controller</a:t>
            </a:r>
            <a:r>
              <a:rPr lang="es-ES" dirty="0"/>
              <a:t>.</a:t>
            </a:r>
          </a:p>
          <a:p>
            <a:r>
              <a:rPr lang="es-ES" b="1" dirty="0"/>
              <a:t>Inyección de Dependencias: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Spring utiliza la inyección de dependencias para conectar los </a:t>
            </a:r>
            <a:r>
              <a:rPr lang="es-ES" dirty="0" err="1"/>
              <a:t>beans</a:t>
            </a:r>
            <a:r>
              <a:rPr lang="es-ES" dirty="0"/>
              <a:t> entre sí, facilitando la gestión de las dependencias y promoviendo un diseño más limpio y desacoplado.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338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Spring </a:t>
            </a:r>
            <a:r>
              <a:rPr lang="es-ES" dirty="0" err="1"/>
              <a:t>framework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s-ES" dirty="0"/>
              <a:t>Spring es un </a:t>
            </a:r>
            <a:r>
              <a:rPr lang="es-ES" dirty="0" err="1"/>
              <a:t>framework</a:t>
            </a:r>
            <a:r>
              <a:rPr lang="es-ES" dirty="0"/>
              <a:t> de código abierto que facilita la creación de aplicaciones Java, </a:t>
            </a:r>
            <a:r>
              <a:rPr lang="es-ES" dirty="0" err="1"/>
              <a:t>Kotlin</a:t>
            </a:r>
            <a:r>
              <a:rPr lang="es-ES" dirty="0"/>
              <a:t> y </a:t>
            </a:r>
            <a:r>
              <a:rPr lang="es-ES" dirty="0" err="1"/>
              <a:t>Groovy</a:t>
            </a:r>
            <a:endParaRPr lang="es-ES" dirty="0"/>
          </a:p>
          <a:p>
            <a:pPr>
              <a:lnSpc>
                <a:spcPct val="150000"/>
              </a:lnSpc>
            </a:pPr>
            <a:r>
              <a:rPr lang="es-ES" dirty="0"/>
              <a:t>Estructura modular </a:t>
            </a:r>
          </a:p>
          <a:p>
            <a:pPr>
              <a:lnSpc>
                <a:spcPct val="150000"/>
              </a:lnSpc>
            </a:pPr>
            <a:r>
              <a:rPr lang="es-ES" dirty="0"/>
              <a:t>Flexibilidad para implementar distintos tipos de arquitecturas.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226299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Estructura de un servicio Web</a:t>
            </a:r>
          </a:p>
        </p:txBody>
      </p:sp>
      <p:grpSp>
        <p:nvGrpSpPr>
          <p:cNvPr id="4" name="Grupo 3"/>
          <p:cNvGrpSpPr/>
          <p:nvPr/>
        </p:nvGrpSpPr>
        <p:grpSpPr>
          <a:xfrm>
            <a:off x="518437" y="2269672"/>
            <a:ext cx="9295034" cy="3053444"/>
            <a:chOff x="436795" y="2057400"/>
            <a:chExt cx="9295034" cy="3053444"/>
          </a:xfrm>
        </p:grpSpPr>
        <p:sp>
          <p:nvSpPr>
            <p:cNvPr id="5" name="Nube 4"/>
            <p:cNvSpPr/>
            <p:nvPr/>
          </p:nvSpPr>
          <p:spPr>
            <a:xfrm>
              <a:off x="436795" y="3399870"/>
              <a:ext cx="1420585" cy="1069522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" name="Rectángulo redondeado 5"/>
            <p:cNvSpPr/>
            <p:nvPr/>
          </p:nvSpPr>
          <p:spPr>
            <a:xfrm>
              <a:off x="2922814" y="2726872"/>
              <a:ext cx="4392386" cy="23839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001">
              <a:schemeClr val="l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" name="Rectángulo 6"/>
            <p:cNvSpPr/>
            <p:nvPr/>
          </p:nvSpPr>
          <p:spPr>
            <a:xfrm>
              <a:off x="3126925" y="3224893"/>
              <a:ext cx="1608364" cy="14532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Controlador Web</a:t>
              </a:r>
            </a:p>
          </p:txBody>
        </p:sp>
        <p:sp>
          <p:nvSpPr>
            <p:cNvPr id="8" name="Rectángulo 7"/>
            <p:cNvSpPr/>
            <p:nvPr/>
          </p:nvSpPr>
          <p:spPr>
            <a:xfrm>
              <a:off x="5119011" y="3208009"/>
              <a:ext cx="2008414" cy="14532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Componente lógica de negocio</a:t>
              </a:r>
            </a:p>
          </p:txBody>
        </p:sp>
        <p:sp>
          <p:nvSpPr>
            <p:cNvPr id="9" name="CuadroTexto 8"/>
            <p:cNvSpPr txBox="1"/>
            <p:nvPr/>
          </p:nvSpPr>
          <p:spPr>
            <a:xfrm>
              <a:off x="3682093" y="2057400"/>
              <a:ext cx="27350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400" dirty="0"/>
                <a:t>Servicio Web</a:t>
              </a:r>
            </a:p>
          </p:txBody>
        </p:sp>
        <p:sp>
          <p:nvSpPr>
            <p:cNvPr id="10" name="Disco magnético 9"/>
            <p:cNvSpPr/>
            <p:nvPr/>
          </p:nvSpPr>
          <p:spPr>
            <a:xfrm>
              <a:off x="8058150" y="3399870"/>
              <a:ext cx="1673679" cy="1069522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BD</a:t>
              </a:r>
              <a:endParaRPr lang="es-ES" sz="2000" dirty="0"/>
            </a:p>
          </p:txBody>
        </p:sp>
        <p:sp>
          <p:nvSpPr>
            <p:cNvPr id="11" name="Flecha izquierda y derecha 10"/>
            <p:cNvSpPr/>
            <p:nvPr/>
          </p:nvSpPr>
          <p:spPr>
            <a:xfrm>
              <a:off x="1914528" y="3575957"/>
              <a:ext cx="1008286" cy="538843"/>
            </a:xfrm>
            <a:prstGeom prst="left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HTTP</a:t>
              </a:r>
            </a:p>
          </p:txBody>
        </p:sp>
        <p:sp>
          <p:nvSpPr>
            <p:cNvPr id="12" name="Flecha izquierda y derecha 11"/>
            <p:cNvSpPr/>
            <p:nvPr/>
          </p:nvSpPr>
          <p:spPr>
            <a:xfrm>
              <a:off x="7421336" y="3845378"/>
              <a:ext cx="563335" cy="269422"/>
            </a:xfrm>
            <a:prstGeom prst="left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1616696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Servicios REST con Spring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2152425"/>
            <a:ext cx="8596668" cy="3880773"/>
          </a:xfrm>
        </p:spPr>
        <p:txBody>
          <a:bodyPr/>
          <a:lstStyle/>
          <a:p>
            <a:r>
              <a:rPr lang="es-ES" dirty="0"/>
              <a:t>El módulo Web proporciona el soporte necesario para la creación de servicios REST con Spring.</a:t>
            </a:r>
          </a:p>
          <a:p>
            <a:r>
              <a:rPr lang="es-ES" dirty="0"/>
              <a:t>Incluye anotaciones específicas de Spring.</a:t>
            </a:r>
          </a:p>
          <a:p>
            <a:endParaRPr lang="es-ES" dirty="0"/>
          </a:p>
          <a:p>
            <a:pPr marL="0" indent="0">
              <a:buNone/>
            </a:pPr>
            <a:r>
              <a:rPr lang="es-ES" dirty="0"/>
              <a:t> </a:t>
            </a:r>
          </a:p>
          <a:p>
            <a:pPr marL="0" indent="0">
              <a:buNone/>
            </a:pPr>
            <a:r>
              <a:rPr lang="es-ES" dirty="0"/>
              <a:t>    </a:t>
            </a:r>
          </a:p>
          <a:p>
            <a:pPr marL="0" indent="0">
              <a:buNone/>
            </a:pPr>
            <a:r>
              <a:rPr lang="es-ES" dirty="0"/>
              <a:t>       </a:t>
            </a:r>
          </a:p>
        </p:txBody>
      </p:sp>
      <p:grpSp>
        <p:nvGrpSpPr>
          <p:cNvPr id="11" name="Grupo 10"/>
          <p:cNvGrpSpPr/>
          <p:nvPr/>
        </p:nvGrpSpPr>
        <p:grpSpPr>
          <a:xfrm>
            <a:off x="2013588" y="3497219"/>
            <a:ext cx="5704929" cy="2877457"/>
            <a:chOff x="2413638" y="3325767"/>
            <a:chExt cx="5704929" cy="2877457"/>
          </a:xfrm>
        </p:grpSpPr>
        <p:grpSp>
          <p:nvGrpSpPr>
            <p:cNvPr id="12" name="Grupo 11"/>
            <p:cNvGrpSpPr/>
            <p:nvPr/>
          </p:nvGrpSpPr>
          <p:grpSpPr>
            <a:xfrm>
              <a:off x="3988527" y="3325767"/>
              <a:ext cx="4130040" cy="2877457"/>
              <a:chOff x="2225040" y="3317603"/>
              <a:chExt cx="4130040" cy="2877457"/>
            </a:xfrm>
          </p:grpSpPr>
          <p:sp>
            <p:nvSpPr>
              <p:cNvPr id="15" name="Rectángulo redondeado 14"/>
              <p:cNvSpPr/>
              <p:nvPr/>
            </p:nvSpPr>
            <p:spPr>
              <a:xfrm>
                <a:off x="4168140" y="3680459"/>
                <a:ext cx="2186940" cy="2514601"/>
              </a:xfrm>
              <a:prstGeom prst="roundRect">
                <a:avLst/>
              </a:prstGeom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l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6" name="Rectángulo 15"/>
              <p:cNvSpPr/>
              <p:nvPr/>
            </p:nvSpPr>
            <p:spPr>
              <a:xfrm>
                <a:off x="4335780" y="3902854"/>
                <a:ext cx="1836420" cy="90786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/>
                  <a:t>Clase POJO con anotaciones </a:t>
                </a:r>
              </a:p>
              <a:p>
                <a:pPr algn="ctr"/>
                <a:r>
                  <a:rPr lang="es-ES" dirty="0"/>
                  <a:t>Spring</a:t>
                </a:r>
              </a:p>
            </p:txBody>
          </p:sp>
          <p:sp>
            <p:nvSpPr>
              <p:cNvPr id="17" name="Rectángulo 16"/>
              <p:cNvSpPr/>
              <p:nvPr/>
            </p:nvSpPr>
            <p:spPr>
              <a:xfrm>
                <a:off x="4335780" y="5242561"/>
                <a:ext cx="1836420" cy="69994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/>
                  <a:t>Spring Web</a:t>
                </a:r>
              </a:p>
            </p:txBody>
          </p:sp>
          <p:sp>
            <p:nvSpPr>
              <p:cNvPr id="18" name="CuadroTexto 17"/>
              <p:cNvSpPr txBox="1"/>
              <p:nvPr/>
            </p:nvSpPr>
            <p:spPr>
              <a:xfrm>
                <a:off x="4294913" y="3317603"/>
                <a:ext cx="19181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/>
                  <a:t>Controlador Web</a:t>
                </a:r>
              </a:p>
            </p:txBody>
          </p:sp>
          <p:cxnSp>
            <p:nvCxnSpPr>
              <p:cNvPr id="19" name="Conector recto de flecha 18"/>
              <p:cNvCxnSpPr/>
              <p:nvPr/>
            </p:nvCxnSpPr>
            <p:spPr>
              <a:xfrm>
                <a:off x="5219700" y="4810723"/>
                <a:ext cx="0" cy="431838"/>
              </a:xfrm>
              <a:prstGeom prst="straightConnector1">
                <a:avLst/>
              </a:prstGeom>
              <a:ln w="34925">
                <a:headEnd type="none" w="med" len="med"/>
                <a:tailEnd type="triangle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0" name="Flecha izquierda y derecha 19"/>
              <p:cNvSpPr/>
              <p:nvPr/>
            </p:nvSpPr>
            <p:spPr>
              <a:xfrm>
                <a:off x="2225040" y="4344432"/>
                <a:ext cx="1661160" cy="527631"/>
              </a:xfrm>
              <a:prstGeom prst="left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/>
                  <a:t>HTTP</a:t>
                </a:r>
              </a:p>
            </p:txBody>
          </p:sp>
        </p:grpSp>
        <p:sp>
          <p:nvSpPr>
            <p:cNvPr id="14" name="CuadroTexto 13"/>
            <p:cNvSpPr txBox="1"/>
            <p:nvPr/>
          </p:nvSpPr>
          <p:spPr>
            <a:xfrm>
              <a:off x="2413638" y="4351586"/>
              <a:ext cx="12447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400" dirty="0"/>
                <a:t>Cliente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472051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1775520" y="188640"/>
            <a:ext cx="7139880" cy="3240360"/>
          </a:xfrm>
        </p:spPr>
        <p:txBody>
          <a:bodyPr/>
          <a:lstStyle/>
          <a:p>
            <a:r>
              <a:rPr lang="es-ES" b="1" dirty="0"/>
              <a:t>Spring </a:t>
            </a:r>
            <a:r>
              <a:rPr lang="es-ES" b="1" dirty="0" err="1"/>
              <a:t>Boot</a:t>
            </a:r>
            <a:r>
              <a:rPr lang="es-ES" b="1" dirty="0"/>
              <a:t>   </a:t>
            </a:r>
          </a:p>
        </p:txBody>
      </p:sp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7608" y="116632"/>
            <a:ext cx="3816424" cy="1984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6929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INTRODUCCIÓN A SPRING BOOT</a:t>
            </a:r>
          </a:p>
        </p:txBody>
      </p:sp>
      <p:sp>
        <p:nvSpPr>
          <p:cNvPr id="5" name="4 Rectángulo"/>
          <p:cNvSpPr/>
          <p:nvPr/>
        </p:nvSpPr>
        <p:spPr>
          <a:xfrm>
            <a:off x="978896" y="764705"/>
            <a:ext cx="8319817" cy="5463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s-ES" sz="2400" dirty="0">
              <a:solidFill>
                <a:srgbClr val="FF0000"/>
              </a:solidFill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sz="2400" dirty="0">
                <a:solidFill>
                  <a:srgbClr val="FF0000"/>
                </a:solidFill>
              </a:rPr>
              <a:t>Módulo</a:t>
            </a:r>
            <a:r>
              <a:rPr lang="es-ES" sz="2400" dirty="0"/>
              <a:t> de la plataforma Spring cuyo objetivo es simplificar la creación de aplicaciones y servicios listos para ejecutarse.</a:t>
            </a:r>
          </a:p>
          <a:p>
            <a:pPr marL="342900" indent="-34290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s-E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Objetivos</a:t>
            </a:r>
            <a:r>
              <a:rPr lang="es-E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pPr marL="342900" indent="-34290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s-E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Ofrecer una forma sencilla de arrancar proyectos </a:t>
            </a:r>
            <a:r>
              <a:rPr lang="es-E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spring</a:t>
            </a:r>
            <a:r>
              <a:rPr lang="es-E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s-E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Disponer de funcionalidad en función de la naturaleza del proyecto (web, </a:t>
            </a:r>
            <a:r>
              <a:rPr lang="es-E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jpa</a:t>
            </a:r>
            <a:r>
              <a:rPr lang="es-E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s-E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nosql</a:t>
            </a:r>
            <a:r>
              <a:rPr lang="es-E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etc..)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602601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INTRODUCCIÓN A SPRING BOOT</a:t>
            </a:r>
          </a:p>
        </p:txBody>
      </p:sp>
      <p:sp>
        <p:nvSpPr>
          <p:cNvPr id="5" name="4 Rectángulo"/>
          <p:cNvSpPr/>
          <p:nvPr/>
        </p:nvSpPr>
        <p:spPr>
          <a:xfrm>
            <a:off x="677334" y="1270000"/>
            <a:ext cx="9320185" cy="51655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s-E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Simplifica la configuración de </a:t>
            </a:r>
            <a:r>
              <a:rPr lang="es-E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maven</a:t>
            </a:r>
            <a:r>
              <a:rPr lang="es-E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es-E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gradle</a:t>
            </a:r>
            <a:r>
              <a:rPr lang="es-E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(Starter)</a:t>
            </a:r>
          </a:p>
          <a:p>
            <a:pPr marL="342900" indent="-34290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s-E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Configurar automáticamente Spring siempre que sea posible (</a:t>
            </a:r>
            <a:r>
              <a:rPr lang="es-E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Convención sobre configuración</a:t>
            </a:r>
            <a:r>
              <a:rPr lang="es-E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342900" indent="-34290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s-E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Simplifica el proceso de configuración de aplicaciones y gestión de dependencias</a:t>
            </a:r>
          </a:p>
          <a:p>
            <a:pPr marL="342900" indent="-34290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s-E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Permite integrar entorno de ejecución en la aplicación.</a:t>
            </a:r>
          </a:p>
          <a:p>
            <a:pPr marL="342900" indent="-34290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s-E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Aplicaciones java estándar (.</a:t>
            </a:r>
            <a:r>
              <a:rPr lang="es-E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jar</a:t>
            </a:r>
            <a:r>
              <a:rPr lang="es-E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342900" indent="-34290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s-E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Ideal para creación de </a:t>
            </a:r>
            <a:r>
              <a:rPr lang="es-E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microservicios</a:t>
            </a:r>
            <a:r>
              <a:rPr lang="es-E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19157106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Starters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3" y="1453243"/>
            <a:ext cx="9756623" cy="4890407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es-ES" sz="3100" dirty="0"/>
              <a:t>La inclusión de dependencias en una aplicación Spring </a:t>
            </a:r>
            <a:r>
              <a:rPr lang="es-ES" sz="3100" dirty="0" err="1"/>
              <a:t>boot</a:t>
            </a:r>
            <a:r>
              <a:rPr lang="es-ES" sz="3100" dirty="0"/>
              <a:t> se simplifica mediante los </a:t>
            </a:r>
            <a:r>
              <a:rPr lang="es-ES" sz="3100" b="1" dirty="0" err="1">
                <a:solidFill>
                  <a:schemeClr val="accent1"/>
                </a:solidFill>
              </a:rPr>
              <a:t>starters</a:t>
            </a:r>
            <a:r>
              <a:rPr lang="es-ES" sz="3100" dirty="0"/>
              <a:t>.</a:t>
            </a:r>
          </a:p>
          <a:p>
            <a:pPr>
              <a:lnSpc>
                <a:spcPct val="150000"/>
              </a:lnSpc>
            </a:pPr>
            <a:r>
              <a:rPr lang="es-ES" sz="3100" dirty="0"/>
              <a:t>Un starter incluye un conjunto de dependencias básicas para desarrollar un tipo de aplicación.</a:t>
            </a:r>
          </a:p>
          <a:p>
            <a:pPr>
              <a:lnSpc>
                <a:spcPct val="150000"/>
              </a:lnSpc>
            </a:pPr>
            <a:r>
              <a:rPr lang="es-ES" sz="3100" dirty="0"/>
              <a:t>Ejemplo: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s-ES" sz="3100" dirty="0"/>
              <a:t>&lt;</a:t>
            </a:r>
            <a:r>
              <a:rPr lang="es-ES" sz="3100" dirty="0" err="1"/>
              <a:t>dependency</a:t>
            </a:r>
            <a:r>
              <a:rPr lang="es-ES" sz="3100" dirty="0"/>
              <a:t>&gt;</a:t>
            </a:r>
          </a:p>
          <a:p>
            <a:pPr marL="457200" lvl="1" indent="0" algn="just">
              <a:lnSpc>
                <a:spcPct val="150000"/>
              </a:lnSpc>
              <a:buNone/>
            </a:pPr>
            <a:r>
              <a:rPr lang="es-ES" sz="3100" dirty="0"/>
              <a:t>&lt;</a:t>
            </a:r>
            <a:r>
              <a:rPr lang="es-ES" sz="3100" dirty="0" err="1"/>
              <a:t>groupId</a:t>
            </a:r>
            <a:r>
              <a:rPr lang="es-ES" sz="3100" dirty="0"/>
              <a:t>&gt;</a:t>
            </a:r>
            <a:r>
              <a:rPr lang="es-ES" sz="3100" dirty="0" err="1"/>
              <a:t>org.springframework.boot</a:t>
            </a:r>
            <a:r>
              <a:rPr lang="es-ES" sz="3100" dirty="0"/>
              <a:t>&lt;/</a:t>
            </a:r>
            <a:r>
              <a:rPr lang="es-ES" sz="3100" dirty="0" err="1"/>
              <a:t>groupId</a:t>
            </a:r>
            <a:r>
              <a:rPr lang="es-ES" sz="3100" dirty="0"/>
              <a:t>&gt;</a:t>
            </a:r>
          </a:p>
          <a:p>
            <a:pPr marL="457200" lvl="1" indent="0" algn="just">
              <a:lnSpc>
                <a:spcPct val="150000"/>
              </a:lnSpc>
              <a:buNone/>
            </a:pPr>
            <a:r>
              <a:rPr lang="es-ES" sz="3100" dirty="0"/>
              <a:t>&lt;</a:t>
            </a:r>
            <a:r>
              <a:rPr lang="es-ES" sz="3100" dirty="0" err="1"/>
              <a:t>artifactId</a:t>
            </a:r>
            <a:r>
              <a:rPr lang="es-ES" sz="3100" dirty="0"/>
              <a:t>&gt;</a:t>
            </a:r>
            <a:r>
              <a:rPr lang="es-ES" sz="3100" dirty="0" err="1"/>
              <a:t>spring</a:t>
            </a:r>
            <a:r>
              <a:rPr lang="es-ES" sz="3100" dirty="0"/>
              <a:t>-</a:t>
            </a:r>
            <a:r>
              <a:rPr lang="es-ES" sz="3100" dirty="0" err="1"/>
              <a:t>boot</a:t>
            </a:r>
            <a:r>
              <a:rPr lang="es-ES" sz="3100" dirty="0"/>
              <a:t>-starter-web&lt;/</a:t>
            </a:r>
            <a:r>
              <a:rPr lang="es-ES" sz="3100" dirty="0" err="1"/>
              <a:t>artifactId</a:t>
            </a:r>
            <a:r>
              <a:rPr lang="es-ES" sz="3100" dirty="0"/>
              <a:t>&gt;</a:t>
            </a:r>
          </a:p>
          <a:p>
            <a:pPr marL="0" lvl="1" indent="0" algn="just">
              <a:lnSpc>
                <a:spcPct val="150000"/>
              </a:lnSpc>
              <a:buNone/>
            </a:pPr>
            <a:r>
              <a:rPr lang="es-ES" sz="3100" dirty="0"/>
              <a:t>&lt;/</a:t>
            </a:r>
            <a:r>
              <a:rPr lang="es-ES" sz="3100" dirty="0" err="1"/>
              <a:t>dependency</a:t>
            </a:r>
            <a:r>
              <a:rPr lang="es-ES" sz="3100" dirty="0"/>
              <a:t>&gt;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034101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Configuración de aplicaciones</a:t>
            </a:r>
          </a:p>
        </p:txBody>
      </p:sp>
      <p:sp>
        <p:nvSpPr>
          <p:cNvPr id="5" name="4 Rectángulo"/>
          <p:cNvSpPr/>
          <p:nvPr/>
        </p:nvSpPr>
        <p:spPr>
          <a:xfrm>
            <a:off x="791936" y="764705"/>
            <a:ext cx="9336513" cy="49090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342900" indent="-34290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s-E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 eliminan los archivos de configuración .</a:t>
            </a:r>
            <a:r>
              <a:rPr lang="es-E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xml</a:t>
            </a:r>
            <a:endParaRPr lang="es-E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s-E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 asumen una serie de configuraciones por defecto.</a:t>
            </a:r>
          </a:p>
          <a:p>
            <a:pPr marL="342900" indent="-34290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s-E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Para indicar parámetros de configuración específicos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400" b="1" dirty="0" err="1"/>
              <a:t>application.properties</a:t>
            </a:r>
            <a:endParaRPr lang="es-ES" sz="2400" b="1" dirty="0"/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400" b="1" dirty="0" err="1"/>
              <a:t>application.yml</a:t>
            </a:r>
            <a:endParaRPr lang="es-ES" sz="2400" b="1" dirty="0"/>
          </a:p>
          <a:p>
            <a:pPr algn="just">
              <a:lnSpc>
                <a:spcPct val="150000"/>
              </a:lnSpc>
            </a:pPr>
            <a:endParaRPr lang="es-ES" sz="2400" dirty="0"/>
          </a:p>
          <a:p>
            <a:pPr algn="just">
              <a:lnSpc>
                <a:spcPct val="150000"/>
              </a:lnSpc>
            </a:pP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6201961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La clase </a:t>
            </a:r>
            <a:r>
              <a:rPr lang="es-ES" dirty="0" err="1"/>
              <a:t>main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s-ES" dirty="0" err="1">
                <a:solidFill>
                  <a:srgbClr val="646464"/>
                </a:solidFill>
                <a:latin typeface="Consolas" panose="020B0609020204030204" pitchFamily="49" charset="0"/>
              </a:rPr>
              <a:t>SpringBootApplication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dirty="0" err="1">
                <a:solidFill>
                  <a:srgbClr val="000000"/>
                </a:solidFill>
                <a:latin typeface="Consolas" panose="020B0609020204030204" pitchFamily="49" charset="0"/>
              </a:rPr>
              <a:t>scanBasePackages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s-ES" dirty="0">
                <a:solidFill>
                  <a:srgbClr val="2A00FF"/>
                </a:solidFill>
                <a:latin typeface="Consolas" panose="020B0609020204030204" pitchFamily="49" charset="0"/>
              </a:rPr>
              <a:t>" "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s-E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s-E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s-E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Application</a:t>
            </a:r>
            <a:r>
              <a:rPr lang="es-ES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endParaRPr lang="es-E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	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s-ES" dirty="0" err="1">
                <a:solidFill>
                  <a:srgbClr val="000000"/>
                </a:solidFill>
                <a:latin typeface="Consolas" panose="020B0609020204030204" pitchFamily="49" charset="0"/>
              </a:rPr>
              <a:t>SpringApplication.</a:t>
            </a:r>
            <a:r>
              <a:rPr lang="es-E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run</a:t>
            </a:r>
            <a:r>
              <a:rPr lang="es-ES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Application.</a:t>
            </a:r>
            <a:r>
              <a:rPr lang="es-ES" b="1" i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s-ES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s-E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s-E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551085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5458A6-31C2-6EEE-C360-CC3C74467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ES" sz="3600" dirty="0"/>
              <a:t>@EnableAutoConfiguration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909C17-5665-C589-B95F-9110AC86E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975624" cy="3880773"/>
          </a:xfrm>
        </p:spPr>
        <p:txBody>
          <a:bodyPr>
            <a:normAutofit fontScale="25000" lnSpcReduction="20000"/>
          </a:bodyPr>
          <a:lstStyle/>
          <a:p>
            <a:pPr marR="0" lvl="0" fontAlgn="base">
              <a:lnSpc>
                <a:spcPct val="150000"/>
              </a:lnSpc>
              <a:tabLst/>
            </a:pPr>
            <a:r>
              <a:rPr lang="es-ES" altLang="es-ES" sz="5500" dirty="0"/>
              <a:t>@EnableAutoConfiguration se utiliza para habilitar la configuración automática de la aplicación. Permite que la aplicación configure automáticamente los </a:t>
            </a:r>
            <a:r>
              <a:rPr lang="es-ES" altLang="es-ES" sz="5500" dirty="0" err="1"/>
              <a:t>beans</a:t>
            </a:r>
            <a:r>
              <a:rPr lang="es-ES" altLang="es-ES" sz="5500" dirty="0"/>
              <a:t> de Spring en función de las dependencias que se encuentran en el </a:t>
            </a:r>
            <a:r>
              <a:rPr lang="es-ES" altLang="es-ES" sz="5500" dirty="0" err="1"/>
              <a:t>classpath</a:t>
            </a:r>
            <a:r>
              <a:rPr lang="es-ES" altLang="es-ES" sz="5500" dirty="0"/>
              <a:t>.</a:t>
            </a:r>
          </a:p>
          <a:p>
            <a:pPr marR="0" lvl="0" fontAlgn="base">
              <a:lnSpc>
                <a:spcPct val="150000"/>
              </a:lnSpc>
              <a:tabLst/>
            </a:pPr>
            <a:r>
              <a:rPr lang="es-ES" altLang="es-ES" sz="5500" dirty="0"/>
              <a:t>Cuando se usa @EnableAutoConfiguration, Spring </a:t>
            </a:r>
            <a:r>
              <a:rPr lang="es-ES" altLang="es-ES" sz="5500" dirty="0" err="1"/>
              <a:t>Boot</a:t>
            </a:r>
            <a:r>
              <a:rPr lang="es-ES" altLang="es-ES" sz="5500" dirty="0"/>
              <a:t> analiza las bibliotecas disponibles y, con base en ellas, configura automáticamente componentes como:</a:t>
            </a:r>
          </a:p>
          <a:p>
            <a:pPr marR="0" lvl="0" fontAlgn="base">
              <a:lnSpc>
                <a:spcPct val="150000"/>
              </a:lnSpc>
              <a:tabLst/>
            </a:pPr>
            <a:r>
              <a:rPr lang="es-ES" altLang="es-ES" sz="5500" b="1" dirty="0"/>
              <a:t>Bases de datos</a:t>
            </a:r>
            <a:r>
              <a:rPr lang="es-ES" altLang="es-ES" sz="5500" dirty="0"/>
              <a:t>: Configura conexiones a bases de datos si detecta controladores JDBC en el </a:t>
            </a:r>
            <a:r>
              <a:rPr lang="es-ES" altLang="es-ES" sz="5500" dirty="0" err="1"/>
              <a:t>classpath</a:t>
            </a:r>
            <a:r>
              <a:rPr lang="es-ES" altLang="es-ES" sz="5500" dirty="0"/>
              <a:t>.</a:t>
            </a:r>
          </a:p>
          <a:p>
            <a:pPr marR="0" lvl="0" fontAlgn="base">
              <a:lnSpc>
                <a:spcPct val="150000"/>
              </a:lnSpc>
              <a:tabLst/>
            </a:pPr>
            <a:r>
              <a:rPr lang="es-ES" altLang="es-ES" sz="5500" b="1" dirty="0"/>
              <a:t>Servicios web: </a:t>
            </a:r>
            <a:r>
              <a:rPr lang="es-ES" altLang="es-ES" sz="5500" dirty="0"/>
              <a:t>Configura servidores embebidos como Tomcat o </a:t>
            </a:r>
            <a:r>
              <a:rPr lang="es-ES" altLang="es-ES" sz="5500" dirty="0" err="1"/>
              <a:t>Jetty</a:t>
            </a:r>
            <a:r>
              <a:rPr lang="es-ES" altLang="es-ES" sz="5500" dirty="0"/>
              <a:t> si están presentes.</a:t>
            </a:r>
          </a:p>
          <a:p>
            <a:pPr marR="0" lvl="0" fontAlgn="base">
              <a:lnSpc>
                <a:spcPct val="150000"/>
              </a:lnSpc>
              <a:tabLst/>
            </a:pPr>
            <a:r>
              <a:rPr lang="es-ES" altLang="es-ES" sz="5500" b="1" dirty="0"/>
              <a:t>Seguridad</a:t>
            </a:r>
            <a:r>
              <a:rPr lang="es-ES" altLang="es-ES" sz="5500" dirty="0"/>
              <a:t>: Proporciona configuraciones predeterminadas para la seguridad si se encuentran las dependencias correspondientes.</a:t>
            </a:r>
          </a:p>
          <a:p>
            <a:pPr marR="0" lvl="0" fontAlgn="base">
              <a:lnSpc>
                <a:spcPct val="150000"/>
              </a:lnSpc>
              <a:tabLst/>
            </a:pPr>
            <a:r>
              <a:rPr lang="es-ES" altLang="es-ES" sz="5500" dirty="0"/>
              <a:t>Esto permite a los desarrolladores centrarse en la lógica de la aplicación sin tener que preocuparse por la configuración manual de todos los  componentes, acelerando así el proceso de desarrollo.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6938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5458A6-31C2-6EEE-C360-CC3C74467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ES" sz="3600" dirty="0"/>
              <a:t>@EnableAutoConfiguration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909C17-5665-C589-B95F-9110AC86E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975624" cy="3880773"/>
          </a:xfrm>
        </p:spPr>
        <p:txBody>
          <a:bodyPr>
            <a:normAutofit fontScale="25000" lnSpcReduction="20000"/>
          </a:bodyPr>
          <a:lstStyle/>
          <a:p>
            <a:pPr fontAlgn="base">
              <a:lnSpc>
                <a:spcPct val="150000"/>
              </a:lnSpc>
            </a:pPr>
            <a:r>
              <a:rPr lang="es-ES" altLang="es-ES" sz="6400" dirty="0"/>
              <a:t>La anotación @SpringBootApplication incluye @EnableAutoConfiguration, @ComponentScan y @Configuration. </a:t>
            </a:r>
          </a:p>
          <a:p>
            <a:endParaRPr lang="es-ES" sz="6200" b="1" dirty="0"/>
          </a:p>
          <a:p>
            <a:r>
              <a:rPr lang="es-ES" sz="6200" b="1" dirty="0"/>
              <a:t>Ejemplo de uso</a:t>
            </a:r>
          </a:p>
          <a:p>
            <a:pPr marL="0" indent="0">
              <a:buNone/>
            </a:pPr>
            <a:r>
              <a:rPr lang="es-ES" sz="6000" dirty="0">
                <a:solidFill>
                  <a:srgbClr val="646464"/>
                </a:solidFill>
                <a:latin typeface="Consolas" panose="020B0609020204030204" pitchFamily="49" charset="0"/>
              </a:rPr>
              <a:t>@SpringBootApplication</a:t>
            </a:r>
            <a:r>
              <a:rPr lang="es-ES" sz="6000" dirty="0">
                <a:solidFill>
                  <a:srgbClr val="000000"/>
                </a:solidFill>
                <a:latin typeface="Consolas" panose="020B0609020204030204" pitchFamily="49" charset="0"/>
              </a:rPr>
              <a:t>(scanBasePackages=</a:t>
            </a:r>
            <a:r>
              <a:rPr lang="es-ES" sz="6000" dirty="0">
                <a:solidFill>
                  <a:srgbClr val="2A00FF"/>
                </a:solidFill>
                <a:latin typeface="Consolas" panose="020B0609020204030204" pitchFamily="49" charset="0"/>
              </a:rPr>
              <a:t>" "</a:t>
            </a:r>
            <a:r>
              <a:rPr lang="es-ES" sz="6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s-ES" sz="6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s-ES" sz="6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6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s-ES" sz="6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6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Application</a:t>
            </a:r>
            <a:r>
              <a:rPr lang="es-ES" sz="60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endParaRPr lang="es-ES" sz="6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6000" b="1" dirty="0">
                <a:solidFill>
                  <a:srgbClr val="7F0055"/>
                </a:solidFill>
                <a:latin typeface="Consolas" panose="020B0609020204030204" pitchFamily="49" charset="0"/>
              </a:rPr>
              <a:t>	public</a:t>
            </a:r>
            <a:r>
              <a:rPr lang="en-US" sz="6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60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6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60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60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60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60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s-ES" sz="6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s-ES" sz="6000" dirty="0" err="1">
                <a:solidFill>
                  <a:srgbClr val="000000"/>
                </a:solidFill>
                <a:latin typeface="Consolas" panose="020B0609020204030204" pitchFamily="49" charset="0"/>
              </a:rPr>
              <a:t>SpringApplication.</a:t>
            </a:r>
            <a:r>
              <a:rPr lang="es-ES" sz="6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run</a:t>
            </a:r>
            <a:r>
              <a:rPr lang="es-ES" sz="60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6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Application.</a:t>
            </a:r>
            <a:r>
              <a:rPr lang="es-ES" sz="6000" b="1" i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s-ES" sz="6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60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s-ES" sz="6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s-ES" sz="6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s-ES" sz="6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6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ES" sz="60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ES" sz="6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063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es un </a:t>
            </a:r>
            <a:r>
              <a:rPr lang="es-ES" dirty="0" err="1"/>
              <a:t>framework</a:t>
            </a:r>
            <a:r>
              <a:rPr lang="es-ES" dirty="0"/>
              <a:t>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s-ES" dirty="0"/>
              <a:t>Es un “entorno de trabajo” compuesto por “reglas” y “herramientas” que facilitan el desarrollo de aplicaciones.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923776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Estructura controlador REST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400" dirty="0"/>
              <a:t>Clase POJO con anotaciones </a:t>
            </a:r>
            <a:r>
              <a:rPr lang="es-ES" sz="2400" dirty="0" err="1"/>
              <a:t>spring</a:t>
            </a:r>
            <a:r>
              <a:rPr lang="es-ES" sz="2400" dirty="0"/>
              <a:t> </a:t>
            </a:r>
          </a:p>
        </p:txBody>
      </p:sp>
      <p:sp>
        <p:nvSpPr>
          <p:cNvPr id="5" name="Rectángulo 4"/>
          <p:cNvSpPr/>
          <p:nvPr/>
        </p:nvSpPr>
        <p:spPr>
          <a:xfrm>
            <a:off x="963387" y="2824842"/>
            <a:ext cx="7372350" cy="3690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400" dirty="0"/>
              <a:t>@</a:t>
            </a:r>
            <a:r>
              <a:rPr lang="es-ES" sz="2400" dirty="0" err="1"/>
              <a:t>RestController</a:t>
            </a:r>
            <a:endParaRPr lang="es-ES" sz="2400" dirty="0"/>
          </a:p>
          <a:p>
            <a:r>
              <a:rPr lang="es-ES" sz="2400" dirty="0" err="1"/>
              <a:t>public</a:t>
            </a:r>
            <a:r>
              <a:rPr lang="es-ES" sz="2400" dirty="0"/>
              <a:t> </a:t>
            </a:r>
            <a:r>
              <a:rPr lang="es-ES" sz="2400" dirty="0" err="1"/>
              <a:t>class</a:t>
            </a:r>
            <a:r>
              <a:rPr lang="es-ES" sz="2400" dirty="0"/>
              <a:t> </a:t>
            </a:r>
            <a:r>
              <a:rPr lang="es-ES" sz="2400" dirty="0" err="1"/>
              <a:t>ClaseServicio</a:t>
            </a:r>
            <a:r>
              <a:rPr lang="es-ES" sz="2400" dirty="0"/>
              <a:t>{</a:t>
            </a:r>
          </a:p>
          <a:p>
            <a:r>
              <a:rPr lang="es-ES" sz="2400" dirty="0"/>
              <a:t>	@</a:t>
            </a:r>
            <a:r>
              <a:rPr lang="es-ES" sz="2400" dirty="0" err="1"/>
              <a:t>GetMapping</a:t>
            </a:r>
            <a:r>
              <a:rPr lang="es-ES" sz="2400" dirty="0"/>
              <a:t>(produces=…)</a:t>
            </a:r>
          </a:p>
          <a:p>
            <a:r>
              <a:rPr lang="es-ES" sz="2400" dirty="0"/>
              <a:t>	</a:t>
            </a:r>
            <a:r>
              <a:rPr lang="es-ES" sz="2400" dirty="0" err="1"/>
              <a:t>public</a:t>
            </a:r>
            <a:r>
              <a:rPr lang="es-ES" sz="2400" dirty="0"/>
              <a:t> tipo método1(…) {….}</a:t>
            </a:r>
          </a:p>
          <a:p>
            <a:endParaRPr lang="es-ES" sz="2400" dirty="0"/>
          </a:p>
          <a:p>
            <a:r>
              <a:rPr lang="es-ES" sz="2400" dirty="0"/>
              <a:t>       @</a:t>
            </a:r>
            <a:r>
              <a:rPr lang="es-ES" sz="2400" dirty="0" err="1"/>
              <a:t>PostMapping</a:t>
            </a:r>
            <a:r>
              <a:rPr lang="es-ES" sz="2400" dirty="0"/>
              <a:t>(consumes=…)</a:t>
            </a:r>
          </a:p>
          <a:p>
            <a:r>
              <a:rPr lang="es-ES" sz="2400" dirty="0"/>
              <a:t>	</a:t>
            </a:r>
            <a:r>
              <a:rPr lang="es-ES" sz="2400" dirty="0" err="1"/>
              <a:t>public</a:t>
            </a:r>
            <a:r>
              <a:rPr lang="es-ES" sz="2400" dirty="0"/>
              <a:t> tipo método2(…) {….}</a:t>
            </a:r>
          </a:p>
          <a:p>
            <a:r>
              <a:rPr lang="es-ES" sz="2400" dirty="0"/>
              <a:t>         …</a:t>
            </a:r>
          </a:p>
          <a:p>
            <a:r>
              <a:rPr lang="es-ES" sz="2400" dirty="0"/>
              <a:t>}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626579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6600"/>
          </a:xfrm>
        </p:spPr>
        <p:txBody>
          <a:bodyPr/>
          <a:lstStyle/>
          <a:p>
            <a:r>
              <a:rPr lang="es-ES" dirty="0"/>
              <a:t>Controlador </a:t>
            </a:r>
            <a:r>
              <a:rPr lang="es-ES" dirty="0" err="1"/>
              <a:t>Rest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3" y="1439333"/>
            <a:ext cx="9745133" cy="460202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s-ES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s-ES" sz="2400" dirty="0"/>
              <a:t>Clase pojo que define los métodos</a:t>
            </a:r>
          </a:p>
          <a:p>
            <a:pPr marL="0" indent="0">
              <a:buNone/>
            </a:pPr>
            <a:endParaRPr lang="es-ES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dirty="0">
                <a:solidFill>
                  <a:srgbClr val="646464"/>
                </a:solidFill>
                <a:latin typeface="Consolas" panose="020B0609020204030204" pitchFamily="49" charset="0"/>
              </a:rPr>
              <a:t>@RestController</a:t>
            </a:r>
          </a:p>
          <a:p>
            <a:pPr marL="0" indent="0">
              <a:buNone/>
            </a:pPr>
            <a:r>
              <a:rPr lang="es-E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s-E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s-E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SaludoController</a:t>
            </a:r>
            <a:r>
              <a:rPr lang="es-ES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endParaRPr lang="es-E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dirty="0">
                <a:solidFill>
                  <a:srgbClr val="646464"/>
                </a:solidFill>
                <a:latin typeface="Consolas" panose="020B0609020204030204" pitchFamily="49" charset="0"/>
              </a:rPr>
              <a:t>	@</a:t>
            </a:r>
            <a:r>
              <a:rPr lang="es-ES" dirty="0" err="1">
                <a:solidFill>
                  <a:srgbClr val="646464"/>
                </a:solidFill>
                <a:latin typeface="Consolas" panose="020B0609020204030204" pitchFamily="49" charset="0"/>
              </a:rPr>
              <a:t>GetMapping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dirty="0" err="1">
                <a:solidFill>
                  <a:srgbClr val="000000"/>
                </a:solidFill>
                <a:latin typeface="Consolas" panose="020B0609020204030204" pitchFamily="49" charset="0"/>
              </a:rPr>
              <a:t>value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s-ES" dirty="0">
                <a:solidFill>
                  <a:srgbClr val="2A00FF"/>
                </a:solidFill>
                <a:latin typeface="Consolas" panose="020B0609020204030204" pitchFamily="49" charset="0"/>
              </a:rPr>
              <a:t>"saludo"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, produces=</a:t>
            </a:r>
            <a:r>
              <a:rPr lang="es-ES" dirty="0" err="1">
                <a:solidFill>
                  <a:srgbClr val="000000"/>
                </a:solidFill>
                <a:latin typeface="Consolas" panose="020B0609020204030204" pitchFamily="49" charset="0"/>
              </a:rPr>
              <a:t>MediaType.</a:t>
            </a:r>
            <a:r>
              <a:rPr lang="es-E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TEXT_PLAIN_VALUE</a:t>
            </a:r>
            <a:r>
              <a:rPr lang="es-E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s-ES" b="1" dirty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es-E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s-E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s-ES" b="1" dirty="0">
                <a:solidFill>
                  <a:srgbClr val="000000"/>
                </a:solidFill>
                <a:latin typeface="Consolas" panose="020B0609020204030204" pitchFamily="49" charset="0"/>
              </a:rPr>
              <a:t> saludar() {</a:t>
            </a:r>
          </a:p>
          <a:p>
            <a:pPr marL="0" indent="0">
              <a:buNone/>
            </a:pPr>
            <a:r>
              <a:rPr lang="es-ES" b="1" dirty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es-E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s-E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b="1" dirty="0">
                <a:solidFill>
                  <a:srgbClr val="2A00FF"/>
                </a:solidFill>
                <a:latin typeface="Consolas" panose="020B0609020204030204" pitchFamily="49" charset="0"/>
              </a:rPr>
              <a:t>"Hola mundo"</a:t>
            </a:r>
            <a:r>
              <a:rPr lang="es-E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244024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0181166" cy="1320800"/>
          </a:xfrm>
        </p:spPr>
        <p:txBody>
          <a:bodyPr/>
          <a:lstStyle/>
          <a:p>
            <a:r>
              <a:rPr lang="es-ES" dirty="0"/>
              <a:t>Parámetros y variables. Variables en URL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2160589"/>
            <a:ext cx="10028048" cy="3880773"/>
          </a:xfrm>
        </p:spPr>
        <p:txBody>
          <a:bodyPr/>
          <a:lstStyle/>
          <a:p>
            <a:r>
              <a:rPr lang="es-ES" dirty="0">
                <a:hlinkClick r:id="rId2"/>
              </a:rPr>
              <a:t>http://servidor:8080/app/path/var1/var2</a:t>
            </a:r>
            <a:endParaRPr lang="es-ES" dirty="0"/>
          </a:p>
          <a:p>
            <a:r>
              <a:rPr lang="es-ES" dirty="0"/>
              <a:t>http://servidor:8080/saludo/pepito/44</a:t>
            </a:r>
          </a:p>
          <a:p>
            <a:r>
              <a:rPr lang="es-ES" dirty="0"/>
              <a:t>Datos que se envían como parte de la URL </a:t>
            </a:r>
          </a:p>
          <a:p>
            <a:r>
              <a:rPr lang="es-ES" b="1" dirty="0">
                <a:solidFill>
                  <a:schemeClr val="accent1"/>
                </a:solidFill>
              </a:rPr>
              <a:t>Recogida de variables</a:t>
            </a:r>
          </a:p>
          <a:p>
            <a:r>
              <a:rPr lang="es-ES" dirty="0"/>
              <a:t>Las variables de la URL se deben mapear a los parámetros del método que procesa la petición mediante </a:t>
            </a:r>
            <a:r>
              <a:rPr lang="es-ES" dirty="0">
                <a:solidFill>
                  <a:schemeClr val="accent1"/>
                </a:solidFill>
              </a:rPr>
              <a:t>@</a:t>
            </a:r>
            <a:r>
              <a:rPr lang="es-ES" dirty="0" err="1">
                <a:solidFill>
                  <a:schemeClr val="accent1"/>
                </a:solidFill>
              </a:rPr>
              <a:t>PathVariable</a:t>
            </a:r>
            <a:endParaRPr lang="es-ES" dirty="0">
              <a:solidFill>
                <a:schemeClr val="accent1"/>
              </a:solidFill>
            </a:endParaRPr>
          </a:p>
          <a:p>
            <a:endParaRPr lang="es-ES" dirty="0"/>
          </a:p>
          <a:p>
            <a:endParaRPr lang="es-ES" u="sng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1E49141B-12D6-386A-4316-FAB5682C2E7E}"/>
              </a:ext>
            </a:extLst>
          </p:cNvPr>
          <p:cNvSpPr/>
          <p:nvPr/>
        </p:nvSpPr>
        <p:spPr>
          <a:xfrm>
            <a:off x="433558" y="4469813"/>
            <a:ext cx="10271824" cy="2077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000" dirty="0"/>
              <a:t>@</a:t>
            </a:r>
            <a:r>
              <a:rPr lang="es-ES" sz="2000" dirty="0" err="1"/>
              <a:t>RestController</a:t>
            </a:r>
            <a:endParaRPr lang="es-ES" sz="2000" dirty="0"/>
          </a:p>
          <a:p>
            <a:r>
              <a:rPr lang="es-ES" sz="2000" dirty="0" err="1"/>
              <a:t>public</a:t>
            </a:r>
            <a:r>
              <a:rPr lang="es-ES" sz="2000" dirty="0"/>
              <a:t> </a:t>
            </a:r>
            <a:r>
              <a:rPr lang="es-ES" sz="2000" dirty="0" err="1"/>
              <a:t>class</a:t>
            </a:r>
            <a:r>
              <a:rPr lang="es-ES" sz="2000" dirty="0"/>
              <a:t> </a:t>
            </a:r>
            <a:r>
              <a:rPr lang="es-ES" sz="2000" dirty="0" err="1"/>
              <a:t>ClaseServicio</a:t>
            </a:r>
            <a:r>
              <a:rPr lang="es-ES" sz="2000" dirty="0"/>
              <a:t>{</a:t>
            </a:r>
          </a:p>
          <a:p>
            <a:r>
              <a:rPr lang="es-ES" sz="2000" dirty="0"/>
              <a:t>	@GetMapping(value=“saludo/{x}/{y}”, produces=MediaType.TEXT_PLAIN_VALUE)</a:t>
            </a:r>
          </a:p>
          <a:p>
            <a:r>
              <a:rPr lang="es-ES" sz="2000" dirty="0"/>
              <a:t>	</a:t>
            </a:r>
            <a:r>
              <a:rPr lang="es-ES" sz="2000" dirty="0" err="1"/>
              <a:t>public</a:t>
            </a:r>
            <a:r>
              <a:rPr lang="es-ES" sz="2000" dirty="0"/>
              <a:t> </a:t>
            </a:r>
            <a:r>
              <a:rPr lang="es-ES" sz="2000" dirty="0" err="1"/>
              <a:t>String</a:t>
            </a:r>
            <a:r>
              <a:rPr lang="es-ES" sz="2000" dirty="0"/>
              <a:t> saludar(@PathVariable (“x”) </a:t>
            </a:r>
            <a:r>
              <a:rPr lang="es-ES" sz="2000" dirty="0" err="1"/>
              <a:t>String</a:t>
            </a:r>
            <a:r>
              <a:rPr lang="es-ES" sz="2000" dirty="0"/>
              <a:t> a, @PathVariable (“y”) </a:t>
            </a:r>
            <a:r>
              <a:rPr lang="es-ES" sz="2000" dirty="0" err="1"/>
              <a:t>String</a:t>
            </a:r>
            <a:r>
              <a:rPr lang="es-ES" sz="2000" dirty="0"/>
              <a:t> b)  {</a:t>
            </a:r>
          </a:p>
          <a:p>
            <a:r>
              <a:rPr lang="es-ES" sz="2000" dirty="0"/>
              <a:t>		</a:t>
            </a:r>
            <a:r>
              <a:rPr lang="es-ES" sz="2000" dirty="0" err="1"/>
              <a:t>return</a:t>
            </a:r>
            <a:r>
              <a:rPr lang="es-ES" sz="2000" dirty="0"/>
              <a:t> “Hola “ + x + “tienes ” + y +” años”;</a:t>
            </a:r>
          </a:p>
          <a:p>
            <a:r>
              <a:rPr lang="es-ES" sz="2000" dirty="0"/>
              <a:t> }  }</a:t>
            </a:r>
          </a:p>
          <a:p>
            <a:r>
              <a:rPr lang="es-E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740451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Parámetros en </a:t>
            </a:r>
            <a:r>
              <a:rPr lang="es-ES" dirty="0" err="1"/>
              <a:t>QueryString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hlinkClick r:id="rId2"/>
              </a:rPr>
              <a:t>http://servidor:8080/app/path?x=var1&amp;y=var2</a:t>
            </a:r>
            <a:endParaRPr lang="es-ES" dirty="0"/>
          </a:p>
          <a:p>
            <a:r>
              <a:rPr lang="es-ES" dirty="0"/>
              <a:t>Los parámetros se envían en parejas nombre=valor, separados de la dirección por el carácter ?</a:t>
            </a:r>
          </a:p>
          <a:p>
            <a:r>
              <a:rPr lang="es-ES" b="1" dirty="0">
                <a:solidFill>
                  <a:schemeClr val="accent1"/>
                </a:solidFill>
              </a:rPr>
              <a:t>Recogida de variables</a:t>
            </a:r>
          </a:p>
          <a:p>
            <a:r>
              <a:rPr lang="es-ES" dirty="0"/>
              <a:t>Se mapean a parámetros del método  </a:t>
            </a:r>
            <a:endParaRPr lang="es-ES" b="1" dirty="0">
              <a:solidFill>
                <a:schemeClr val="accent1"/>
              </a:solidFill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099F42B-3B31-8A56-D4F0-EAF5564D90C5}"/>
              </a:ext>
            </a:extLst>
          </p:cNvPr>
          <p:cNvSpPr/>
          <p:nvPr/>
        </p:nvSpPr>
        <p:spPr>
          <a:xfrm>
            <a:off x="486247" y="4401389"/>
            <a:ext cx="10271824" cy="2077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000" dirty="0"/>
              <a:t>@</a:t>
            </a:r>
            <a:r>
              <a:rPr lang="es-ES" sz="2000" dirty="0" err="1"/>
              <a:t>RestController</a:t>
            </a:r>
            <a:endParaRPr lang="es-ES" sz="2000" dirty="0"/>
          </a:p>
          <a:p>
            <a:r>
              <a:rPr lang="es-ES" sz="2000" dirty="0" err="1"/>
              <a:t>public</a:t>
            </a:r>
            <a:r>
              <a:rPr lang="es-ES" sz="2000" dirty="0"/>
              <a:t> </a:t>
            </a:r>
            <a:r>
              <a:rPr lang="es-ES" sz="2000" dirty="0" err="1"/>
              <a:t>class</a:t>
            </a:r>
            <a:r>
              <a:rPr lang="es-ES" sz="2000" dirty="0"/>
              <a:t> </a:t>
            </a:r>
            <a:r>
              <a:rPr lang="es-ES" sz="2000" dirty="0" err="1"/>
              <a:t>ClaseServicio</a:t>
            </a:r>
            <a:r>
              <a:rPr lang="es-ES" sz="2000" dirty="0"/>
              <a:t>{</a:t>
            </a:r>
          </a:p>
          <a:p>
            <a:r>
              <a:rPr lang="es-ES" sz="2000" dirty="0"/>
              <a:t>	@GetMapping(value=“saludo”, produces=</a:t>
            </a:r>
            <a:r>
              <a:rPr lang="es-ES" sz="2000" dirty="0" err="1"/>
              <a:t>MediaType.TEXT_PLAIN_VALUE</a:t>
            </a:r>
            <a:r>
              <a:rPr lang="es-ES" sz="2000" dirty="0"/>
              <a:t>)</a:t>
            </a:r>
          </a:p>
          <a:p>
            <a:r>
              <a:rPr lang="es-ES" sz="2000" dirty="0"/>
              <a:t>	</a:t>
            </a:r>
            <a:r>
              <a:rPr lang="es-ES" sz="2000" dirty="0" err="1"/>
              <a:t>public</a:t>
            </a:r>
            <a:r>
              <a:rPr lang="es-ES" sz="2000" dirty="0"/>
              <a:t> </a:t>
            </a:r>
            <a:r>
              <a:rPr lang="es-ES" sz="2000" dirty="0" err="1"/>
              <a:t>String</a:t>
            </a:r>
            <a:r>
              <a:rPr lang="es-ES" sz="2000" dirty="0"/>
              <a:t> saludar(@RequestParam (“x”) </a:t>
            </a:r>
            <a:r>
              <a:rPr lang="es-ES" sz="2000" dirty="0" err="1"/>
              <a:t>String</a:t>
            </a:r>
            <a:r>
              <a:rPr lang="es-ES" sz="2000" dirty="0"/>
              <a:t> a, @RequestParam (“y”) </a:t>
            </a:r>
            <a:r>
              <a:rPr lang="es-ES" sz="2000" dirty="0" err="1"/>
              <a:t>int</a:t>
            </a:r>
            <a:r>
              <a:rPr lang="es-ES" sz="2000" dirty="0"/>
              <a:t> b)  {</a:t>
            </a:r>
          </a:p>
          <a:p>
            <a:r>
              <a:rPr lang="es-ES" sz="2000" dirty="0"/>
              <a:t>		</a:t>
            </a:r>
            <a:r>
              <a:rPr lang="es-ES" sz="2000" dirty="0" err="1"/>
              <a:t>return</a:t>
            </a:r>
            <a:r>
              <a:rPr lang="es-ES" sz="2000" dirty="0"/>
              <a:t> “Hola “ + x + “tienes ” + y +” años”;</a:t>
            </a:r>
          </a:p>
          <a:p>
            <a:r>
              <a:rPr lang="es-ES" sz="2000" dirty="0"/>
              <a:t> }  }</a:t>
            </a:r>
          </a:p>
          <a:p>
            <a:r>
              <a:rPr lang="es-E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630544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Principales anotaciones REST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s-ES" dirty="0">
                <a:solidFill>
                  <a:schemeClr val="accent1"/>
                </a:solidFill>
              </a:rPr>
              <a:t>@</a:t>
            </a:r>
            <a:r>
              <a:rPr lang="es-ES" dirty="0" err="1">
                <a:solidFill>
                  <a:schemeClr val="accent1"/>
                </a:solidFill>
              </a:rPr>
              <a:t>RestController</a:t>
            </a:r>
            <a:r>
              <a:rPr lang="es-ES" dirty="0">
                <a:solidFill>
                  <a:schemeClr val="accent1"/>
                </a:solidFill>
              </a:rPr>
              <a:t>: </a:t>
            </a:r>
            <a:r>
              <a:rPr lang="es-ES" dirty="0">
                <a:solidFill>
                  <a:schemeClr val="tx1"/>
                </a:solidFill>
              </a:rPr>
              <a:t>indica que la clase es un controlador</a:t>
            </a:r>
          </a:p>
          <a:p>
            <a:pPr>
              <a:lnSpc>
                <a:spcPct val="150000"/>
              </a:lnSpc>
            </a:pPr>
            <a:r>
              <a:rPr lang="es-ES" dirty="0">
                <a:solidFill>
                  <a:schemeClr val="accent1"/>
                </a:solidFill>
              </a:rPr>
              <a:t>@</a:t>
            </a:r>
            <a:r>
              <a:rPr lang="es-ES" dirty="0" err="1">
                <a:solidFill>
                  <a:schemeClr val="accent1"/>
                </a:solidFill>
              </a:rPr>
              <a:t>GetMapping</a:t>
            </a:r>
            <a:r>
              <a:rPr lang="es-ES" dirty="0">
                <a:solidFill>
                  <a:schemeClr val="accent1"/>
                </a:solidFill>
              </a:rPr>
              <a:t>, @</a:t>
            </a:r>
            <a:r>
              <a:rPr lang="es-ES" dirty="0" err="1">
                <a:solidFill>
                  <a:schemeClr val="accent1"/>
                </a:solidFill>
              </a:rPr>
              <a:t>PostMapping</a:t>
            </a:r>
            <a:r>
              <a:rPr lang="es-ES" dirty="0">
                <a:solidFill>
                  <a:schemeClr val="accent1"/>
                </a:solidFill>
              </a:rPr>
              <a:t>,@</a:t>
            </a:r>
            <a:r>
              <a:rPr lang="es-ES" dirty="0" err="1">
                <a:solidFill>
                  <a:schemeClr val="accent1"/>
                </a:solidFill>
              </a:rPr>
              <a:t>PutMapping</a:t>
            </a:r>
            <a:r>
              <a:rPr lang="es-ES" dirty="0">
                <a:solidFill>
                  <a:schemeClr val="accent1"/>
                </a:solidFill>
              </a:rPr>
              <a:t> </a:t>
            </a:r>
            <a:r>
              <a:rPr lang="es-ES" dirty="0">
                <a:solidFill>
                  <a:schemeClr val="tx1"/>
                </a:solidFill>
              </a:rPr>
              <a:t>y</a:t>
            </a:r>
            <a:r>
              <a:rPr lang="es-ES" dirty="0">
                <a:solidFill>
                  <a:schemeClr val="accent1"/>
                </a:solidFill>
              </a:rPr>
              <a:t> @</a:t>
            </a:r>
            <a:r>
              <a:rPr lang="es-ES" dirty="0" err="1">
                <a:solidFill>
                  <a:schemeClr val="accent1"/>
                </a:solidFill>
              </a:rPr>
              <a:t>DeleteMapping</a:t>
            </a:r>
            <a:r>
              <a:rPr lang="es-ES" dirty="0">
                <a:solidFill>
                  <a:schemeClr val="accent1"/>
                </a:solidFill>
              </a:rPr>
              <a:t>:</a:t>
            </a:r>
            <a:r>
              <a:rPr lang="es-ES" dirty="0">
                <a:solidFill>
                  <a:schemeClr val="tx1"/>
                </a:solidFill>
              </a:rPr>
              <a:t> asocian a los métodos del servicio un determinado método HTTP.  A través de su atributo </a:t>
            </a:r>
            <a:r>
              <a:rPr lang="es-ES" b="1" dirty="0" err="1">
                <a:solidFill>
                  <a:schemeClr val="accent1"/>
                </a:solidFill>
              </a:rPr>
              <a:t>value</a:t>
            </a:r>
            <a:r>
              <a:rPr lang="es-ES" dirty="0">
                <a:solidFill>
                  <a:schemeClr val="tx1"/>
                </a:solidFill>
              </a:rPr>
              <a:t>, se indica también la </a:t>
            </a:r>
            <a:r>
              <a:rPr lang="es-ES" dirty="0" err="1">
                <a:solidFill>
                  <a:schemeClr val="tx1"/>
                </a:solidFill>
              </a:rPr>
              <a:t>url</a:t>
            </a:r>
            <a:r>
              <a:rPr lang="es-ES" dirty="0">
                <a:solidFill>
                  <a:schemeClr val="tx1"/>
                </a:solidFill>
              </a:rPr>
              <a:t> a la que se asociará el método.</a:t>
            </a:r>
          </a:p>
          <a:p>
            <a:pPr>
              <a:lnSpc>
                <a:spcPct val="150000"/>
              </a:lnSpc>
            </a:pPr>
            <a:r>
              <a:rPr lang="es-ES" dirty="0">
                <a:solidFill>
                  <a:schemeClr val="accent1"/>
                </a:solidFill>
              </a:rPr>
              <a:t>@</a:t>
            </a:r>
            <a:r>
              <a:rPr lang="es-ES" dirty="0" err="1">
                <a:solidFill>
                  <a:schemeClr val="accent1"/>
                </a:solidFill>
              </a:rPr>
              <a:t>PathVariable</a:t>
            </a:r>
            <a:r>
              <a:rPr lang="es-ES" dirty="0">
                <a:solidFill>
                  <a:schemeClr val="accent1"/>
                </a:solidFill>
              </a:rPr>
              <a:t>: </a:t>
            </a:r>
            <a:r>
              <a:rPr lang="es-ES" dirty="0">
                <a:solidFill>
                  <a:schemeClr val="tx1"/>
                </a:solidFill>
              </a:rPr>
              <a:t>asocia una variable de la URL a un parámetro de método.</a:t>
            </a:r>
          </a:p>
          <a:p>
            <a:pPr>
              <a:lnSpc>
                <a:spcPct val="150000"/>
              </a:lnSpc>
            </a:pPr>
            <a:r>
              <a:rPr lang="es-ES" dirty="0">
                <a:solidFill>
                  <a:schemeClr val="accent1"/>
                </a:solidFill>
              </a:rPr>
              <a:t>@</a:t>
            </a:r>
            <a:r>
              <a:rPr lang="es-ES" dirty="0" err="1">
                <a:solidFill>
                  <a:schemeClr val="accent1"/>
                </a:solidFill>
              </a:rPr>
              <a:t>RequestBody</a:t>
            </a:r>
            <a:r>
              <a:rPr lang="es-ES" dirty="0">
                <a:solidFill>
                  <a:schemeClr val="accent1"/>
                </a:solidFill>
              </a:rPr>
              <a:t>: </a:t>
            </a:r>
            <a:r>
              <a:rPr lang="es-ES" dirty="0">
                <a:solidFill>
                  <a:schemeClr val="tx1"/>
                </a:solidFill>
              </a:rPr>
              <a:t>asocia el contenido del cuerpo de la petición a un parámetro objeto, dentro del método de respuesta.</a:t>
            </a:r>
          </a:p>
          <a:p>
            <a:pPr>
              <a:lnSpc>
                <a:spcPct val="150000"/>
              </a:lnSpc>
            </a:pPr>
            <a:endParaRPr lang="es-ES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s-E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33946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Tipo de devolución del recurso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Mediante el atributo </a:t>
            </a:r>
            <a:r>
              <a:rPr lang="es-ES" b="1" dirty="0">
                <a:solidFill>
                  <a:schemeClr val="accent1"/>
                </a:solidFill>
              </a:rPr>
              <a:t>produces</a:t>
            </a:r>
            <a:r>
              <a:rPr lang="es-ES" dirty="0"/>
              <a:t> indicamos el formato al que tiene que transformar el objeto en la respuesta.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91F460E-CF6F-1C2D-84D8-3F828266FD12}"/>
              </a:ext>
            </a:extLst>
          </p:cNvPr>
          <p:cNvSpPr/>
          <p:nvPr/>
        </p:nvSpPr>
        <p:spPr>
          <a:xfrm>
            <a:off x="459436" y="3429000"/>
            <a:ext cx="10220065" cy="2342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ES" sz="2000" dirty="0"/>
          </a:p>
          <a:p>
            <a:r>
              <a:rPr lang="es-ES" sz="2000" dirty="0"/>
              <a:t>@RestController</a:t>
            </a:r>
          </a:p>
          <a:p>
            <a:r>
              <a:rPr lang="es-ES" sz="2000" dirty="0" err="1"/>
              <a:t>public</a:t>
            </a:r>
            <a:r>
              <a:rPr lang="es-ES" sz="2000" dirty="0"/>
              <a:t> </a:t>
            </a:r>
            <a:r>
              <a:rPr lang="es-ES" sz="2000" dirty="0" err="1"/>
              <a:t>class</a:t>
            </a:r>
            <a:r>
              <a:rPr lang="es-ES" sz="2000" dirty="0"/>
              <a:t> </a:t>
            </a:r>
            <a:r>
              <a:rPr lang="es-ES" sz="2000" dirty="0" err="1"/>
              <a:t>ClaseServicio</a:t>
            </a:r>
            <a:r>
              <a:rPr lang="es-ES" sz="2000" dirty="0"/>
              <a:t>{</a:t>
            </a:r>
          </a:p>
          <a:p>
            <a:r>
              <a:rPr lang="es-ES" sz="2000" dirty="0"/>
              <a:t>	@GetMapping(value=“libros/{id}”, produces=</a:t>
            </a:r>
            <a:r>
              <a:rPr lang="es-ES" sz="2000" dirty="0" err="1"/>
              <a:t>MediaType.APPLICATION_JSON_VALUE</a:t>
            </a:r>
            <a:r>
              <a:rPr lang="es-ES" sz="2000" dirty="0"/>
              <a:t>)</a:t>
            </a:r>
          </a:p>
          <a:p>
            <a:r>
              <a:rPr lang="es-ES" sz="2000" dirty="0"/>
              <a:t>	</a:t>
            </a:r>
            <a:r>
              <a:rPr lang="es-ES" sz="2000" dirty="0" err="1"/>
              <a:t>public</a:t>
            </a:r>
            <a:r>
              <a:rPr lang="es-ES" sz="2000" dirty="0"/>
              <a:t> Libro </a:t>
            </a:r>
            <a:r>
              <a:rPr lang="es-ES" sz="2000" dirty="0" err="1"/>
              <a:t>buscarLibro</a:t>
            </a:r>
            <a:r>
              <a:rPr lang="es-ES" sz="2000" dirty="0"/>
              <a:t>( )  {</a:t>
            </a:r>
          </a:p>
          <a:p>
            <a:r>
              <a:rPr lang="es-ES" sz="2000" dirty="0"/>
              <a:t>		…</a:t>
            </a:r>
          </a:p>
          <a:p>
            <a:r>
              <a:rPr lang="es-ES" sz="2000" dirty="0"/>
              <a:t>    }  </a:t>
            </a:r>
          </a:p>
          <a:p>
            <a:r>
              <a:rPr lang="es-ES" sz="2000" dirty="0"/>
              <a:t>}</a:t>
            </a:r>
          </a:p>
          <a:p>
            <a:r>
              <a:rPr lang="es-E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268752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Generación de respuestas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Transformación a JSON a través de la librería Jackson</a:t>
            </a:r>
          </a:p>
          <a:p>
            <a:r>
              <a:rPr lang="es-ES" dirty="0"/>
              <a:t>Spring se encargará de hacer el mapeo de Java a </a:t>
            </a:r>
            <a:r>
              <a:rPr lang="es-ES" dirty="0" err="1"/>
              <a:t>Json</a:t>
            </a:r>
            <a:r>
              <a:rPr lang="es-ES" dirty="0"/>
              <a:t> y viceversa</a:t>
            </a:r>
          </a:p>
          <a:p>
            <a:endParaRPr lang="es-ES" dirty="0"/>
          </a:p>
        </p:txBody>
      </p:sp>
      <p:sp>
        <p:nvSpPr>
          <p:cNvPr id="5" name="CuadroTexto 4"/>
          <p:cNvSpPr txBox="1"/>
          <p:nvPr/>
        </p:nvSpPr>
        <p:spPr>
          <a:xfrm>
            <a:off x="6807204" y="3742269"/>
            <a:ext cx="2260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{“</a:t>
            </a:r>
            <a:r>
              <a:rPr lang="es-ES" dirty="0" err="1"/>
              <a:t>titulo”:“Spring</a:t>
            </a:r>
            <a:r>
              <a:rPr lang="es-ES" dirty="0"/>
              <a:t>”,</a:t>
            </a:r>
          </a:p>
          <a:p>
            <a:r>
              <a:rPr lang="es-ES" dirty="0"/>
              <a:t>“autor”:“</a:t>
            </a:r>
            <a:r>
              <a:rPr lang="es-ES" dirty="0" err="1"/>
              <a:t>J.Gil</a:t>
            </a:r>
            <a:r>
              <a:rPr lang="es-ES" dirty="0"/>
              <a:t>”}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DD9089E5-697C-F01B-2C98-E4E6E04036CC}"/>
              </a:ext>
            </a:extLst>
          </p:cNvPr>
          <p:cNvSpPr/>
          <p:nvPr/>
        </p:nvSpPr>
        <p:spPr>
          <a:xfrm>
            <a:off x="825365" y="3115731"/>
            <a:ext cx="5981839" cy="31326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000" dirty="0" err="1"/>
              <a:t>public</a:t>
            </a:r>
            <a:r>
              <a:rPr lang="es-ES" sz="2000" dirty="0"/>
              <a:t> </a:t>
            </a:r>
            <a:r>
              <a:rPr lang="es-ES" sz="2000" dirty="0" err="1"/>
              <a:t>class</a:t>
            </a:r>
            <a:r>
              <a:rPr lang="es-ES" sz="2000" dirty="0"/>
              <a:t> Libro{</a:t>
            </a:r>
          </a:p>
          <a:p>
            <a:r>
              <a:rPr lang="es-ES" sz="2000" dirty="0"/>
              <a:t>	private </a:t>
            </a:r>
            <a:r>
              <a:rPr lang="es-ES" sz="2000" dirty="0" err="1"/>
              <a:t>String</a:t>
            </a:r>
            <a:r>
              <a:rPr lang="es-ES" sz="2000" dirty="0"/>
              <a:t> titulo;</a:t>
            </a:r>
          </a:p>
          <a:p>
            <a:r>
              <a:rPr lang="es-ES" sz="2000" dirty="0"/>
              <a:t>	private </a:t>
            </a:r>
            <a:r>
              <a:rPr lang="es-ES" sz="2000" dirty="0" err="1"/>
              <a:t>String</a:t>
            </a:r>
            <a:r>
              <a:rPr lang="es-ES" sz="2000" dirty="0"/>
              <a:t> autor;</a:t>
            </a:r>
          </a:p>
          <a:p>
            <a:r>
              <a:rPr lang="es-ES" sz="2000" dirty="0"/>
              <a:t>	</a:t>
            </a:r>
            <a:r>
              <a:rPr lang="es-ES" sz="2000" dirty="0" err="1"/>
              <a:t>public</a:t>
            </a:r>
            <a:r>
              <a:rPr lang="es-ES" sz="2000" dirty="0"/>
              <a:t> Libro(){}</a:t>
            </a:r>
          </a:p>
          <a:p>
            <a:pPr lvl="1"/>
            <a:r>
              <a:rPr lang="es-ES" sz="2000" dirty="0" err="1"/>
              <a:t>public</a:t>
            </a:r>
            <a:r>
              <a:rPr lang="es-ES" sz="2000" dirty="0"/>
              <a:t> </a:t>
            </a:r>
            <a:r>
              <a:rPr lang="es-ES" sz="2000" dirty="0" err="1"/>
              <a:t>String</a:t>
            </a:r>
            <a:r>
              <a:rPr lang="es-ES" sz="2000" dirty="0"/>
              <a:t> </a:t>
            </a:r>
            <a:r>
              <a:rPr lang="es-ES" sz="2000" dirty="0" err="1"/>
              <a:t>getTitulo</a:t>
            </a:r>
            <a:r>
              <a:rPr lang="es-ES" sz="2000" dirty="0"/>
              <a:t>(){</a:t>
            </a:r>
          </a:p>
          <a:p>
            <a:pPr lvl="1"/>
            <a:r>
              <a:rPr lang="es-ES" sz="2000" dirty="0"/>
              <a:t>	</a:t>
            </a:r>
            <a:r>
              <a:rPr lang="es-ES" sz="2000" dirty="0" err="1"/>
              <a:t>return</a:t>
            </a:r>
            <a:r>
              <a:rPr lang="es-ES" sz="2000" dirty="0"/>
              <a:t> titulo;</a:t>
            </a:r>
          </a:p>
          <a:p>
            <a:pPr lvl="1"/>
            <a:r>
              <a:rPr lang="es-ES" sz="2000" dirty="0" err="1"/>
              <a:t>public</a:t>
            </a:r>
            <a:r>
              <a:rPr lang="es-ES" sz="2000" dirty="0"/>
              <a:t> void </a:t>
            </a:r>
            <a:r>
              <a:rPr lang="es-ES" sz="2000" dirty="0" err="1"/>
              <a:t>setTitulo</a:t>
            </a:r>
            <a:r>
              <a:rPr lang="es-ES" sz="2000" dirty="0"/>
              <a:t>(</a:t>
            </a:r>
            <a:r>
              <a:rPr lang="es-ES" sz="2000" dirty="0" err="1"/>
              <a:t>String</a:t>
            </a:r>
            <a:r>
              <a:rPr lang="es-ES" sz="2000" dirty="0"/>
              <a:t> titulo){</a:t>
            </a:r>
          </a:p>
          <a:p>
            <a:pPr lvl="1"/>
            <a:r>
              <a:rPr lang="es-ES" sz="2000" dirty="0"/>
              <a:t>	</a:t>
            </a:r>
            <a:r>
              <a:rPr lang="es-ES" sz="2000" dirty="0" err="1"/>
              <a:t>this.titul</a:t>
            </a:r>
            <a:r>
              <a:rPr lang="es-ES" sz="2000" dirty="0"/>
              <a:t>= titulo;</a:t>
            </a:r>
          </a:p>
          <a:p>
            <a:r>
              <a:rPr lang="es-ES" sz="2000" dirty="0"/>
              <a:t>}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420305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DELETE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1F719AD-3D7F-F0FF-61EE-F758F4E2E97E}"/>
              </a:ext>
            </a:extLst>
          </p:cNvPr>
          <p:cNvSpPr txBox="1"/>
          <p:nvPr/>
        </p:nvSpPr>
        <p:spPr>
          <a:xfrm>
            <a:off x="3051594" y="3248647"/>
            <a:ext cx="61031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“</a:t>
            </a:r>
            <a:endParaRPr lang="en-US" dirty="0"/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65DC374F-435D-B3B1-6D59-35656CFA2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9071" y="2584414"/>
            <a:ext cx="8273511" cy="2343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000" dirty="0"/>
              <a:t>@DeleteMapping(value=“..”, produces=“..”)</a:t>
            </a:r>
          </a:p>
          <a:p>
            <a:r>
              <a:rPr lang="es-ES" sz="2000" dirty="0" err="1"/>
              <a:t>public</a:t>
            </a:r>
            <a:r>
              <a:rPr lang="es-ES" sz="2000" dirty="0"/>
              <a:t> </a:t>
            </a:r>
            <a:r>
              <a:rPr lang="es-ES" sz="2000" dirty="0" err="1"/>
              <a:t>tipoRetorno</a:t>
            </a:r>
            <a:r>
              <a:rPr lang="es-ES" sz="2000" dirty="0"/>
              <a:t> método(){</a:t>
            </a:r>
          </a:p>
          <a:p>
            <a:r>
              <a:rPr lang="es-ES" sz="2000" dirty="0"/>
              <a:t>	….</a:t>
            </a:r>
          </a:p>
          <a:p>
            <a:r>
              <a:rPr lang="es-ES" sz="2000" dirty="0"/>
              <a:t>}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434362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POST</a:t>
            </a:r>
          </a:p>
        </p:txBody>
      </p:sp>
      <p:sp>
        <p:nvSpPr>
          <p:cNvPr id="3" name="Marcador de contenido 6">
            <a:extLst>
              <a:ext uri="{FF2B5EF4-FFF2-40B4-BE49-F238E27FC236}">
                <a16:creationId xmlns:a16="http://schemas.microsoft.com/office/drawing/2014/main" id="{7A58DE58-B2FB-EC26-A156-1551BAD799B2}"/>
              </a:ext>
            </a:extLst>
          </p:cNvPr>
          <p:cNvSpPr txBox="1">
            <a:spLocks/>
          </p:cNvSpPr>
          <p:nvPr/>
        </p:nvSpPr>
        <p:spPr>
          <a:xfrm>
            <a:off x="677334" y="2726770"/>
            <a:ext cx="9316529" cy="2343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2000" dirty="0"/>
              <a:t>@PostMapping(value=“..”, consumes=“MediaType.APPLICATION_JSON_VALUE”)</a:t>
            </a:r>
          </a:p>
          <a:p>
            <a:r>
              <a:rPr lang="es-ES" sz="2000" dirty="0" err="1"/>
              <a:t>public</a:t>
            </a:r>
            <a:r>
              <a:rPr lang="es-ES" sz="2000" dirty="0"/>
              <a:t> </a:t>
            </a:r>
            <a:r>
              <a:rPr lang="es-ES" sz="2000" dirty="0" err="1"/>
              <a:t>tipoRetorno</a:t>
            </a:r>
            <a:r>
              <a:rPr lang="es-ES" sz="2000" dirty="0"/>
              <a:t> </a:t>
            </a:r>
            <a:r>
              <a:rPr lang="es-ES" sz="2000" dirty="0" err="1"/>
              <a:t>metodo</a:t>
            </a:r>
            <a:r>
              <a:rPr lang="es-ES" sz="2000" dirty="0"/>
              <a:t>(@RequestBody Libro l){</a:t>
            </a:r>
          </a:p>
          <a:p>
            <a:r>
              <a:rPr lang="es-ES" sz="2000" dirty="0"/>
              <a:t>	….</a:t>
            </a:r>
          </a:p>
          <a:p>
            <a:r>
              <a:rPr lang="es-ES" sz="2000" dirty="0"/>
              <a:t>}</a:t>
            </a:r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B80B532-F794-9693-D04F-6B12B67F7F7C}"/>
              </a:ext>
            </a:extLst>
          </p:cNvPr>
          <p:cNvSpPr txBox="1"/>
          <p:nvPr/>
        </p:nvSpPr>
        <p:spPr>
          <a:xfrm>
            <a:off x="2904247" y="5325070"/>
            <a:ext cx="48627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 </a:t>
            </a:r>
            <a:r>
              <a:rPr lang="es-ES" dirty="0" err="1"/>
              <a:t>tipoRetorno</a:t>
            </a:r>
            <a:r>
              <a:rPr lang="en-US" dirty="0"/>
              <a:t> </a:t>
            </a:r>
            <a:r>
              <a:rPr lang="es-ES" dirty="0"/>
              <a:t>puede</a:t>
            </a:r>
            <a:r>
              <a:rPr lang="en-US" dirty="0"/>
              <a:t> ser void. Si es de un </a:t>
            </a:r>
            <a:r>
              <a:rPr lang="es-ES" dirty="0"/>
              <a:t>tipo</a:t>
            </a:r>
            <a:r>
              <a:rPr lang="en-US" dirty="0"/>
              <a:t> </a:t>
            </a:r>
            <a:r>
              <a:rPr lang="es-ES" dirty="0"/>
              <a:t>específico se indica con </a:t>
            </a:r>
            <a:r>
              <a:rPr lang="es-ES" b="1" dirty="0"/>
              <a:t>produces</a:t>
            </a:r>
            <a:r>
              <a:rPr lang="es-ES" dirty="0"/>
              <a:t> el </a:t>
            </a:r>
            <a:r>
              <a:rPr lang="es-ES" dirty="0" err="1"/>
              <a:t>MediaType</a:t>
            </a:r>
            <a:r>
              <a:rPr lang="es-ES" dirty="0"/>
              <a:t> correspondiente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626218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PUT</a:t>
            </a:r>
          </a:p>
        </p:txBody>
      </p:sp>
      <p:sp>
        <p:nvSpPr>
          <p:cNvPr id="5" name="Marcador de contenido 6">
            <a:extLst>
              <a:ext uri="{FF2B5EF4-FFF2-40B4-BE49-F238E27FC236}">
                <a16:creationId xmlns:a16="http://schemas.microsoft.com/office/drawing/2014/main" id="{3F1D2822-EBB6-5148-DBD7-56B34006BB7D}"/>
              </a:ext>
            </a:extLst>
          </p:cNvPr>
          <p:cNvSpPr txBox="1">
            <a:spLocks/>
          </p:cNvSpPr>
          <p:nvPr/>
        </p:nvSpPr>
        <p:spPr>
          <a:xfrm>
            <a:off x="677334" y="2726770"/>
            <a:ext cx="9316529" cy="2343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2000" dirty="0"/>
              <a:t>@PutMapping(value=“..”, consumes=“MediaType.APPLICATION_JSON_VALUE”)</a:t>
            </a:r>
          </a:p>
          <a:p>
            <a:r>
              <a:rPr lang="es-ES" sz="2000" dirty="0" err="1"/>
              <a:t>public</a:t>
            </a:r>
            <a:r>
              <a:rPr lang="es-ES" sz="2000" dirty="0"/>
              <a:t> void </a:t>
            </a:r>
            <a:r>
              <a:rPr lang="es-ES" sz="2000" dirty="0" err="1"/>
              <a:t>metodo</a:t>
            </a:r>
            <a:r>
              <a:rPr lang="es-ES" sz="2000" dirty="0"/>
              <a:t>(@RequestBody Libro l){</a:t>
            </a:r>
          </a:p>
          <a:p>
            <a:r>
              <a:rPr lang="es-ES" sz="2000" dirty="0"/>
              <a:t>	….</a:t>
            </a:r>
          </a:p>
          <a:p>
            <a:r>
              <a:rPr lang="es-ES" sz="2000" dirty="0"/>
              <a:t>}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81706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Historia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Rod</a:t>
            </a:r>
            <a:r>
              <a:rPr lang="es-ES" dirty="0"/>
              <a:t> Johnson</a:t>
            </a:r>
          </a:p>
          <a:p>
            <a:r>
              <a:rPr lang="es-ES" dirty="0" err="1"/>
              <a:t>Expert</a:t>
            </a:r>
            <a:r>
              <a:rPr lang="es-ES" dirty="0"/>
              <a:t> </a:t>
            </a:r>
            <a:r>
              <a:rPr lang="es-ES" dirty="0" err="1"/>
              <a:t>One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One</a:t>
            </a:r>
            <a:r>
              <a:rPr lang="es-ES" dirty="0"/>
              <a:t> J2EE </a:t>
            </a:r>
            <a:r>
              <a:rPr lang="es-ES" dirty="0" err="1"/>
              <a:t>Design</a:t>
            </a:r>
            <a:r>
              <a:rPr lang="es-ES" dirty="0"/>
              <a:t> and </a:t>
            </a:r>
            <a:r>
              <a:rPr lang="es-ES" dirty="0" err="1"/>
              <a:t>Development</a:t>
            </a:r>
            <a:endParaRPr lang="es-ES" dirty="0"/>
          </a:p>
          <a:p>
            <a:endParaRPr lang="es-ES" dirty="0"/>
          </a:p>
          <a:p>
            <a:r>
              <a:rPr lang="es-ES" dirty="0"/>
              <a:t>1ª versión: Marzo 2004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Spring alternativa al desarrollo de aplicaciones </a:t>
            </a:r>
            <a:r>
              <a:rPr lang="es-ES" dirty="0" err="1"/>
              <a:t>JavaEE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069233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63396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CF943B-1053-900D-5BA1-8704A234D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Acceso a datos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543B173-1453-BFBD-CD06-143A43558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061889" cy="3880773"/>
          </a:xfrm>
        </p:spPr>
        <p:txBody>
          <a:bodyPr/>
          <a:lstStyle/>
          <a:p>
            <a:r>
              <a:rPr lang="es-ES" dirty="0"/>
              <a:t>El acceso a los datos se encapsula  en una capa independiente (capa repository)</a:t>
            </a:r>
          </a:p>
          <a:p>
            <a:endParaRPr lang="en-US" dirty="0"/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73AD4C78-7570-2934-04AB-559B255DD239}"/>
              </a:ext>
            </a:extLst>
          </p:cNvPr>
          <p:cNvGrpSpPr/>
          <p:nvPr/>
        </p:nvGrpSpPr>
        <p:grpSpPr>
          <a:xfrm>
            <a:off x="560760" y="2864894"/>
            <a:ext cx="9295034" cy="3053444"/>
            <a:chOff x="518437" y="2269672"/>
            <a:chExt cx="9295034" cy="3053444"/>
          </a:xfrm>
        </p:grpSpPr>
        <p:grpSp>
          <p:nvGrpSpPr>
            <p:cNvPr id="5" name="Grupo 4">
              <a:extLst>
                <a:ext uri="{FF2B5EF4-FFF2-40B4-BE49-F238E27FC236}">
                  <a16:creationId xmlns:a16="http://schemas.microsoft.com/office/drawing/2014/main" id="{03CA7BF9-164F-5FEE-D15E-4C8F575AF047}"/>
                </a:ext>
              </a:extLst>
            </p:cNvPr>
            <p:cNvGrpSpPr/>
            <p:nvPr/>
          </p:nvGrpSpPr>
          <p:grpSpPr>
            <a:xfrm>
              <a:off x="518437" y="2269672"/>
              <a:ext cx="9295034" cy="3053444"/>
              <a:chOff x="436795" y="2057400"/>
              <a:chExt cx="9295034" cy="3053444"/>
            </a:xfrm>
          </p:grpSpPr>
          <p:sp>
            <p:nvSpPr>
              <p:cNvPr id="8" name="Nube 7">
                <a:extLst>
                  <a:ext uri="{FF2B5EF4-FFF2-40B4-BE49-F238E27FC236}">
                    <a16:creationId xmlns:a16="http://schemas.microsoft.com/office/drawing/2014/main" id="{C1D18E82-B1B6-A986-D3A2-D247BB7ECAC4}"/>
                  </a:ext>
                </a:extLst>
              </p:cNvPr>
              <p:cNvSpPr/>
              <p:nvPr/>
            </p:nvSpPr>
            <p:spPr>
              <a:xfrm>
                <a:off x="436795" y="3399870"/>
                <a:ext cx="1420585" cy="1069522"/>
              </a:xfrm>
              <a:prstGeom prst="clou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" name="Rectángulo redondeado 5">
                <a:extLst>
                  <a:ext uri="{FF2B5EF4-FFF2-40B4-BE49-F238E27FC236}">
                    <a16:creationId xmlns:a16="http://schemas.microsoft.com/office/drawing/2014/main" id="{83153A99-9A16-F332-7C03-D27878EFE31B}"/>
                  </a:ext>
                </a:extLst>
              </p:cNvPr>
              <p:cNvSpPr/>
              <p:nvPr/>
            </p:nvSpPr>
            <p:spPr>
              <a:xfrm>
                <a:off x="2922814" y="2726872"/>
                <a:ext cx="4947700" cy="23839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l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29C9FE33-61B6-7BD0-B344-F327A0FE1DC3}"/>
                  </a:ext>
                </a:extLst>
              </p:cNvPr>
              <p:cNvSpPr/>
              <p:nvPr/>
            </p:nvSpPr>
            <p:spPr>
              <a:xfrm>
                <a:off x="3040665" y="3224893"/>
                <a:ext cx="1608364" cy="145324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controller</a:t>
                </a:r>
              </a:p>
            </p:txBody>
          </p:sp>
          <p:sp>
            <p:nvSpPr>
              <p:cNvPr id="11" name="Rectángulo 10">
                <a:extLst>
                  <a:ext uri="{FF2B5EF4-FFF2-40B4-BE49-F238E27FC236}">
                    <a16:creationId xmlns:a16="http://schemas.microsoft.com/office/drawing/2014/main" id="{85BB452C-4CA6-1846-B3C0-F65FBD7E699C}"/>
                  </a:ext>
                </a:extLst>
              </p:cNvPr>
              <p:cNvSpPr/>
              <p:nvPr/>
            </p:nvSpPr>
            <p:spPr>
              <a:xfrm>
                <a:off x="5154592" y="3208009"/>
                <a:ext cx="2467156" cy="145324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service      repository</a:t>
                </a:r>
              </a:p>
            </p:txBody>
          </p:sp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3B8C246D-CC88-9CA2-0958-84D562376A67}"/>
                  </a:ext>
                </a:extLst>
              </p:cNvPr>
              <p:cNvSpPr txBox="1"/>
              <p:nvPr/>
            </p:nvSpPr>
            <p:spPr>
              <a:xfrm>
                <a:off x="3682093" y="2057400"/>
                <a:ext cx="27350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2400" dirty="0"/>
                  <a:t>Servicio Web</a:t>
                </a:r>
              </a:p>
            </p:txBody>
          </p:sp>
          <p:sp>
            <p:nvSpPr>
              <p:cNvPr id="13" name="Disco magnético 9">
                <a:extLst>
                  <a:ext uri="{FF2B5EF4-FFF2-40B4-BE49-F238E27FC236}">
                    <a16:creationId xmlns:a16="http://schemas.microsoft.com/office/drawing/2014/main" id="{68A9116E-6938-B90C-FA26-0010EB0D030E}"/>
                  </a:ext>
                </a:extLst>
              </p:cNvPr>
              <p:cNvSpPr/>
              <p:nvPr/>
            </p:nvSpPr>
            <p:spPr>
              <a:xfrm>
                <a:off x="8587905" y="3399870"/>
                <a:ext cx="1143924" cy="1069522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2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BD</a:t>
                </a:r>
                <a:endParaRPr lang="es-ES" sz="2000" dirty="0"/>
              </a:p>
            </p:txBody>
          </p:sp>
          <p:sp>
            <p:nvSpPr>
              <p:cNvPr id="14" name="Flecha izquierda y derecha 10">
                <a:extLst>
                  <a:ext uri="{FF2B5EF4-FFF2-40B4-BE49-F238E27FC236}">
                    <a16:creationId xmlns:a16="http://schemas.microsoft.com/office/drawing/2014/main" id="{1DF8CB55-950F-7485-ED4D-3C9615F4D8AA}"/>
                  </a:ext>
                </a:extLst>
              </p:cNvPr>
              <p:cNvSpPr/>
              <p:nvPr/>
            </p:nvSpPr>
            <p:spPr>
              <a:xfrm>
                <a:off x="1914528" y="3575957"/>
                <a:ext cx="1008286" cy="538843"/>
              </a:xfrm>
              <a:prstGeom prst="leftRightArrow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HTTP</a:t>
                </a:r>
              </a:p>
            </p:txBody>
          </p:sp>
          <p:sp>
            <p:nvSpPr>
              <p:cNvPr id="15" name="Flecha izquierda y derecha 11">
                <a:extLst>
                  <a:ext uri="{FF2B5EF4-FFF2-40B4-BE49-F238E27FC236}">
                    <a16:creationId xmlns:a16="http://schemas.microsoft.com/office/drawing/2014/main" id="{51DDB4EA-648D-251E-D245-23153B60CA9F}"/>
                  </a:ext>
                </a:extLst>
              </p:cNvPr>
              <p:cNvSpPr/>
              <p:nvPr/>
            </p:nvSpPr>
            <p:spPr>
              <a:xfrm>
                <a:off x="7647626" y="3845378"/>
                <a:ext cx="889130" cy="269422"/>
              </a:xfrm>
              <a:prstGeom prst="leftRightArrow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cxnSp>
          <p:nvCxnSpPr>
            <p:cNvPr id="6" name="Conector recto 5">
              <a:extLst>
                <a:ext uri="{FF2B5EF4-FFF2-40B4-BE49-F238E27FC236}">
                  <a16:creationId xmlns:a16="http://schemas.microsoft.com/office/drawing/2014/main" id="{BD4758D7-12CD-C96A-79AB-6E442C366B39}"/>
                </a:ext>
              </a:extLst>
            </p:cNvPr>
            <p:cNvCxnSpPr/>
            <p:nvPr/>
          </p:nvCxnSpPr>
          <p:spPr>
            <a:xfrm>
              <a:off x="6357668" y="3428907"/>
              <a:ext cx="0" cy="1436798"/>
            </a:xfrm>
            <a:prstGeom prst="line">
              <a:avLst/>
            </a:prstGeom>
            <a:ln w="38100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7" name="Flecha izquierda y derecha 11">
              <a:extLst>
                <a:ext uri="{FF2B5EF4-FFF2-40B4-BE49-F238E27FC236}">
                  <a16:creationId xmlns:a16="http://schemas.microsoft.com/office/drawing/2014/main" id="{EC1A8EE5-5027-62DE-92FA-F28AE13973F1}"/>
                </a:ext>
              </a:extLst>
            </p:cNvPr>
            <p:cNvSpPr/>
            <p:nvPr/>
          </p:nvSpPr>
          <p:spPr>
            <a:xfrm>
              <a:off x="4750292" y="4063404"/>
              <a:ext cx="485941" cy="269422"/>
            </a:xfrm>
            <a:prstGeom prst="left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24871269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Acceso a datos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ES" dirty="0"/>
              <a:t>El acceso a los datos se encapsula  en una capa independiente (capa repository)</a:t>
            </a:r>
          </a:p>
          <a:p>
            <a:endParaRPr lang="es-ES" dirty="0"/>
          </a:p>
          <a:p>
            <a:r>
              <a:rPr lang="es-ES" dirty="0"/>
              <a:t>Tecnologías:</a:t>
            </a:r>
          </a:p>
          <a:p>
            <a:r>
              <a:rPr lang="es-ES" dirty="0"/>
              <a:t>JPA/</a:t>
            </a:r>
            <a:r>
              <a:rPr lang="es-ES" dirty="0" err="1"/>
              <a:t>Hibernate</a:t>
            </a:r>
            <a:endParaRPr lang="es-ES" dirty="0"/>
          </a:p>
          <a:p>
            <a:r>
              <a:rPr lang="es-ES" dirty="0"/>
              <a:t>Spring Data JPA</a:t>
            </a:r>
          </a:p>
          <a:p>
            <a:endParaRPr lang="es-ES" dirty="0"/>
          </a:p>
          <a:p>
            <a:r>
              <a:rPr lang="es-ES" b="1" dirty="0" err="1">
                <a:solidFill>
                  <a:schemeClr val="accent1"/>
                </a:solidFill>
              </a:rPr>
              <a:t>Starters</a:t>
            </a:r>
            <a:r>
              <a:rPr lang="es-ES" dirty="0"/>
              <a:t>: </a:t>
            </a:r>
          </a:p>
          <a:p>
            <a:r>
              <a:rPr lang="es-ES" dirty="0"/>
              <a:t>Spring Data JPA</a:t>
            </a:r>
          </a:p>
          <a:p>
            <a:r>
              <a:rPr lang="es-ES" dirty="0" err="1"/>
              <a:t>MySql</a:t>
            </a:r>
            <a:r>
              <a:rPr lang="es-ES" dirty="0"/>
              <a:t> Driver</a:t>
            </a:r>
          </a:p>
          <a:p>
            <a:r>
              <a:rPr lang="es-ES" dirty="0"/>
              <a:t>Spring Web</a:t>
            </a:r>
          </a:p>
        </p:txBody>
      </p:sp>
    </p:spTree>
    <p:extLst>
      <p:ext uri="{BB962C8B-B14F-4D97-AF65-F5344CB8AC3E}">
        <p14:creationId xmlns:p14="http://schemas.microsoft.com/office/powerpoint/2010/main" val="42116608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Configuración de acceso a datos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En </a:t>
            </a:r>
            <a:r>
              <a:rPr lang="es-ES" b="1" dirty="0" err="1">
                <a:solidFill>
                  <a:schemeClr val="accent1"/>
                </a:solidFill>
              </a:rPr>
              <a:t>application.properties</a:t>
            </a:r>
            <a:r>
              <a:rPr lang="es-ES" dirty="0"/>
              <a:t> se definen las propiedades de conexión a la base de datos</a:t>
            </a:r>
          </a:p>
        </p:txBody>
      </p:sp>
      <p:sp>
        <p:nvSpPr>
          <p:cNvPr id="5" name="Rectángulo 4"/>
          <p:cNvSpPr/>
          <p:nvPr/>
        </p:nvSpPr>
        <p:spPr>
          <a:xfrm>
            <a:off x="814077" y="3208867"/>
            <a:ext cx="9382345" cy="226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400" dirty="0" err="1"/>
              <a:t>spring.datasource.driver-class-name</a:t>
            </a:r>
            <a:r>
              <a:rPr lang="es-ES" sz="1400" dirty="0"/>
              <a:t> =</a:t>
            </a:r>
            <a:r>
              <a:rPr lang="es-ES" sz="1400" dirty="0" err="1"/>
              <a:t>com.mysql.cj.dbc.Driver</a:t>
            </a:r>
            <a:endParaRPr lang="es-ES" sz="1400" dirty="0"/>
          </a:p>
          <a:p>
            <a:r>
              <a:rPr lang="es-ES" sz="1400" dirty="0"/>
              <a:t>spring.datasource.url=</a:t>
            </a:r>
            <a:r>
              <a:rPr lang="es-ES" sz="1400" dirty="0" err="1"/>
              <a:t>jdbc:mysql</a:t>
            </a:r>
            <a:r>
              <a:rPr lang="es-ES" sz="1400" dirty="0"/>
              <a:t>://localhost:3306/</a:t>
            </a:r>
            <a:r>
              <a:rPr lang="es-ES" sz="1400" dirty="0" err="1"/>
              <a:t>libreria</a:t>
            </a:r>
            <a:endParaRPr lang="es-ES" sz="1400" dirty="0"/>
          </a:p>
          <a:p>
            <a:r>
              <a:rPr lang="es-ES" sz="1400" dirty="0" err="1"/>
              <a:t>spring.datasource.username</a:t>
            </a:r>
            <a:r>
              <a:rPr lang="es-ES" sz="1400" dirty="0"/>
              <a:t>=</a:t>
            </a:r>
            <a:r>
              <a:rPr lang="es-ES" sz="1400" dirty="0" err="1"/>
              <a:t>root</a:t>
            </a:r>
            <a:endParaRPr lang="es-ES" sz="1400" dirty="0"/>
          </a:p>
          <a:p>
            <a:r>
              <a:rPr lang="es-ES" sz="1400" dirty="0" err="1"/>
              <a:t>spring.datasource.password</a:t>
            </a:r>
            <a:r>
              <a:rPr lang="es-ES" sz="1400" dirty="0"/>
              <a:t>=</a:t>
            </a:r>
            <a:r>
              <a:rPr lang="es-ES" sz="1400" dirty="0" err="1"/>
              <a:t>root</a:t>
            </a:r>
            <a:endParaRPr lang="es-ES" sz="1400" dirty="0"/>
          </a:p>
          <a:p>
            <a:endParaRPr lang="es-ES" sz="1400" dirty="0"/>
          </a:p>
          <a:p>
            <a:r>
              <a:rPr lang="es-ES" sz="1400" dirty="0" err="1"/>
              <a:t>spring.jpa.show-sql</a:t>
            </a:r>
            <a:r>
              <a:rPr lang="es-ES" sz="1400" dirty="0"/>
              <a:t>= true</a:t>
            </a:r>
          </a:p>
          <a:p>
            <a:r>
              <a:rPr lang="es-ES" sz="1400" dirty="0" err="1"/>
              <a:t>spring.jpa.hibernate.ddl</a:t>
            </a:r>
            <a:r>
              <a:rPr lang="es-ES" sz="1400" dirty="0"/>
              <a:t>-auto=</a:t>
            </a:r>
            <a:r>
              <a:rPr lang="es-ES" sz="1400" dirty="0" err="1"/>
              <a:t>update</a:t>
            </a:r>
            <a:endParaRPr lang="es-ES" sz="1400" dirty="0"/>
          </a:p>
          <a:p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16701163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Spring Data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Spring Data es un proyecto de </a:t>
            </a:r>
            <a:r>
              <a:rPr lang="es-ES" dirty="0" err="1"/>
              <a:t>SpringSource</a:t>
            </a:r>
            <a:r>
              <a:rPr lang="es-ES" dirty="0"/>
              <a:t> </a:t>
            </a:r>
          </a:p>
          <a:p>
            <a:r>
              <a:rPr lang="es-ES" dirty="0"/>
              <a:t>Propósito es unificar y facilitar el acceso a distintos tipos de tecnologías de persistencia, tanto a bases de datos relacionales como a las del tipo </a:t>
            </a:r>
            <a:r>
              <a:rPr lang="es-ES" dirty="0" err="1"/>
              <a:t>NoSQL</a:t>
            </a:r>
            <a:endParaRPr lang="es-ES" dirty="0"/>
          </a:p>
          <a:p>
            <a:r>
              <a:rPr lang="es-ES" dirty="0"/>
              <a:t>Integra las tecnologías de acceso a datos tradicionales, simplificando el trabajo a la hora de crear las implementaciones concretas.</a:t>
            </a:r>
          </a:p>
          <a:p>
            <a:r>
              <a:rPr lang="es-ES" dirty="0"/>
              <a:t>Con cada tipo de tecnología de persistencia se ofrecen las funcionalidades típicas de un CRUD (</a:t>
            </a:r>
            <a:r>
              <a:rPr lang="es-ES" dirty="0" err="1"/>
              <a:t>Create-Read-Update-Delete</a:t>
            </a:r>
            <a:r>
              <a:rPr lang="es-ES" dirty="0"/>
              <a:t> ) para objetos de dominio propios, métodos de búsqueda, ordenación y paginación</a:t>
            </a:r>
          </a:p>
        </p:txBody>
      </p:sp>
    </p:spTree>
    <p:extLst>
      <p:ext uri="{BB962C8B-B14F-4D97-AF65-F5344CB8AC3E}">
        <p14:creationId xmlns:p14="http://schemas.microsoft.com/office/powerpoint/2010/main" val="16924649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Spring Data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Proporciona soporte para las siguientes tecnologías de persistencia:</a:t>
            </a:r>
          </a:p>
          <a:p>
            <a:r>
              <a:rPr lang="es-ES" dirty="0"/>
              <a:t>JPA y JDBC</a:t>
            </a:r>
          </a:p>
          <a:p>
            <a:r>
              <a:rPr lang="es-ES" dirty="0" err="1"/>
              <a:t>Redis</a:t>
            </a:r>
            <a:endParaRPr lang="es-ES" dirty="0"/>
          </a:p>
          <a:p>
            <a:r>
              <a:rPr lang="es-ES" dirty="0" err="1"/>
              <a:t>MongoDB</a:t>
            </a:r>
            <a:endParaRPr lang="es-ES" dirty="0"/>
          </a:p>
          <a:p>
            <a:r>
              <a:rPr lang="es-ES" dirty="0"/>
              <a:t>Apache </a:t>
            </a:r>
            <a:r>
              <a:rPr lang="es-ES" dirty="0" err="1"/>
              <a:t>Hadoop</a:t>
            </a:r>
            <a:endParaRPr lang="es-ES" dirty="0"/>
          </a:p>
          <a:p>
            <a:r>
              <a:rPr lang="es-ES" dirty="0" err="1"/>
              <a:t>GemFire</a:t>
            </a:r>
            <a:endParaRPr lang="es-ES" dirty="0"/>
          </a:p>
          <a:p>
            <a:r>
              <a:rPr lang="es-ES" dirty="0"/>
              <a:t>Neo4j</a:t>
            </a:r>
          </a:p>
          <a:p>
            <a:r>
              <a:rPr lang="es-ES" dirty="0" err="1"/>
              <a:t>HBase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447355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Spring Data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Spring Data JPA</a:t>
            </a:r>
          </a:p>
          <a:p>
            <a:r>
              <a:rPr lang="es-ES" dirty="0"/>
              <a:t>Spring Data </a:t>
            </a:r>
            <a:r>
              <a:rPr lang="es-ES" dirty="0" err="1"/>
              <a:t>MongoDB</a:t>
            </a:r>
            <a:endParaRPr lang="es-ES" dirty="0"/>
          </a:p>
          <a:p>
            <a:r>
              <a:rPr lang="es-ES" dirty="0"/>
              <a:t>Spring Data </a:t>
            </a:r>
            <a:r>
              <a:rPr lang="es-ES" dirty="0" err="1"/>
              <a:t>Redis</a:t>
            </a:r>
            <a:endParaRPr lang="es-ES" dirty="0"/>
          </a:p>
          <a:p>
            <a:r>
              <a:rPr lang="es-ES" dirty="0"/>
              <a:t>Spring Data REST</a:t>
            </a:r>
          </a:p>
          <a:p>
            <a:r>
              <a:rPr lang="es-E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159808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Spring Data JPA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Elimina el código de acceso a los datos</a:t>
            </a:r>
          </a:p>
          <a:p>
            <a:r>
              <a:rPr lang="es-ES" dirty="0"/>
              <a:t>Definición de una subinterfaz de JpaRepository que proporciona métodos CRUD</a:t>
            </a:r>
          </a:p>
          <a:p>
            <a:pPr marL="3657600" lvl="8" indent="0">
              <a:buNone/>
            </a:pPr>
            <a:r>
              <a:rPr lang="es-ES" dirty="0"/>
              <a:t>                                 </a:t>
            </a:r>
            <a:r>
              <a:rPr lang="es-ES" sz="1800" dirty="0"/>
              <a:t>Tipo entidad       Tipo clave            						        primaria </a:t>
            </a:r>
          </a:p>
        </p:txBody>
      </p:sp>
      <p:sp>
        <p:nvSpPr>
          <p:cNvPr id="5" name="Rectángulo 4"/>
          <p:cNvSpPr/>
          <p:nvPr/>
        </p:nvSpPr>
        <p:spPr>
          <a:xfrm>
            <a:off x="1003853" y="3860799"/>
            <a:ext cx="8838648" cy="19431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dirty="0" err="1"/>
              <a:t>public</a:t>
            </a:r>
            <a:r>
              <a:rPr lang="es-ES" dirty="0"/>
              <a:t> interface </a:t>
            </a:r>
            <a:r>
              <a:rPr lang="es-ES" dirty="0" err="1"/>
              <a:t>LibroRepository</a:t>
            </a:r>
            <a:r>
              <a:rPr lang="es-ES" dirty="0"/>
              <a:t> </a:t>
            </a:r>
            <a:r>
              <a:rPr lang="es-ES" dirty="0" err="1"/>
              <a:t>extends</a:t>
            </a:r>
            <a:r>
              <a:rPr lang="es-ES" dirty="0"/>
              <a:t> JpaRepository&lt;Libro, </a:t>
            </a:r>
            <a:r>
              <a:rPr lang="es-ES" dirty="0" err="1"/>
              <a:t>Integer</a:t>
            </a:r>
            <a:r>
              <a:rPr lang="es-ES" dirty="0"/>
              <a:t>&gt;{</a:t>
            </a:r>
          </a:p>
          <a:p>
            <a:endParaRPr lang="es-ES" dirty="0"/>
          </a:p>
          <a:p>
            <a:r>
              <a:rPr lang="es-ES" dirty="0"/>
              <a:t>}</a:t>
            </a:r>
          </a:p>
        </p:txBody>
      </p:sp>
      <p:cxnSp>
        <p:nvCxnSpPr>
          <p:cNvPr id="7" name="Conector recto de flecha 6"/>
          <p:cNvCxnSpPr/>
          <p:nvPr/>
        </p:nvCxnSpPr>
        <p:spPr>
          <a:xfrm>
            <a:off x="6397685" y="3623337"/>
            <a:ext cx="723900" cy="800100"/>
          </a:xfrm>
          <a:prstGeom prst="straightConnector1">
            <a:avLst/>
          </a:prstGeom>
          <a:ln w="317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>
            <a:cxnSpLocks/>
          </p:cNvCxnSpPr>
          <p:nvPr/>
        </p:nvCxnSpPr>
        <p:spPr>
          <a:xfrm>
            <a:off x="7909048" y="3860799"/>
            <a:ext cx="0" cy="566065"/>
          </a:xfrm>
          <a:prstGeom prst="straightConnector1">
            <a:avLst/>
          </a:prstGeom>
          <a:ln w="317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838641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Métodos de JpaRepository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solidFill>
                  <a:schemeClr val="accent1"/>
                </a:solidFill>
              </a:rPr>
              <a:t>T save(T entidad)  </a:t>
            </a:r>
            <a:r>
              <a:rPr lang="es-ES" dirty="0"/>
              <a:t>Salva la entidad en la unidad de persistencia, si la entidad ya existe la actualiza. Devuelve la propia entidad.</a:t>
            </a:r>
          </a:p>
          <a:p>
            <a:r>
              <a:rPr lang="es-ES" dirty="0">
                <a:solidFill>
                  <a:schemeClr val="accent1"/>
                </a:solidFill>
              </a:rPr>
              <a:t>Optional&lt;T&gt; findById(ID id)</a:t>
            </a:r>
            <a:r>
              <a:rPr lang="es-ES" dirty="0"/>
              <a:t> Devuelve la entidad a partir de su </a:t>
            </a:r>
            <a:r>
              <a:rPr lang="es-ES" dirty="0" err="1"/>
              <a:t>primary</a:t>
            </a:r>
            <a:r>
              <a:rPr lang="es-ES" dirty="0"/>
              <a:t> </a:t>
            </a:r>
            <a:r>
              <a:rPr lang="es-ES" dirty="0" err="1"/>
              <a:t>key</a:t>
            </a:r>
            <a:r>
              <a:rPr lang="es-ES" dirty="0"/>
              <a:t>, envuelta en un Optional.</a:t>
            </a:r>
          </a:p>
          <a:p>
            <a:r>
              <a:rPr lang="es-ES" dirty="0">
                <a:solidFill>
                  <a:schemeClr val="accent1"/>
                </a:solidFill>
              </a:rPr>
              <a:t>List&lt;T&gt; findAll() </a:t>
            </a:r>
            <a:r>
              <a:rPr lang="es-ES" dirty="0"/>
              <a:t>Recupera todas las entidades</a:t>
            </a:r>
          </a:p>
          <a:p>
            <a:r>
              <a:rPr lang="es-ES" dirty="0">
                <a:solidFill>
                  <a:schemeClr val="accent1"/>
                </a:solidFill>
              </a:rPr>
              <a:t>void deleteById(ID, id) </a:t>
            </a:r>
            <a:r>
              <a:rPr lang="es-ES" dirty="0"/>
              <a:t>Elimina la entidad a partir de su clave primaria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3645821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Spring Data JPA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Spring implementa automáticamente métodos a partir del nombre del mismo o instrucciones JPQL</a:t>
            </a:r>
          </a:p>
          <a:p>
            <a:endParaRPr lang="es-E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B4F7B11-6C3F-CAD9-AD92-DA1E357B40B5}"/>
              </a:ext>
            </a:extLst>
          </p:cNvPr>
          <p:cNvSpPr/>
          <p:nvPr/>
        </p:nvSpPr>
        <p:spPr>
          <a:xfrm>
            <a:off x="1434707" y="3058338"/>
            <a:ext cx="8838648" cy="34528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dirty="0" err="1"/>
              <a:t>public</a:t>
            </a:r>
            <a:r>
              <a:rPr lang="es-ES" dirty="0"/>
              <a:t> interface </a:t>
            </a:r>
            <a:r>
              <a:rPr lang="es-ES" dirty="0" err="1"/>
              <a:t>AgendaRepository</a:t>
            </a:r>
            <a:r>
              <a:rPr lang="es-ES" dirty="0"/>
              <a:t> </a:t>
            </a:r>
            <a:r>
              <a:rPr lang="es-ES" dirty="0" err="1"/>
              <a:t>extends</a:t>
            </a:r>
            <a:r>
              <a:rPr lang="es-ES" dirty="0"/>
              <a:t> JpaRepository&lt;Contacto, </a:t>
            </a:r>
            <a:r>
              <a:rPr lang="es-ES" dirty="0" err="1"/>
              <a:t>Integer</a:t>
            </a:r>
            <a:r>
              <a:rPr lang="es-ES" dirty="0"/>
              <a:t>&gt;{</a:t>
            </a:r>
          </a:p>
          <a:p>
            <a:r>
              <a:rPr lang="es-ES" dirty="0"/>
              <a:t>	Contacto </a:t>
            </a:r>
            <a:r>
              <a:rPr lang="es-ES" dirty="0" err="1"/>
              <a:t>findByEmail</a:t>
            </a:r>
            <a:r>
              <a:rPr lang="es-ES" dirty="0"/>
              <a:t>(</a:t>
            </a:r>
            <a:r>
              <a:rPr lang="es-ES" dirty="0" err="1"/>
              <a:t>String</a:t>
            </a:r>
            <a:r>
              <a:rPr lang="es-ES" dirty="0"/>
              <a:t> email);</a:t>
            </a:r>
          </a:p>
          <a:p>
            <a:endParaRPr lang="es-ES" dirty="0"/>
          </a:p>
          <a:p>
            <a:r>
              <a:rPr lang="es-ES" dirty="0"/>
              <a:t>	@Query(“SELECT c FROM Contacto c WHERE </a:t>
            </a:r>
            <a:r>
              <a:rPr lang="es-ES" dirty="0" err="1"/>
              <a:t>c.edad</a:t>
            </a:r>
            <a:r>
              <a:rPr lang="es-ES" dirty="0"/>
              <a:t>&lt;=?1”)</a:t>
            </a:r>
          </a:p>
          <a:p>
            <a:r>
              <a:rPr lang="es-ES" dirty="0"/>
              <a:t>	List&lt;Contacto&gt; </a:t>
            </a:r>
            <a:r>
              <a:rPr lang="es-ES" dirty="0" err="1"/>
              <a:t>buscarPorEdadMaxima</a:t>
            </a:r>
            <a:r>
              <a:rPr lang="es-ES" dirty="0"/>
              <a:t>(</a:t>
            </a:r>
            <a:r>
              <a:rPr lang="es-ES" dirty="0" err="1"/>
              <a:t>int</a:t>
            </a:r>
            <a:r>
              <a:rPr lang="es-ES" dirty="0"/>
              <a:t> edad);</a:t>
            </a:r>
          </a:p>
          <a:p>
            <a:r>
              <a:rPr lang="es-ES" dirty="0"/>
              <a:t>	</a:t>
            </a:r>
          </a:p>
          <a:p>
            <a:r>
              <a:rPr lang="es-ES" dirty="0"/>
              <a:t>	@Transactional</a:t>
            </a:r>
          </a:p>
          <a:p>
            <a:r>
              <a:rPr lang="es-ES" dirty="0"/>
              <a:t>	@Modifying</a:t>
            </a:r>
          </a:p>
          <a:p>
            <a:r>
              <a:rPr lang="es-ES" dirty="0"/>
              <a:t>	@Query(“DELETE FROM Contacto c WHERE </a:t>
            </a:r>
            <a:r>
              <a:rPr lang="es-ES" dirty="0" err="1"/>
              <a:t>c.email</a:t>
            </a:r>
            <a:r>
              <a:rPr lang="es-ES" dirty="0"/>
              <a:t>=?1”)</a:t>
            </a:r>
          </a:p>
          <a:p>
            <a:r>
              <a:rPr lang="es-ES" dirty="0"/>
              <a:t>	void </a:t>
            </a:r>
            <a:r>
              <a:rPr lang="es-ES" dirty="0" err="1"/>
              <a:t>eliminarPorEmail</a:t>
            </a:r>
            <a:r>
              <a:rPr lang="es-ES" dirty="0"/>
              <a:t>(</a:t>
            </a:r>
            <a:r>
              <a:rPr lang="es-ES" dirty="0" err="1"/>
              <a:t>String</a:t>
            </a:r>
            <a:r>
              <a:rPr lang="es-ES" dirty="0"/>
              <a:t> email);</a:t>
            </a:r>
          </a:p>
          <a:p>
            <a:endParaRPr lang="es-ES" dirty="0"/>
          </a:p>
          <a:p>
            <a:r>
              <a:rPr lang="es-ES" dirty="0"/>
              <a:t>}</a:t>
            </a: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6A4025F0-247B-CF1F-8999-7B3FB69D2AAF}"/>
              </a:ext>
            </a:extLst>
          </p:cNvPr>
          <p:cNvCxnSpPr>
            <a:cxnSpLocks/>
          </p:cNvCxnSpPr>
          <p:nvPr/>
        </p:nvCxnSpPr>
        <p:spPr>
          <a:xfrm>
            <a:off x="1221017" y="3609602"/>
            <a:ext cx="723900" cy="0"/>
          </a:xfrm>
          <a:prstGeom prst="straightConnector1">
            <a:avLst/>
          </a:prstGeom>
          <a:ln w="317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38AAFD97-B839-8953-D0E0-D474B4FEF0FC}"/>
              </a:ext>
            </a:extLst>
          </p:cNvPr>
          <p:cNvCxnSpPr>
            <a:cxnSpLocks/>
          </p:cNvCxnSpPr>
          <p:nvPr/>
        </p:nvCxnSpPr>
        <p:spPr>
          <a:xfrm>
            <a:off x="1221017" y="4926601"/>
            <a:ext cx="723900" cy="137105"/>
          </a:xfrm>
          <a:prstGeom prst="straightConnector1">
            <a:avLst/>
          </a:prstGeom>
          <a:ln w="317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10141BA3-3E89-A01A-7E59-DCFDB60B26A7}"/>
              </a:ext>
            </a:extLst>
          </p:cNvPr>
          <p:cNvSpPr txBox="1"/>
          <p:nvPr/>
        </p:nvSpPr>
        <p:spPr>
          <a:xfrm flipH="1">
            <a:off x="49719" y="3126393"/>
            <a:ext cx="15332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Implementación a partir del nombre de método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E1EBD8B-B2F2-24BF-DBD6-8338A811F48B}"/>
              </a:ext>
            </a:extLst>
          </p:cNvPr>
          <p:cNvSpPr txBox="1"/>
          <p:nvPr/>
        </p:nvSpPr>
        <p:spPr>
          <a:xfrm flipH="1">
            <a:off x="59290" y="4557269"/>
            <a:ext cx="15332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Implementación a partir de la </a:t>
            </a:r>
            <a:r>
              <a:rPr lang="es-ES" sz="1400" dirty="0" err="1"/>
              <a:t>query</a:t>
            </a:r>
            <a:endParaRPr lang="es-ES" sz="1400" dirty="0"/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70E0CF5B-2FB0-3FC7-497B-4A12339F025A}"/>
              </a:ext>
            </a:extLst>
          </p:cNvPr>
          <p:cNvCxnSpPr>
            <a:cxnSpLocks/>
          </p:cNvCxnSpPr>
          <p:nvPr/>
        </p:nvCxnSpPr>
        <p:spPr>
          <a:xfrm flipV="1">
            <a:off x="1221017" y="4235570"/>
            <a:ext cx="723900" cy="691031"/>
          </a:xfrm>
          <a:prstGeom prst="straightConnector1">
            <a:avLst/>
          </a:prstGeom>
          <a:ln w="317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7534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Historia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405467"/>
            <a:ext cx="8596668" cy="4635895"/>
          </a:xfrm>
        </p:spPr>
        <p:txBody>
          <a:bodyPr/>
          <a:lstStyle/>
          <a:p>
            <a:r>
              <a:rPr lang="es-ES" dirty="0"/>
              <a:t>Respuesta al modelo EJB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399" y="2148977"/>
            <a:ext cx="6698868" cy="4504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91548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7EC684-B360-20F4-7F3A-CCF15F3E1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Data JPA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FA0B1DF-B441-4219-D976-10B8EDAEB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Palabras clave (</a:t>
            </a:r>
            <a:r>
              <a:rPr lang="es-ES" dirty="0" err="1"/>
              <a:t>keywords</a:t>
            </a:r>
            <a:r>
              <a:rPr lang="es-ES" dirty="0"/>
              <a:t>) para crear métodos de consulta automáticamente:</a:t>
            </a:r>
          </a:p>
          <a:p>
            <a:r>
              <a:rPr lang="es-ES" b="1" dirty="0" err="1"/>
              <a:t>findBy</a:t>
            </a:r>
            <a:r>
              <a:rPr lang="es-ES" dirty="0"/>
              <a:t>: Busca registros que coincidan con un atributo específico.</a:t>
            </a:r>
          </a:p>
          <a:p>
            <a:r>
              <a:rPr lang="es-ES" b="1" dirty="0" err="1"/>
              <a:t>findAllBy</a:t>
            </a:r>
            <a:r>
              <a:rPr lang="es-ES" dirty="0"/>
              <a:t>: Similar a </a:t>
            </a:r>
            <a:r>
              <a:rPr lang="es-ES" dirty="0" err="1"/>
              <a:t>findBy</a:t>
            </a:r>
            <a:r>
              <a:rPr lang="es-ES" dirty="0"/>
              <a:t> pero para obtener múltiples resultados.</a:t>
            </a:r>
          </a:p>
          <a:p>
            <a:r>
              <a:rPr lang="es-ES" b="1" dirty="0" err="1"/>
              <a:t>findFirstBy</a:t>
            </a:r>
            <a:r>
              <a:rPr lang="es-ES" dirty="0"/>
              <a:t>: Devuelve el primer resultado que coincide con los criterios.</a:t>
            </a:r>
          </a:p>
          <a:p>
            <a:r>
              <a:rPr lang="es-ES" b="1" dirty="0" err="1"/>
              <a:t>deleteBy</a:t>
            </a:r>
            <a:r>
              <a:rPr lang="es-ES" dirty="0"/>
              <a:t>: Elimina registros que coincidan con un criterio.</a:t>
            </a:r>
          </a:p>
          <a:p>
            <a:endParaRPr lang="es-ES" dirty="0"/>
          </a:p>
          <a:p>
            <a:r>
              <a:rPr lang="es-ES"/>
              <a:t>Etc.</a:t>
            </a:r>
            <a:endParaRPr lang="es-ES" dirty="0"/>
          </a:p>
          <a:p>
            <a:r>
              <a:rPr lang="es-ES" dirty="0"/>
              <a:t>https://docs.spring.io/spring-data/jpa/docs/2.0.0.RC2/reference/html/#jpa.query-methods</a:t>
            </a:r>
          </a:p>
          <a:p>
            <a:endParaRPr lang="es-ES" dirty="0"/>
          </a:p>
          <a:p>
            <a:endParaRPr lang="es-E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15217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Anotaciones en clase </a:t>
            </a:r>
            <a:r>
              <a:rPr lang="es-ES" dirty="0" err="1"/>
              <a:t>main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solidFill>
                  <a:schemeClr val="accent1"/>
                </a:solidFill>
              </a:rPr>
              <a:t>@EntityScan</a:t>
            </a:r>
            <a:r>
              <a:rPr lang="es-ES" dirty="0"/>
              <a:t> En el atributo basePackages se indican los paquetes en donde se encuentran definidas las entidades.</a:t>
            </a:r>
          </a:p>
          <a:p>
            <a:r>
              <a:rPr lang="es-ES" dirty="0">
                <a:solidFill>
                  <a:schemeClr val="accent1"/>
                </a:solidFill>
              </a:rPr>
              <a:t>@EnableJpaRepositories </a:t>
            </a:r>
            <a:r>
              <a:rPr lang="es-ES" dirty="0"/>
              <a:t>En el atributo basePackages se indican los paquetes en donde se encuentran definidas las subinterfaces de JpaRepository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7D9F7DC5-D835-4229-0B18-ABA9AF61ECC7}"/>
              </a:ext>
            </a:extLst>
          </p:cNvPr>
          <p:cNvSpPr/>
          <p:nvPr/>
        </p:nvSpPr>
        <p:spPr>
          <a:xfrm>
            <a:off x="503953" y="3674853"/>
            <a:ext cx="10693134" cy="28812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000" dirty="0"/>
              <a:t>@EntityScan(basePackages = "com.curso.model")</a:t>
            </a:r>
          </a:p>
          <a:p>
            <a:r>
              <a:rPr lang="es-ES" sz="2000" dirty="0"/>
              <a:t>@EnableJpaRepositories(basePackages =  "com.curso.repository")</a:t>
            </a:r>
          </a:p>
          <a:p>
            <a:pPr indent="0">
              <a:buNone/>
            </a:pPr>
            <a:r>
              <a:rPr lang="es-ES" sz="2000" dirty="0"/>
              <a:t>@SpringBootApplication(scanBasePackages = {"com.curso.controller", "</a:t>
            </a:r>
            <a:r>
              <a:rPr lang="es-ES" sz="2000" dirty="0" err="1"/>
              <a:t>com.curso.service</a:t>
            </a:r>
            <a:r>
              <a:rPr lang="es-ES" sz="2000" dirty="0"/>
              <a:t>"})</a:t>
            </a:r>
          </a:p>
          <a:p>
            <a:pPr indent="0">
              <a:buNone/>
            </a:pPr>
            <a:r>
              <a:rPr lang="es-ES" sz="2000" dirty="0" err="1"/>
              <a:t>public</a:t>
            </a:r>
            <a:r>
              <a:rPr lang="es-ES" sz="2000" dirty="0"/>
              <a:t> </a:t>
            </a:r>
            <a:r>
              <a:rPr lang="es-ES" sz="2000" dirty="0" err="1"/>
              <a:t>class</a:t>
            </a:r>
            <a:r>
              <a:rPr lang="es-ES" sz="2000" dirty="0"/>
              <a:t> </a:t>
            </a:r>
            <a:r>
              <a:rPr lang="es-ES" sz="2000" dirty="0" err="1"/>
              <a:t>Application</a:t>
            </a:r>
            <a:r>
              <a:rPr lang="es-ES" sz="2000" dirty="0"/>
              <a:t> {</a:t>
            </a:r>
          </a:p>
          <a:p>
            <a:pPr indent="0">
              <a:buNone/>
            </a:pPr>
            <a:r>
              <a:rPr lang="en-US" sz="2000" dirty="0"/>
              <a:t>	public static void main(String[] </a:t>
            </a:r>
            <a:r>
              <a:rPr lang="en-US" sz="2000" dirty="0" err="1"/>
              <a:t>args</a:t>
            </a:r>
            <a:r>
              <a:rPr lang="en-US" sz="2000" dirty="0"/>
              <a:t>) {</a:t>
            </a:r>
            <a:r>
              <a:rPr lang="es-ES" sz="2000" dirty="0"/>
              <a:t>	</a:t>
            </a:r>
          </a:p>
          <a:p>
            <a:pPr indent="0">
              <a:buNone/>
            </a:pPr>
            <a:r>
              <a:rPr lang="es-ES" sz="2000" dirty="0"/>
              <a:t>	</a:t>
            </a:r>
            <a:r>
              <a:rPr lang="es-ES" sz="2000" dirty="0" err="1"/>
              <a:t>SpringApplication.run</a:t>
            </a:r>
            <a:r>
              <a:rPr lang="es-ES" sz="2000" dirty="0"/>
              <a:t>(</a:t>
            </a:r>
            <a:r>
              <a:rPr lang="es-ES" sz="2000" dirty="0" err="1"/>
              <a:t>Application.class</a:t>
            </a:r>
            <a:r>
              <a:rPr lang="es-ES" sz="2000" dirty="0"/>
              <a:t>, </a:t>
            </a:r>
            <a:r>
              <a:rPr lang="es-ES" sz="2000" dirty="0" err="1"/>
              <a:t>args</a:t>
            </a:r>
            <a:r>
              <a:rPr lang="es-ES" sz="2000" dirty="0"/>
              <a:t>);</a:t>
            </a:r>
          </a:p>
          <a:p>
            <a:pPr indent="0">
              <a:buNone/>
            </a:pPr>
            <a:r>
              <a:rPr lang="es-ES" sz="2000" dirty="0"/>
              <a:t>	}</a:t>
            </a:r>
          </a:p>
          <a:p>
            <a:r>
              <a:rPr lang="es-ES" sz="2000" dirty="0"/>
              <a:t>}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1076027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Ventajas de Spring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s-ES" dirty="0"/>
              <a:t>Flexibilidad (Integración con otras herramientas)</a:t>
            </a:r>
          </a:p>
          <a:p>
            <a:pPr>
              <a:lnSpc>
                <a:spcPct val="150000"/>
              </a:lnSpc>
            </a:pPr>
            <a:r>
              <a:rPr lang="es-ES" dirty="0"/>
              <a:t>Inyección de dependencias (favorece “</a:t>
            </a:r>
            <a:r>
              <a:rPr lang="es-ES" dirty="0" err="1"/>
              <a:t>loose</a:t>
            </a:r>
            <a:r>
              <a:rPr lang="es-ES" dirty="0"/>
              <a:t> </a:t>
            </a:r>
            <a:r>
              <a:rPr lang="es-ES" dirty="0" err="1"/>
              <a:t>coupling</a:t>
            </a:r>
            <a:r>
              <a:rPr lang="es-ES" dirty="0"/>
              <a:t>”, desacoplamiento)</a:t>
            </a:r>
          </a:p>
          <a:p>
            <a:pPr>
              <a:lnSpc>
                <a:spcPct val="150000"/>
              </a:lnSpc>
            </a:pPr>
            <a:r>
              <a:rPr lang="es-ES" dirty="0"/>
              <a:t>Desarrollo sencillo con POJOS (</a:t>
            </a:r>
            <a:r>
              <a:rPr lang="es-ES" dirty="0" err="1"/>
              <a:t>Plain</a:t>
            </a:r>
            <a:r>
              <a:rPr lang="es-ES" dirty="0"/>
              <a:t> Old Java </a:t>
            </a:r>
            <a:r>
              <a:rPr lang="es-ES" dirty="0" err="1"/>
              <a:t>Objects</a:t>
            </a:r>
            <a:r>
              <a:rPr lang="es-ES" dirty="0"/>
              <a:t>)</a:t>
            </a:r>
          </a:p>
          <a:p>
            <a:pPr>
              <a:lnSpc>
                <a:spcPct val="150000"/>
              </a:lnSpc>
            </a:pPr>
            <a:r>
              <a:rPr lang="es-ES" dirty="0"/>
              <a:t>Minimiza el </a:t>
            </a:r>
            <a:r>
              <a:rPr lang="es-ES" dirty="0" err="1"/>
              <a:t>boilerplate</a:t>
            </a:r>
            <a:r>
              <a:rPr lang="es-ES" dirty="0"/>
              <a:t> </a:t>
            </a:r>
            <a:r>
              <a:rPr lang="es-ES" dirty="0" err="1"/>
              <a:t>code</a:t>
            </a:r>
            <a:r>
              <a:rPr lang="es-ES" dirty="0"/>
              <a:t> (código repetitivo)</a:t>
            </a:r>
          </a:p>
          <a:p>
            <a:pPr>
              <a:lnSpc>
                <a:spcPct val="150000"/>
              </a:lnSpc>
            </a:pPr>
            <a:r>
              <a:rPr lang="es-ES" dirty="0"/>
              <a:t>Simplifica el acceso a datos</a:t>
            </a:r>
          </a:p>
          <a:p>
            <a:pPr>
              <a:lnSpc>
                <a:spcPct val="150000"/>
              </a:lnSpc>
            </a:pPr>
            <a:r>
              <a:rPr lang="es-ES" dirty="0"/>
              <a:t>Programación orientada a aspectos (AOP) </a:t>
            </a:r>
          </a:p>
        </p:txBody>
      </p:sp>
    </p:spTree>
    <p:extLst>
      <p:ext uri="{BB962C8B-B14F-4D97-AF65-F5344CB8AC3E}">
        <p14:creationId xmlns:p14="http://schemas.microsoft.com/office/powerpoint/2010/main" val="1142481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Proyectos Spring</a:t>
            </a:r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0981" y="2543969"/>
            <a:ext cx="4410075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256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Módulos Spring 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1515" y="1346200"/>
            <a:ext cx="6784622" cy="508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820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Módulos de Spring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Core </a:t>
            </a:r>
            <a:r>
              <a:rPr lang="es-ES" b="1" dirty="0" err="1"/>
              <a:t>container</a:t>
            </a:r>
            <a:r>
              <a:rPr lang="es-ES" dirty="0"/>
              <a:t>: proporciona inyección de dependencias e inversión de control.</a:t>
            </a:r>
          </a:p>
          <a:p>
            <a:r>
              <a:rPr lang="es-ES" b="1" dirty="0"/>
              <a:t>Web</a:t>
            </a:r>
            <a:r>
              <a:rPr lang="es-ES" dirty="0"/>
              <a:t>: permite crear controladores Web, tanto vistas MVC como aplicaciones REST.</a:t>
            </a:r>
          </a:p>
          <a:p>
            <a:r>
              <a:rPr lang="es-ES" b="1" dirty="0"/>
              <a:t>Acceso a datos</a:t>
            </a:r>
            <a:r>
              <a:rPr lang="es-ES" dirty="0"/>
              <a:t>: abstracciones sobre JDBC, </a:t>
            </a:r>
            <a:r>
              <a:rPr lang="es-ES" dirty="0" err="1"/>
              <a:t>ORMs</a:t>
            </a:r>
            <a:r>
              <a:rPr lang="es-ES" dirty="0"/>
              <a:t> como </a:t>
            </a:r>
            <a:r>
              <a:rPr lang="es-ES" dirty="0" err="1"/>
              <a:t>Hibernate</a:t>
            </a:r>
            <a:r>
              <a:rPr lang="es-ES" dirty="0"/>
              <a:t>, sistemas OXM (</a:t>
            </a:r>
            <a:r>
              <a:rPr lang="es-ES" dirty="0" err="1"/>
              <a:t>Object</a:t>
            </a:r>
            <a:r>
              <a:rPr lang="es-ES" dirty="0"/>
              <a:t> XML </a:t>
            </a:r>
            <a:r>
              <a:rPr lang="es-ES" dirty="0" err="1"/>
              <a:t>Mappers</a:t>
            </a:r>
            <a:r>
              <a:rPr lang="es-ES" dirty="0"/>
              <a:t>), JSM y transacciones.</a:t>
            </a:r>
          </a:p>
          <a:p>
            <a:r>
              <a:rPr lang="es-ES" b="1" dirty="0"/>
              <a:t>Programación orientada a Aspectos (AOP)</a:t>
            </a:r>
            <a:r>
              <a:rPr lang="es-ES" dirty="0"/>
              <a:t>: ofrece el soporte para aspectos.</a:t>
            </a:r>
          </a:p>
          <a:p>
            <a:r>
              <a:rPr lang="es-ES" b="1" dirty="0"/>
              <a:t>Instrumentación</a:t>
            </a:r>
            <a:r>
              <a:rPr lang="es-ES" dirty="0"/>
              <a:t>: soporte para la instrumentación de clases.</a:t>
            </a:r>
          </a:p>
          <a:p>
            <a:r>
              <a:rPr lang="es-ES" b="1" dirty="0"/>
              <a:t>Pruebas de código</a:t>
            </a:r>
            <a:r>
              <a:rPr lang="es-ES" dirty="0"/>
              <a:t>: soporte para </a:t>
            </a:r>
            <a:r>
              <a:rPr lang="es-ES" dirty="0" err="1"/>
              <a:t>Junit</a:t>
            </a:r>
            <a:r>
              <a:rPr lang="es-ES" dirty="0"/>
              <a:t> y </a:t>
            </a:r>
            <a:r>
              <a:rPr lang="es-ES" dirty="0" err="1"/>
              <a:t>TestNG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8986639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</TotalTime>
  <Words>2616</Words>
  <Application>Microsoft Office PowerPoint</Application>
  <PresentationFormat>Panorámica</PresentationFormat>
  <Paragraphs>375</Paragraphs>
  <Slides>51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51</vt:i4>
      </vt:variant>
    </vt:vector>
  </HeadingPairs>
  <TitlesOfParts>
    <vt:vector size="57" baseType="lpstr">
      <vt:lpstr>Arial</vt:lpstr>
      <vt:lpstr>Consolas</vt:lpstr>
      <vt:lpstr>Trebuchet MS</vt:lpstr>
      <vt:lpstr>Wingdings</vt:lpstr>
      <vt:lpstr>Wingdings 3</vt:lpstr>
      <vt:lpstr>Faceta</vt:lpstr>
      <vt:lpstr>Spring</vt:lpstr>
      <vt:lpstr>Spring framework</vt:lpstr>
      <vt:lpstr>¿Qué es un framework?</vt:lpstr>
      <vt:lpstr>Historia</vt:lpstr>
      <vt:lpstr>Historia</vt:lpstr>
      <vt:lpstr>Ventajas de Spring</vt:lpstr>
      <vt:lpstr>Proyectos Spring</vt:lpstr>
      <vt:lpstr>Módulos Spring </vt:lpstr>
      <vt:lpstr>Módulos de Spring </vt:lpstr>
      <vt:lpstr>Módulos de Spring</vt:lpstr>
      <vt:lpstr>Principios clave en Spring</vt:lpstr>
      <vt:lpstr>Inyección de dependencias</vt:lpstr>
      <vt:lpstr>Inyección de dependencias</vt:lpstr>
      <vt:lpstr>Inyección de dependencias</vt:lpstr>
      <vt:lpstr>Inversión de control</vt:lpstr>
      <vt:lpstr>Inversión de control</vt:lpstr>
      <vt:lpstr>Inversión de control</vt:lpstr>
      <vt:lpstr>bean</vt:lpstr>
      <vt:lpstr>Características de un bean</vt:lpstr>
      <vt:lpstr>Estructura de un servicio Web</vt:lpstr>
      <vt:lpstr>Servicios REST con Spring</vt:lpstr>
      <vt:lpstr>Spring Boot   </vt:lpstr>
      <vt:lpstr>INTRODUCCIÓN A SPRING BOOT</vt:lpstr>
      <vt:lpstr>INTRODUCCIÓN A SPRING BOOT</vt:lpstr>
      <vt:lpstr>Starters</vt:lpstr>
      <vt:lpstr>Configuración de aplicaciones</vt:lpstr>
      <vt:lpstr>La clase main</vt:lpstr>
      <vt:lpstr>@EnableAutoConfiguration</vt:lpstr>
      <vt:lpstr>@EnableAutoConfiguration</vt:lpstr>
      <vt:lpstr>Estructura controlador REST</vt:lpstr>
      <vt:lpstr>Controlador Rest</vt:lpstr>
      <vt:lpstr>Parámetros y variables. Variables en URL</vt:lpstr>
      <vt:lpstr>Parámetros en QueryString</vt:lpstr>
      <vt:lpstr>Principales anotaciones REST</vt:lpstr>
      <vt:lpstr>Tipo de devolución del recurso</vt:lpstr>
      <vt:lpstr>Generación de respuestas</vt:lpstr>
      <vt:lpstr>DELETE</vt:lpstr>
      <vt:lpstr>POST</vt:lpstr>
      <vt:lpstr>PUT</vt:lpstr>
      <vt:lpstr>Presentación de PowerPoint</vt:lpstr>
      <vt:lpstr>Acceso a datos</vt:lpstr>
      <vt:lpstr>Acceso a datos</vt:lpstr>
      <vt:lpstr>Configuración de acceso a datos</vt:lpstr>
      <vt:lpstr>Spring Data</vt:lpstr>
      <vt:lpstr>Spring Data</vt:lpstr>
      <vt:lpstr>Spring Data</vt:lpstr>
      <vt:lpstr>Spring Data JPA</vt:lpstr>
      <vt:lpstr>Métodos de JpaRepository</vt:lpstr>
      <vt:lpstr>Spring Data JPA</vt:lpstr>
      <vt:lpstr>Spring Data JPA</vt:lpstr>
      <vt:lpstr>Anotaciones en clase main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iaresblazquez@usal.es</dc:creator>
  <cp:lastModifiedBy>iaresblazquez@usal.es</cp:lastModifiedBy>
  <cp:revision>2</cp:revision>
  <dcterms:created xsi:type="dcterms:W3CDTF">2024-10-28T22:30:10Z</dcterms:created>
  <dcterms:modified xsi:type="dcterms:W3CDTF">2024-10-28T23:24:07Z</dcterms:modified>
</cp:coreProperties>
</file>