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72" r:id="rId7"/>
    <p:sldId id="270" r:id="rId8"/>
    <p:sldId id="274" r:id="rId9"/>
    <p:sldId id="260" r:id="rId10"/>
    <p:sldId id="275" r:id="rId11"/>
    <p:sldId id="266" r:id="rId12"/>
    <p:sldId id="267" r:id="rId13"/>
    <p:sldId id="268" r:id="rId14"/>
    <p:sldId id="269" r:id="rId15"/>
    <p:sldId id="271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Thymeleaf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94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196D7-71ED-31D6-AD35-EA30EECD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652B-C554-7602-ECFC-F51B761A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F16D5-ECF0-8A3E-954D-23F41D5C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4574871"/>
          </a:xfrm>
        </p:spPr>
        <p:txBody>
          <a:bodyPr/>
          <a:lstStyle/>
          <a:p>
            <a:r>
              <a:rPr lang="es-ES" dirty="0"/>
              <a:t>Con th:each se itera sobre la colección nombres. La expresión ${nombres} hace referencia a la lista que pasamos desde el controlador.</a:t>
            </a:r>
          </a:p>
          <a:p>
            <a:r>
              <a:rPr lang="es-ES" dirty="0"/>
              <a:t>th:text="${nombre}" se utiliza para mostrar el valor de cada elemento en la lista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949525-4E1B-6BA1-734B-A01D4AE80A52}"/>
              </a:ext>
            </a:extLst>
          </p:cNvPr>
          <p:cNvSpPr/>
          <p:nvPr/>
        </p:nvSpPr>
        <p:spPr>
          <a:xfrm>
            <a:off x="224288" y="3019245"/>
            <a:ext cx="4691502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xmlns:th="http://www.thymeleaf.org"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&lt;title&gt;Título&lt;/title&gt;&lt;/head&gt;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&lt;h1&gt;Lista de nombres&lt;/h1&gt;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th:each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:${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 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th:text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 &gt;&lt;/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						</a:t>
            </a: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0E231A-6BA0-56CE-C0B7-EDDB4A223285}"/>
              </a:ext>
            </a:extLst>
          </p:cNvPr>
          <p:cNvSpPr/>
          <p:nvPr/>
        </p:nvSpPr>
        <p:spPr>
          <a:xfrm>
            <a:off x="5368836" y="3019245"/>
            <a:ext cx="5716108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HomeController{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mostrarHome(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List&lt;String&gt; nombres =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Pepito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model.addAttribute("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nombres);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87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E1D4-6B40-5721-BD3F-5BAFDE65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condicional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E08D8F-C939-388F-1ECD-82F78B764045}"/>
              </a:ext>
            </a:extLst>
          </p:cNvPr>
          <p:cNvSpPr/>
          <p:nvPr/>
        </p:nvSpPr>
        <p:spPr>
          <a:xfrm>
            <a:off x="897147" y="2123647"/>
            <a:ext cx="4691502" cy="912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th:if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condición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 </a:t>
            </a:r>
          </a:p>
          <a:p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s-E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3A5DE7-75D7-FB01-ABA9-3B5ED6E64A03}"/>
              </a:ext>
            </a:extLst>
          </p:cNvPr>
          <p:cNvSpPr/>
          <p:nvPr/>
        </p:nvSpPr>
        <p:spPr>
          <a:xfrm>
            <a:off x="3681872" y="3637692"/>
            <a:ext cx="4691502" cy="2191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th:if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condición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 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th:text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 &gt;&lt;/</a:t>
            </a:r>
            <a:r>
              <a:rPr lang="es-E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s-E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3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E467-9AD6-26D4-6EA6-7A083E2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EE73E-6770-96EC-593E-113411E6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Utilizando la etiqueta &lt;a&gt; junto con la expresión de Thymeleaf `@{}`.  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1. Enlace a una URL específica: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="@{/ruta}"&gt;Ir a la página&lt;/a&gt;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2. Enlace con parámetros:</a:t>
            </a:r>
          </a:p>
          <a:p>
            <a:pPr marL="0" indent="0">
              <a:buNone/>
            </a:pPr>
            <a:r>
              <a:rPr lang="es-ES" dirty="0"/>
              <a:t>   &lt;a </a:t>
            </a:r>
            <a:r>
              <a:rPr lang="es-ES" dirty="0" err="1"/>
              <a:t>href</a:t>
            </a:r>
            <a:r>
              <a:rPr lang="es-ES" dirty="0"/>
              <a:t>="@{/ruta(param1=${valor1}, param2=${valor2})}"&gt;Ir a la página&lt;/a&gt;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81602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E467-9AD6-26D4-6EA6-7A083E2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EE73E-6770-96EC-593E-113411E6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3. Enlace a una URL basada en el contexto de la aplicación:</a:t>
            </a:r>
          </a:p>
          <a:p>
            <a:pPr marL="0" indent="0">
              <a:buNone/>
            </a:pPr>
            <a:r>
              <a:rPr lang="es-ES" dirty="0"/>
              <a:t>     &lt;a </a:t>
            </a:r>
            <a:r>
              <a:rPr lang="es-ES" dirty="0" err="1"/>
              <a:t>href</a:t>
            </a:r>
            <a:r>
              <a:rPr lang="es-ES" dirty="0"/>
              <a:t>="@{/ruta/a/un/recurso}"&gt;Recurso&lt;/a&gt;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b="1" dirty="0"/>
              <a:t>4. Enlace a un controlador de Spring:</a:t>
            </a:r>
          </a:p>
          <a:p>
            <a:pPr marL="0" indent="0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="@{/controlador/método}"&gt;Acción del controlador&lt;/a&gt;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12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E467-9AD6-26D4-6EA6-7A083E22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EE73E-6770-96EC-593E-113411E6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5. Enlace condicional:</a:t>
            </a:r>
          </a:p>
          <a:p>
            <a:pPr marL="0" indent="0">
              <a:buNone/>
            </a:pPr>
            <a:r>
              <a:rPr lang="es-ES" dirty="0"/>
              <a:t>     &lt;a </a:t>
            </a:r>
            <a:r>
              <a:rPr lang="es-ES" dirty="0" err="1"/>
              <a:t>th:if</a:t>
            </a:r>
            <a:r>
              <a:rPr lang="es-ES" dirty="0"/>
              <a:t>="${</a:t>
            </a:r>
            <a:r>
              <a:rPr lang="es-ES" dirty="0" err="1"/>
              <a:t>usuarioLogueado</a:t>
            </a:r>
            <a:r>
              <a:rPr lang="es-ES" dirty="0"/>
              <a:t>}" </a:t>
            </a:r>
            <a:r>
              <a:rPr lang="es-ES" dirty="0" err="1"/>
              <a:t>href</a:t>
            </a:r>
            <a:r>
              <a:rPr lang="es-ES" dirty="0"/>
              <a:t>="@{/perfil}"&gt;Perfil&lt;/a&gt;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endParaRPr lang="es-ES" dirty="0"/>
          </a:p>
          <a:p>
            <a:r>
              <a:rPr lang="es-ES" dirty="0"/>
              <a:t>Se pueden utilizar variables del modelo para generar dinámicamente los enlaces según el contexto de la aplicación.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3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200FC-5422-B982-AE0C-FAC8584F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9B6E7-AB6A-2184-8FEF-5F79E115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EEA43-6002-E829-297E-D860F7D2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u="sng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C7AE6CF-3650-E87F-449B-25078B8E25D7}"/>
              </a:ext>
            </a:extLst>
          </p:cNvPr>
          <p:cNvSpPr/>
          <p:nvPr/>
        </p:nvSpPr>
        <p:spPr>
          <a:xfrm>
            <a:off x="198408" y="1270001"/>
            <a:ext cx="4691502" cy="25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&lt;title&gt;Página principal&lt;/title&gt;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&lt;h1&gt;Bienvenid@&lt;/h1&gt;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th:href="@{</a:t>
            </a:r>
            <a:r>
              <a:rPr lang="es-E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/otrapag</a:t>
            </a: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}"&gt;Ir a otra página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lang="es-E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una.html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92DA9B-56F0-C6F3-F215-D62D5FBC2FBC}"/>
              </a:ext>
            </a:extLst>
          </p:cNvPr>
          <p:cNvSpPr/>
          <p:nvPr/>
        </p:nvSpPr>
        <p:spPr>
          <a:xfrm>
            <a:off x="5791529" y="1269999"/>
            <a:ext cx="5379677" cy="5329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HomeController{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</a:t>
            </a:r>
            <a:r>
              <a:rPr lang="es-ES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mostrarHome()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"home";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es-E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/unapag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mostrarUna()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"una";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es-ES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ES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/otrapag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mostrarOtra()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"otra";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99BB94-0D00-B6E1-8A29-7738E3DD68FD}"/>
              </a:ext>
            </a:extLst>
          </p:cNvPr>
          <p:cNvSpPr/>
          <p:nvPr/>
        </p:nvSpPr>
        <p:spPr>
          <a:xfrm>
            <a:off x="572247" y="3949939"/>
            <a:ext cx="4691502" cy="2649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s-E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xmlns:th="http://www.thymeleaf.org"</a:t>
            </a: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&lt;title&gt;Título de otra página&lt;/title&gt;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&lt;h1&gt;Esta es otra página&lt;/h1&gt;</a:t>
            </a:r>
          </a:p>
          <a:p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th:href="@{</a:t>
            </a:r>
            <a:r>
              <a:rPr lang="es-E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}"&gt;Volver a la  home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lang="es-E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       </a:t>
            </a: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otra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.html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C556-6570-7CE0-1E45-41B8C9F40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D629F-A653-0F1D-1CFC-95424EC6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CCC75-E571-B60E-77AE-88E5035E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458" y="2160589"/>
            <a:ext cx="5945543" cy="3880773"/>
          </a:xfrm>
        </p:spPr>
        <p:txBody>
          <a:bodyPr/>
          <a:lstStyle/>
          <a:p>
            <a:r>
              <a:rPr lang="es-ES" dirty="0"/>
              <a:t>En un proyecto web cuando se utiliza Thymeleaf como motor de plantillas, los recursos estáticos deben guardarse en el directorio </a:t>
            </a:r>
            <a:r>
              <a:rPr lang="es-ES" b="1" dirty="0" err="1"/>
              <a:t>src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/resources/</a:t>
            </a:r>
            <a:r>
              <a:rPr lang="es-ES" b="1" dirty="0" err="1"/>
              <a:t>static</a:t>
            </a:r>
            <a:endParaRPr lang="es-ES" b="1" dirty="0"/>
          </a:p>
          <a:p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103123-0B72-8A6C-6E24-A4E902B0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9" y="1998133"/>
            <a:ext cx="29146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2" y="1397001"/>
            <a:ext cx="10066867" cy="4644362"/>
          </a:xfrm>
        </p:spPr>
        <p:txBody>
          <a:bodyPr>
            <a:normAutofit/>
          </a:bodyPr>
          <a:lstStyle/>
          <a:p>
            <a:r>
              <a:rPr lang="es-ES" dirty="0"/>
              <a:t>Para incluir el archivo CSS myStyles.css en una vista se utiliza la expresión:</a:t>
            </a:r>
            <a:br>
              <a:rPr lang="es-ES" dirty="0"/>
            </a:br>
            <a:r>
              <a:rPr lang="es-ES" dirty="0"/>
              <a:t>&lt;link </a:t>
            </a:r>
            <a:r>
              <a:rPr lang="es-ES" dirty="0" err="1"/>
              <a:t>th:href</a:t>
            </a:r>
            <a:r>
              <a:rPr lang="es-ES" dirty="0"/>
              <a:t>="@{/</a:t>
            </a:r>
            <a:r>
              <a:rPr lang="es-ES" dirty="0" err="1"/>
              <a:t>css</a:t>
            </a:r>
            <a:r>
              <a:rPr lang="es-ES" dirty="0"/>
              <a:t>/myStyles.css}"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"&gt;</a:t>
            </a:r>
          </a:p>
          <a:p>
            <a:r>
              <a:rPr lang="es-ES" dirty="0"/>
              <a:t>Para incluir el archivo </a:t>
            </a:r>
            <a:r>
              <a:rPr lang="es-ES" dirty="0" err="1"/>
              <a:t>Javascript</a:t>
            </a:r>
            <a:r>
              <a:rPr lang="es-ES" dirty="0"/>
              <a:t> funciones.js en una vista se utiliza la expresión:</a:t>
            </a:r>
            <a:br>
              <a:rPr lang="es-ES" dirty="0"/>
            </a:br>
            <a:r>
              <a:rPr lang="es-ES" dirty="0"/>
              <a:t>&lt;script </a:t>
            </a:r>
            <a:r>
              <a:rPr lang="es-ES" dirty="0" err="1"/>
              <a:t>th:src</a:t>
            </a:r>
            <a:r>
              <a:rPr lang="es-ES" dirty="0"/>
              <a:t>="@{/</a:t>
            </a:r>
            <a:r>
              <a:rPr lang="es-ES" dirty="0" err="1"/>
              <a:t>js</a:t>
            </a:r>
            <a:r>
              <a:rPr lang="es-ES" dirty="0"/>
              <a:t>/funciones.js}"&gt;&lt;/script&gt;</a:t>
            </a:r>
          </a:p>
          <a:p>
            <a:r>
              <a:rPr lang="es-ES" dirty="0"/>
              <a:t>Para incluir la imagen foto.png en una vista, se utiliza la  expresión:</a:t>
            </a:r>
            <a:br>
              <a:rPr lang="es-ES" dirty="0"/>
            </a:br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th:src</a:t>
            </a:r>
            <a:r>
              <a:rPr lang="es-ES" dirty="0"/>
              <a:t>="@{/</a:t>
            </a:r>
            <a:r>
              <a:rPr lang="es-ES" dirty="0" err="1"/>
              <a:t>images</a:t>
            </a:r>
            <a:r>
              <a:rPr lang="es-ES" dirty="0"/>
              <a:t>/foto.png}" </a:t>
            </a:r>
            <a:r>
              <a:rPr lang="es-ES" dirty="0" err="1"/>
              <a:t>width</a:t>
            </a:r>
            <a:r>
              <a:rPr lang="es-ES" dirty="0"/>
              <a:t>="136" </a:t>
            </a:r>
            <a:r>
              <a:rPr lang="es-ES" dirty="0" err="1"/>
              <a:t>height</a:t>
            </a:r>
            <a:r>
              <a:rPr lang="es-ES" dirty="0"/>
              <a:t>="136" &gt;</a:t>
            </a:r>
          </a:p>
          <a:p>
            <a:r>
              <a:rPr lang="es-ES" dirty="0"/>
              <a:t>Para incluir archivos </a:t>
            </a:r>
            <a:r>
              <a:rPr lang="es-ES" dirty="0" err="1"/>
              <a:t>Javascript</a:t>
            </a:r>
            <a:r>
              <a:rPr lang="es-ES" dirty="0"/>
              <a:t> y CSS vía CDN (Content </a:t>
            </a:r>
            <a:r>
              <a:rPr lang="es-ES" dirty="0" err="1"/>
              <a:t>Delivery</a:t>
            </a:r>
            <a:r>
              <a:rPr lang="es-ES" dirty="0"/>
              <a:t> Network) se utiliza la </a:t>
            </a:r>
            <a:r>
              <a:rPr lang="es-ES" dirty="0" err="1"/>
              <a:t>sintáxis</a:t>
            </a:r>
            <a:r>
              <a:rPr lang="es-ES" dirty="0"/>
              <a:t> estándar (sin expresiones Thymeleaf).</a:t>
            </a:r>
          </a:p>
          <a:p>
            <a:pPr marL="0" indent="0">
              <a:buNone/>
            </a:pPr>
            <a:r>
              <a:rPr lang="es-ES" dirty="0"/>
              <a:t>&lt;link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href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/4.1.3/</a:t>
            </a:r>
            <a:r>
              <a:rPr lang="es-ES" dirty="0" err="1"/>
              <a:t>css</a:t>
            </a:r>
            <a:r>
              <a:rPr lang="es-ES" dirty="0"/>
              <a:t>/bootstrap.min.css"&gt;</a:t>
            </a:r>
            <a:br>
              <a:rPr lang="es-ES" dirty="0"/>
            </a:br>
            <a:r>
              <a:rPr lang="es-ES" dirty="0"/>
              <a:t>&lt;script </a:t>
            </a:r>
            <a:r>
              <a:rPr lang="es-ES" dirty="0" err="1"/>
              <a:t>src</a:t>
            </a:r>
            <a:r>
              <a:rPr lang="es-ES" dirty="0"/>
              <a:t>="https://stackpath.bootstrapcdn.com/</a:t>
            </a:r>
            <a:r>
              <a:rPr lang="es-ES" dirty="0" err="1"/>
              <a:t>bootstrap</a:t>
            </a:r>
            <a:r>
              <a:rPr lang="es-ES" dirty="0"/>
              <a:t>/4.1.3/</a:t>
            </a:r>
            <a:r>
              <a:rPr lang="es-ES" dirty="0" err="1"/>
              <a:t>js</a:t>
            </a:r>
            <a:r>
              <a:rPr lang="es-ES" dirty="0"/>
              <a:t>/bootstrap.min.js"&gt;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8078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Thymeleaf?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motor de plantillas para aplicaciones web desarrolladas en Java.</a:t>
            </a:r>
          </a:p>
          <a:p>
            <a:r>
              <a:rPr lang="es-ES" dirty="0"/>
              <a:t>Se usa para generar vistas con código HTML para aplicaciones web.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22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Añadir Starter de Thymeleaf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&lt;dependency&gt;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org.springframework.boot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</a:t>
            </a:r>
            <a:r>
              <a:rPr lang="es-ES" dirty="0" err="1"/>
              <a:t>thymeleaf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34737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recursos estáticos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28458" y="2160589"/>
            <a:ext cx="5945543" cy="3880773"/>
          </a:xfrm>
        </p:spPr>
        <p:txBody>
          <a:bodyPr/>
          <a:lstStyle/>
          <a:p>
            <a:r>
              <a:rPr lang="es-ES" dirty="0"/>
              <a:t>En un proyecto web cuando se utiliza Thymeleaf como motor de plantillas, los recursos estáticos deben guardarse en el directorio </a:t>
            </a:r>
            <a:r>
              <a:rPr lang="es-ES" b="1" dirty="0" err="1"/>
              <a:t>src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/resources/</a:t>
            </a:r>
            <a:r>
              <a:rPr lang="es-ES" b="1" dirty="0" err="1"/>
              <a:t>static</a:t>
            </a:r>
            <a:endParaRPr lang="es-ES" b="1" dirty="0"/>
          </a:p>
          <a:p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09" y="1998133"/>
            <a:ext cx="29146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páginas estáticas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controlador gestiona las peticiones y devuelve la vista correspondiente.</a:t>
            </a:r>
          </a:p>
          <a:p>
            <a:r>
              <a:rPr lang="es-ES" dirty="0"/>
              <a:t>En el directorio </a:t>
            </a:r>
            <a:r>
              <a:rPr lang="es-ES" b="1" dirty="0" err="1"/>
              <a:t>src</a:t>
            </a:r>
            <a:r>
              <a:rPr lang="es-ES" b="1" dirty="0"/>
              <a:t>/</a:t>
            </a:r>
            <a:r>
              <a:rPr lang="es-ES" b="1" dirty="0" err="1"/>
              <a:t>main</a:t>
            </a:r>
            <a:r>
              <a:rPr lang="es-ES" b="1" dirty="0"/>
              <a:t>/resources/</a:t>
            </a:r>
            <a:r>
              <a:rPr lang="es-ES" b="1" dirty="0" err="1"/>
              <a:t>templates</a:t>
            </a:r>
            <a:r>
              <a:rPr lang="es-ES" dirty="0"/>
              <a:t> crear la plantilla html. En esta plantilla se puede usar la sintaxis de Thymeleaf</a:t>
            </a:r>
          </a:p>
          <a:p>
            <a:endParaRPr lang="es-ES" u="sng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D0EEE9-AEFE-6DFD-7CD9-5C0A177103B6}"/>
              </a:ext>
            </a:extLst>
          </p:cNvPr>
          <p:cNvSpPr/>
          <p:nvPr/>
        </p:nvSpPr>
        <p:spPr>
          <a:xfrm>
            <a:off x="612476" y="3736280"/>
            <a:ext cx="4304582" cy="271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s-ES" dirty="0">
                <a:solidFill>
                  <a:srgbClr val="0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&lt;title&gt;Título&lt;/title&gt;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&lt;h1&gt;Bienvenid@&lt;/h1&gt;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                                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principal.html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3FCCAE-59AE-F557-CF89-346D08902E87}"/>
              </a:ext>
            </a:extLst>
          </p:cNvPr>
          <p:cNvSpPr/>
          <p:nvPr/>
        </p:nvSpPr>
        <p:spPr>
          <a:xfrm>
            <a:off x="5279376" y="3736280"/>
            <a:ext cx="4986058" cy="2717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HomeController{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@GetMapping("/index")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mostrarPrincipal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//nombre de la plantilla html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606578E-580E-97F0-AE98-9B72B0737E0B}"/>
              </a:ext>
            </a:extLst>
          </p:cNvPr>
          <p:cNvCxnSpPr>
            <a:cxnSpLocks/>
          </p:cNvCxnSpPr>
          <p:nvPr/>
        </p:nvCxnSpPr>
        <p:spPr>
          <a:xfrm>
            <a:off x="4924425" y="6326034"/>
            <a:ext cx="1735177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1E6C42E-50E8-6003-E709-93E8B7DF7772}"/>
              </a:ext>
            </a:extLst>
          </p:cNvPr>
          <p:cNvCxnSpPr>
            <a:cxnSpLocks/>
          </p:cNvCxnSpPr>
          <p:nvPr/>
        </p:nvCxnSpPr>
        <p:spPr>
          <a:xfrm>
            <a:off x="6694110" y="5549656"/>
            <a:ext cx="0" cy="776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9CE4-5CAA-A932-7C1E-C5B276A4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CF452-9DBB-BABE-E942-2F6FC88B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D0972-948E-7753-37D0-F661CF26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481"/>
            <a:ext cx="8596668" cy="4643882"/>
          </a:xfrm>
        </p:spPr>
        <p:txBody>
          <a:bodyPr/>
          <a:lstStyle/>
          <a:p>
            <a:r>
              <a:rPr lang="es-ES" dirty="0"/>
              <a:t>El modelo permite pasar datos desde el controlador a las plantillas HTML.</a:t>
            </a:r>
          </a:p>
          <a:p>
            <a:r>
              <a:rPr lang="es-ES" dirty="0"/>
              <a:t>Se usa </a:t>
            </a:r>
            <a:r>
              <a:rPr lang="es-ES" b="1" dirty="0"/>
              <a:t>model.addAttribute("clave", valor) </a:t>
            </a:r>
            <a:r>
              <a:rPr lang="es-ES" dirty="0"/>
              <a:t>en el controlador para agregar datos al modelo, agregar atributos</a:t>
            </a:r>
          </a:p>
          <a:p>
            <a:r>
              <a:rPr lang="es-ES" dirty="0"/>
              <a:t>En la plantilla, ${clave} permite acceder a los atributos del modelo 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C86F25-8B3A-DEB0-8099-4C956CCF4E24}"/>
              </a:ext>
            </a:extLst>
          </p:cNvPr>
          <p:cNvSpPr/>
          <p:nvPr/>
        </p:nvSpPr>
        <p:spPr>
          <a:xfrm>
            <a:off x="224288" y="3226269"/>
            <a:ext cx="4691502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xmlns:th="http://www.thymeleaf.org"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&lt;title&gt;Título&lt;/title&gt;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th:text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}"&gt;&lt;/h1&gt;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					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home.html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54BBE7-8459-181E-015A-13AED1063754}"/>
              </a:ext>
            </a:extLst>
          </p:cNvPr>
          <p:cNvSpPr/>
          <p:nvPr/>
        </p:nvSpPr>
        <p:spPr>
          <a:xfrm>
            <a:off x="5368835" y="3226269"/>
            <a:ext cx="5379677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HomeController{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@GetMapping("/home")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mostrarHome(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model.addAttribute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"Hola mundo");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//agregar un atributo al modelo</a:t>
            </a:r>
            <a:endParaRPr lang="es-E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"home";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3962E10-334F-CA0C-45CB-06BC5019E0E4}"/>
              </a:ext>
            </a:extLst>
          </p:cNvPr>
          <p:cNvCxnSpPr>
            <a:cxnSpLocks/>
          </p:cNvCxnSpPr>
          <p:nvPr/>
        </p:nvCxnSpPr>
        <p:spPr>
          <a:xfrm>
            <a:off x="2096219" y="5693424"/>
            <a:ext cx="0" cy="88852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38E8552-BF63-B314-5AA9-08C32B0E97BF}"/>
              </a:ext>
            </a:extLst>
          </p:cNvPr>
          <p:cNvCxnSpPr>
            <a:cxnSpLocks/>
          </p:cNvCxnSpPr>
          <p:nvPr/>
        </p:nvCxnSpPr>
        <p:spPr>
          <a:xfrm>
            <a:off x="2096219" y="6581945"/>
            <a:ext cx="5934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4FCBBE7-5753-2829-D03A-E4B4EE8623CD}"/>
              </a:ext>
            </a:extLst>
          </p:cNvPr>
          <p:cNvCxnSpPr>
            <a:cxnSpLocks/>
          </p:cNvCxnSpPr>
          <p:nvPr/>
        </p:nvCxnSpPr>
        <p:spPr>
          <a:xfrm>
            <a:off x="8031192" y="4919918"/>
            <a:ext cx="0" cy="1662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80DE-2647-960D-F259-CFBE1CD48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7906E-CB08-B4BD-943C-762ED64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páginas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3AB3B-C1F3-BAF9-5962-213576C2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utilizar Thymeleaf en un archivo HTML se debe agregar el namespace.</a:t>
            </a:r>
          </a:p>
          <a:p>
            <a:r>
              <a:rPr lang="es-ES" dirty="0"/>
              <a:t>En esta plantilla se puede usar la sintaxis de Thymeleaf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9AAD75-47F8-8E2D-A16F-3E6C61E17E8F}"/>
              </a:ext>
            </a:extLst>
          </p:cNvPr>
          <p:cNvSpPr/>
          <p:nvPr/>
        </p:nvSpPr>
        <p:spPr>
          <a:xfrm>
            <a:off x="224288" y="3019245"/>
            <a:ext cx="4691502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xmlns:th="http://www.thymeleaf.org"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&lt;title&gt;Título&lt;/title&gt;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th:text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="${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}"&gt;&lt;/h1&gt;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						</a:t>
            </a:r>
            <a:r>
              <a:rPr lang="es-E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home.html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7290BA3-633F-89B2-F500-133083D58987}"/>
              </a:ext>
            </a:extLst>
          </p:cNvPr>
          <p:cNvSpPr/>
          <p:nvPr/>
        </p:nvSpPr>
        <p:spPr>
          <a:xfrm>
            <a:off x="5368836" y="3019245"/>
            <a:ext cx="4913852" cy="314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HomeController{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@GetMapping("/home")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mostrarHome(</a:t>
            </a:r>
            <a:r>
              <a:rPr lang="es-E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model.addAttribute("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mensaje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"Hola mundo");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 "home";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07CDFD5-BD2B-6B26-B636-C18A360941AC}"/>
              </a:ext>
            </a:extLst>
          </p:cNvPr>
          <p:cNvCxnSpPr>
            <a:cxnSpLocks/>
          </p:cNvCxnSpPr>
          <p:nvPr/>
        </p:nvCxnSpPr>
        <p:spPr>
          <a:xfrm>
            <a:off x="2096219" y="5486400"/>
            <a:ext cx="0" cy="88852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C7C8761-CD18-00D5-E4CD-26C93755A802}"/>
              </a:ext>
            </a:extLst>
          </p:cNvPr>
          <p:cNvCxnSpPr/>
          <p:nvPr/>
        </p:nvCxnSpPr>
        <p:spPr>
          <a:xfrm>
            <a:off x="2096219" y="6374921"/>
            <a:ext cx="6288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7F5EC27-D77C-2452-3A2F-5591CE8A342C}"/>
              </a:ext>
            </a:extLst>
          </p:cNvPr>
          <p:cNvCxnSpPr/>
          <p:nvPr/>
        </p:nvCxnSpPr>
        <p:spPr>
          <a:xfrm>
            <a:off x="8384875" y="4925683"/>
            <a:ext cx="0" cy="1449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1A5DB4-6381-9FE9-AA09-7CAD9BB18950}"/>
              </a:ext>
            </a:extLst>
          </p:cNvPr>
          <p:cNvCxnSpPr/>
          <p:nvPr/>
        </p:nvCxnSpPr>
        <p:spPr>
          <a:xfrm flipH="1">
            <a:off x="3358419" y="2572828"/>
            <a:ext cx="4589253" cy="8928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9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1548-28E6-6975-96BE-094AF13D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7E1D-5380-93B5-AD62-BD6B300D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Thymeleaf - páginas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15DD4-FD3E-B9B5-DCF8-D004A5C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Iteraciones</a:t>
            </a:r>
          </a:p>
          <a:p>
            <a:r>
              <a:rPr lang="es-ES" dirty="0"/>
              <a:t>Condicionales</a:t>
            </a:r>
          </a:p>
          <a:p>
            <a:r>
              <a:rPr lang="es-ES" dirty="0"/>
              <a:t>Enlaces</a:t>
            </a:r>
          </a:p>
          <a:p>
            <a:r>
              <a:rPr lang="es-ES" dirty="0"/>
              <a:t>Formularios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66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Iteraciones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Thymeleaf las iteraciones se pueden realizar con la expresión </a:t>
            </a:r>
            <a:r>
              <a:rPr lang="es-ES" b="1" dirty="0" err="1"/>
              <a:t>th:each</a:t>
            </a:r>
            <a:endParaRPr lang="es-ES" b="1" dirty="0"/>
          </a:p>
          <a:p>
            <a:r>
              <a:rPr lang="es-ES" dirty="0"/>
              <a:t>Esta expresión puede iterar sobre diferentes tipos de datos como:</a:t>
            </a:r>
          </a:p>
          <a:p>
            <a:r>
              <a:rPr lang="es-ES" dirty="0"/>
              <a:t>List</a:t>
            </a:r>
          </a:p>
          <a:p>
            <a:r>
              <a:rPr lang="es-ES" dirty="0" err="1"/>
              <a:t>Map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752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4481</TotalTime>
  <Words>1353</Words>
  <Application>Microsoft Office PowerPoint</Application>
  <PresentationFormat>Panorámica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Faceta</vt:lpstr>
      <vt:lpstr>Thymeleaf</vt:lpstr>
      <vt:lpstr>¿Qué es Thymeleaf?</vt:lpstr>
      <vt:lpstr>Configuración</vt:lpstr>
      <vt:lpstr>Thymeleaf - recursos estáticos</vt:lpstr>
      <vt:lpstr>Thymeleaf - páginas estáticas</vt:lpstr>
      <vt:lpstr>Thymeleaf - Modelo</vt:lpstr>
      <vt:lpstr>Thymeleaf - páginas dinámicas</vt:lpstr>
      <vt:lpstr>Thymeleaf - páginas dinámicas</vt:lpstr>
      <vt:lpstr>Iteraciones</vt:lpstr>
      <vt:lpstr>Thymeleaf - iteración</vt:lpstr>
      <vt:lpstr>Thymeleaf - condicional</vt:lpstr>
      <vt:lpstr>Enlaces</vt:lpstr>
      <vt:lpstr>Enlaces</vt:lpstr>
      <vt:lpstr>Enlaces</vt:lpstr>
      <vt:lpstr>Enlaces</vt:lpstr>
      <vt:lpstr>Presentación de PowerPoint</vt:lpstr>
      <vt:lpstr>Ejemplos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</dc:title>
  <dc:creator>Isabel Sera1 Sera2</dc:creator>
  <cp:lastModifiedBy>iaresblazquez@usal.es</cp:lastModifiedBy>
  <cp:revision>29</cp:revision>
  <dcterms:created xsi:type="dcterms:W3CDTF">2022-12-27T22:00:07Z</dcterms:created>
  <dcterms:modified xsi:type="dcterms:W3CDTF">2024-11-11T10:28:48Z</dcterms:modified>
</cp:coreProperties>
</file>