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1" r:id="rId7"/>
    <p:sldId id="260" r:id="rId8"/>
    <p:sldId id="271" r:id="rId9"/>
    <p:sldId id="272" r:id="rId10"/>
    <p:sldId id="273" r:id="rId11"/>
    <p:sldId id="276" r:id="rId12"/>
    <p:sldId id="274" r:id="rId13"/>
    <p:sldId id="277" r:id="rId14"/>
    <p:sldId id="278" r:id="rId15"/>
    <p:sldId id="279"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66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6" autoAdjust="0"/>
    <p:restoredTop sz="94660"/>
  </p:normalViewPr>
  <p:slideViewPr>
    <p:cSldViewPr snapToGrid="0">
      <p:cViewPr varScale="1">
        <p:scale>
          <a:sx n="111" d="100"/>
          <a:sy n="111" d="100"/>
        </p:scale>
        <p:origin x="4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11/11/2024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11/11/2024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11/11/2024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11/11/2024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11/11/2024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DOCKER</a:t>
            </a:r>
          </a:p>
        </p:txBody>
      </p:sp>
      <p:sp>
        <p:nvSpPr>
          <p:cNvPr id="3" name="Subtítulo 2"/>
          <p:cNvSpPr>
            <a:spLocks noGrp="1"/>
          </p:cNvSpPr>
          <p:nvPr>
            <p:ph type="subTitle" idx="1"/>
          </p:nvPr>
        </p:nvSpPr>
        <p:spPr/>
        <p:txBody>
          <a:bodyPr/>
          <a:lstStyle/>
          <a:p>
            <a:endParaRPr lang="es-ES" dirty="0"/>
          </a:p>
        </p:txBody>
      </p:sp>
    </p:spTree>
    <p:extLst>
      <p:ext uri="{BB962C8B-B14F-4D97-AF65-F5344CB8AC3E}">
        <p14:creationId xmlns:p14="http://schemas.microsoft.com/office/powerpoint/2010/main" val="148905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Imágenes y contenedores</a:t>
            </a:r>
          </a:p>
        </p:txBody>
      </p:sp>
      <p:sp>
        <p:nvSpPr>
          <p:cNvPr id="3" name="Marcador de contenido 2"/>
          <p:cNvSpPr>
            <a:spLocks noGrp="1"/>
          </p:cNvSpPr>
          <p:nvPr>
            <p:ph idx="1"/>
          </p:nvPr>
        </p:nvSpPr>
        <p:spPr/>
        <p:txBody>
          <a:bodyPr/>
          <a:lstStyle/>
          <a:p>
            <a:pPr marL="0" indent="0">
              <a:buNone/>
            </a:pPr>
            <a:r>
              <a:rPr lang="es-ES" dirty="0"/>
              <a:t>                 imagen</a:t>
            </a:r>
          </a:p>
        </p:txBody>
      </p:sp>
      <p:graphicFrame>
        <p:nvGraphicFramePr>
          <p:cNvPr id="4" name="Tabla 3"/>
          <p:cNvGraphicFramePr>
            <a:graphicFrameLocks noGrp="1"/>
          </p:cNvGraphicFramePr>
          <p:nvPr>
            <p:extLst>
              <p:ext uri="{D42A27DB-BD31-4B8C-83A1-F6EECF244321}">
                <p14:modId xmlns:p14="http://schemas.microsoft.com/office/powerpoint/2010/main" val="3483080247"/>
              </p:ext>
            </p:extLst>
          </p:nvPr>
        </p:nvGraphicFramePr>
        <p:xfrm>
          <a:off x="581192" y="2330752"/>
          <a:ext cx="3990808" cy="1285240"/>
        </p:xfrm>
        <a:graphic>
          <a:graphicData uri="http://schemas.openxmlformats.org/drawingml/2006/table">
            <a:tbl>
              <a:tblPr firstRow="1" bandRow="1">
                <a:tableStyleId>{5C22544A-7EE6-4342-B048-85BDC9FD1C3A}</a:tableStyleId>
              </a:tblPr>
              <a:tblGrid>
                <a:gridCol w="3990808">
                  <a:extLst>
                    <a:ext uri="{9D8B030D-6E8A-4147-A177-3AD203B41FA5}">
                      <a16:colId xmlns:a16="http://schemas.microsoft.com/office/drawing/2014/main" val="20000"/>
                    </a:ext>
                  </a:extLst>
                </a:gridCol>
              </a:tblGrid>
              <a:tr h="370840">
                <a:tc>
                  <a:txBody>
                    <a:bodyPr/>
                    <a:lstStyle/>
                    <a:p>
                      <a:r>
                        <a:rPr lang="es-ES" dirty="0"/>
                        <a:t>Imagen</a:t>
                      </a:r>
                    </a:p>
                  </a:txBody>
                  <a:tcPr/>
                </a:tc>
                <a:extLst>
                  <a:ext uri="{0D108BD9-81ED-4DB2-BD59-A6C34878D82A}">
                    <a16:rowId xmlns:a16="http://schemas.microsoft.com/office/drawing/2014/main" val="10000"/>
                  </a:ext>
                </a:extLst>
              </a:tr>
              <a:tr h="370840">
                <a:tc>
                  <a:txBody>
                    <a:bodyPr/>
                    <a:lstStyle/>
                    <a:p>
                      <a:r>
                        <a:rPr lang="es-ES" dirty="0"/>
                        <a:t>Paquete</a:t>
                      </a:r>
                      <a:r>
                        <a:rPr lang="es-ES" baseline="0" dirty="0"/>
                        <a:t> formado por el programa y todo el software necesario para su funcionamiento</a:t>
                      </a:r>
                      <a:endParaRPr lang="es-ES" dirty="0"/>
                    </a:p>
                  </a:txBody>
                  <a:tcPr/>
                </a:tc>
                <a:extLst>
                  <a:ext uri="{0D108BD9-81ED-4DB2-BD59-A6C34878D82A}">
                    <a16:rowId xmlns:a16="http://schemas.microsoft.com/office/drawing/2014/main" val="10001"/>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149706307"/>
              </p:ext>
            </p:extLst>
          </p:nvPr>
        </p:nvGraphicFramePr>
        <p:xfrm>
          <a:off x="6013163" y="2330752"/>
          <a:ext cx="3990808" cy="1285240"/>
        </p:xfrm>
        <a:graphic>
          <a:graphicData uri="http://schemas.openxmlformats.org/drawingml/2006/table">
            <a:tbl>
              <a:tblPr firstRow="1" bandRow="1">
                <a:tableStyleId>{5C22544A-7EE6-4342-B048-85BDC9FD1C3A}</a:tableStyleId>
              </a:tblPr>
              <a:tblGrid>
                <a:gridCol w="3990808">
                  <a:extLst>
                    <a:ext uri="{9D8B030D-6E8A-4147-A177-3AD203B41FA5}">
                      <a16:colId xmlns:a16="http://schemas.microsoft.com/office/drawing/2014/main" val="20000"/>
                    </a:ext>
                  </a:extLst>
                </a:gridCol>
              </a:tblGrid>
              <a:tr h="370840">
                <a:tc>
                  <a:txBody>
                    <a:bodyPr/>
                    <a:lstStyle/>
                    <a:p>
                      <a:r>
                        <a:rPr lang="es-ES" dirty="0"/>
                        <a:t>Contenedor</a:t>
                      </a:r>
                    </a:p>
                  </a:txBody>
                  <a:tcPr/>
                </a:tc>
                <a:extLst>
                  <a:ext uri="{0D108BD9-81ED-4DB2-BD59-A6C34878D82A}">
                    <a16:rowId xmlns:a16="http://schemas.microsoft.com/office/drawing/2014/main" val="10000"/>
                  </a:ext>
                </a:extLst>
              </a:tr>
              <a:tr h="370840">
                <a:tc>
                  <a:txBody>
                    <a:bodyPr/>
                    <a:lstStyle/>
                    <a:p>
                      <a:r>
                        <a:rPr lang="es-ES" dirty="0"/>
                        <a:t>Instancia de una imagen</a:t>
                      </a:r>
                    </a:p>
                    <a:p>
                      <a:endParaRPr lang="es-ES" dirty="0"/>
                    </a:p>
                    <a:p>
                      <a:endParaRPr lang="es-ES" dirty="0"/>
                    </a:p>
                  </a:txBody>
                  <a:tcPr/>
                </a:tc>
                <a:extLst>
                  <a:ext uri="{0D108BD9-81ED-4DB2-BD59-A6C34878D82A}">
                    <a16:rowId xmlns:a16="http://schemas.microsoft.com/office/drawing/2014/main" val="10001"/>
                  </a:ext>
                </a:extLst>
              </a:tr>
            </a:tbl>
          </a:graphicData>
        </a:graphic>
      </p:graphicFrame>
      <p:sp>
        <p:nvSpPr>
          <p:cNvPr id="6" name="Rectángulo redondeado 5"/>
          <p:cNvSpPr/>
          <p:nvPr/>
        </p:nvSpPr>
        <p:spPr>
          <a:xfrm>
            <a:off x="1426029" y="4212771"/>
            <a:ext cx="1970314" cy="16460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App</a:t>
            </a:r>
          </a:p>
          <a:p>
            <a:pPr algn="ctr"/>
            <a:r>
              <a:rPr lang="es-ES" dirty="0"/>
              <a:t>+</a:t>
            </a:r>
          </a:p>
          <a:p>
            <a:pPr algn="ctr"/>
            <a:r>
              <a:rPr lang="es-ES" dirty="0" err="1"/>
              <a:t>Runtime</a:t>
            </a:r>
            <a:endParaRPr lang="es-ES" dirty="0"/>
          </a:p>
        </p:txBody>
      </p:sp>
      <p:grpSp>
        <p:nvGrpSpPr>
          <p:cNvPr id="10" name="Grupo 9"/>
          <p:cNvGrpSpPr/>
          <p:nvPr/>
        </p:nvGrpSpPr>
        <p:grpSpPr>
          <a:xfrm>
            <a:off x="6814460" y="4212698"/>
            <a:ext cx="2569028" cy="1733189"/>
            <a:chOff x="6150429" y="4019648"/>
            <a:chExt cx="2569028" cy="1733189"/>
          </a:xfrm>
        </p:grpSpPr>
        <p:sp>
          <p:nvSpPr>
            <p:cNvPr id="7" name="Rectángulo 6"/>
            <p:cNvSpPr/>
            <p:nvPr/>
          </p:nvSpPr>
          <p:spPr>
            <a:xfrm>
              <a:off x="6172200" y="4019648"/>
              <a:ext cx="2547257" cy="443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contenedor1</a:t>
              </a:r>
            </a:p>
          </p:txBody>
        </p:sp>
        <p:sp>
          <p:nvSpPr>
            <p:cNvPr id="8" name="Rectángulo 7"/>
            <p:cNvSpPr/>
            <p:nvPr/>
          </p:nvSpPr>
          <p:spPr>
            <a:xfrm>
              <a:off x="6150429" y="4640139"/>
              <a:ext cx="2547257" cy="443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contenedor 2</a:t>
              </a:r>
            </a:p>
          </p:txBody>
        </p:sp>
        <p:sp>
          <p:nvSpPr>
            <p:cNvPr id="9" name="Rectángulo 8"/>
            <p:cNvSpPr/>
            <p:nvPr/>
          </p:nvSpPr>
          <p:spPr>
            <a:xfrm>
              <a:off x="6172200" y="5309341"/>
              <a:ext cx="2547257" cy="443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contenedor 3</a:t>
              </a:r>
            </a:p>
          </p:txBody>
        </p:sp>
      </p:grpSp>
      <p:cxnSp>
        <p:nvCxnSpPr>
          <p:cNvPr id="13" name="Conector recto de flecha 12"/>
          <p:cNvCxnSpPr/>
          <p:nvPr/>
        </p:nvCxnSpPr>
        <p:spPr>
          <a:xfrm flipV="1">
            <a:off x="3439888" y="4434446"/>
            <a:ext cx="3276598" cy="316413"/>
          </a:xfrm>
          <a:prstGeom prst="straightConnector1">
            <a:avLst/>
          </a:prstGeom>
          <a:ln w="41275">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Conector recto de flecha 13"/>
          <p:cNvCxnSpPr/>
          <p:nvPr/>
        </p:nvCxnSpPr>
        <p:spPr>
          <a:xfrm flipV="1">
            <a:off x="3439888" y="5035785"/>
            <a:ext cx="3276598" cy="28101"/>
          </a:xfrm>
          <a:prstGeom prst="straightConnector1">
            <a:avLst/>
          </a:prstGeom>
          <a:ln w="41275">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6" name="Conector recto de flecha 15"/>
          <p:cNvCxnSpPr/>
          <p:nvPr/>
        </p:nvCxnSpPr>
        <p:spPr>
          <a:xfrm>
            <a:off x="3461659" y="5502391"/>
            <a:ext cx="3254827" cy="221748"/>
          </a:xfrm>
          <a:prstGeom prst="straightConnector1">
            <a:avLst/>
          </a:prstGeom>
          <a:ln w="41275">
            <a:headEnd type="non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7001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Docker</a:t>
            </a:r>
            <a:r>
              <a:rPr lang="es-ES" dirty="0"/>
              <a:t> </a:t>
            </a:r>
            <a:r>
              <a:rPr lang="es-ES" cap="none" dirty="0"/>
              <a:t>docker.com Comandos básicos desde línea comandos</a:t>
            </a:r>
            <a:endParaRPr lang="es-ES" dirty="0"/>
          </a:p>
        </p:txBody>
      </p:sp>
      <p:sp>
        <p:nvSpPr>
          <p:cNvPr id="3" name="Marcador de contenido 2"/>
          <p:cNvSpPr>
            <a:spLocks noGrp="1"/>
          </p:cNvSpPr>
          <p:nvPr>
            <p:ph idx="1"/>
          </p:nvPr>
        </p:nvSpPr>
        <p:spPr/>
        <p:txBody>
          <a:bodyPr/>
          <a:lstStyle/>
          <a:p>
            <a:endParaRPr lang="es-ES" dirty="0"/>
          </a:p>
          <a:p>
            <a:endParaRPr lang="es-ES" dirty="0"/>
          </a:p>
          <a:p>
            <a:endParaRPr lang="es-ES" dirty="0"/>
          </a:p>
          <a:p>
            <a:endParaRPr lang="es-ES" dirty="0"/>
          </a:p>
          <a:p>
            <a:endParaRPr lang="es-ES" dirty="0"/>
          </a:p>
          <a:p>
            <a:endParaRPr lang="es-ES" dirty="0"/>
          </a:p>
          <a:p>
            <a:endParaRPr lang="es-ES" dirty="0"/>
          </a:p>
        </p:txBody>
      </p:sp>
      <p:graphicFrame>
        <p:nvGraphicFramePr>
          <p:cNvPr id="4" name="Tabla 3"/>
          <p:cNvGraphicFramePr>
            <a:graphicFrameLocks noGrp="1"/>
          </p:cNvGraphicFramePr>
          <p:nvPr>
            <p:extLst>
              <p:ext uri="{D42A27DB-BD31-4B8C-83A1-F6EECF244321}">
                <p14:modId xmlns:p14="http://schemas.microsoft.com/office/powerpoint/2010/main" val="1831606130"/>
              </p:ext>
            </p:extLst>
          </p:nvPr>
        </p:nvGraphicFramePr>
        <p:xfrm>
          <a:off x="812799" y="2150534"/>
          <a:ext cx="8974667" cy="4170051"/>
        </p:xfrm>
        <a:graphic>
          <a:graphicData uri="http://schemas.openxmlformats.org/drawingml/2006/table">
            <a:tbl>
              <a:tblPr firstCol="1" bandRow="1">
                <a:tableStyleId>{5C22544A-7EE6-4342-B048-85BDC9FD1C3A}</a:tableStyleId>
              </a:tblPr>
              <a:tblGrid>
                <a:gridCol w="3251201">
                  <a:extLst>
                    <a:ext uri="{9D8B030D-6E8A-4147-A177-3AD203B41FA5}">
                      <a16:colId xmlns:a16="http://schemas.microsoft.com/office/drawing/2014/main" val="20000"/>
                    </a:ext>
                  </a:extLst>
                </a:gridCol>
                <a:gridCol w="5723466">
                  <a:extLst>
                    <a:ext uri="{9D8B030D-6E8A-4147-A177-3AD203B41FA5}">
                      <a16:colId xmlns:a16="http://schemas.microsoft.com/office/drawing/2014/main" val="20001"/>
                    </a:ext>
                  </a:extLst>
                </a:gridCol>
              </a:tblGrid>
              <a:tr h="677333">
                <a:tc>
                  <a:txBody>
                    <a:bodyPr/>
                    <a:lstStyle/>
                    <a:p>
                      <a:r>
                        <a:rPr lang="es-ES" dirty="0" err="1"/>
                        <a:t>docker</a:t>
                      </a:r>
                      <a:r>
                        <a:rPr lang="es-ES" dirty="0"/>
                        <a:t> </a:t>
                      </a:r>
                      <a:r>
                        <a:rPr lang="es-ES" dirty="0" err="1"/>
                        <a:t>images</a:t>
                      </a:r>
                      <a:endParaRPr lang="es-ES" dirty="0"/>
                    </a:p>
                  </a:txBody>
                  <a:tcPr/>
                </a:tc>
                <a:tc>
                  <a:txBody>
                    <a:bodyPr/>
                    <a:lstStyle/>
                    <a:p>
                      <a:r>
                        <a:rPr lang="es-ES" dirty="0"/>
                        <a:t>Muestra una lista de todas las imágenes de la máquina</a:t>
                      </a:r>
                    </a:p>
                  </a:txBody>
                  <a:tcPr/>
                </a:tc>
                <a:extLst>
                  <a:ext uri="{0D108BD9-81ED-4DB2-BD59-A6C34878D82A}">
                    <a16:rowId xmlns:a16="http://schemas.microsoft.com/office/drawing/2014/main" val="10000"/>
                  </a:ext>
                </a:extLst>
              </a:tr>
              <a:tr h="840958">
                <a:tc>
                  <a:txBody>
                    <a:bodyPr/>
                    <a:lstStyle/>
                    <a:p>
                      <a:pPr marL="0" algn="l" defTabSz="457200" rtl="0" eaLnBrk="1" latinLnBrk="0" hangingPunct="1"/>
                      <a:r>
                        <a:rPr lang="es-ES" sz="1800" b="1" kern="1200" dirty="0" err="1">
                          <a:solidFill>
                            <a:schemeClr val="lt1"/>
                          </a:solidFill>
                          <a:latin typeface="+mn-lt"/>
                          <a:ea typeface="+mn-ea"/>
                          <a:cs typeface="+mn-cs"/>
                        </a:rPr>
                        <a:t>docker</a:t>
                      </a:r>
                      <a:r>
                        <a:rPr lang="es-ES" sz="1800" b="1" kern="1200" dirty="0">
                          <a:solidFill>
                            <a:schemeClr val="lt1"/>
                          </a:solidFill>
                          <a:latin typeface="+mn-lt"/>
                          <a:ea typeface="+mn-ea"/>
                          <a:cs typeface="+mn-cs"/>
                        </a:rPr>
                        <a:t> container -</a:t>
                      </a:r>
                      <a:r>
                        <a:rPr lang="es-ES" sz="1800" b="1" kern="1200" dirty="0" err="1">
                          <a:solidFill>
                            <a:schemeClr val="lt1"/>
                          </a:solidFill>
                          <a:latin typeface="+mn-lt"/>
                          <a:ea typeface="+mn-ea"/>
                          <a:cs typeface="+mn-cs"/>
                        </a:rPr>
                        <a:t>ls</a:t>
                      </a:r>
                      <a:endParaRPr lang="es-ES" sz="1800" b="1" kern="1200" dirty="0">
                        <a:solidFill>
                          <a:schemeClr val="lt1"/>
                        </a:solidFill>
                        <a:latin typeface="+mn-lt"/>
                        <a:ea typeface="+mn-ea"/>
                        <a:cs typeface="+mn-cs"/>
                      </a:endParaRPr>
                    </a:p>
                  </a:txBody>
                  <a:tcPr>
                    <a:solidFill>
                      <a:srgbClr val="366658"/>
                    </a:solidFill>
                  </a:tcPr>
                </a:tc>
                <a:tc>
                  <a:txBody>
                    <a:bodyPr/>
                    <a:lstStyle/>
                    <a:p>
                      <a:r>
                        <a:rPr lang="es-ES" dirty="0"/>
                        <a:t>Muestra los contenedores </a:t>
                      </a:r>
                      <a:r>
                        <a:rPr lang="es-ES" dirty="0" err="1"/>
                        <a:t>docker</a:t>
                      </a:r>
                      <a:r>
                        <a:rPr lang="es-ES" dirty="0"/>
                        <a:t> que</a:t>
                      </a:r>
                      <a:r>
                        <a:rPr lang="es-ES" baseline="0" dirty="0"/>
                        <a:t> se están ejecutando</a:t>
                      </a:r>
                      <a:endParaRPr lang="es-ES" dirty="0"/>
                    </a:p>
                  </a:txBody>
                  <a:tcPr/>
                </a:tc>
                <a:extLst>
                  <a:ext uri="{0D108BD9-81ED-4DB2-BD59-A6C34878D82A}">
                    <a16:rowId xmlns:a16="http://schemas.microsoft.com/office/drawing/2014/main" val="10001"/>
                  </a:ext>
                </a:extLst>
              </a:tr>
              <a:tr h="1201368">
                <a:tc>
                  <a:txBody>
                    <a:bodyPr/>
                    <a:lstStyle/>
                    <a:p>
                      <a:pPr marL="0" algn="l" defTabSz="457200" rtl="0" eaLnBrk="1" latinLnBrk="0" hangingPunct="1"/>
                      <a:endParaRPr lang="es-ES" sz="1800" b="1" kern="1200" dirty="0">
                        <a:solidFill>
                          <a:schemeClr val="lt1"/>
                        </a:solidFill>
                        <a:latin typeface="+mn-lt"/>
                        <a:ea typeface="+mn-ea"/>
                        <a:cs typeface="+mn-cs"/>
                      </a:endParaRPr>
                    </a:p>
                    <a:p>
                      <a:pPr marL="0" algn="l" defTabSz="457200" rtl="0" eaLnBrk="1" latinLnBrk="0" hangingPunct="1"/>
                      <a:r>
                        <a:rPr lang="es-ES" sz="1800" b="1" kern="1200" dirty="0" err="1">
                          <a:solidFill>
                            <a:schemeClr val="lt1"/>
                          </a:solidFill>
                          <a:latin typeface="+mn-lt"/>
                          <a:ea typeface="+mn-ea"/>
                          <a:cs typeface="+mn-cs"/>
                        </a:rPr>
                        <a:t>docker</a:t>
                      </a:r>
                      <a:r>
                        <a:rPr lang="es-ES" sz="1800" b="1" kern="1200" dirty="0">
                          <a:solidFill>
                            <a:schemeClr val="lt1"/>
                          </a:solidFill>
                          <a:latin typeface="+mn-lt"/>
                          <a:ea typeface="+mn-ea"/>
                          <a:cs typeface="+mn-cs"/>
                        </a:rPr>
                        <a:t> </a:t>
                      </a:r>
                      <a:r>
                        <a:rPr lang="es-ES" sz="1800" b="1" kern="1200" dirty="0" err="1">
                          <a:solidFill>
                            <a:schemeClr val="lt1"/>
                          </a:solidFill>
                          <a:latin typeface="+mn-lt"/>
                          <a:ea typeface="+mn-ea"/>
                          <a:cs typeface="+mn-cs"/>
                        </a:rPr>
                        <a:t>ps</a:t>
                      </a:r>
                      <a:endParaRPr lang="es-ES" sz="1800" b="1" kern="1200" dirty="0">
                        <a:solidFill>
                          <a:schemeClr val="lt1"/>
                        </a:solidFill>
                        <a:latin typeface="+mn-lt"/>
                        <a:ea typeface="+mn-ea"/>
                        <a:cs typeface="+mn-cs"/>
                      </a:endParaRPr>
                    </a:p>
                    <a:p>
                      <a:pPr marL="0" algn="l" defTabSz="457200" rtl="0" eaLnBrk="1" latinLnBrk="0" hangingPunct="1"/>
                      <a:r>
                        <a:rPr lang="es-ES" sz="1800" b="1" kern="1200" dirty="0" err="1">
                          <a:solidFill>
                            <a:schemeClr val="lt1"/>
                          </a:solidFill>
                          <a:latin typeface="+mn-lt"/>
                          <a:ea typeface="+mn-ea"/>
                          <a:cs typeface="+mn-cs"/>
                        </a:rPr>
                        <a:t>docker</a:t>
                      </a:r>
                      <a:r>
                        <a:rPr lang="es-ES" sz="1800" b="1" kern="1200" baseline="0" dirty="0">
                          <a:solidFill>
                            <a:schemeClr val="lt1"/>
                          </a:solidFill>
                          <a:latin typeface="+mn-lt"/>
                          <a:ea typeface="+mn-ea"/>
                          <a:cs typeface="+mn-cs"/>
                        </a:rPr>
                        <a:t> </a:t>
                      </a:r>
                      <a:r>
                        <a:rPr lang="es-ES" sz="1800" b="1" kern="1200" baseline="0" dirty="0" err="1">
                          <a:solidFill>
                            <a:schemeClr val="lt1"/>
                          </a:solidFill>
                          <a:latin typeface="+mn-lt"/>
                          <a:ea typeface="+mn-ea"/>
                          <a:cs typeface="+mn-cs"/>
                        </a:rPr>
                        <a:t>ps</a:t>
                      </a:r>
                      <a:r>
                        <a:rPr lang="es-ES" sz="1800" b="1" kern="1200" baseline="0" dirty="0">
                          <a:solidFill>
                            <a:schemeClr val="lt1"/>
                          </a:solidFill>
                          <a:latin typeface="+mn-lt"/>
                          <a:ea typeface="+mn-ea"/>
                          <a:cs typeface="+mn-cs"/>
                        </a:rPr>
                        <a:t> –a </a:t>
                      </a:r>
                      <a:endParaRPr lang="es-ES" sz="1800" b="1" kern="1200" dirty="0">
                        <a:solidFill>
                          <a:schemeClr val="lt1"/>
                        </a:solidFill>
                        <a:latin typeface="+mn-lt"/>
                        <a:ea typeface="+mn-ea"/>
                        <a:cs typeface="+mn-cs"/>
                      </a:endParaRPr>
                    </a:p>
                    <a:p>
                      <a:pPr marL="0" algn="l" defTabSz="457200" rtl="0" eaLnBrk="1" latinLnBrk="0" hangingPunct="1"/>
                      <a:endParaRPr lang="es-ES" sz="1800" b="1" kern="1200" dirty="0">
                        <a:solidFill>
                          <a:schemeClr val="lt1"/>
                        </a:solidFill>
                        <a:latin typeface="+mn-lt"/>
                        <a:ea typeface="+mn-ea"/>
                        <a:cs typeface="+mn-cs"/>
                      </a:endParaRPr>
                    </a:p>
                    <a:p>
                      <a:pPr marL="0" algn="l" defTabSz="457200" rtl="0" eaLnBrk="1" latinLnBrk="0" hangingPunct="1"/>
                      <a:endParaRPr lang="es-ES" sz="1800" b="1" kern="1200" dirty="0">
                        <a:solidFill>
                          <a:schemeClr val="lt1"/>
                        </a:solidFill>
                        <a:latin typeface="+mn-lt"/>
                        <a:ea typeface="+mn-ea"/>
                        <a:cs typeface="+mn-cs"/>
                      </a:endParaRPr>
                    </a:p>
                  </a:txBody>
                  <a:tcPr/>
                </a:tc>
                <a:tc>
                  <a:txBody>
                    <a:bodyPr/>
                    <a:lstStyle/>
                    <a:p>
                      <a:r>
                        <a:rPr lang="es-ES" dirty="0"/>
                        <a:t>Muestra los contenedores en ejecución.</a:t>
                      </a:r>
                    </a:p>
                    <a:p>
                      <a:r>
                        <a:rPr lang="es-ES" dirty="0"/>
                        <a:t>Muestra los contenedores detenidos</a:t>
                      </a:r>
                    </a:p>
                    <a:p>
                      <a:endParaRPr lang="es-ES" dirty="0"/>
                    </a:p>
                  </a:txBody>
                  <a:tcPr/>
                </a:tc>
                <a:extLst>
                  <a:ext uri="{0D108BD9-81ED-4DB2-BD59-A6C34878D82A}">
                    <a16:rowId xmlns:a16="http://schemas.microsoft.com/office/drawing/2014/main" val="10002"/>
                  </a:ext>
                </a:extLst>
              </a:tr>
              <a:tr h="100567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1800" b="1" kern="1200" dirty="0" err="1">
                          <a:solidFill>
                            <a:schemeClr val="lt1"/>
                          </a:solidFill>
                          <a:latin typeface="+mn-lt"/>
                          <a:ea typeface="+mn-ea"/>
                          <a:cs typeface="+mn-cs"/>
                        </a:rPr>
                        <a:t>docker</a:t>
                      </a:r>
                      <a:r>
                        <a:rPr lang="es-ES" sz="1800" b="1" kern="1200" dirty="0">
                          <a:solidFill>
                            <a:schemeClr val="lt1"/>
                          </a:solidFill>
                          <a:latin typeface="+mn-lt"/>
                          <a:ea typeface="+mn-ea"/>
                          <a:cs typeface="+mn-cs"/>
                        </a:rPr>
                        <a:t> run </a:t>
                      </a:r>
                      <a:r>
                        <a:rPr lang="es-ES" sz="1800" b="1" kern="1200" dirty="0" err="1">
                          <a:solidFill>
                            <a:schemeClr val="lt1"/>
                          </a:solidFill>
                          <a:latin typeface="+mn-lt"/>
                          <a:ea typeface="+mn-ea"/>
                          <a:cs typeface="+mn-cs"/>
                        </a:rPr>
                        <a:t>nombre_imagen</a:t>
                      </a:r>
                      <a:endParaRPr lang="es-ES" sz="1800" b="1" kern="1200" dirty="0">
                        <a:solidFill>
                          <a:schemeClr val="lt1"/>
                        </a:solidFill>
                        <a:latin typeface="+mn-lt"/>
                        <a:ea typeface="+mn-ea"/>
                        <a:cs typeface="+mn-cs"/>
                      </a:endParaRPr>
                    </a:p>
                    <a:p>
                      <a:pPr marL="0" algn="l" defTabSz="457200" rtl="0" eaLnBrk="1" latinLnBrk="0" hangingPunct="1"/>
                      <a:endParaRPr lang="es-ES" sz="1800" b="1" kern="1200" dirty="0">
                        <a:solidFill>
                          <a:schemeClr val="lt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dirty="0"/>
                        <a:t>Crea una nueva instancia de la imagen (contenedor) y la ejecuta. Si la imagen no existe el local la descarga del </a:t>
                      </a:r>
                      <a:r>
                        <a:rPr lang="es-ES" dirty="0" err="1"/>
                        <a:t>docker</a:t>
                      </a:r>
                      <a:r>
                        <a:rPr lang="es-ES" dirty="0"/>
                        <a:t> </a:t>
                      </a:r>
                      <a:r>
                        <a:rPr lang="es-ES" dirty="0" err="1"/>
                        <a:t>hub</a:t>
                      </a:r>
                      <a:endParaRPr lang="es-ES" dirty="0"/>
                    </a:p>
                    <a:p>
                      <a:endParaRPr lang="es-E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7689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Docker</a:t>
            </a:r>
            <a:r>
              <a:rPr lang="es-ES" dirty="0"/>
              <a:t> </a:t>
            </a:r>
            <a:r>
              <a:rPr lang="es-ES" cap="none" dirty="0"/>
              <a:t>docker.com Comandos básicos desde línea comandos</a:t>
            </a:r>
            <a:endParaRPr lang="es-ES" dirty="0"/>
          </a:p>
        </p:txBody>
      </p:sp>
      <p:sp>
        <p:nvSpPr>
          <p:cNvPr id="3" name="Marcador de contenido 2"/>
          <p:cNvSpPr>
            <a:spLocks noGrp="1"/>
          </p:cNvSpPr>
          <p:nvPr>
            <p:ph idx="1"/>
          </p:nvPr>
        </p:nvSpPr>
        <p:spPr/>
        <p:txBody>
          <a:bodyPr/>
          <a:lstStyle/>
          <a:p>
            <a:endParaRPr lang="es-ES" dirty="0"/>
          </a:p>
          <a:p>
            <a:endParaRPr lang="es-ES" dirty="0"/>
          </a:p>
          <a:p>
            <a:endParaRPr lang="es-ES" dirty="0"/>
          </a:p>
          <a:p>
            <a:endParaRPr lang="es-ES" dirty="0"/>
          </a:p>
          <a:p>
            <a:endParaRPr lang="es-ES" dirty="0"/>
          </a:p>
          <a:p>
            <a:endParaRPr lang="es-ES" dirty="0"/>
          </a:p>
          <a:p>
            <a:endParaRPr lang="es-ES" dirty="0"/>
          </a:p>
        </p:txBody>
      </p:sp>
      <p:graphicFrame>
        <p:nvGraphicFramePr>
          <p:cNvPr id="4" name="Tabla 3"/>
          <p:cNvGraphicFramePr>
            <a:graphicFrameLocks noGrp="1"/>
          </p:cNvGraphicFramePr>
          <p:nvPr>
            <p:extLst>
              <p:ext uri="{D42A27DB-BD31-4B8C-83A1-F6EECF244321}">
                <p14:modId xmlns:p14="http://schemas.microsoft.com/office/powerpoint/2010/main" val="821546469"/>
              </p:ext>
            </p:extLst>
          </p:nvPr>
        </p:nvGraphicFramePr>
        <p:xfrm>
          <a:off x="812799" y="2150534"/>
          <a:ext cx="8974667" cy="2132976"/>
        </p:xfrm>
        <a:graphic>
          <a:graphicData uri="http://schemas.openxmlformats.org/drawingml/2006/table">
            <a:tbl>
              <a:tblPr firstCol="1" bandRow="1">
                <a:tableStyleId>{5C22544A-7EE6-4342-B048-85BDC9FD1C3A}</a:tableStyleId>
              </a:tblPr>
              <a:tblGrid>
                <a:gridCol w="3251201">
                  <a:extLst>
                    <a:ext uri="{9D8B030D-6E8A-4147-A177-3AD203B41FA5}">
                      <a16:colId xmlns:a16="http://schemas.microsoft.com/office/drawing/2014/main" val="20000"/>
                    </a:ext>
                  </a:extLst>
                </a:gridCol>
                <a:gridCol w="5723466">
                  <a:extLst>
                    <a:ext uri="{9D8B030D-6E8A-4147-A177-3AD203B41FA5}">
                      <a16:colId xmlns:a16="http://schemas.microsoft.com/office/drawing/2014/main" val="20001"/>
                    </a:ext>
                  </a:extLst>
                </a:gridCol>
              </a:tblGrid>
              <a:tr h="1005674">
                <a:tc>
                  <a:txBody>
                    <a:bodyPr/>
                    <a:lstStyle/>
                    <a:p>
                      <a:pPr marL="0" algn="l" defTabSz="457200" rtl="0" eaLnBrk="1" latinLnBrk="0" hangingPunct="1"/>
                      <a:r>
                        <a:rPr lang="es-ES" sz="1800" b="1" kern="1200" dirty="0" err="1">
                          <a:solidFill>
                            <a:schemeClr val="lt1"/>
                          </a:solidFill>
                          <a:latin typeface="+mn-lt"/>
                          <a:ea typeface="+mn-ea"/>
                          <a:cs typeface="+mn-cs"/>
                        </a:rPr>
                        <a:t>docker</a:t>
                      </a:r>
                      <a:r>
                        <a:rPr lang="es-ES" sz="1800" b="1" kern="1200" dirty="0">
                          <a:solidFill>
                            <a:schemeClr val="lt1"/>
                          </a:solidFill>
                          <a:latin typeface="+mn-lt"/>
                          <a:ea typeface="+mn-ea"/>
                          <a:cs typeface="+mn-cs"/>
                        </a:rPr>
                        <a:t> </a:t>
                      </a:r>
                      <a:r>
                        <a:rPr lang="es-ES" sz="1800" b="1" kern="1200" dirty="0" err="1">
                          <a:solidFill>
                            <a:schemeClr val="lt1"/>
                          </a:solidFill>
                          <a:latin typeface="+mn-lt"/>
                          <a:ea typeface="+mn-ea"/>
                          <a:cs typeface="+mn-cs"/>
                        </a:rPr>
                        <a:t>rmi</a:t>
                      </a:r>
                      <a:r>
                        <a:rPr lang="es-ES" sz="1800" b="1" kern="1200" dirty="0">
                          <a:solidFill>
                            <a:schemeClr val="lt1"/>
                          </a:solidFill>
                          <a:latin typeface="+mn-lt"/>
                          <a:ea typeface="+mn-ea"/>
                          <a:cs typeface="+mn-cs"/>
                        </a:rPr>
                        <a:t> imagen</a:t>
                      </a:r>
                    </a:p>
                    <a:p>
                      <a:pPr marL="0" algn="l" defTabSz="457200" rtl="0" eaLnBrk="1" latinLnBrk="0" hangingPunct="1"/>
                      <a:r>
                        <a:rPr lang="es-ES" sz="1800" b="1" kern="1200" dirty="0" err="1">
                          <a:solidFill>
                            <a:schemeClr val="lt1"/>
                          </a:solidFill>
                          <a:latin typeface="+mn-lt"/>
                          <a:ea typeface="+mn-ea"/>
                          <a:cs typeface="+mn-cs"/>
                        </a:rPr>
                        <a:t>docker</a:t>
                      </a:r>
                      <a:r>
                        <a:rPr lang="es-ES" sz="1800" b="1" kern="1200" dirty="0">
                          <a:solidFill>
                            <a:schemeClr val="lt1"/>
                          </a:solidFill>
                          <a:latin typeface="+mn-lt"/>
                          <a:ea typeface="+mn-ea"/>
                          <a:cs typeface="+mn-cs"/>
                        </a:rPr>
                        <a:t> </a:t>
                      </a:r>
                      <a:r>
                        <a:rPr lang="es-ES" sz="1800" b="1" kern="1200" dirty="0" err="1">
                          <a:solidFill>
                            <a:schemeClr val="lt1"/>
                          </a:solidFill>
                          <a:latin typeface="+mn-lt"/>
                          <a:ea typeface="+mn-ea"/>
                          <a:cs typeface="+mn-cs"/>
                        </a:rPr>
                        <a:t>rmi</a:t>
                      </a:r>
                      <a:r>
                        <a:rPr lang="es-ES" sz="1800" b="1" kern="1200" dirty="0">
                          <a:solidFill>
                            <a:schemeClr val="lt1"/>
                          </a:solidFill>
                          <a:latin typeface="+mn-lt"/>
                          <a:ea typeface="+mn-ea"/>
                          <a:cs typeface="+mn-cs"/>
                        </a:rPr>
                        <a:t> –f imagen</a:t>
                      </a:r>
                    </a:p>
                    <a:p>
                      <a:pPr marL="0" algn="l" defTabSz="457200" rtl="0" eaLnBrk="1" latinLnBrk="0" hangingPunct="1"/>
                      <a:endParaRPr lang="es-ES" sz="1800" b="1" kern="1200" dirty="0">
                        <a:solidFill>
                          <a:schemeClr val="lt1"/>
                        </a:solidFill>
                        <a:latin typeface="+mn-lt"/>
                        <a:ea typeface="+mn-ea"/>
                        <a:cs typeface="+mn-cs"/>
                      </a:endParaRPr>
                    </a:p>
                  </a:txBody>
                  <a:tcPr/>
                </a:tc>
                <a:tc>
                  <a:txBody>
                    <a:bodyPr/>
                    <a:lstStyle/>
                    <a:p>
                      <a:r>
                        <a:rPr lang="es-ES" dirty="0"/>
                        <a:t>Elimina la imagen especificada. </a:t>
                      </a:r>
                    </a:p>
                    <a:p>
                      <a:r>
                        <a:rPr lang="es-ES" dirty="0"/>
                        <a:t>Forzar el cierre (si no se puede borrar</a:t>
                      </a:r>
                      <a:r>
                        <a:rPr lang="es-ES" baseline="0" dirty="0"/>
                        <a:t> porque hay contenedores en ejecución)</a:t>
                      </a:r>
                      <a:endParaRPr lang="es-ES" dirty="0"/>
                    </a:p>
                  </a:txBody>
                  <a:tcPr/>
                </a:tc>
                <a:extLst>
                  <a:ext uri="{0D108BD9-81ED-4DB2-BD59-A6C34878D82A}">
                    <a16:rowId xmlns:a16="http://schemas.microsoft.com/office/drawing/2014/main" val="10003"/>
                  </a:ext>
                </a:extLst>
              </a:tr>
              <a:tr h="487222">
                <a:tc>
                  <a:txBody>
                    <a:bodyPr/>
                    <a:lstStyle/>
                    <a:p>
                      <a:pPr marL="0" algn="l" defTabSz="457200" rtl="0" eaLnBrk="1" latinLnBrk="0" hangingPunct="1"/>
                      <a:r>
                        <a:rPr lang="es-ES" sz="1800" b="1" kern="1200" dirty="0" err="1">
                          <a:solidFill>
                            <a:schemeClr val="lt1"/>
                          </a:solidFill>
                          <a:latin typeface="+mn-lt"/>
                          <a:ea typeface="+mn-ea"/>
                          <a:cs typeface="+mn-cs"/>
                        </a:rPr>
                        <a:t>docker</a:t>
                      </a:r>
                      <a:r>
                        <a:rPr lang="es-ES" sz="1800" b="1" kern="1200" dirty="0">
                          <a:solidFill>
                            <a:schemeClr val="lt1"/>
                          </a:solidFill>
                          <a:latin typeface="+mn-lt"/>
                          <a:ea typeface="+mn-ea"/>
                          <a:cs typeface="+mn-cs"/>
                        </a:rPr>
                        <a:t> </a:t>
                      </a:r>
                      <a:r>
                        <a:rPr lang="es-ES" sz="1800" b="1" kern="1200" dirty="0" err="1">
                          <a:solidFill>
                            <a:schemeClr val="lt1"/>
                          </a:solidFill>
                          <a:latin typeface="+mn-lt"/>
                          <a:ea typeface="+mn-ea"/>
                          <a:cs typeface="+mn-cs"/>
                        </a:rPr>
                        <a:t>rm</a:t>
                      </a:r>
                      <a:r>
                        <a:rPr lang="es-ES" sz="1800" b="1" kern="1200" dirty="0">
                          <a:solidFill>
                            <a:schemeClr val="lt1"/>
                          </a:solidFill>
                          <a:latin typeface="+mn-lt"/>
                          <a:ea typeface="+mn-ea"/>
                          <a:cs typeface="+mn-cs"/>
                        </a:rPr>
                        <a:t> contenedor</a:t>
                      </a:r>
                    </a:p>
                  </a:txBody>
                  <a:tcPr/>
                </a:tc>
                <a:tc>
                  <a:txBody>
                    <a:bodyPr/>
                    <a:lstStyle/>
                    <a:p>
                      <a:r>
                        <a:rPr lang="es-ES" dirty="0"/>
                        <a:t>Elimina un contenedor parado, Si no está parado primero hay que detenerlo. </a:t>
                      </a:r>
                    </a:p>
                  </a:txBody>
                  <a:tcPr/>
                </a:tc>
                <a:extLst>
                  <a:ext uri="{0D108BD9-81ED-4DB2-BD59-A6C34878D82A}">
                    <a16:rowId xmlns:a16="http://schemas.microsoft.com/office/drawing/2014/main" val="10004"/>
                  </a:ext>
                </a:extLst>
              </a:tr>
              <a:tr h="487222">
                <a:tc>
                  <a:txBody>
                    <a:bodyPr/>
                    <a:lstStyle/>
                    <a:p>
                      <a:pPr marL="0" algn="l" defTabSz="457200" rtl="0" eaLnBrk="1" latinLnBrk="0" hangingPunct="1"/>
                      <a:r>
                        <a:rPr lang="es-ES" sz="1800" b="1" kern="1200" dirty="0" err="1">
                          <a:solidFill>
                            <a:schemeClr val="lt1"/>
                          </a:solidFill>
                          <a:latin typeface="+mn-lt"/>
                          <a:ea typeface="+mn-ea"/>
                          <a:cs typeface="+mn-cs"/>
                        </a:rPr>
                        <a:t>docker</a:t>
                      </a:r>
                      <a:r>
                        <a:rPr lang="es-ES" sz="1800" b="1" kern="1200" dirty="0">
                          <a:solidFill>
                            <a:schemeClr val="lt1"/>
                          </a:solidFill>
                          <a:latin typeface="+mn-lt"/>
                          <a:ea typeface="+mn-ea"/>
                          <a:cs typeface="+mn-cs"/>
                        </a:rPr>
                        <a:t> stop</a:t>
                      </a:r>
                    </a:p>
                  </a:txBody>
                  <a:tcPr/>
                </a:tc>
                <a:tc>
                  <a:txBody>
                    <a:bodyPr/>
                    <a:lstStyle/>
                    <a:p>
                      <a:r>
                        <a:rPr lang="es-ES" dirty="0"/>
                        <a:t>Parar</a:t>
                      </a:r>
                      <a:r>
                        <a:rPr lang="es-ES" baseline="0" dirty="0"/>
                        <a:t> un contenedor</a:t>
                      </a:r>
                      <a:endParaRPr lang="es-E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08048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8FCBA6-5C38-2C7D-900B-E52CEE16809A}"/>
              </a:ext>
            </a:extLst>
          </p:cNvPr>
          <p:cNvSpPr>
            <a:spLocks noGrp="1"/>
          </p:cNvSpPr>
          <p:nvPr>
            <p:ph type="title"/>
          </p:nvPr>
        </p:nvSpPr>
        <p:spPr/>
        <p:txBody>
          <a:bodyPr/>
          <a:lstStyle/>
          <a:p>
            <a:r>
              <a:rPr lang="es-ES" dirty="0" err="1"/>
              <a:t>Dockerfiles</a:t>
            </a:r>
            <a:endParaRPr lang="es-ES" dirty="0"/>
          </a:p>
        </p:txBody>
      </p:sp>
      <p:sp>
        <p:nvSpPr>
          <p:cNvPr id="3" name="Marcador de contenido 2">
            <a:extLst>
              <a:ext uri="{FF2B5EF4-FFF2-40B4-BE49-F238E27FC236}">
                <a16:creationId xmlns:a16="http://schemas.microsoft.com/office/drawing/2014/main" id="{0E8DB2DC-AAA6-A4B1-A0AE-5774E6115454}"/>
              </a:ext>
            </a:extLst>
          </p:cNvPr>
          <p:cNvSpPr>
            <a:spLocks noGrp="1"/>
          </p:cNvSpPr>
          <p:nvPr>
            <p:ph idx="1"/>
          </p:nvPr>
        </p:nvSpPr>
        <p:spPr/>
        <p:txBody>
          <a:bodyPr>
            <a:normAutofit fontScale="92500" lnSpcReduction="20000"/>
          </a:bodyPr>
          <a:lstStyle/>
          <a:p>
            <a:r>
              <a:rPr lang="es-ES" dirty="0"/>
              <a:t> El archivo </a:t>
            </a:r>
            <a:r>
              <a:rPr lang="es-ES" dirty="0" err="1"/>
              <a:t>dockerfile</a:t>
            </a:r>
            <a:r>
              <a:rPr lang="es-ES" dirty="0"/>
              <a:t> contiene toda la información necesaria para que Docker pueda construir una imagen.</a:t>
            </a:r>
          </a:p>
          <a:p>
            <a:r>
              <a:rPr lang="es-ES" dirty="0"/>
              <a:t>Se compone de una serie de comandos con sus correspondientes valores:</a:t>
            </a:r>
          </a:p>
          <a:p>
            <a:endParaRPr lang="es-ES" dirty="0"/>
          </a:p>
          <a:p>
            <a:r>
              <a:rPr lang="es-ES" b="1" dirty="0"/>
              <a:t>Estructura </a:t>
            </a:r>
            <a:r>
              <a:rPr lang="es-ES" b="1" dirty="0" err="1"/>
              <a:t>dockefile</a:t>
            </a:r>
            <a:r>
              <a:rPr lang="es-ES" b="1" dirty="0"/>
              <a:t>:</a:t>
            </a:r>
          </a:p>
          <a:p>
            <a:r>
              <a:rPr lang="es-ES" dirty="0"/>
              <a:t>COMANDO1 valor</a:t>
            </a:r>
          </a:p>
          <a:p>
            <a:r>
              <a:rPr lang="es-ES" dirty="0"/>
              <a:t>COMANDO2 valor</a:t>
            </a:r>
          </a:p>
          <a:p>
            <a:endParaRPr lang="es-ES" dirty="0"/>
          </a:p>
          <a:p>
            <a:r>
              <a:rPr lang="es-ES" b="1" dirty="0"/>
              <a:t>Ejemplo </a:t>
            </a:r>
            <a:r>
              <a:rPr lang="es-ES" b="1" dirty="0" err="1"/>
              <a:t>dockerfile</a:t>
            </a:r>
            <a:endParaRPr lang="es-ES" b="1" dirty="0"/>
          </a:p>
          <a:p>
            <a:r>
              <a:rPr lang="es-ES" dirty="0"/>
              <a:t>FROM openjdk:8-jdk-alpine</a:t>
            </a:r>
          </a:p>
          <a:p>
            <a:r>
              <a:rPr lang="es-ES" dirty="0"/>
              <a:t>ADD cliente.jar client.jar</a:t>
            </a:r>
          </a:p>
          <a:p>
            <a:r>
              <a:rPr lang="es-ES" dirty="0"/>
              <a:t>EXPOSE 8080 </a:t>
            </a:r>
          </a:p>
        </p:txBody>
      </p:sp>
    </p:spTree>
    <p:extLst>
      <p:ext uri="{BB962C8B-B14F-4D97-AF65-F5344CB8AC3E}">
        <p14:creationId xmlns:p14="http://schemas.microsoft.com/office/powerpoint/2010/main" val="606911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8FCBA6-5C38-2C7D-900B-E52CEE16809A}"/>
              </a:ext>
            </a:extLst>
          </p:cNvPr>
          <p:cNvSpPr>
            <a:spLocks noGrp="1"/>
          </p:cNvSpPr>
          <p:nvPr>
            <p:ph type="title"/>
          </p:nvPr>
        </p:nvSpPr>
        <p:spPr/>
        <p:txBody>
          <a:bodyPr/>
          <a:lstStyle/>
          <a:p>
            <a:r>
              <a:rPr lang="es-ES" dirty="0" err="1"/>
              <a:t>Dockerfiles</a:t>
            </a:r>
            <a:r>
              <a:rPr lang="es-ES" dirty="0"/>
              <a:t>- Principales comandos</a:t>
            </a:r>
          </a:p>
        </p:txBody>
      </p:sp>
      <p:sp>
        <p:nvSpPr>
          <p:cNvPr id="3" name="Marcador de contenido 2">
            <a:extLst>
              <a:ext uri="{FF2B5EF4-FFF2-40B4-BE49-F238E27FC236}">
                <a16:creationId xmlns:a16="http://schemas.microsoft.com/office/drawing/2014/main" id="{0E8DB2DC-AAA6-A4B1-A0AE-5774E6115454}"/>
              </a:ext>
            </a:extLst>
          </p:cNvPr>
          <p:cNvSpPr>
            <a:spLocks noGrp="1"/>
          </p:cNvSpPr>
          <p:nvPr>
            <p:ph idx="1"/>
          </p:nvPr>
        </p:nvSpPr>
        <p:spPr/>
        <p:txBody>
          <a:bodyPr>
            <a:normAutofit fontScale="92500" lnSpcReduction="20000"/>
          </a:bodyPr>
          <a:lstStyle/>
          <a:p>
            <a:r>
              <a:rPr lang="es-ES" b="1" dirty="0"/>
              <a:t>FROM</a:t>
            </a:r>
            <a:r>
              <a:rPr lang="es-ES" dirty="0"/>
              <a:t> indica la imagen base de la que se parte</a:t>
            </a:r>
          </a:p>
          <a:p>
            <a:r>
              <a:rPr lang="es-ES" b="1" dirty="0"/>
              <a:t>ADD</a:t>
            </a:r>
            <a:r>
              <a:rPr lang="es-ES" dirty="0"/>
              <a:t>       Archivos a incluir</a:t>
            </a:r>
          </a:p>
          <a:p>
            <a:pPr lvl="1"/>
            <a:r>
              <a:rPr lang="es-ES" dirty="0"/>
              <a:t>ADD </a:t>
            </a:r>
            <a:r>
              <a:rPr lang="es-ES" dirty="0" err="1"/>
              <a:t>ruta_origen</a:t>
            </a:r>
            <a:r>
              <a:rPr lang="es-ES" dirty="0"/>
              <a:t>  </a:t>
            </a:r>
            <a:r>
              <a:rPr lang="es-ES" dirty="0" err="1"/>
              <a:t>ruta_destino</a:t>
            </a:r>
            <a:r>
              <a:rPr lang="es-ES" dirty="0"/>
              <a:t>   </a:t>
            </a:r>
            <a:r>
              <a:rPr lang="es-ES" dirty="0">
                <a:sym typeface="Wingdings" panose="05000000000000000000" pitchFamily="2" charset="2"/>
              </a:rPr>
              <a:t></a:t>
            </a:r>
            <a:r>
              <a:rPr lang="es-ES" dirty="0"/>
              <a:t>  (   ADD servicio.jar    miservicio1.jar)</a:t>
            </a:r>
          </a:p>
          <a:p>
            <a:r>
              <a:rPr lang="es-ES" b="1" dirty="0"/>
              <a:t>EXPOSE</a:t>
            </a:r>
            <a:r>
              <a:rPr lang="es-ES" dirty="0"/>
              <a:t>  número de puerto</a:t>
            </a:r>
          </a:p>
          <a:p>
            <a:r>
              <a:rPr lang="es-ES" b="1" dirty="0"/>
              <a:t>ENTRYPOINT</a:t>
            </a:r>
            <a:r>
              <a:rPr lang="es-ES" dirty="0"/>
              <a:t>   comando(s) que se ejecutaran al lanzar el contenedor</a:t>
            </a:r>
          </a:p>
          <a:p>
            <a:endParaRPr lang="es-ES" dirty="0"/>
          </a:p>
          <a:p>
            <a:endParaRPr lang="es-ES" dirty="0"/>
          </a:p>
          <a:p>
            <a:r>
              <a:rPr lang="es-ES" dirty="0"/>
              <a:t>FROM openjdk:11</a:t>
            </a:r>
          </a:p>
          <a:p>
            <a:r>
              <a:rPr lang="es-ES" dirty="0"/>
              <a:t>ADD crudlibros.jar crudlibros.jar</a:t>
            </a:r>
          </a:p>
          <a:p>
            <a:r>
              <a:rPr lang="es-ES" dirty="0"/>
              <a:t>EXPOSE 8080</a:t>
            </a:r>
          </a:p>
          <a:p>
            <a:r>
              <a:rPr lang="es-ES" dirty="0"/>
              <a:t>ENTRYPOINT [“java”, “-</a:t>
            </a:r>
            <a:r>
              <a:rPr lang="es-ES" dirty="0" err="1"/>
              <a:t>jar</a:t>
            </a:r>
            <a:r>
              <a:rPr lang="es-ES" dirty="0"/>
              <a:t>” “/crudlibros.jar”]</a:t>
            </a:r>
          </a:p>
        </p:txBody>
      </p:sp>
    </p:spTree>
    <p:extLst>
      <p:ext uri="{BB962C8B-B14F-4D97-AF65-F5344CB8AC3E}">
        <p14:creationId xmlns:p14="http://schemas.microsoft.com/office/powerpoint/2010/main" val="2190522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8FCBA6-5C38-2C7D-900B-E52CEE16809A}"/>
              </a:ext>
            </a:extLst>
          </p:cNvPr>
          <p:cNvSpPr>
            <a:spLocks noGrp="1"/>
          </p:cNvSpPr>
          <p:nvPr>
            <p:ph type="title"/>
          </p:nvPr>
        </p:nvSpPr>
        <p:spPr/>
        <p:txBody>
          <a:bodyPr/>
          <a:lstStyle/>
          <a:p>
            <a:r>
              <a:rPr lang="es-ES" dirty="0"/>
              <a:t>Construcción de la Imagen</a:t>
            </a:r>
          </a:p>
        </p:txBody>
      </p:sp>
      <p:sp>
        <p:nvSpPr>
          <p:cNvPr id="3" name="Marcador de contenido 2">
            <a:extLst>
              <a:ext uri="{FF2B5EF4-FFF2-40B4-BE49-F238E27FC236}">
                <a16:creationId xmlns:a16="http://schemas.microsoft.com/office/drawing/2014/main" id="{0E8DB2DC-AAA6-A4B1-A0AE-5774E6115454}"/>
              </a:ext>
            </a:extLst>
          </p:cNvPr>
          <p:cNvSpPr>
            <a:spLocks noGrp="1"/>
          </p:cNvSpPr>
          <p:nvPr>
            <p:ph idx="1"/>
          </p:nvPr>
        </p:nvSpPr>
        <p:spPr/>
        <p:txBody>
          <a:bodyPr>
            <a:normAutofit/>
          </a:bodyPr>
          <a:lstStyle/>
          <a:p>
            <a:r>
              <a:rPr lang="es-ES" dirty="0"/>
              <a:t>Para construir la imagen utilizamos el comando </a:t>
            </a:r>
            <a:r>
              <a:rPr lang="es-ES" dirty="0" err="1"/>
              <a:t>build</a:t>
            </a:r>
            <a:r>
              <a:rPr lang="es-ES" dirty="0"/>
              <a:t> con el formato:</a:t>
            </a:r>
          </a:p>
          <a:p>
            <a:r>
              <a:rPr lang="es-ES" dirty="0"/>
              <a:t>&gt;</a:t>
            </a:r>
            <a:r>
              <a:rPr lang="es-ES" dirty="0" err="1"/>
              <a:t>docker</a:t>
            </a:r>
            <a:r>
              <a:rPr lang="es-ES" dirty="0"/>
              <a:t> </a:t>
            </a:r>
            <a:r>
              <a:rPr lang="es-ES" dirty="0" err="1"/>
              <a:t>build</a:t>
            </a:r>
            <a:r>
              <a:rPr lang="es-ES" dirty="0"/>
              <a:t> –t </a:t>
            </a:r>
            <a:r>
              <a:rPr lang="es-ES" dirty="0" err="1"/>
              <a:t>nombre_imagen</a:t>
            </a:r>
            <a:r>
              <a:rPr lang="es-ES" dirty="0"/>
              <a:t> </a:t>
            </a:r>
            <a:r>
              <a:rPr lang="es-ES" dirty="0" err="1"/>
              <a:t>ruta_dockerfile</a:t>
            </a:r>
            <a:endParaRPr lang="es-ES" dirty="0"/>
          </a:p>
          <a:p>
            <a:endParaRPr lang="es-ES" dirty="0"/>
          </a:p>
          <a:p>
            <a:r>
              <a:rPr lang="es-ES" dirty="0"/>
              <a:t>Si escribimos el comando en la misma carpeta donde esta </a:t>
            </a:r>
            <a:r>
              <a:rPr lang="es-ES" dirty="0" err="1"/>
              <a:t>dokerfile</a:t>
            </a:r>
            <a:r>
              <a:rPr lang="es-ES" dirty="0"/>
              <a:t>:</a:t>
            </a:r>
          </a:p>
          <a:p>
            <a:r>
              <a:rPr lang="es-ES" dirty="0"/>
              <a:t>&gt;</a:t>
            </a:r>
            <a:r>
              <a:rPr lang="es-ES" dirty="0" err="1"/>
              <a:t>docker</a:t>
            </a:r>
            <a:r>
              <a:rPr lang="es-ES" dirty="0"/>
              <a:t> </a:t>
            </a:r>
            <a:r>
              <a:rPr lang="es-ES" dirty="0" err="1"/>
              <a:t>build</a:t>
            </a:r>
            <a:r>
              <a:rPr lang="es-ES" dirty="0"/>
              <a:t> –t imagen1 . </a:t>
            </a:r>
          </a:p>
          <a:p>
            <a:endParaRPr lang="es-ES" dirty="0"/>
          </a:p>
          <a:p>
            <a:r>
              <a:rPr lang="es-ES" dirty="0"/>
              <a:t>Una vez construida aparece en el listado de imágenes con &gt;</a:t>
            </a:r>
            <a:r>
              <a:rPr lang="es-ES" dirty="0" err="1"/>
              <a:t>docker</a:t>
            </a:r>
            <a:r>
              <a:rPr lang="es-ES" dirty="0"/>
              <a:t> </a:t>
            </a:r>
            <a:r>
              <a:rPr lang="es-ES" dirty="0" err="1"/>
              <a:t>images</a:t>
            </a:r>
            <a:endParaRPr lang="es-ES" dirty="0"/>
          </a:p>
        </p:txBody>
      </p:sp>
    </p:spTree>
    <p:extLst>
      <p:ext uri="{BB962C8B-B14F-4D97-AF65-F5344CB8AC3E}">
        <p14:creationId xmlns:p14="http://schemas.microsoft.com/office/powerpoint/2010/main" val="3908791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8FCBA6-5C38-2C7D-900B-E52CEE16809A}"/>
              </a:ext>
            </a:extLst>
          </p:cNvPr>
          <p:cNvSpPr>
            <a:spLocks noGrp="1"/>
          </p:cNvSpPr>
          <p:nvPr>
            <p:ph type="title"/>
          </p:nvPr>
        </p:nvSpPr>
        <p:spPr/>
        <p:txBody>
          <a:bodyPr/>
          <a:lstStyle/>
          <a:p>
            <a:r>
              <a:rPr lang="es-ES" dirty="0"/>
              <a:t>Creación y ejecución de contenedores</a:t>
            </a:r>
          </a:p>
        </p:txBody>
      </p:sp>
      <p:sp>
        <p:nvSpPr>
          <p:cNvPr id="3" name="Marcador de contenido 2">
            <a:extLst>
              <a:ext uri="{FF2B5EF4-FFF2-40B4-BE49-F238E27FC236}">
                <a16:creationId xmlns:a16="http://schemas.microsoft.com/office/drawing/2014/main" id="{0E8DB2DC-AAA6-A4B1-A0AE-5774E6115454}"/>
              </a:ext>
            </a:extLst>
          </p:cNvPr>
          <p:cNvSpPr>
            <a:spLocks noGrp="1"/>
          </p:cNvSpPr>
          <p:nvPr>
            <p:ph idx="1"/>
          </p:nvPr>
        </p:nvSpPr>
        <p:spPr/>
        <p:txBody>
          <a:bodyPr>
            <a:normAutofit/>
          </a:bodyPr>
          <a:lstStyle/>
          <a:p>
            <a:r>
              <a:rPr lang="es-ES" dirty="0"/>
              <a:t>Para crear contenedores a partir de una imagen y ponerlos en ejecución utilizamos el comando run</a:t>
            </a:r>
          </a:p>
          <a:p>
            <a:r>
              <a:rPr lang="es-ES" dirty="0"/>
              <a:t>En el caso de un </a:t>
            </a:r>
            <a:r>
              <a:rPr lang="es-ES" b="1" dirty="0"/>
              <a:t>servicio,</a:t>
            </a:r>
            <a:r>
              <a:rPr lang="es-ES" dirty="0"/>
              <a:t> deberá mapearse el puerto del contenedor a un puerto de la máquina física:</a:t>
            </a:r>
          </a:p>
          <a:p>
            <a:r>
              <a:rPr lang="es-ES" dirty="0"/>
              <a:t>&gt;</a:t>
            </a:r>
            <a:r>
              <a:rPr lang="es-ES" dirty="0" err="1"/>
              <a:t>docker</a:t>
            </a:r>
            <a:r>
              <a:rPr lang="es-ES" dirty="0"/>
              <a:t> run –p </a:t>
            </a:r>
            <a:r>
              <a:rPr lang="es-ES" dirty="0" err="1"/>
              <a:t>puerto_equipo:puerto_contenedor</a:t>
            </a:r>
            <a:r>
              <a:rPr lang="es-ES" dirty="0"/>
              <a:t> </a:t>
            </a:r>
            <a:r>
              <a:rPr lang="es-ES" dirty="0" err="1"/>
              <a:t>nombre:imagen</a:t>
            </a:r>
            <a:endParaRPr lang="es-ES" dirty="0"/>
          </a:p>
          <a:p>
            <a:endParaRPr lang="es-ES" dirty="0"/>
          </a:p>
          <a:p>
            <a:r>
              <a:rPr lang="es-ES" b="1" dirty="0"/>
              <a:t>Ejemplo</a:t>
            </a:r>
            <a:r>
              <a:rPr lang="es-ES" dirty="0"/>
              <a:t>:</a:t>
            </a:r>
          </a:p>
          <a:p>
            <a:r>
              <a:rPr lang="es-ES" dirty="0"/>
              <a:t>Crear un contenedor mapeado al puerto 9000 de la máquina física:</a:t>
            </a:r>
          </a:p>
          <a:p>
            <a:r>
              <a:rPr lang="es-ES" dirty="0"/>
              <a:t>&gt;</a:t>
            </a:r>
            <a:r>
              <a:rPr lang="es-ES" dirty="0" err="1"/>
              <a:t>docker</a:t>
            </a:r>
            <a:r>
              <a:rPr lang="es-ES" dirty="0"/>
              <a:t> run –p 9000:8000 imagen1</a:t>
            </a:r>
          </a:p>
        </p:txBody>
      </p:sp>
    </p:spTree>
    <p:extLst>
      <p:ext uri="{BB962C8B-B14F-4D97-AF65-F5344CB8AC3E}">
        <p14:creationId xmlns:p14="http://schemas.microsoft.com/office/powerpoint/2010/main" val="1682087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Contenedores</a:t>
            </a:r>
          </a:p>
        </p:txBody>
      </p:sp>
      <p:sp>
        <p:nvSpPr>
          <p:cNvPr id="3" name="Marcador de contenido 2"/>
          <p:cNvSpPr>
            <a:spLocks noGrp="1"/>
          </p:cNvSpPr>
          <p:nvPr>
            <p:ph idx="1"/>
          </p:nvPr>
        </p:nvSpPr>
        <p:spPr/>
        <p:txBody>
          <a:bodyPr>
            <a:normAutofit/>
          </a:bodyPr>
          <a:lstStyle/>
          <a:p>
            <a:r>
              <a:rPr lang="es-ES" sz="2800" dirty="0"/>
              <a:t>Los contenedores son una forma de virtualización del sistema operativo. </a:t>
            </a:r>
          </a:p>
          <a:p>
            <a:r>
              <a:rPr lang="es-ES" sz="2800" dirty="0"/>
              <a:t>Un solo contenedor se puede usar para ejecutar cualquier cosa, desde un </a:t>
            </a:r>
            <a:r>
              <a:rPr lang="es-ES" sz="2800" dirty="0" err="1"/>
              <a:t>microservicio</a:t>
            </a:r>
            <a:r>
              <a:rPr lang="es-ES" sz="2800" dirty="0"/>
              <a:t> o un proceso de software a una aplicación de mayor tamaño. </a:t>
            </a:r>
          </a:p>
          <a:p>
            <a:r>
              <a:rPr lang="es-ES" sz="2800" dirty="0"/>
              <a:t>Dentro de un contenedor se encuentran todos los ejecutables, el código binario, las bibliotecas y los archivos de configuración necesarios.</a:t>
            </a:r>
          </a:p>
        </p:txBody>
      </p:sp>
    </p:spTree>
    <p:extLst>
      <p:ext uri="{BB962C8B-B14F-4D97-AF65-F5344CB8AC3E}">
        <p14:creationId xmlns:p14="http://schemas.microsoft.com/office/powerpoint/2010/main" val="3312970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Contenedores</a:t>
            </a:r>
          </a:p>
        </p:txBody>
      </p:sp>
      <p:sp>
        <p:nvSpPr>
          <p:cNvPr id="3" name="Marcador de contenido 2"/>
          <p:cNvSpPr>
            <a:spLocks noGrp="1"/>
          </p:cNvSpPr>
          <p:nvPr>
            <p:ph idx="1"/>
          </p:nvPr>
        </p:nvSpPr>
        <p:spPr/>
        <p:txBody>
          <a:bodyPr>
            <a:normAutofit/>
          </a:bodyPr>
          <a:lstStyle/>
          <a:p>
            <a:r>
              <a:rPr lang="es-ES" sz="2800" dirty="0"/>
              <a:t>No contienen imágenes de los sistemas operativos ( a diferencia de las máquinas virtuales)</a:t>
            </a:r>
          </a:p>
          <a:p>
            <a:pPr>
              <a:lnSpc>
                <a:spcPct val="150000"/>
              </a:lnSpc>
            </a:pPr>
            <a:r>
              <a:rPr lang="es-ES" sz="2800" dirty="0"/>
              <a:t>Más ligero, eficiente y portable que el sistema de máquinas virtuales.</a:t>
            </a:r>
          </a:p>
          <a:p>
            <a:pPr>
              <a:lnSpc>
                <a:spcPct val="150000"/>
              </a:lnSpc>
            </a:pPr>
            <a:endParaRPr lang="es-ES" sz="2800" dirty="0"/>
          </a:p>
          <a:p>
            <a:pPr>
              <a:lnSpc>
                <a:spcPct val="150000"/>
              </a:lnSpc>
            </a:pPr>
            <a:endParaRPr lang="es-ES" sz="2800" dirty="0"/>
          </a:p>
        </p:txBody>
      </p:sp>
    </p:spTree>
    <p:extLst>
      <p:ext uri="{BB962C8B-B14F-4D97-AF65-F5344CB8AC3E}">
        <p14:creationId xmlns:p14="http://schemas.microsoft.com/office/powerpoint/2010/main" val="59963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Docker</a:t>
            </a:r>
            <a:r>
              <a:rPr lang="es-ES" dirty="0"/>
              <a:t> / </a:t>
            </a:r>
            <a:r>
              <a:rPr lang="es-ES" dirty="0" err="1"/>
              <a:t>Kubernetes</a:t>
            </a:r>
            <a:endParaRPr lang="es-ES" dirty="0"/>
          </a:p>
        </p:txBody>
      </p:sp>
      <p:sp>
        <p:nvSpPr>
          <p:cNvPr id="3" name="Marcador de contenido 2"/>
          <p:cNvSpPr>
            <a:spLocks noGrp="1"/>
          </p:cNvSpPr>
          <p:nvPr>
            <p:ph idx="1"/>
          </p:nvPr>
        </p:nvSpPr>
        <p:spPr/>
        <p:txBody>
          <a:bodyPr>
            <a:normAutofit lnSpcReduction="10000"/>
          </a:bodyPr>
          <a:lstStyle/>
          <a:p>
            <a:r>
              <a:rPr lang="es-ES" sz="2800" b="1" dirty="0" err="1"/>
              <a:t>Docker</a:t>
            </a:r>
            <a:r>
              <a:rPr lang="es-ES" sz="2800" dirty="0"/>
              <a:t> es una plataforma de contenedores, se usa para aislar la aplicación. Entorno de ejecución para contenedores. Permite empaquetar una aplicación, junto con toda la infraestructura necesaria para su funcionamiento, facilitando su despliegue.</a:t>
            </a:r>
          </a:p>
          <a:p>
            <a:endParaRPr lang="es-ES" sz="2800" dirty="0"/>
          </a:p>
          <a:p>
            <a:r>
              <a:rPr lang="es-ES" sz="2800" b="1" dirty="0" err="1"/>
              <a:t>Kubernetes</a:t>
            </a:r>
            <a:r>
              <a:rPr lang="es-ES" sz="2800" dirty="0"/>
              <a:t> es un </a:t>
            </a:r>
            <a:r>
              <a:rPr lang="es-ES" sz="2800" b="1" dirty="0"/>
              <a:t>orquestador de contenedores</a:t>
            </a:r>
            <a:r>
              <a:rPr lang="es-ES" sz="2800" dirty="0"/>
              <a:t> para plataformas de </a:t>
            </a:r>
            <a:r>
              <a:rPr lang="es-ES" sz="2800" dirty="0" err="1"/>
              <a:t>contenedorización</a:t>
            </a:r>
            <a:r>
              <a:rPr lang="es-ES" sz="2800" dirty="0"/>
              <a:t> como </a:t>
            </a:r>
            <a:r>
              <a:rPr lang="es-ES" sz="2800" dirty="0" err="1"/>
              <a:t>Docker</a:t>
            </a:r>
            <a:r>
              <a:rPr lang="es-ES" sz="2800" dirty="0"/>
              <a:t>. Ofrece un entorno de administración centrado en contenedores. </a:t>
            </a:r>
          </a:p>
        </p:txBody>
      </p:sp>
    </p:spTree>
    <p:extLst>
      <p:ext uri="{BB962C8B-B14F-4D97-AF65-F5344CB8AC3E}">
        <p14:creationId xmlns:p14="http://schemas.microsoft.com/office/powerpoint/2010/main" val="2904308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Docker</a:t>
            </a:r>
            <a:r>
              <a:rPr lang="es-ES" dirty="0"/>
              <a:t> / </a:t>
            </a:r>
            <a:r>
              <a:rPr lang="es-ES" dirty="0" err="1"/>
              <a:t>Kubernetes</a:t>
            </a:r>
            <a:endParaRPr lang="es-ES" dirty="0"/>
          </a:p>
        </p:txBody>
      </p:sp>
      <p:pic>
        <p:nvPicPr>
          <p:cNvPr id="4" name="Marcador de contenido 3"/>
          <p:cNvPicPr>
            <a:picLocks noGrp="1" noChangeAspect="1"/>
          </p:cNvPicPr>
          <p:nvPr>
            <p:ph idx="1"/>
          </p:nvPr>
        </p:nvPicPr>
        <p:blipFill>
          <a:blip r:embed="rId2"/>
          <a:stretch>
            <a:fillRect/>
          </a:stretch>
        </p:blipFill>
        <p:spPr>
          <a:xfrm>
            <a:off x="3777111" y="2181225"/>
            <a:ext cx="4637778" cy="3678238"/>
          </a:xfrm>
          <a:prstGeom prst="rect">
            <a:avLst/>
          </a:prstGeom>
        </p:spPr>
      </p:pic>
    </p:spTree>
    <p:extLst>
      <p:ext uri="{BB962C8B-B14F-4D97-AF65-F5344CB8AC3E}">
        <p14:creationId xmlns:p14="http://schemas.microsoft.com/office/powerpoint/2010/main" val="4099150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Similitudes </a:t>
            </a:r>
            <a:r>
              <a:rPr lang="es-ES" dirty="0" err="1"/>
              <a:t>Docker</a:t>
            </a:r>
            <a:r>
              <a:rPr lang="es-ES" dirty="0"/>
              <a:t> / </a:t>
            </a:r>
            <a:r>
              <a:rPr lang="es-ES" dirty="0" err="1"/>
              <a:t>Kubernetes</a:t>
            </a:r>
            <a:endParaRPr lang="es-ES" dirty="0"/>
          </a:p>
        </p:txBody>
      </p:sp>
      <p:sp>
        <p:nvSpPr>
          <p:cNvPr id="3" name="Marcador de contenido 2"/>
          <p:cNvSpPr>
            <a:spLocks noGrp="1"/>
          </p:cNvSpPr>
          <p:nvPr>
            <p:ph idx="1"/>
          </p:nvPr>
        </p:nvSpPr>
        <p:spPr/>
        <p:txBody>
          <a:bodyPr>
            <a:normAutofit/>
          </a:bodyPr>
          <a:lstStyle/>
          <a:p>
            <a:r>
              <a:rPr lang="es-ES" sz="2800" dirty="0"/>
              <a:t>Se usan en arquitecturas basadas en </a:t>
            </a:r>
            <a:r>
              <a:rPr lang="es-ES" sz="2800" dirty="0" err="1"/>
              <a:t>microservicios</a:t>
            </a:r>
            <a:r>
              <a:rPr lang="es-ES" sz="2800" dirty="0"/>
              <a:t>.</a:t>
            </a:r>
          </a:p>
          <a:p>
            <a:r>
              <a:rPr lang="es-ES" sz="2800" dirty="0"/>
              <a:t>Usan archivos YAML (YML)</a:t>
            </a:r>
          </a:p>
          <a:p>
            <a:r>
              <a:rPr lang="es-ES" sz="2800" dirty="0"/>
              <a:t>Escritos en </a:t>
            </a:r>
            <a:r>
              <a:rPr lang="es-ES" sz="2800" dirty="0" err="1"/>
              <a:t>Go</a:t>
            </a:r>
            <a:endParaRPr lang="es-ES" sz="2800" dirty="0"/>
          </a:p>
          <a:p>
            <a:endParaRPr lang="es-ES" sz="2800" dirty="0"/>
          </a:p>
          <a:p>
            <a:endParaRPr lang="es-ES" sz="2800" dirty="0"/>
          </a:p>
        </p:txBody>
      </p:sp>
    </p:spTree>
    <p:extLst>
      <p:ext uri="{BB962C8B-B14F-4D97-AF65-F5344CB8AC3E}">
        <p14:creationId xmlns:p14="http://schemas.microsoft.com/office/powerpoint/2010/main" val="50761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Docker</a:t>
            </a:r>
            <a:endParaRPr lang="es-ES" dirty="0"/>
          </a:p>
        </p:txBody>
      </p:sp>
      <p:sp>
        <p:nvSpPr>
          <p:cNvPr id="3" name="Marcador de contenido 2"/>
          <p:cNvSpPr>
            <a:spLocks noGrp="1"/>
          </p:cNvSpPr>
          <p:nvPr>
            <p:ph idx="1"/>
          </p:nvPr>
        </p:nvSpPr>
        <p:spPr>
          <a:xfrm>
            <a:off x="581192" y="1976284"/>
            <a:ext cx="11029615" cy="3882515"/>
          </a:xfrm>
        </p:spPr>
        <p:txBody>
          <a:bodyPr>
            <a:normAutofit/>
          </a:bodyPr>
          <a:lstStyle/>
          <a:p>
            <a:r>
              <a:rPr lang="es-ES" sz="2800" dirty="0"/>
              <a:t>Entorno de ejecución para contenedores</a:t>
            </a:r>
          </a:p>
          <a:p>
            <a:pPr marL="0" indent="0">
              <a:buNone/>
            </a:pPr>
            <a:r>
              <a:rPr lang="es-ES" sz="2800" b="1" dirty="0" err="1"/>
              <a:t>Docker</a:t>
            </a:r>
            <a:r>
              <a:rPr lang="es-ES" sz="2800" dirty="0"/>
              <a:t>                                                   </a:t>
            </a:r>
            <a:r>
              <a:rPr lang="es-ES" sz="2800" b="1" dirty="0"/>
              <a:t>Virtual Machine   </a:t>
            </a:r>
          </a:p>
          <a:p>
            <a:endParaRPr lang="es-ES" sz="2800" b="1" dirty="0"/>
          </a:p>
          <a:p>
            <a:pPr marL="0" indent="0">
              <a:buNone/>
            </a:pPr>
            <a:r>
              <a:rPr lang="es-ES" sz="2800" b="1" dirty="0"/>
              <a:t>                                                     </a:t>
            </a:r>
          </a:p>
          <a:p>
            <a:endParaRPr lang="es-ES" sz="2800" dirty="0"/>
          </a:p>
          <a:p>
            <a:endParaRPr lang="es-ES" sz="2800" dirty="0"/>
          </a:p>
          <a:p>
            <a:endParaRPr lang="es-ES" sz="2800" dirty="0"/>
          </a:p>
        </p:txBody>
      </p:sp>
      <p:graphicFrame>
        <p:nvGraphicFramePr>
          <p:cNvPr id="4" name="Tabla 3"/>
          <p:cNvGraphicFramePr>
            <a:graphicFrameLocks noGrp="1"/>
          </p:cNvGraphicFramePr>
          <p:nvPr>
            <p:extLst>
              <p:ext uri="{D42A27DB-BD31-4B8C-83A1-F6EECF244321}">
                <p14:modId xmlns:p14="http://schemas.microsoft.com/office/powerpoint/2010/main" val="3622588363"/>
              </p:ext>
            </p:extLst>
          </p:nvPr>
        </p:nvGraphicFramePr>
        <p:xfrm>
          <a:off x="914400" y="3743085"/>
          <a:ext cx="5338920" cy="2580256"/>
        </p:xfrm>
        <a:graphic>
          <a:graphicData uri="http://schemas.openxmlformats.org/drawingml/2006/table">
            <a:tbl>
              <a:tblPr firstRow="1" bandRow="1">
                <a:tableStyleId>{5C22544A-7EE6-4342-B048-85BDC9FD1C3A}</a:tableStyleId>
              </a:tblPr>
              <a:tblGrid>
                <a:gridCol w="1779640">
                  <a:extLst>
                    <a:ext uri="{9D8B030D-6E8A-4147-A177-3AD203B41FA5}">
                      <a16:colId xmlns:a16="http://schemas.microsoft.com/office/drawing/2014/main" val="20000"/>
                    </a:ext>
                  </a:extLst>
                </a:gridCol>
                <a:gridCol w="1779640">
                  <a:extLst>
                    <a:ext uri="{9D8B030D-6E8A-4147-A177-3AD203B41FA5}">
                      <a16:colId xmlns:a16="http://schemas.microsoft.com/office/drawing/2014/main" val="20001"/>
                    </a:ext>
                  </a:extLst>
                </a:gridCol>
                <a:gridCol w="1779640">
                  <a:extLst>
                    <a:ext uri="{9D8B030D-6E8A-4147-A177-3AD203B41FA5}">
                      <a16:colId xmlns:a16="http://schemas.microsoft.com/office/drawing/2014/main" val="20002"/>
                    </a:ext>
                  </a:extLst>
                </a:gridCol>
              </a:tblGrid>
              <a:tr h="645064">
                <a:tc>
                  <a:txBody>
                    <a:bodyPr/>
                    <a:lstStyle/>
                    <a:p>
                      <a:r>
                        <a:rPr lang="es-ES" dirty="0"/>
                        <a:t>Contenedor</a:t>
                      </a:r>
                      <a:r>
                        <a:rPr lang="es-ES" baseline="0" dirty="0"/>
                        <a:t> 1</a:t>
                      </a:r>
                      <a:endParaRPr lang="es-ES" dirty="0"/>
                    </a:p>
                  </a:txBody>
                  <a:tcPr/>
                </a:tc>
                <a:tc>
                  <a:txBody>
                    <a:bodyPr/>
                    <a:lstStyle/>
                    <a:p>
                      <a:r>
                        <a:rPr lang="es-ES" dirty="0"/>
                        <a:t>Contenedor</a:t>
                      </a:r>
                      <a:r>
                        <a:rPr lang="es-ES" baseline="0" dirty="0"/>
                        <a:t> 2</a:t>
                      </a:r>
                      <a:endParaRPr lang="es-E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dirty="0"/>
                        <a:t>Contenedor</a:t>
                      </a:r>
                      <a:r>
                        <a:rPr lang="es-ES" baseline="0" dirty="0"/>
                        <a:t> 3</a:t>
                      </a:r>
                      <a:endParaRPr lang="es-ES" dirty="0"/>
                    </a:p>
                    <a:p>
                      <a:endParaRPr lang="es-ES" dirty="0"/>
                    </a:p>
                  </a:txBody>
                  <a:tcPr/>
                </a:tc>
                <a:extLst>
                  <a:ext uri="{0D108BD9-81ED-4DB2-BD59-A6C34878D82A}">
                    <a16:rowId xmlns:a16="http://schemas.microsoft.com/office/drawing/2014/main" val="10000"/>
                  </a:ext>
                </a:extLst>
              </a:tr>
              <a:tr h="645064">
                <a:tc gridSpan="3">
                  <a:txBody>
                    <a:bodyPr/>
                    <a:lstStyle/>
                    <a:p>
                      <a:pPr algn="ctr"/>
                      <a:r>
                        <a:rPr lang="es-ES" sz="2000" b="1" dirty="0" err="1"/>
                        <a:t>Docker</a:t>
                      </a:r>
                      <a:r>
                        <a:rPr lang="es-ES" sz="2000" b="1" dirty="0"/>
                        <a:t> </a:t>
                      </a:r>
                      <a:r>
                        <a:rPr lang="es-ES" sz="2000" b="1" dirty="0" err="1"/>
                        <a:t>Engine</a:t>
                      </a:r>
                      <a:endParaRPr lang="es-ES" sz="2000" b="1" dirty="0"/>
                    </a:p>
                  </a:txBody>
                  <a:tcP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10001"/>
                  </a:ext>
                </a:extLst>
              </a:tr>
              <a:tr h="645064">
                <a:tc gridSpan="3">
                  <a:txBody>
                    <a:bodyPr/>
                    <a:lstStyle/>
                    <a:p>
                      <a:pPr algn="ctr"/>
                      <a:r>
                        <a:rPr lang="es-ES" sz="2000" b="1" dirty="0"/>
                        <a:t>SO propietario</a:t>
                      </a:r>
                    </a:p>
                  </a:txBody>
                  <a:tcP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10002"/>
                  </a:ext>
                </a:extLst>
              </a:tr>
              <a:tr h="645064">
                <a:tc gridSpan="3">
                  <a:txBody>
                    <a:bodyPr/>
                    <a:lstStyle/>
                    <a:p>
                      <a:pPr algn="ctr"/>
                      <a:r>
                        <a:rPr lang="es-ES" sz="2000" b="1" dirty="0"/>
                        <a:t>HOST</a:t>
                      </a:r>
                    </a:p>
                  </a:txBody>
                  <a:tcP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10003"/>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2076874341"/>
              </p:ext>
            </p:extLst>
          </p:nvPr>
        </p:nvGraphicFramePr>
        <p:xfrm>
          <a:off x="7152968" y="3743085"/>
          <a:ext cx="4798143" cy="2631248"/>
        </p:xfrm>
        <a:graphic>
          <a:graphicData uri="http://schemas.openxmlformats.org/drawingml/2006/table">
            <a:tbl>
              <a:tblPr firstRow="1" bandRow="1">
                <a:tableStyleId>{5C22544A-7EE6-4342-B048-85BDC9FD1C3A}</a:tableStyleId>
              </a:tblPr>
              <a:tblGrid>
                <a:gridCol w="1599381">
                  <a:extLst>
                    <a:ext uri="{9D8B030D-6E8A-4147-A177-3AD203B41FA5}">
                      <a16:colId xmlns:a16="http://schemas.microsoft.com/office/drawing/2014/main" val="20000"/>
                    </a:ext>
                  </a:extLst>
                </a:gridCol>
                <a:gridCol w="1599381">
                  <a:extLst>
                    <a:ext uri="{9D8B030D-6E8A-4147-A177-3AD203B41FA5}">
                      <a16:colId xmlns:a16="http://schemas.microsoft.com/office/drawing/2014/main" val="20001"/>
                    </a:ext>
                  </a:extLst>
                </a:gridCol>
                <a:gridCol w="1599381">
                  <a:extLst>
                    <a:ext uri="{9D8B030D-6E8A-4147-A177-3AD203B41FA5}">
                      <a16:colId xmlns:a16="http://schemas.microsoft.com/office/drawing/2014/main" val="20002"/>
                    </a:ext>
                  </a:extLst>
                </a:gridCol>
              </a:tblGrid>
              <a:tr h="366755">
                <a:tc>
                  <a:txBody>
                    <a:bodyPr/>
                    <a:lstStyle/>
                    <a:p>
                      <a:r>
                        <a:rPr lang="es-ES" dirty="0"/>
                        <a:t>VM</a:t>
                      </a:r>
                      <a:r>
                        <a:rPr lang="es-ES" baseline="0" dirty="0"/>
                        <a:t> 1</a:t>
                      </a:r>
                      <a:endParaRPr lang="es-ES" dirty="0"/>
                    </a:p>
                  </a:txBody>
                  <a:tcPr/>
                </a:tc>
                <a:tc>
                  <a:txBody>
                    <a:bodyPr/>
                    <a:lstStyle/>
                    <a:p>
                      <a:r>
                        <a:rPr lang="es-ES" dirty="0"/>
                        <a:t>VM2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a:t>VM</a:t>
                      </a:r>
                      <a:r>
                        <a:rPr lang="es-ES" baseline="0"/>
                        <a:t> </a:t>
                      </a:r>
                      <a:r>
                        <a:rPr lang="es-ES" baseline="0" dirty="0"/>
                        <a:t>3</a:t>
                      </a:r>
                      <a:endParaRPr lang="es-ES" dirty="0"/>
                    </a:p>
                    <a:p>
                      <a:endParaRPr lang="es-ES" dirty="0"/>
                    </a:p>
                  </a:txBody>
                  <a:tcPr/>
                </a:tc>
                <a:extLst>
                  <a:ext uri="{0D108BD9-81ED-4DB2-BD59-A6C34878D82A}">
                    <a16:rowId xmlns:a16="http://schemas.microsoft.com/office/drawing/2014/main" val="10000"/>
                  </a:ext>
                </a:extLst>
              </a:tr>
              <a:tr h="645064">
                <a:tc>
                  <a:txBody>
                    <a:bodyPr/>
                    <a:lstStyle/>
                    <a:p>
                      <a:pPr algn="ctr"/>
                      <a:r>
                        <a:rPr lang="es-ES" sz="2000" b="1" dirty="0"/>
                        <a:t>SO1</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ES" sz="2000" b="1" dirty="0"/>
                        <a:t>SO2</a:t>
                      </a:r>
                    </a:p>
                    <a:p>
                      <a:pPr algn="ctr"/>
                      <a:endParaRPr lang="es-ES" sz="2000" b="1"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ES" sz="1800" b="1" dirty="0"/>
                        <a:t>SO3</a:t>
                      </a:r>
                    </a:p>
                    <a:p>
                      <a:pPr algn="ctr"/>
                      <a:endParaRPr lang="es-ES" dirty="0"/>
                    </a:p>
                  </a:txBody>
                  <a:tcPr/>
                </a:tc>
                <a:extLst>
                  <a:ext uri="{0D108BD9-81ED-4DB2-BD59-A6C34878D82A}">
                    <a16:rowId xmlns:a16="http://schemas.microsoft.com/office/drawing/2014/main" val="10001"/>
                  </a:ext>
                </a:extLst>
              </a:tr>
              <a:tr h="645064">
                <a:tc gridSpan="3">
                  <a:txBody>
                    <a:bodyPr/>
                    <a:lstStyle/>
                    <a:p>
                      <a:pPr algn="ctr"/>
                      <a:r>
                        <a:rPr lang="es-ES" sz="2000" b="1" dirty="0"/>
                        <a:t>SO propietario</a:t>
                      </a:r>
                    </a:p>
                  </a:txBody>
                  <a:tcP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10002"/>
                  </a:ext>
                </a:extLst>
              </a:tr>
              <a:tr h="645064">
                <a:tc gridSpan="3">
                  <a:txBody>
                    <a:bodyPr/>
                    <a:lstStyle/>
                    <a:p>
                      <a:pPr algn="ctr"/>
                      <a:r>
                        <a:rPr lang="es-ES" sz="2000" b="1" dirty="0"/>
                        <a:t>HOST</a:t>
                      </a:r>
                    </a:p>
                  </a:txBody>
                  <a:tcP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93644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Docker</a:t>
            </a:r>
            <a:endParaRPr lang="es-ES" dirty="0"/>
          </a:p>
        </p:txBody>
      </p:sp>
      <p:sp>
        <p:nvSpPr>
          <p:cNvPr id="3" name="Marcador de contenido 2"/>
          <p:cNvSpPr>
            <a:spLocks noGrp="1"/>
          </p:cNvSpPr>
          <p:nvPr>
            <p:ph idx="1"/>
          </p:nvPr>
        </p:nvSpPr>
        <p:spPr/>
        <p:txBody>
          <a:bodyPr>
            <a:normAutofit/>
          </a:bodyPr>
          <a:lstStyle/>
          <a:p>
            <a:r>
              <a:rPr lang="es-ES" sz="3200" dirty="0"/>
              <a:t>Al incluir un </a:t>
            </a:r>
            <a:r>
              <a:rPr lang="es-ES" sz="3200" dirty="0" err="1"/>
              <a:t>microservicio</a:t>
            </a:r>
            <a:r>
              <a:rPr lang="es-ES" sz="3200" dirty="0"/>
              <a:t> en un contenedor no hay que preocuparse de instalar el </a:t>
            </a:r>
            <a:r>
              <a:rPr lang="es-ES" sz="3200" dirty="0" err="1"/>
              <a:t>runtime</a:t>
            </a:r>
            <a:r>
              <a:rPr lang="es-ES" sz="3200" dirty="0"/>
              <a:t> de Java en la máquina destino.</a:t>
            </a:r>
          </a:p>
          <a:p>
            <a:endParaRPr lang="es-ES" sz="3200" dirty="0"/>
          </a:p>
          <a:p>
            <a:endParaRPr lang="es-ES" sz="3200" dirty="0"/>
          </a:p>
        </p:txBody>
      </p:sp>
    </p:spTree>
    <p:extLst>
      <p:ext uri="{BB962C8B-B14F-4D97-AF65-F5344CB8AC3E}">
        <p14:creationId xmlns:p14="http://schemas.microsoft.com/office/powerpoint/2010/main" val="1864363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Docker</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188739221"/>
              </p:ext>
            </p:extLst>
          </p:nvPr>
        </p:nvGraphicFramePr>
        <p:xfrm>
          <a:off x="6814456" y="2514601"/>
          <a:ext cx="1654630" cy="731520"/>
        </p:xfrm>
        <a:graphic>
          <a:graphicData uri="http://schemas.openxmlformats.org/drawingml/2006/table">
            <a:tbl>
              <a:tblPr firstRow="1" bandRow="1">
                <a:tableStyleId>{5C22544A-7EE6-4342-B048-85BDC9FD1C3A}</a:tableStyleId>
              </a:tblPr>
              <a:tblGrid>
                <a:gridCol w="1654630">
                  <a:extLst>
                    <a:ext uri="{9D8B030D-6E8A-4147-A177-3AD203B41FA5}">
                      <a16:colId xmlns:a16="http://schemas.microsoft.com/office/drawing/2014/main" val="20000"/>
                    </a:ext>
                  </a:extLst>
                </a:gridCol>
              </a:tblGrid>
              <a:tr h="354875">
                <a:tc>
                  <a:txBody>
                    <a:bodyPr/>
                    <a:lstStyle/>
                    <a:p>
                      <a:pPr algn="ctr"/>
                      <a:r>
                        <a:rPr lang="es-ES" dirty="0"/>
                        <a:t>JVM, JSE</a:t>
                      </a:r>
                    </a:p>
                  </a:txBody>
                  <a:tcPr/>
                </a:tc>
                <a:extLst>
                  <a:ext uri="{0D108BD9-81ED-4DB2-BD59-A6C34878D82A}">
                    <a16:rowId xmlns:a16="http://schemas.microsoft.com/office/drawing/2014/main" val="10000"/>
                  </a:ext>
                </a:extLst>
              </a:tr>
              <a:tr h="354875">
                <a:tc>
                  <a:txBody>
                    <a:bodyPr/>
                    <a:lstStyle/>
                    <a:p>
                      <a:pPr algn="ctr"/>
                      <a:r>
                        <a:rPr lang="es-ES" dirty="0"/>
                        <a:t>SO</a:t>
                      </a:r>
                    </a:p>
                  </a:txBody>
                  <a:tcPr/>
                </a:tc>
                <a:extLst>
                  <a:ext uri="{0D108BD9-81ED-4DB2-BD59-A6C34878D82A}">
                    <a16:rowId xmlns:a16="http://schemas.microsoft.com/office/drawing/2014/main" val="10001"/>
                  </a:ext>
                </a:extLst>
              </a:tr>
            </a:tbl>
          </a:graphicData>
        </a:graphic>
      </p:graphicFrame>
      <p:sp>
        <p:nvSpPr>
          <p:cNvPr id="4" name="Rectángulo 3"/>
          <p:cNvSpPr/>
          <p:nvPr/>
        </p:nvSpPr>
        <p:spPr>
          <a:xfrm>
            <a:off x="947057" y="2634343"/>
            <a:ext cx="2416629" cy="870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t>microservicio</a:t>
            </a:r>
            <a:endParaRPr lang="es-ES" sz="2400" dirty="0"/>
          </a:p>
        </p:txBody>
      </p:sp>
      <p:sp>
        <p:nvSpPr>
          <p:cNvPr id="6" name="Rectángulo 5"/>
          <p:cNvSpPr/>
          <p:nvPr/>
        </p:nvSpPr>
        <p:spPr>
          <a:xfrm>
            <a:off x="947056" y="4691743"/>
            <a:ext cx="2416629" cy="870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t>microservicio</a:t>
            </a:r>
            <a:r>
              <a:rPr lang="es-ES" sz="2400" dirty="0"/>
              <a:t> en contenedor</a:t>
            </a:r>
          </a:p>
        </p:txBody>
      </p:sp>
      <p:graphicFrame>
        <p:nvGraphicFramePr>
          <p:cNvPr id="8" name="Marcador de contenido 4"/>
          <p:cNvGraphicFramePr>
            <a:graphicFrameLocks/>
          </p:cNvGraphicFramePr>
          <p:nvPr>
            <p:extLst>
              <p:ext uri="{D42A27DB-BD31-4B8C-83A1-F6EECF244321}">
                <p14:modId xmlns:p14="http://schemas.microsoft.com/office/powerpoint/2010/main" val="1133066145"/>
              </p:ext>
            </p:extLst>
          </p:nvPr>
        </p:nvGraphicFramePr>
        <p:xfrm>
          <a:off x="6847110" y="4757056"/>
          <a:ext cx="2111834" cy="1011384"/>
        </p:xfrm>
        <a:graphic>
          <a:graphicData uri="http://schemas.openxmlformats.org/drawingml/2006/table">
            <a:tbl>
              <a:tblPr firstRow="1" bandRow="1">
                <a:tableStyleId>{5C22544A-7EE6-4342-B048-85BDC9FD1C3A}</a:tableStyleId>
              </a:tblPr>
              <a:tblGrid>
                <a:gridCol w="2111834">
                  <a:extLst>
                    <a:ext uri="{9D8B030D-6E8A-4147-A177-3AD203B41FA5}">
                      <a16:colId xmlns:a16="http://schemas.microsoft.com/office/drawing/2014/main" val="20000"/>
                    </a:ext>
                  </a:extLst>
                </a:gridCol>
              </a:tblGrid>
              <a:tr h="587830">
                <a:tc>
                  <a:txBody>
                    <a:bodyPr/>
                    <a:lstStyle/>
                    <a:p>
                      <a:pPr algn="ctr"/>
                      <a:r>
                        <a:rPr lang="es-ES" dirty="0" err="1"/>
                        <a:t>Docker</a:t>
                      </a:r>
                      <a:r>
                        <a:rPr lang="es-ES" dirty="0"/>
                        <a:t> </a:t>
                      </a:r>
                      <a:r>
                        <a:rPr lang="es-ES" dirty="0" err="1"/>
                        <a:t>engine</a:t>
                      </a:r>
                      <a:endParaRPr lang="es-ES" dirty="0"/>
                    </a:p>
                  </a:txBody>
                  <a:tcPr/>
                </a:tc>
                <a:extLst>
                  <a:ext uri="{0D108BD9-81ED-4DB2-BD59-A6C34878D82A}">
                    <a16:rowId xmlns:a16="http://schemas.microsoft.com/office/drawing/2014/main" val="10000"/>
                  </a:ext>
                </a:extLst>
              </a:tr>
              <a:tr h="423554">
                <a:tc>
                  <a:txBody>
                    <a:bodyPr/>
                    <a:lstStyle/>
                    <a:p>
                      <a:pPr algn="ctr"/>
                      <a:r>
                        <a:rPr lang="es-ES" dirty="0"/>
                        <a:t>SO</a:t>
                      </a:r>
                    </a:p>
                  </a:txBody>
                  <a:tcPr/>
                </a:tc>
                <a:extLst>
                  <a:ext uri="{0D108BD9-81ED-4DB2-BD59-A6C34878D82A}">
                    <a16:rowId xmlns:a16="http://schemas.microsoft.com/office/drawing/2014/main" val="10001"/>
                  </a:ext>
                </a:extLst>
              </a:tr>
            </a:tbl>
          </a:graphicData>
        </a:graphic>
      </p:graphicFrame>
      <p:sp>
        <p:nvSpPr>
          <p:cNvPr id="9" name="CuadroTexto 8"/>
          <p:cNvSpPr txBox="1"/>
          <p:nvPr/>
        </p:nvSpPr>
        <p:spPr>
          <a:xfrm>
            <a:off x="1513113" y="2145269"/>
            <a:ext cx="1284514" cy="400110"/>
          </a:xfrm>
          <a:prstGeom prst="rect">
            <a:avLst/>
          </a:prstGeom>
          <a:noFill/>
        </p:spPr>
        <p:txBody>
          <a:bodyPr wrap="square" rtlCol="0">
            <a:spAutoFit/>
          </a:bodyPr>
          <a:lstStyle/>
          <a:p>
            <a:r>
              <a:rPr lang="es-ES" sz="2000" dirty="0"/>
              <a:t>.</a:t>
            </a:r>
            <a:r>
              <a:rPr lang="es-ES" sz="2000" dirty="0" err="1"/>
              <a:t>jar</a:t>
            </a:r>
            <a:endParaRPr lang="es-ES" sz="2000" dirty="0"/>
          </a:p>
        </p:txBody>
      </p:sp>
      <p:cxnSp>
        <p:nvCxnSpPr>
          <p:cNvPr id="11" name="Conector recto de flecha 10"/>
          <p:cNvCxnSpPr/>
          <p:nvPr/>
        </p:nvCxnSpPr>
        <p:spPr>
          <a:xfrm flipV="1">
            <a:off x="3472543" y="2710543"/>
            <a:ext cx="3145971" cy="359228"/>
          </a:xfrm>
          <a:prstGeom prst="straightConnector1">
            <a:avLst/>
          </a:prstGeom>
          <a:ln w="41275">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p:nvPr/>
        </p:nvCxnSpPr>
        <p:spPr>
          <a:xfrm flipV="1">
            <a:off x="3532412" y="4903520"/>
            <a:ext cx="3145971" cy="359228"/>
          </a:xfrm>
          <a:prstGeom prst="straightConnector1">
            <a:avLst/>
          </a:prstGeom>
          <a:ln w="41275">
            <a:headEnd type="non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6033352"/>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Dividendo</Template>
  <TotalTime>1671</TotalTime>
  <Words>683</Words>
  <Application>Microsoft Office PowerPoint</Application>
  <PresentationFormat>Panorámica</PresentationFormat>
  <Paragraphs>130</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Gill Sans MT</vt:lpstr>
      <vt:lpstr>Wingdings</vt:lpstr>
      <vt:lpstr>Wingdings 2</vt:lpstr>
      <vt:lpstr>Dividendo</vt:lpstr>
      <vt:lpstr>DOCKER</vt:lpstr>
      <vt:lpstr>Contenedores</vt:lpstr>
      <vt:lpstr>Contenedores</vt:lpstr>
      <vt:lpstr>Docker / Kubernetes</vt:lpstr>
      <vt:lpstr>Docker / Kubernetes</vt:lpstr>
      <vt:lpstr>Similitudes Docker / Kubernetes</vt:lpstr>
      <vt:lpstr>Docker</vt:lpstr>
      <vt:lpstr>Docker</vt:lpstr>
      <vt:lpstr>Docker</vt:lpstr>
      <vt:lpstr>Imágenes y contenedores</vt:lpstr>
      <vt:lpstr>Docker docker.com Comandos básicos desde línea comandos</vt:lpstr>
      <vt:lpstr>Docker docker.com Comandos básicos desde línea comandos</vt:lpstr>
      <vt:lpstr>Dockerfiles</vt:lpstr>
      <vt:lpstr>Dockerfiles- Principales comandos</vt:lpstr>
      <vt:lpstr>Construcción de la Imagen</vt:lpstr>
      <vt:lpstr>Creación y ejecución de contenedores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Glosario</dc:title>
  <dc:creator>Isabel Sera1 Sera2</dc:creator>
  <cp:lastModifiedBy>iaresblazquez@usal.es</cp:lastModifiedBy>
  <cp:revision>42</cp:revision>
  <dcterms:created xsi:type="dcterms:W3CDTF">2022-11-04T08:40:19Z</dcterms:created>
  <dcterms:modified xsi:type="dcterms:W3CDTF">2024-11-11T19:02:37Z</dcterms:modified>
</cp:coreProperties>
</file>