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62DAEDC-3539-4CA0-993E-E3AE39645E9C}">
          <p14:sldIdLst>
            <p14:sldId id="256"/>
            <p14:sldId id="27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C7B4D4D-A167-4226-B5A9-9C05F32AF6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6A81C6-5D66-4A5E-96C4-39EE9DCCDE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24116-89DA-4FAF-B2C8-C0C7B868E1DE}" type="datetimeFigureOut">
              <a:rPr lang="es-ES" smtClean="0"/>
              <a:t>09/10/2023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F755A2-A42C-4B6D-A618-DD0305B49C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05A46-0DD3-4141-8CBD-44FAB45B4A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AEB2B-AB1D-4129-8469-FE62C30586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82011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6C83B-8EB0-4CD4-BC2B-D2F68DA3A255}" type="datetimeFigureOut">
              <a:rPr lang="es-ES" smtClean="0"/>
              <a:t>09/10/2023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D6660-C3CA-4B7A-BEE7-096BB23DB1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54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7A3C7F-F6DA-456A-9270-8FF3D5FF887D}" type="datetime1">
              <a:rPr lang="es-ES" smtClean="0"/>
              <a:t>09/10/2023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AE67AE-3B7C-44DA-92F1-DEC313D3E893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09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1A4D-2AA7-4BB4-9BCB-D6A86019B793}" type="datetime1">
              <a:rPr lang="es-ES" smtClean="0"/>
              <a:t>09/10/2023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46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9ADC-49FB-441E-AEE6-32C4CE990790}" type="datetime1">
              <a:rPr lang="es-ES" smtClean="0"/>
              <a:t>09/10/2023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495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F2F7-2B29-405B-8C56-6913DCE97AC4}" type="datetime1">
              <a:rPr lang="es-ES" smtClean="0"/>
              <a:t>09/10/2023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115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BD8000-746C-41C5-8BD4-474CEA7D85FA}" type="datetime1">
              <a:rPr lang="es-ES" smtClean="0"/>
              <a:t>09/10/2023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AE67AE-3B7C-44DA-92F1-DEC313D3E893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9705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707C-132A-4883-9B14-DAD604B72233}" type="datetime1">
              <a:rPr lang="es-ES" smtClean="0"/>
              <a:t>09/10/2023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9845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ECD-4664-448F-8898-2F2FD5A1658C}" type="datetime1">
              <a:rPr lang="es-ES" smtClean="0"/>
              <a:t>09/10/2023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5278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8B99-6923-49DA-9FF4-A8A39F2D1465}" type="datetime1">
              <a:rPr lang="es-ES" smtClean="0"/>
              <a:t>09/10/2023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455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B063-F322-44C3-9224-742197FE9A7C}" type="datetime1">
              <a:rPr lang="es-ES" smtClean="0"/>
              <a:t>09/10/2023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08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23922CE-6262-436C-B87A-6F924709124C}" type="datetime1">
              <a:rPr lang="es-ES" smtClean="0"/>
              <a:t>09/10/2023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AAE67AE-3B7C-44DA-92F1-DEC313D3E893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4375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11B6330-9FEC-4583-9F4F-A4AA083ED5BB}" type="datetime1">
              <a:rPr lang="es-ES" smtClean="0"/>
              <a:t>09/10/2023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AAE67AE-3B7C-44DA-92F1-DEC313D3E89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860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DCAA5C-9D28-4C50-A115-8A7A70BA60F0}" type="datetime1">
              <a:rPr lang="es-ES" smtClean="0"/>
              <a:t>09/10/2023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AE67AE-3B7C-44DA-92F1-DEC313D3E893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27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5D6D9-DC41-40B5-BA4B-C9F225BA7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Personajes relevantes en el mundo de la</a:t>
            </a:r>
            <a:br>
              <a:rPr lang="es-ES" dirty="0"/>
            </a:br>
            <a:r>
              <a:rPr lang="es-ES" dirty="0"/>
              <a:t>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CBD537-D278-420A-A74F-20D138663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Ricardo sorin almajan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F12700-C175-4599-B4A2-347A574B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251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DD001-A070-41CE-B79D-8A48F07F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GNU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35DAAD-F9CA-45F6-BEA2-DA3A92887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2179467"/>
          </a:xfrm>
        </p:spPr>
        <p:txBody>
          <a:bodyPr/>
          <a:lstStyle/>
          <a:p>
            <a:r>
              <a:rPr lang="es-ES" dirty="0"/>
              <a:t>Definición: Iniciativa fundada por Richard Stallman en 1983 para desarrollar un sistema operativo completamente libre, compatible con Unix.</a:t>
            </a:r>
          </a:p>
          <a:p>
            <a:r>
              <a:rPr lang="es-ES" dirty="0"/>
              <a:t>Contribuciones: Herramientas como GCC (Compilador GNU) y el kernel Hurd.</a:t>
            </a:r>
          </a:p>
          <a:p>
            <a:r>
              <a:rPr lang="es-ES" dirty="0"/>
              <a:t>Impacto: Impulsó el movimiento del software libre.</a:t>
            </a:r>
          </a:p>
        </p:txBody>
      </p:sp>
      <p:pic>
        <p:nvPicPr>
          <p:cNvPr id="8194" name="Picture 2" descr="Jitter paso a ser oficialmente parte del proyecto GNU | Desde Linux">
            <a:extLst>
              <a:ext uri="{FF2B5EF4-FFF2-40B4-BE49-F238E27FC236}">
                <a16:creationId xmlns:a16="http://schemas.microsoft.com/office/drawing/2014/main" id="{83B0FC05-1832-4A50-BBA8-4142165BE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77" y="4465468"/>
            <a:ext cx="2800350" cy="1628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2AB4A0-2888-462A-BCF9-AC77E447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94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65578-6452-470C-ABC8-6E5CE86D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Jamens Gosling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09CBE-7709-4927-A860-5201FBA47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769" y="1389893"/>
            <a:ext cx="9219460" cy="1237897"/>
          </a:xfrm>
        </p:spPr>
        <p:txBody>
          <a:bodyPr/>
          <a:lstStyle/>
          <a:p>
            <a:r>
              <a:rPr lang="es-ES" dirty="0"/>
              <a:t>creador de código Java</a:t>
            </a:r>
          </a:p>
        </p:txBody>
      </p:sp>
      <p:pic>
        <p:nvPicPr>
          <p:cNvPr id="9218" name="Picture 2" descr="James Gosling | Dries Buytaert">
            <a:extLst>
              <a:ext uri="{FF2B5EF4-FFF2-40B4-BE49-F238E27FC236}">
                <a16:creationId xmlns:a16="http://schemas.microsoft.com/office/drawing/2014/main" id="{938D844B-07F3-4AE2-B28D-080FB6FC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088" y="2627790"/>
            <a:ext cx="4084548" cy="27217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5BF514-BC6B-41B6-B3A8-764D2FF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618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prender Java es una buena forma de apostar por tu futuro - Ubiqum">
            <a:extLst>
              <a:ext uri="{FF2B5EF4-FFF2-40B4-BE49-F238E27FC236}">
                <a16:creationId xmlns:a16="http://schemas.microsoft.com/office/drawing/2014/main" id="{B5E21011-B7C8-4D7D-842C-3A205ACF7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28" y="115040"/>
            <a:ext cx="9780233" cy="611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F4E0A1-EF39-4FDC-95EC-2BEC6FF5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313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DE7335A-66CC-44A4-9625-E9FADDD5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09018"/>
            <a:ext cx="4844322" cy="1492132"/>
          </a:xfrm>
        </p:spPr>
        <p:txBody>
          <a:bodyPr/>
          <a:lstStyle/>
          <a:p>
            <a:r>
              <a:rPr lang="es-ES" dirty="0">
                <a:solidFill>
                  <a:srgbClr val="2A1A00"/>
                </a:solidFill>
              </a:rPr>
              <a:t> Éxito de Java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D983FB4-15A0-44B8-8FA0-8448419653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Comunidad Activa: Una comunidad de desarrolladores grande y activa respalda el lenguaje.</a:t>
            </a:r>
          </a:p>
          <a:p>
            <a:r>
              <a:rPr lang="es-ES" dirty="0"/>
              <a:t>Empresas Líderes: Grandes empresas confían en Java para aplicaciones críticas, lo que garantiza su relevancia continua.</a:t>
            </a:r>
          </a:p>
          <a:p>
            <a:r>
              <a:rPr lang="es-ES" dirty="0"/>
              <a:t>Estabilidad: Java ha demostrado ser un lenguaje estable y confiable durante décadas.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C9F0E7-7486-435A-A895-50216C0B8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Uso Versátil: Java se utiliza en una amplia variedad de aplicaciones, desde desarrollo web y aplicaciones móviles hasta sistemas embebidos y software empresarial.</a:t>
            </a:r>
          </a:p>
          <a:p>
            <a:r>
              <a:rPr lang="es-ES" dirty="0"/>
              <a:t>Plataformas Múltiples: Java es conocido por su capacidad de ser ejecutado en diferentes plataformas, lo que lo hace altamente portable.</a:t>
            </a:r>
          </a:p>
          <a:p>
            <a:r>
              <a:rPr lang="es-ES" dirty="0"/>
              <a:t>Lenguaje Seguro: Java se diseñó con medidas de seguridad incorporadas para prevenir vulnerabilidades.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28D14-4FAC-4F86-8567-9EB19F0975AC}"/>
              </a:ext>
            </a:extLst>
          </p:cNvPr>
          <p:cNvSpPr txBox="1"/>
          <p:nvPr/>
        </p:nvSpPr>
        <p:spPr>
          <a:xfrm>
            <a:off x="7054788" y="409018"/>
            <a:ext cx="464302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100" dirty="0">
                <a:solidFill>
                  <a:srgbClr val="2A1A00"/>
                </a:solidFill>
                <a:latin typeface="+mj-lt"/>
              </a:rPr>
              <a:t>Uso de Java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F2B3ACE-CDFE-47D7-A0FA-252A113A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0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E7CD2-8166-48A4-8BE0-2EDC9A52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Larry Page &amp; Sergey Brin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E57FB-EE4F-40C3-8D2D-B8BFE189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Creador de Google</a:t>
            </a:r>
          </a:p>
        </p:txBody>
      </p:sp>
      <p:pic>
        <p:nvPicPr>
          <p:cNvPr id="12290" name="Picture 2" descr="Apps para Android de Google LLC en Google Play">
            <a:extLst>
              <a:ext uri="{FF2B5EF4-FFF2-40B4-BE49-F238E27FC236}">
                <a16:creationId xmlns:a16="http://schemas.microsoft.com/office/drawing/2014/main" id="{D8153C04-72A3-4776-ADB6-E3593A40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702" y="4082796"/>
            <a:ext cx="3538676" cy="198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Google: por qué Larry Page y Sergey Brin dejaron sus cargos al frente de  Alphabet, la empresa matriz del gigante tecnológico - BBC News Mundo">
            <a:extLst>
              <a:ext uri="{FF2B5EF4-FFF2-40B4-BE49-F238E27FC236}">
                <a16:creationId xmlns:a16="http://schemas.microsoft.com/office/drawing/2014/main" id="{4D9516EA-74A6-4E26-AA4F-FF783A09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28" y="1172962"/>
            <a:ext cx="5923625" cy="3332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96C691-3DD5-4CBF-8E49-AA3EB0E9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351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ACA4C-5B27-49C4-874D-55474887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Google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7846F-6426-49BB-A99B-AF463EE95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Innovación Constante: Google se destaca por su enfoque en la innovación y la creación de productos y servicios revolucionarios.</a:t>
            </a:r>
          </a:p>
          <a:p>
            <a:r>
              <a:rPr lang="es-ES" dirty="0"/>
              <a:t>Búsqueda y Tecnología: Su motor de búsqueda líder en el mundo y avances tecnológicos en inteligencia artificial (IA) y aprendizaje automático son ejemplos notables.</a:t>
            </a:r>
          </a:p>
          <a:p>
            <a:r>
              <a:rPr lang="es-ES" dirty="0"/>
              <a:t>Diversificación: Google ha diversificado su oferta, incluyendo Android, YouTube, y servicios en la nube, lo que contribuye a su éxito global.</a:t>
            </a:r>
          </a:p>
          <a:p>
            <a:r>
              <a:rPr lang="es-ES" dirty="0"/>
              <a:t>Cultura Empresarial: Promueve la cultura de la creatividad, la libertad para experimentar y el enfoque en el usuario.</a:t>
            </a:r>
          </a:p>
        </p:txBody>
      </p:sp>
      <p:pic>
        <p:nvPicPr>
          <p:cNvPr id="13314" name="Picture 2" descr="Tutoriales Google archivos - Bona Idea Studio">
            <a:extLst>
              <a:ext uri="{FF2B5EF4-FFF2-40B4-BE49-F238E27FC236}">
                <a16:creationId xmlns:a16="http://schemas.microsoft.com/office/drawing/2014/main" id="{192F4FF8-382C-4802-AD81-F8EF03BE207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41" y="100195"/>
            <a:ext cx="5141281" cy="20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35DD51-2049-48B2-8F47-89770EC6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426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A9125-1012-430D-98CE-CABF6C1B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Jimmy Wales, CREADOR DE WIKIPEDIA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D5A410-3F0C-4868-A4DB-85D7FD469A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Neutralidad y Verificabilidad: Se esfuerza por mantener una política de neutralidad y verificabilidad en sus contenidos.</a:t>
            </a:r>
          </a:p>
          <a:p>
            <a:r>
              <a:rPr lang="es-ES" dirty="0"/>
              <a:t>Comunidad Autónoma: Opera sin fines de lucro y es administrada por la comunidad, lo que refuerza su credibilidad y confiabilidad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D2B999F-4D0B-43B4-8C4F-08D8789601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Colaboración Global: Wikipedia es un proyecto colaborativo global donde miles de voluntarios contribuyen al conocimiento compartido.</a:t>
            </a:r>
          </a:p>
          <a:p>
            <a:r>
              <a:rPr lang="es-ES" dirty="0"/>
              <a:t>Acceso Gratuito: Ofrece acceso gratuito a una vasta cantidad de información en múltiples idiomas, promoviendo la democratización del conocimiento.</a:t>
            </a:r>
          </a:p>
        </p:txBody>
      </p:sp>
      <p:pic>
        <p:nvPicPr>
          <p:cNvPr id="14338" name="Picture 2" descr="Jimmy Wales, cofundador de Wikipedia, revela a Forbes por qué le huye a ser  multimillonario - Forbes Argentina">
            <a:extLst>
              <a:ext uri="{FF2B5EF4-FFF2-40B4-BE49-F238E27FC236}">
                <a16:creationId xmlns:a16="http://schemas.microsoft.com/office/drawing/2014/main" id="{C7198EE2-6F84-4318-B1DC-8DCE7FF46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9" y="621183"/>
            <a:ext cx="2341116" cy="1459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Wikipedia - Wikipedia, la enciclopedia libre">
            <a:extLst>
              <a:ext uri="{FF2B5EF4-FFF2-40B4-BE49-F238E27FC236}">
                <a16:creationId xmlns:a16="http://schemas.microsoft.com/office/drawing/2014/main" id="{6B3C9E57-FB06-4EA9-96E6-14B625D7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74" y="4786359"/>
            <a:ext cx="22383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8B4263D-DCDA-41C7-B041-0E9C8670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1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9396E-BACE-44DF-A187-A720F20A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Bill Gates</a:t>
            </a:r>
            <a:br>
              <a:rPr lang="es-ES" dirty="0"/>
            </a:br>
            <a:r>
              <a:rPr lang="es-ES" sz="2400" dirty="0"/>
              <a:t>Creador de Microsoft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67901-2FFC-4019-A7CD-BB667E8F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Innovación Continua: Microsoft se destaca por su compromiso con la innovación en tecnología y software, con productos como Windows, Office 365 y Azure.</a:t>
            </a:r>
          </a:p>
          <a:p>
            <a:r>
              <a:rPr lang="es-ES" dirty="0"/>
              <a:t>Ecosistema Amplio: Ofrece un amplio ecosistema de productos y servicios, incluyendo sistemas operativos, aplicaciones de productividad, servicios en la nube y hardware.</a:t>
            </a:r>
          </a:p>
          <a:p>
            <a:r>
              <a:rPr lang="es-ES" dirty="0"/>
              <a:t>Presencia Empresarial: Es una de las principales empresas en tecnología para empresas y organizaciones a nivel mundial.</a:t>
            </a:r>
          </a:p>
          <a:p>
            <a:r>
              <a:rPr lang="es-ES" dirty="0"/>
              <a:t>Inversión en Investigación: Realiza importantes inversiones en investigación y desarrollo, lo que lleva a avances tecnológicos significativos.</a:t>
            </a:r>
          </a:p>
        </p:txBody>
      </p:sp>
      <p:pic>
        <p:nvPicPr>
          <p:cNvPr id="15362" name="Picture 2" descr="Bill Gates comete un error de miles de millones de dólares">
            <a:extLst>
              <a:ext uri="{FF2B5EF4-FFF2-40B4-BE49-F238E27FC236}">
                <a16:creationId xmlns:a16="http://schemas.microsoft.com/office/drawing/2014/main" id="{F8B02365-FDB6-4372-89C2-AFB7D65EB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256913"/>
            <a:ext cx="261937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Microsoft ExpertZone Spain - YouTube">
            <a:extLst>
              <a:ext uri="{FF2B5EF4-FFF2-40B4-BE49-F238E27FC236}">
                <a16:creationId xmlns:a16="http://schemas.microsoft.com/office/drawing/2014/main" id="{3CDBC943-91DC-41B6-9E24-BEADBC99F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058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85671D-5C22-470E-8C94-47AF77A1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257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1D7C2-49E8-4FD9-BD44-CB9F0E68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Steve Jobs</a:t>
            </a:r>
            <a:br>
              <a:rPr lang="es-ES" dirty="0"/>
            </a:br>
            <a:r>
              <a:rPr lang="es-ES" sz="3200" dirty="0"/>
              <a:t>Creador de Apple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5BE29-FA82-42AC-A6D6-B61D06904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Innovación de Productos: Apple es conocida por su historial de innovación en productos como el iPhone, iPad, Mac y Apple Watch, que han transformado industrias enteras.</a:t>
            </a:r>
          </a:p>
          <a:p>
            <a:r>
              <a:rPr lang="es-ES" dirty="0"/>
              <a:t>Diseño Elegante: Se destaca por su diseño elegante y estético en hardware y software, lo que atrae a una base de usuarios leales.</a:t>
            </a:r>
          </a:p>
          <a:p>
            <a:r>
              <a:rPr lang="es-ES" dirty="0"/>
              <a:t>Ecosistema Integrado: Ofrece un ecosistema integrado de dispositivos, aplicaciones y servicios que funcionan sin problemas juntos.</a:t>
            </a:r>
          </a:p>
          <a:p>
            <a:r>
              <a:rPr lang="es-ES" dirty="0"/>
              <a:t>Enfoque en Privacidad y Seguridad: Pone un fuerte énfasis en la privacidad y la seguridad de los datos de los usuarios.</a:t>
            </a:r>
          </a:p>
        </p:txBody>
      </p:sp>
      <p:pic>
        <p:nvPicPr>
          <p:cNvPr id="16386" name="Picture 2" descr="Diez años sin Steve Jobs: así fue la vida del padre del iPhone">
            <a:extLst>
              <a:ext uri="{FF2B5EF4-FFF2-40B4-BE49-F238E27FC236}">
                <a16:creationId xmlns:a16="http://schemas.microsoft.com/office/drawing/2014/main" id="{F53409A8-89BB-44A7-A4FA-E5B9FE63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328351"/>
            <a:ext cx="28575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Apple España - YouTube">
            <a:extLst>
              <a:ext uri="{FF2B5EF4-FFF2-40B4-BE49-F238E27FC236}">
                <a16:creationId xmlns:a16="http://schemas.microsoft.com/office/drawing/2014/main" id="{6AC90E5A-D5E9-4F61-BF2C-BD07BF019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05" y="456545"/>
            <a:ext cx="1343812" cy="13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4CDE3-68B2-453C-BDFF-C9B3A076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26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1BD20-8B08-4FF5-83AC-5B598FEF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Mark Zuckerberg</a:t>
            </a:r>
            <a:br>
              <a:rPr lang="es-ES" dirty="0"/>
            </a:br>
            <a:r>
              <a:rPr lang="es-ES" sz="3200" dirty="0"/>
              <a:t>Creador de Facebook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14038-99C5-40EA-BEC9-669E0EF2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Red Social Líder: Facebook es una de las redes sociales más grandes y populares del mundo, con miles de millones de usuarios activos.</a:t>
            </a:r>
          </a:p>
          <a:p>
            <a:r>
              <a:rPr lang="es-ES" dirty="0"/>
              <a:t>Plataforma de Comunicación: Facilita la comunicación y la conexión entre personas de todo el mundo a través de perfiles, mensajes y grupos.</a:t>
            </a:r>
          </a:p>
          <a:p>
            <a:r>
              <a:rPr lang="es-ES" dirty="0"/>
              <a:t>Publicidad y Negocios: Es una plataforma clave para la publicidad en línea y el marketing digital, lo que contribuye a su éxito financiero.</a:t>
            </a:r>
          </a:p>
          <a:p>
            <a:r>
              <a:rPr lang="es-ES" dirty="0"/>
              <a:t>Adquisiciones Estratégicas: Ha adquirido empresas como Instagram y WhatsApp, ampliando su presencia en el ecosistema de redes sociales y comunicaciones.</a:t>
            </a:r>
          </a:p>
        </p:txBody>
      </p:sp>
      <p:pic>
        <p:nvPicPr>
          <p:cNvPr id="17410" name="Picture 2" descr="Mark Zuckerberg | Biography &amp; Facts | Britannica">
            <a:extLst>
              <a:ext uri="{FF2B5EF4-FFF2-40B4-BE49-F238E27FC236}">
                <a16:creationId xmlns:a16="http://schemas.microsoft.com/office/drawing/2014/main" id="{12E1FE5E-232A-4441-AA8D-E637A0379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320" y="4983484"/>
            <a:ext cx="2552700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Facebook - Entrar o registrarse">
            <a:extLst>
              <a:ext uri="{FF2B5EF4-FFF2-40B4-BE49-F238E27FC236}">
                <a16:creationId xmlns:a16="http://schemas.microsoft.com/office/drawing/2014/main" id="{6B7AAA8D-4169-4790-ABEF-9D37D84B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58" y="1428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6BF717-9804-4F83-BD8B-A23BFD8E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6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1FECF-57AC-4E10-814E-128F5ECC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C74C4-8A58-450E-80BB-C0E30B21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237356"/>
            <a:ext cx="10178322" cy="4918228"/>
          </a:xfrm>
        </p:spPr>
        <p:txBody>
          <a:bodyPr numCol="2">
            <a:noAutofit/>
          </a:bodyPr>
          <a:lstStyle/>
          <a:p>
            <a:pPr algn="ctr"/>
            <a:r>
              <a:rPr lang="es-ES" sz="1100" dirty="0"/>
              <a:t>Linux  Tovarls</a:t>
            </a:r>
            <a:r>
              <a:rPr lang="es-ES" sz="1100" u="dotted" dirty="0"/>
              <a:t>		3</a:t>
            </a:r>
          </a:p>
          <a:p>
            <a:pPr algn="ctr"/>
            <a:r>
              <a:rPr lang="es-ES" sz="1100" dirty="0"/>
              <a:t>Linux</a:t>
            </a:r>
            <a:r>
              <a:rPr lang="es-ES" sz="1100" u="dotted" dirty="0"/>
              <a:t>		4</a:t>
            </a:r>
            <a:endParaRPr lang="es-ES" sz="1100" dirty="0"/>
          </a:p>
          <a:p>
            <a:pPr algn="ctr"/>
            <a:r>
              <a:rPr lang="es-ES" sz="1100" dirty="0"/>
              <a:t>Sistemas de Control de Versiones </a:t>
            </a:r>
            <a:r>
              <a:rPr lang="es-ES" sz="1100" u="dotted" dirty="0"/>
              <a:t>	5</a:t>
            </a:r>
            <a:endParaRPr lang="es-ES" sz="1100" dirty="0"/>
          </a:p>
          <a:p>
            <a:pPr algn="ctr"/>
            <a:r>
              <a:rPr lang="es-ES" sz="1100" dirty="0"/>
              <a:t>Dennis Ritchie</a:t>
            </a:r>
            <a:r>
              <a:rPr lang="es-ES" sz="1100" u="dotted" dirty="0"/>
              <a:t>		6</a:t>
            </a:r>
            <a:endParaRPr lang="es-ES" sz="1100" dirty="0"/>
          </a:p>
          <a:p>
            <a:pPr algn="ctr"/>
            <a:r>
              <a:rPr lang="es-ES" sz="1100" dirty="0"/>
              <a:t>la repercusión de lenguaje C</a:t>
            </a:r>
            <a:r>
              <a:rPr lang="es-ES" sz="1100" u="dotted" dirty="0"/>
              <a:t>	7</a:t>
            </a:r>
          </a:p>
          <a:p>
            <a:pPr algn="ctr"/>
            <a:r>
              <a:rPr lang="es-ES" sz="1100" dirty="0"/>
              <a:t>Richard Stallman</a:t>
            </a:r>
            <a:r>
              <a:rPr lang="es-ES" sz="1100" u="dotted" dirty="0"/>
              <a:t>		</a:t>
            </a:r>
            <a:r>
              <a:rPr lang="es-ES" sz="1100" dirty="0"/>
              <a:t>8</a:t>
            </a:r>
          </a:p>
          <a:p>
            <a:pPr algn="ctr"/>
            <a:r>
              <a:rPr lang="es-ES" sz="1100" dirty="0"/>
              <a:t>Licencia GPL: Licencia Pública General de GNU…….9</a:t>
            </a:r>
          </a:p>
          <a:p>
            <a:pPr algn="ctr"/>
            <a:r>
              <a:rPr lang="es-ES" sz="1100" dirty="0"/>
              <a:t>Proyecto GNU</a:t>
            </a:r>
            <a:r>
              <a:rPr lang="es-ES" sz="1100" u="dotted" dirty="0"/>
              <a:t>		</a:t>
            </a:r>
            <a:r>
              <a:rPr lang="es-ES" sz="1100" dirty="0"/>
              <a:t>10</a:t>
            </a:r>
          </a:p>
          <a:p>
            <a:pPr algn="ctr"/>
            <a:r>
              <a:rPr lang="es-ES" sz="1100" dirty="0"/>
              <a:t>Jamens Gosling</a:t>
            </a:r>
            <a:r>
              <a:rPr lang="es-ES" sz="1100" u="dotted" dirty="0"/>
              <a:t>		</a:t>
            </a:r>
            <a:r>
              <a:rPr lang="es-ES" sz="1100" dirty="0"/>
              <a:t>11</a:t>
            </a:r>
          </a:p>
          <a:p>
            <a:pPr algn="ctr"/>
            <a:r>
              <a:rPr lang="es-ES" sz="1100" dirty="0"/>
              <a:t> Éxito de Java</a:t>
            </a:r>
            <a:r>
              <a:rPr lang="es-ES" sz="1100" u="dotted" dirty="0"/>
              <a:t>		 </a:t>
            </a:r>
            <a:r>
              <a:rPr lang="es-ES" sz="1100" dirty="0"/>
              <a:t>13</a:t>
            </a:r>
          </a:p>
          <a:p>
            <a:pPr algn="ctr"/>
            <a:r>
              <a:rPr lang="es-ES" sz="1100" dirty="0"/>
              <a:t>Uso de Java</a:t>
            </a:r>
            <a:r>
              <a:rPr lang="es-ES" sz="1100" u="dotted" dirty="0"/>
              <a:t>		 </a:t>
            </a:r>
            <a:r>
              <a:rPr lang="es-ES" sz="1100" dirty="0"/>
              <a:t>13</a:t>
            </a:r>
          </a:p>
          <a:p>
            <a:pPr algn="ctr"/>
            <a:r>
              <a:rPr lang="es-ES" sz="1100" dirty="0"/>
              <a:t>Larry Page &amp; Sergey Brin</a:t>
            </a:r>
            <a:r>
              <a:rPr lang="es-ES" sz="1100" u="dotted" dirty="0"/>
              <a:t>	</a:t>
            </a:r>
            <a:r>
              <a:rPr lang="es-ES" sz="1100" dirty="0"/>
              <a:t>14</a:t>
            </a:r>
          </a:p>
          <a:p>
            <a:pPr algn="ctr"/>
            <a:r>
              <a:rPr lang="es-ES" sz="1100" dirty="0"/>
              <a:t>Google</a:t>
            </a:r>
            <a:r>
              <a:rPr lang="es-ES" sz="1100" u="dotted" dirty="0"/>
              <a:t>		</a:t>
            </a:r>
            <a:r>
              <a:rPr lang="es-ES" sz="1100" dirty="0"/>
              <a:t>15</a:t>
            </a:r>
          </a:p>
          <a:p>
            <a:pPr algn="ctr"/>
            <a:r>
              <a:rPr lang="es-ES" sz="1100" dirty="0"/>
              <a:t>Jimmy Wales, CREADOR DE WIKIPEDIA….16</a:t>
            </a:r>
          </a:p>
          <a:p>
            <a:pPr algn="ctr"/>
            <a:r>
              <a:rPr lang="es-ES" sz="1100" dirty="0"/>
              <a:t>Bill Gates</a:t>
            </a:r>
            <a:r>
              <a:rPr lang="es-ES" sz="1100" u="dotted" dirty="0"/>
              <a:t>		</a:t>
            </a:r>
            <a:r>
              <a:rPr lang="es-ES" sz="1100" dirty="0"/>
              <a:t>17</a:t>
            </a:r>
            <a:br>
              <a:rPr lang="es-ES" sz="1100" dirty="0"/>
            </a:br>
            <a:r>
              <a:rPr lang="es-ES" sz="1100" dirty="0"/>
              <a:t>Creador de Microsoft</a:t>
            </a:r>
            <a:r>
              <a:rPr lang="es-ES" sz="1100" u="dotted" dirty="0"/>
              <a:t>	</a:t>
            </a:r>
            <a:r>
              <a:rPr lang="es-ES" sz="1100" dirty="0"/>
              <a:t>18</a:t>
            </a:r>
          </a:p>
          <a:p>
            <a:pPr algn="ctr"/>
            <a:r>
              <a:rPr lang="es-ES" sz="1100" dirty="0"/>
              <a:t>Steve Jobs</a:t>
            </a:r>
            <a:br>
              <a:rPr lang="es-ES" sz="1100" dirty="0"/>
            </a:br>
            <a:r>
              <a:rPr lang="es-ES" sz="1100" dirty="0"/>
              <a:t>Creador de Apple</a:t>
            </a:r>
            <a:r>
              <a:rPr lang="es-ES" sz="1100" u="dotted" dirty="0"/>
              <a:t>	</a:t>
            </a:r>
            <a:r>
              <a:rPr lang="es-ES" sz="1100" dirty="0"/>
              <a:t>19</a:t>
            </a:r>
          </a:p>
          <a:p>
            <a:pPr algn="ctr"/>
            <a:r>
              <a:rPr lang="es-ES" sz="1100" dirty="0"/>
              <a:t>Mark Zuckerberg</a:t>
            </a:r>
            <a:br>
              <a:rPr lang="es-ES" sz="1100" dirty="0"/>
            </a:br>
            <a:r>
              <a:rPr lang="es-ES" sz="1100" dirty="0"/>
              <a:t>Creador de Facebook</a:t>
            </a:r>
            <a:r>
              <a:rPr lang="es-ES" sz="1100" u="dotted" dirty="0"/>
              <a:t>	</a:t>
            </a:r>
            <a:r>
              <a:rPr lang="es-ES" sz="1100" dirty="0"/>
              <a:t>20</a:t>
            </a:r>
          </a:p>
          <a:p>
            <a:pPr algn="ctr"/>
            <a:r>
              <a:rPr lang="es-ES" sz="1100" dirty="0"/>
              <a:t>Jeff Bezos</a:t>
            </a:r>
            <a:br>
              <a:rPr lang="es-ES" sz="1100" dirty="0"/>
            </a:br>
            <a:r>
              <a:rPr lang="es-ES" sz="1100" dirty="0"/>
              <a:t>creador de Amazon</a:t>
            </a:r>
            <a:r>
              <a:rPr lang="es-ES" sz="1100" u="dotted" dirty="0"/>
              <a:t>	</a:t>
            </a:r>
            <a:r>
              <a:rPr lang="es-ES" sz="1100" dirty="0"/>
              <a:t>21</a:t>
            </a:r>
          </a:p>
          <a:p>
            <a:pPr algn="ctr"/>
            <a:r>
              <a:rPr lang="es-ES" sz="1100" dirty="0"/>
              <a:t>Daniel Ek y Martin Morentzon</a:t>
            </a:r>
            <a:r>
              <a:rPr lang="es-ES" sz="1100" u="dotted" dirty="0"/>
              <a:t>	</a:t>
            </a:r>
            <a:r>
              <a:rPr lang="es-ES" sz="1100" dirty="0"/>
              <a:t>22</a:t>
            </a:r>
          </a:p>
          <a:p>
            <a:pPr algn="ctr"/>
            <a:r>
              <a:rPr lang="es-ES" sz="1100" dirty="0"/>
              <a:t>Ada Lovelace</a:t>
            </a:r>
            <a:r>
              <a:rPr lang="es-ES" sz="1100" u="dotted" dirty="0"/>
              <a:t>		23</a:t>
            </a:r>
            <a:endParaRPr lang="es-ES" sz="1100" dirty="0"/>
          </a:p>
          <a:p>
            <a:pPr algn="ctr"/>
            <a:r>
              <a:rPr lang="es-ES" sz="1100" dirty="0"/>
              <a:t>Creadores de Nvidia</a:t>
            </a:r>
            <a:r>
              <a:rPr lang="es-ES" sz="1100" u="dotted" dirty="0"/>
              <a:t>		24</a:t>
            </a:r>
          </a:p>
          <a:p>
            <a:pPr algn="ctr"/>
            <a:r>
              <a:rPr lang="es-ES" sz="1200" dirty="0"/>
              <a:t>Bibliografía</a:t>
            </a:r>
            <a:r>
              <a:rPr lang="es-ES" sz="1200" u="dotted" dirty="0"/>
              <a:t>			25</a:t>
            </a:r>
          </a:p>
          <a:p>
            <a:pPr marL="457200" lvl="1" indent="0" algn="ctr">
              <a:buNone/>
            </a:pPr>
            <a:r>
              <a:rPr lang="es-ES" sz="1000" u="dotted" dirty="0"/>
              <a:t>Conclusiones		26</a:t>
            </a:r>
            <a:endParaRPr lang="es-ES" sz="1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6AA296-E6F7-4795-99E2-70E2F6B8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059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234D1-63D2-4DA6-AA2C-DA356FC2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Jeff Bezos</a:t>
            </a:r>
            <a:br>
              <a:rPr lang="es-ES" dirty="0"/>
            </a:br>
            <a:r>
              <a:rPr lang="es-ES" sz="3200" dirty="0"/>
              <a:t>creador de Amazon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829E0-BE0E-4E59-85B3-46C6CA849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E-Commerce Líder: Amazon es el gigante del comercio electrónico, ofreciendo una amplia gama de productos y servicios en línea.</a:t>
            </a:r>
          </a:p>
          <a:p>
            <a:r>
              <a:rPr lang="es-ES" dirty="0"/>
              <a:t>Entrega Rápida: Innovó con el concepto de envío rápido y eficiente, como Amazon Prime, que cambió las expectativas de los consumidores.</a:t>
            </a:r>
          </a:p>
          <a:p>
            <a:r>
              <a:rPr lang="es-ES" dirty="0"/>
              <a:t>Infraestructura de Nube: Amazon Web Services (AWS) se destaca como el proveedor líder de servicios de nube, utilizado por empresas en todo el mundo.</a:t>
            </a:r>
          </a:p>
          <a:p>
            <a:r>
              <a:rPr lang="es-ES" dirty="0"/>
              <a:t>Diversificación de Negocios: Amplió su alcance en áreas como la transmisión de video, dispositivos inteligentes y servicios de transmisión de música.</a:t>
            </a:r>
          </a:p>
        </p:txBody>
      </p:sp>
      <p:pic>
        <p:nvPicPr>
          <p:cNvPr id="18434" name="Picture 2" descr="Amazon.es">
            <a:extLst>
              <a:ext uri="{FF2B5EF4-FFF2-40B4-BE49-F238E27FC236}">
                <a16:creationId xmlns:a16="http://schemas.microsoft.com/office/drawing/2014/main" id="{F70DA9AF-2A43-4C2C-A362-E598534C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13" y="308953"/>
            <a:ext cx="1326056" cy="1326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Amazon CEO Jeff Bezos' secrets to success">
            <a:extLst>
              <a:ext uri="{FF2B5EF4-FFF2-40B4-BE49-F238E27FC236}">
                <a16:creationId xmlns:a16="http://schemas.microsoft.com/office/drawing/2014/main" id="{02E52831-CC94-4C7F-B404-F3742E9EB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95" y="5072623"/>
            <a:ext cx="2425315" cy="161393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4B41C8-3B9B-4E90-BEB8-95F06EAE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4124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8E850-13F4-4674-9E45-BECAF9E4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354" y="382385"/>
            <a:ext cx="7754645" cy="1492132"/>
          </a:xfrm>
        </p:spPr>
        <p:txBody>
          <a:bodyPr>
            <a:normAutofit/>
          </a:bodyPr>
          <a:lstStyle/>
          <a:p>
            <a:r>
              <a:rPr lang="es-ES" sz="4000" dirty="0"/>
              <a:t>Daniel ek y martin lorentzon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C3F44-2788-4D8B-A6EE-3B2CB7BDF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838" y="1606859"/>
            <a:ext cx="8225161" cy="4272734"/>
          </a:xfrm>
        </p:spPr>
        <p:txBody>
          <a:bodyPr/>
          <a:lstStyle/>
          <a:p>
            <a:r>
              <a:rPr lang="es-ES" dirty="0"/>
              <a:t>Biblioteca de Música Inmensa: Spotify ofrece un catálogo inmenso con millones de canciones de artistas de todo el mundo, lo que lo convierte en una plataforma de streaming líder.</a:t>
            </a:r>
          </a:p>
          <a:p>
            <a:r>
              <a:rPr lang="es-ES" dirty="0"/>
              <a:t>Personalización: Proporciona listas de reproducción personalizadas y recomendaciones basadas en los gustos de los usuarios, lo que mejora la experiencia musical.</a:t>
            </a:r>
          </a:p>
          <a:p>
            <a:r>
              <a:rPr lang="es-ES" dirty="0"/>
              <a:t>Accesibilidad Multiplataforma: Se puede acceder a Spotify en una variedad de dispositivos, incluyendo teléfonos, tablets, computadoras y altavoces inteligentes.</a:t>
            </a:r>
          </a:p>
          <a:p>
            <a:r>
              <a:rPr lang="es-ES" dirty="0"/>
              <a:t>Modelo de Negocio Freemium: Ofrece un plan gratuito con anuncios y un plan premium sin anuncios, lo que atrae a una amplia audiencia.</a:t>
            </a:r>
          </a:p>
        </p:txBody>
      </p:sp>
      <p:pic>
        <p:nvPicPr>
          <p:cNvPr id="19458" name="Picture 2" descr="Las cinco enseñanzas de Daniel Ek, fundador y CEO de Spotify - Infobae">
            <a:extLst>
              <a:ext uri="{FF2B5EF4-FFF2-40B4-BE49-F238E27FC236}">
                <a16:creationId xmlns:a16="http://schemas.microsoft.com/office/drawing/2014/main" id="{8DB43268-8C9E-45E9-B0E2-28FFE09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4" y="2943126"/>
            <a:ext cx="28575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DEAC4E-047F-47FB-A6A5-15882D2C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448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5E6AC-0F56-453D-9959-66097DC5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Ada Lovelace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87BBF-758B-4FBE-B6C8-5AD6E15D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Ada Lovelace (1815-1852)</a:t>
            </a:r>
          </a:p>
          <a:p>
            <a:r>
              <a:rPr lang="es-ES" dirty="0"/>
              <a:t>Primera programadora: Pionera en la programación de computadoras.</a:t>
            </a:r>
          </a:p>
          <a:p>
            <a:r>
              <a:rPr lang="es-ES" dirty="0"/>
              <a:t>Trabajo destacado: Colaboradora de Charles Babbage, describió algoritmos para la Máquina Analítica.</a:t>
            </a:r>
          </a:p>
          <a:p>
            <a:r>
              <a:rPr lang="es-ES" dirty="0"/>
              <a:t>Legado: Inspiró el desarrollo del lenguaje de programación "Ada" y promovió la participación de las mujeres en la tecnología.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58D3A9-1E5D-4999-8FE7-82583A76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22</a:t>
            </a:fld>
            <a:endParaRPr lang="es-ES" dirty="0"/>
          </a:p>
        </p:txBody>
      </p:sp>
      <p:pic>
        <p:nvPicPr>
          <p:cNvPr id="1026" name="Picture 2" descr="👩‍💻 Ada Lovelace: la primera programadora de la historia | HACK A BOSS">
            <a:extLst>
              <a:ext uri="{FF2B5EF4-FFF2-40B4-BE49-F238E27FC236}">
                <a16:creationId xmlns:a16="http://schemas.microsoft.com/office/drawing/2014/main" id="{AACF13BD-F12A-427C-ACB1-21DD5E42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563" y="136525"/>
            <a:ext cx="3365145" cy="2243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876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02969-8FFC-4E69-9C6D-DCBAE631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Creadores de nvidia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4E9957-58CE-4259-AC89-C5085FDE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Fundadores: Jensen Huang, Chris Malachowsky, y Chris A. Evans</a:t>
            </a:r>
          </a:p>
          <a:p>
            <a:endParaRPr lang="es-ES" dirty="0"/>
          </a:p>
          <a:p>
            <a:r>
              <a:rPr lang="es-ES" dirty="0"/>
              <a:t>Descripción General:</a:t>
            </a:r>
          </a:p>
          <a:p>
            <a:endParaRPr lang="es-ES" dirty="0"/>
          </a:p>
          <a:p>
            <a:r>
              <a:rPr lang="es-ES" dirty="0"/>
              <a:t>NVIDIA Corporation: Empresa líder en tecnologías de procesamiento gráfico y aceleración de inteligencia artificial.</a:t>
            </a:r>
          </a:p>
          <a:p>
            <a:r>
              <a:rPr lang="es-ES" dirty="0"/>
              <a:t>Fundación: Fundada en 1993 en Santa Clara, California.</a:t>
            </a:r>
          </a:p>
          <a:p>
            <a:r>
              <a:rPr lang="es-ES" dirty="0"/>
              <a:t>Productos Destacados: Tarjetas gráficas GeForce para juegos, unidades de procesamiento gráfico (GPU) para centros de datos y estaciones de trabajo, soluciones de inteligencia artificial como la plataforma NVIDIA CUDA y Deep Learning AI.</a:t>
            </a:r>
          </a:p>
          <a:p>
            <a:r>
              <a:rPr lang="es-ES" dirty="0"/>
              <a:t>Logros Notables: Pioneros en gráficos 3D, contribuyentes clave en el desarrollo de la tecnología de ray tracing en tiempo real y la inteligencia artificial.</a:t>
            </a:r>
          </a:p>
          <a:p>
            <a:r>
              <a:rPr lang="es-ES" dirty="0"/>
              <a:t>Visión: "Liderar la evolución hacia la informática acelerada por GPU en todas las industrias".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17E051-A1D5-4659-AE81-44222216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23</a:t>
            </a:fld>
            <a:endParaRPr lang="es-ES" dirty="0"/>
          </a:p>
        </p:txBody>
      </p:sp>
      <p:pic>
        <p:nvPicPr>
          <p:cNvPr id="2050" name="Picture 2" descr="Directrices de logotipo y marca | NVIDIA">
            <a:extLst>
              <a:ext uri="{FF2B5EF4-FFF2-40B4-BE49-F238E27FC236}">
                <a16:creationId xmlns:a16="http://schemas.microsoft.com/office/drawing/2014/main" id="{7B7FAA50-A3CE-4EBD-BA96-2EEDDE425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099" y="175351"/>
            <a:ext cx="3381493" cy="1904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6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1A132-DB80-4AA6-A68C-579E7F55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52592-6943-4EEA-B67A-E62D2C07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128451"/>
            <a:ext cx="10178322" cy="5593024"/>
          </a:xfrm>
        </p:spPr>
        <p:txBody>
          <a:bodyPr numCol="2">
            <a:normAutofit/>
          </a:bodyPr>
          <a:lstStyle/>
          <a:p>
            <a:r>
              <a:rPr lang="es-ES" sz="1200" dirty="0"/>
              <a:t>Sitio web oficial de Linux: https://www.linux.org/</a:t>
            </a:r>
          </a:p>
          <a:p>
            <a:r>
              <a:rPr lang="es-ES" sz="1200" dirty="0"/>
              <a:t>Documentación de Linux Kernel: https://www.kernel.org/doc/html/latest/</a:t>
            </a:r>
          </a:p>
          <a:p>
            <a:r>
              <a:rPr lang="es-ES" sz="1200" dirty="0"/>
              <a:t>Sobre Sistemas de Control de Versiones (SCV): https://git-scm.com/book/en/v2</a:t>
            </a:r>
          </a:p>
          <a:p>
            <a:r>
              <a:rPr lang="es-ES" sz="1200" dirty="0"/>
              <a:t>"Dennis Ritchie: A Tribute" por Rob Pike: https://www.youtube.com/watch?v=EY6q5dv_B-o</a:t>
            </a:r>
          </a:p>
          <a:p>
            <a:r>
              <a:rPr lang="es-ES" sz="1200" dirty="0"/>
              <a:t>"The C Programming Language" por Brian Kernighan y Dennis Ritchie.</a:t>
            </a:r>
          </a:p>
          <a:p>
            <a:r>
              <a:rPr lang="es-ES" sz="1200" dirty="0"/>
              <a:t>"Free Software, Free Society: Selected Essays of Richard M. Stallman" por Richard Stallman.</a:t>
            </a:r>
          </a:p>
          <a:p>
            <a:r>
              <a:rPr lang="es-ES" sz="1200" dirty="0"/>
              <a:t>"GNU General Public License (GPL)" - Página oficial: https://www.gnu.org/licenses/gpl-3.0.en.html</a:t>
            </a:r>
          </a:p>
          <a:p>
            <a:r>
              <a:rPr lang="es-ES" sz="1200" dirty="0"/>
              <a:t>Sitio web oficial del Proyecto GNU: https://www.gnu.org/</a:t>
            </a:r>
          </a:p>
          <a:p>
            <a:r>
              <a:rPr lang="es-ES" sz="1200" dirty="0"/>
              <a:t>"The Java™ Language Specification" por James Gosling, Bill Joy, Guy Steele, Gilad Bracha y Alex Buckley.</a:t>
            </a:r>
          </a:p>
          <a:p>
            <a:r>
              <a:rPr lang="es-ES" sz="1200" dirty="0"/>
              <a:t>"The Success of Java" por James Gosling: https://www.oracle.com/java/technologies/javase/success.html</a:t>
            </a:r>
          </a:p>
          <a:p>
            <a:r>
              <a:rPr lang="es-ES" sz="1200" dirty="0"/>
              <a:t>"Wikipedia: Jimmy Wales" - https://en.wikipedia.org/wiki/Jimmy_Wales</a:t>
            </a:r>
          </a:p>
          <a:p>
            <a:r>
              <a:rPr lang="es-ES" sz="1200" dirty="0"/>
              <a:t>"Bill Gates: A Biography" por Michael B. Becraft.</a:t>
            </a:r>
          </a:p>
          <a:p>
            <a:r>
              <a:rPr lang="es-ES" sz="1200" dirty="0"/>
              <a:t>"Steve Jobs" por Walter Isaacson.</a:t>
            </a:r>
          </a:p>
          <a:p>
            <a:r>
              <a:rPr lang="es-ES" sz="1200" dirty="0"/>
              <a:t>"The Facebook Effect: The Inside Story of the Company That Is Connecting the World" por David Kirkpatrick.</a:t>
            </a:r>
          </a:p>
          <a:p>
            <a:r>
              <a:rPr lang="es-ES" sz="1200" dirty="0"/>
              <a:t>"The Everything Store: Jeff Bezos and the Age of Amazon" por Brad Stone.</a:t>
            </a:r>
          </a:p>
          <a:p>
            <a:r>
              <a:rPr lang="es-ES" sz="1200" dirty="0"/>
              <a:t>"Spotify: A History" - https://newsroom.spotify.com/company-info/</a:t>
            </a:r>
          </a:p>
          <a:p>
            <a:r>
              <a:rPr lang="es-ES" sz="1200" dirty="0"/>
              <a:t>"NVIDIA Corporation" - Página oficial: https://www.nvidia.com/</a:t>
            </a:r>
          </a:p>
          <a:p>
            <a:r>
              <a:rPr lang="es-ES" sz="1200" dirty="0"/>
              <a:t>"Ada Lovelace: The First Computer Programmer" por Doron Swade: https://www.bl.uk/people/ada-lovelace</a:t>
            </a:r>
          </a:p>
          <a:p>
            <a:r>
              <a:rPr lang="es-ES" sz="1200" dirty="0"/>
              <a:t>"NVIDIA Founders" - https://www.nvidia.com/en-us/about-nvidia/our-founders/</a:t>
            </a:r>
          </a:p>
          <a:p>
            <a:r>
              <a:rPr lang="es-ES" sz="1200" dirty="0"/>
              <a:t>Bibliografía adicional según las fuentes específicas utilizadas.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D2DD5-431C-4191-9354-E47B2B1B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3766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D5E96-C94D-4833-ADE1-544852A5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0ADDF-6590-41A2-A3E0-62C63520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 practica me ha parecido mas tediosa ya que es un gran volumen de información ya que he tenido que explorar muchos sitos y seleccionar la informas mas relevantes pasando por biografías, artículos de internet hasta videos explicativos, pero a su vez me ha resultado interesante conocer mas cosas de algunas de los personajes más relevantes del mundo sobre el que estoy estudiando.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04203-8C56-454E-AE69-8E14F6EF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553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61454-4433-4810-ACAC-C86095AF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Linux Tovarls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03C9D-2737-4E72-AA31-0D0B404F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Creador del núcleo de Linux</a:t>
            </a:r>
          </a:p>
        </p:txBody>
      </p:sp>
      <p:pic>
        <p:nvPicPr>
          <p:cNvPr id="1026" name="Picture 2" descr="30 años de Linux, la eterna alternativa a Windows | Tecnología">
            <a:extLst>
              <a:ext uri="{FF2B5EF4-FFF2-40B4-BE49-F238E27FC236}">
                <a16:creationId xmlns:a16="http://schemas.microsoft.com/office/drawing/2014/main" id="{806ADF88-393A-44B2-BF89-415481D66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87" y="3116062"/>
            <a:ext cx="5099482" cy="3059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s Torvalds: La mente detrás de Linux | TED Talk">
            <a:extLst>
              <a:ext uri="{FF2B5EF4-FFF2-40B4-BE49-F238E27FC236}">
                <a16:creationId xmlns:a16="http://schemas.microsoft.com/office/drawing/2014/main" id="{34B8E279-869D-4957-B228-F64ED762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57" y="1205376"/>
            <a:ext cx="5888854" cy="331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8A50AC-CF3D-44C2-A2DB-7F2F7214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622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6B648-55DE-4564-A220-4DFD65F0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Linux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EAE24-BE70-4F16-BE84-126F43BC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 operativo de código abierto y gratuito.</a:t>
            </a:r>
          </a:p>
          <a:p>
            <a:r>
              <a:rPr lang="es-ES" dirty="0"/>
              <a:t>Basado en el kernel de Linux.</a:t>
            </a:r>
          </a:p>
          <a:p>
            <a:r>
              <a:rPr lang="es-ES" dirty="0"/>
              <a:t>Características: Multiusuario, seguridad robusta, estabilidad.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EF992B-2D85-4676-A3D0-4FCD789FE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42738" y="3138875"/>
            <a:ext cx="1236846" cy="1846248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2050" name="Picture 2" descr="Linux: qué es, historia y características del sistema operativo">
            <a:extLst>
              <a:ext uri="{FF2B5EF4-FFF2-40B4-BE49-F238E27FC236}">
                <a16:creationId xmlns:a16="http://schemas.microsoft.com/office/drawing/2014/main" id="{32894536-234C-4CC4-B072-CB33F44E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68" y="2897021"/>
            <a:ext cx="5405515" cy="304060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15A45F-29E6-495B-9606-4FCF4DCC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87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24DD0-47C1-4E08-BABD-AD82C5E2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52D57-8FC6-49C9-976B-4FECC2A5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Herramientas para rastrear cambios en archivos y código.</a:t>
            </a:r>
          </a:p>
          <a:p>
            <a:r>
              <a:rPr lang="es-ES" dirty="0"/>
              <a:t>Facilitan la colaboración en proyectos.</a:t>
            </a:r>
          </a:p>
          <a:p>
            <a:r>
              <a:rPr lang="es-ES" dirty="0"/>
              <a:t>Ejemplos: Git, SVN, Mercurial, CVS.</a:t>
            </a:r>
          </a:p>
        </p:txBody>
      </p:sp>
      <p:pic>
        <p:nvPicPr>
          <p:cNvPr id="3074" name="Picture 2" descr="Herramientas de control de versiones. ¿Por qué debes usarlas?">
            <a:extLst>
              <a:ext uri="{FF2B5EF4-FFF2-40B4-BE49-F238E27FC236}">
                <a16:creationId xmlns:a16="http://schemas.microsoft.com/office/drawing/2014/main" id="{8C543A39-BC8C-4F99-BEC2-AC3C9D955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3633048"/>
            <a:ext cx="5810250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A59926-EB56-4852-98CE-E431368A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256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57E42FD-582F-4C89-B8EA-75262898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Dennis Ritchie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3187A8-839F-4557-B834-E9C19956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12885"/>
            <a:ext cx="4705239" cy="3766707"/>
          </a:xfrm>
        </p:spPr>
        <p:txBody>
          <a:bodyPr/>
          <a:lstStyle/>
          <a:p>
            <a:r>
              <a:rPr lang="es-ES" dirty="0"/>
              <a:t>creador de C y posteriormente junto a Ken Thompson crearon Unix</a:t>
            </a:r>
          </a:p>
        </p:txBody>
      </p:sp>
      <p:pic>
        <p:nvPicPr>
          <p:cNvPr id="4100" name="Picture 4" descr="Dennis Ritchie y su aporte fundamental a la programación">
            <a:extLst>
              <a:ext uri="{FF2B5EF4-FFF2-40B4-BE49-F238E27FC236}">
                <a16:creationId xmlns:a16="http://schemas.microsoft.com/office/drawing/2014/main" id="{ABAF964C-67A1-44BA-9121-A2A8D5FEC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640" y="852255"/>
            <a:ext cx="4330360" cy="314935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2" name="Picture 6" descr="Funciones en Lenguaje C - Declaración, sintaxis y ejemplos">
            <a:extLst>
              <a:ext uri="{FF2B5EF4-FFF2-40B4-BE49-F238E27FC236}">
                <a16:creationId xmlns:a16="http://schemas.microsoft.com/office/drawing/2014/main" id="{CE330C40-0833-41F2-8EBE-F7143903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35" y="3690890"/>
            <a:ext cx="3709386" cy="17619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DFBFEF2-9C33-4935-9952-2B346A75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566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DEEF1-F809-478F-9AAC-0F121DDA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repercusión de lenguaje C</a:t>
            </a:r>
          </a:p>
        </p:txBody>
      </p:sp>
      <p:sp>
        <p:nvSpPr>
          <p:cNvPr id="4" name="AutoShape 2" descr="Hay quien opina que C ya no es un lenguaje de programación (otros se  conforman con decir que no es un lenguaje de bajo nivel)">
            <a:extLst>
              <a:ext uri="{FF2B5EF4-FFF2-40B4-BE49-F238E27FC236}">
                <a16:creationId xmlns:a16="http://schemas.microsoft.com/office/drawing/2014/main" id="{DCAC6CF3-ECC0-4508-A3CE-65DE7A45487A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72811" y="1447893"/>
            <a:ext cx="6042023" cy="39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s-ES" dirty="0"/>
              <a:t>Lenguaje C: Creado en 1972 por Dennis Ritchie en Bell Labs.</a:t>
            </a:r>
          </a:p>
          <a:p>
            <a:r>
              <a:rPr lang="es-ES" dirty="0"/>
              <a:t>Amplia Influencia: Fundó las bases de muchos lenguajes modernos, como C++, C#, Objective-C y más.</a:t>
            </a:r>
          </a:p>
          <a:p>
            <a:r>
              <a:rPr lang="es-ES" dirty="0"/>
              <a:t>Sistemas Operativos: Fue fundamental en el desarrollo de sistemas operativos como Unix y Linux.</a:t>
            </a:r>
          </a:p>
          <a:p>
            <a:r>
              <a:rPr lang="es-ES" dirty="0"/>
              <a:t>Programación de Sistemas: Utilizado en la programación de sistemas, controladores de hardware y software de bajo nivel.</a:t>
            </a:r>
          </a:p>
          <a:p>
            <a:r>
              <a:rPr lang="es-ES" dirty="0"/>
              <a:t>Portabilidad: C es conocido por su portabilidad, lo que significa que el código C escrito en una plataforma puede ejecutarse en otra con modificaciones mínimas.</a:t>
            </a:r>
          </a:p>
          <a:p>
            <a:endParaRPr lang="es-ES" dirty="0"/>
          </a:p>
        </p:txBody>
      </p:sp>
      <p:sp>
        <p:nvSpPr>
          <p:cNvPr id="5" name="AutoShape 4" descr="Hay quien opina que C ya no es un lenguaje de programación (otros se  conforman con decir que no es un lenguaje de bajo nivel)">
            <a:extLst>
              <a:ext uri="{FF2B5EF4-FFF2-40B4-BE49-F238E27FC236}">
                <a16:creationId xmlns:a16="http://schemas.microsoft.com/office/drawing/2014/main" id="{CDA0CE51-E9E3-447F-8699-2A3470B35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83346"/>
            <a:ext cx="3298054" cy="32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5128" name="Picture 8" descr="El venerable lenguaje de programación C cumple 48 años dándole un repaso al  cada vez más popular Python">
            <a:extLst>
              <a:ext uri="{FF2B5EF4-FFF2-40B4-BE49-F238E27FC236}">
                <a16:creationId xmlns:a16="http://schemas.microsoft.com/office/drawing/2014/main" id="{087403FF-9030-4C0E-BB1C-94B9A18DB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832" y="1734984"/>
            <a:ext cx="3682301" cy="1985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910874-EA6F-473A-8CB6-CF8A0C69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325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8A7A8-89BA-49A3-AF62-59E9CC41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Richard Stallman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72B655-1AAC-49E0-A8D0-411CFB2E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creador de la fundación de software libre, licencia GPL y el proyecto GNU.</a:t>
            </a:r>
          </a:p>
        </p:txBody>
      </p:sp>
      <p:pic>
        <p:nvPicPr>
          <p:cNvPr id="6146" name="Picture 2" descr="Richard Stallman - Creador del proyecto GNU Software Libre">
            <a:extLst>
              <a:ext uri="{FF2B5EF4-FFF2-40B4-BE49-F238E27FC236}">
                <a16:creationId xmlns:a16="http://schemas.microsoft.com/office/drawing/2014/main" id="{28637B2B-FD62-4ADE-86BE-38B9005FE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575" y="3231471"/>
            <a:ext cx="5291168" cy="25133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59EED-9523-4379-B925-69E8F628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66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4E784-D394-4BD7-B014-F91488A2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903616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Licencia GPL: Licencia Pública General de GNU.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60B9A-4E57-4E09-BDEE-3130DF9E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540275"/>
          </a:xfrm>
        </p:spPr>
        <p:txBody>
          <a:bodyPr/>
          <a:lstStyle/>
          <a:p>
            <a:r>
              <a:rPr lang="es-ES" dirty="0"/>
              <a:t>Definición: Licencia de software libre que garantiza las libertades fundamentales y promueve la colaboración.</a:t>
            </a:r>
          </a:p>
          <a:p>
            <a:r>
              <a:rPr lang="es-ES" dirty="0"/>
              <a:t>Ejemplo: Utilizada en Linux y muchas otras aplicaciones de código abierto.</a:t>
            </a:r>
          </a:p>
        </p:txBody>
      </p:sp>
      <p:sp>
        <p:nvSpPr>
          <p:cNvPr id="4" name="AutoShape 2" descr="GNU General Public License - Wikipedia, la enciclopedia libre">
            <a:extLst>
              <a:ext uri="{FF2B5EF4-FFF2-40B4-BE49-F238E27FC236}">
                <a16:creationId xmlns:a16="http://schemas.microsoft.com/office/drawing/2014/main" id="{E7FBFFB3-AFBF-4E19-B9E3-C67571FFD1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31219" cy="343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AutoShape 4" descr="GNU General Public License - Wikipedia, la enciclopedia libre">
            <a:extLst>
              <a:ext uri="{FF2B5EF4-FFF2-40B4-BE49-F238E27FC236}">
                <a16:creationId xmlns:a16="http://schemas.microsoft.com/office/drawing/2014/main" id="{2E7A986C-4AD4-4424-B997-B339411DF4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59693" cy="375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AutoShape 6" descr="Qué es GPL? Cómo funciona la licencia de WordPress">
            <a:extLst>
              <a:ext uri="{FF2B5EF4-FFF2-40B4-BE49-F238E27FC236}">
                <a16:creationId xmlns:a16="http://schemas.microsoft.com/office/drawing/2014/main" id="{26264886-0C6E-449C-A016-2370E116A2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35080" cy="213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46678D-4156-44F6-8912-FEF92070F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3826276"/>
            <a:ext cx="5693546" cy="2468686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AB9D27-D8DE-4930-ACD2-F8C0F7AB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7AE-3B7C-44DA-92F1-DEC313D3E893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1633912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83</TotalTime>
  <Words>1925</Words>
  <Application>Microsoft Office PowerPoint</Application>
  <PresentationFormat>Panorámica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Impact</vt:lpstr>
      <vt:lpstr>Distintivo</vt:lpstr>
      <vt:lpstr>Personajes relevantes en el mundo de la informática</vt:lpstr>
      <vt:lpstr>índice</vt:lpstr>
      <vt:lpstr>Linux Tovarls</vt:lpstr>
      <vt:lpstr>Linux</vt:lpstr>
      <vt:lpstr>Sistemas de Control de Versiones</vt:lpstr>
      <vt:lpstr>Dennis Ritchie</vt:lpstr>
      <vt:lpstr>la repercusión de lenguaje C</vt:lpstr>
      <vt:lpstr>Richard Stallman</vt:lpstr>
      <vt:lpstr>Licencia GPL: Licencia Pública General de GNU.</vt:lpstr>
      <vt:lpstr>Proyecto GNU</vt:lpstr>
      <vt:lpstr>Jamens Gosling</vt:lpstr>
      <vt:lpstr>Presentación de PowerPoint</vt:lpstr>
      <vt:lpstr> Éxito de Java</vt:lpstr>
      <vt:lpstr>Larry Page &amp; Sergey Brin</vt:lpstr>
      <vt:lpstr>Google</vt:lpstr>
      <vt:lpstr>Jimmy Wales, CREADOR DE WIKIPEDIA</vt:lpstr>
      <vt:lpstr>Bill Gates Creador de Microsoft</vt:lpstr>
      <vt:lpstr>Steve Jobs Creador de Apple</vt:lpstr>
      <vt:lpstr>Mark Zuckerberg Creador de Facebook</vt:lpstr>
      <vt:lpstr>Jeff Bezos creador de Amazon</vt:lpstr>
      <vt:lpstr>Daniel ek y martin lorentzon</vt:lpstr>
      <vt:lpstr>Ada Lovelace</vt:lpstr>
      <vt:lpstr>Creadores de nvidia</vt:lpstr>
      <vt:lpstr>bibliografía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Personajes relevantes en el mundo de la informática</dc:title>
  <dc:creator>Ricardo .</dc:creator>
  <cp:lastModifiedBy>Ricardo .</cp:lastModifiedBy>
  <cp:revision>10</cp:revision>
  <dcterms:created xsi:type="dcterms:W3CDTF">2023-10-05T13:44:20Z</dcterms:created>
  <dcterms:modified xsi:type="dcterms:W3CDTF">2023-10-09T17:57:16Z</dcterms:modified>
</cp:coreProperties>
</file>