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7" r:id="rId2"/>
  </p:sldIdLst>
  <p:sldSz cx="7772400" cy="10058400"/>
  <p:notesSz cx="6858000" cy="9144000"/>
  <p:embeddedFontLst>
    <p:embeddedFont>
      <p:font typeface="Calibri" panose="020F0502020204030204" pitchFamily="34" charset="0"/>
      <p:regular r:id="rId4"/>
      <p:bold r:id="rId5"/>
      <p:italic r:id="rId6"/>
      <p:boldItalic r:id="rId7"/>
    </p:embeddedFont>
    <p:embeddedFont>
      <p:font typeface="Google Sans" panose="020B0604020202020204" charset="0"/>
      <p:regular r:id="rId8"/>
      <p:bold r:id="rId9"/>
      <p:italic r:id="rId10"/>
      <p:boldItalic r:id="rId11"/>
    </p:embeddedFont>
    <p:embeddedFont>
      <p:font typeface="Google Sans SemiBold"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
      <p:font typeface="PT Sans Narrow" panose="020B0604020202020204" charset="0"/>
      <p:regular r:id="rId20"/>
      <p:bold r:id="rId21"/>
    </p:embeddedFont>
    <p:embeddedFont>
      <p:font typeface="Roboto" panose="020B0604020202020204" charset="0"/>
      <p:regular r:id="rId22"/>
      <p:bold r:id="rId23"/>
      <p:italic r:id="rId24"/>
      <p:boldItalic r:id="rId25"/>
    </p:embeddedFont>
    <p:embeddedFont>
      <p:font typeface="Work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p:scale>
          <a:sx n="125" d="100"/>
          <a:sy n="125" d="100"/>
        </p:scale>
        <p:origin x="2046" y="-215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font" Target="fonts/font23.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32"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font" Target="fonts/font25.fntdata"/><Relationship Id="rId10" Type="http://schemas.openxmlformats.org/officeDocument/2006/relationships/font" Target="fonts/font7.fntdata"/><Relationship Id="rId19" Type="http://schemas.openxmlformats.org/officeDocument/2006/relationships/font" Target="fonts/font16.fntdata"/><Relationship Id="rId31"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font" Target="fonts/font24.fntdata"/><Relationship Id="rId30" Type="http://schemas.openxmlformats.org/officeDocument/2006/relationships/presProps" Target="presProps.xml"/><Relationship Id="rId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83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a:stCxn id="67"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68" name="Google Shape;68;p3"/>
          <p:cNvGrpSpPr/>
          <p:nvPr/>
        </p:nvGrpSpPr>
        <p:grpSpPr>
          <a:xfrm>
            <a:off x="190345" y="900758"/>
            <a:ext cx="7581747" cy="5906"/>
            <a:chOff x="1890075" y="5241175"/>
            <a:chExt cx="4240556" cy="257700"/>
          </a:xfrm>
        </p:grpSpPr>
        <p:sp>
          <p:nvSpPr>
            <p:cNvPr id="69" name="Google Shape;69;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190320" y="900657"/>
            <a:ext cx="7581691" cy="5901"/>
            <a:chOff x="1890075" y="5241175"/>
            <a:chExt cx="4240556" cy="257700"/>
          </a:xfrm>
        </p:grpSpPr>
        <p:sp>
          <p:nvSpPr>
            <p:cNvPr id="83" name="Google Shape;83;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4" name="Google Shape;84;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5" name="Google Shape;85;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7" name="Google Shape;87;p3"/>
          <p:cNvGrpSpPr/>
          <p:nvPr/>
        </p:nvGrpSpPr>
        <p:grpSpPr>
          <a:xfrm>
            <a:off x="190320" y="931759"/>
            <a:ext cx="7581691" cy="5901"/>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7" name="Google Shape;67;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9" name="Google Shape;8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0" name="Google Shape;9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1" name="Google Shape;91;p3"/>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2" name="Google Shape;92;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3" name="Google Shape;93;p3"/>
          <p:cNvGrpSpPr/>
          <p:nvPr/>
        </p:nvGrpSpPr>
        <p:grpSpPr>
          <a:xfrm>
            <a:off x="172024" y="1040825"/>
            <a:ext cx="137818" cy="187200"/>
            <a:chOff x="507100" y="1997600"/>
            <a:chExt cx="158375" cy="187200"/>
          </a:xfrm>
        </p:grpSpPr>
        <p:sp>
          <p:nvSpPr>
            <p:cNvPr id="94" name="Google Shape;94;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97" name="Google Shape;97;p3"/>
          <p:cNvGrpSpPr/>
          <p:nvPr/>
        </p:nvGrpSpPr>
        <p:grpSpPr>
          <a:xfrm>
            <a:off x="190349" y="2907725"/>
            <a:ext cx="137818" cy="187200"/>
            <a:chOff x="507100" y="1540400"/>
            <a:chExt cx="158375" cy="187200"/>
          </a:xfrm>
        </p:grpSpPr>
        <p:sp>
          <p:nvSpPr>
            <p:cNvPr id="98" name="Google Shape;98;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1" name="Google Shape;101;p3"/>
          <p:cNvGrpSpPr/>
          <p:nvPr/>
        </p:nvGrpSpPr>
        <p:grpSpPr>
          <a:xfrm>
            <a:off x="172024" y="5506200"/>
            <a:ext cx="137818" cy="187200"/>
            <a:chOff x="507100" y="1997600"/>
            <a:chExt cx="158375" cy="187200"/>
          </a:xfrm>
        </p:grpSpPr>
        <p:sp>
          <p:nvSpPr>
            <p:cNvPr id="102" name="Google Shape;102;p3"/>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5" name="Google Shape;105;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INSIGHTS/NEXT STEPS</a:t>
            </a:r>
            <a:endParaRPr sz="1500">
              <a:latin typeface="Work Sans"/>
              <a:ea typeface="Work Sans"/>
              <a:cs typeface="Work Sans"/>
              <a:sym typeface="Work Sans"/>
            </a:endParaRPr>
          </a:p>
        </p:txBody>
      </p:sp>
      <p:grpSp>
        <p:nvGrpSpPr>
          <p:cNvPr id="106" name="Google Shape;106;p3"/>
          <p:cNvGrpSpPr/>
          <p:nvPr/>
        </p:nvGrpSpPr>
        <p:grpSpPr>
          <a:xfrm>
            <a:off x="172024" y="7607808"/>
            <a:ext cx="137818" cy="187200"/>
            <a:chOff x="507100" y="1997600"/>
            <a:chExt cx="158375" cy="187200"/>
          </a:xfrm>
        </p:grpSpPr>
        <p:sp>
          <p:nvSpPr>
            <p:cNvPr id="107" name="Google Shape;107;p3"/>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0" name="Google Shape;110;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endParaRPr sz="2100" b="1">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79"/>
        <p:cNvGrpSpPr/>
        <p:nvPr/>
      </p:nvGrpSpPr>
      <p:grpSpPr>
        <a:xfrm>
          <a:off x="0" y="0"/>
          <a:ext cx="0" cy="0"/>
          <a:chOff x="0" y="0"/>
          <a:chExt cx="0" cy="0"/>
        </a:xfrm>
      </p:grpSpPr>
      <p:sp>
        <p:nvSpPr>
          <p:cNvPr id="180" name="Google Shape;180;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1" name="Google Shape;181;p6"/>
          <p:cNvGrpSpPr/>
          <p:nvPr/>
        </p:nvGrpSpPr>
        <p:grpSpPr>
          <a:xfrm>
            <a:off x="-16250" y="9048087"/>
            <a:ext cx="7804900" cy="1072407"/>
            <a:chOff x="-19118" y="4617750"/>
            <a:chExt cx="9182236" cy="548378"/>
          </a:xfrm>
        </p:grpSpPr>
        <p:sp>
          <p:nvSpPr>
            <p:cNvPr id="182" name="Google Shape;182;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3" name="Google Shape;183;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ydata.github.io/posts/hr-analy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Google Sans"/>
                <a:ea typeface="Google Sans"/>
                <a:cs typeface="Google Sans"/>
                <a:sym typeface="Google Sans"/>
              </a:rPr>
              <a:t>Sailfort Motors has been experiencing a high turnover rate of employees . The company wants to identify ways to improve employee retention and identify what causes employees to leave.</a:t>
            </a:r>
          </a:p>
        </p:txBody>
      </p:sp>
      <p:sp>
        <p:nvSpPr>
          <p:cNvPr id="190" name="Google Shape;190;p8"/>
          <p:cNvSpPr txBox="1"/>
          <p:nvPr/>
        </p:nvSpPr>
        <p:spPr>
          <a:xfrm>
            <a:off x="0" y="37455"/>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latin typeface="Google Sans"/>
                <a:ea typeface="Google Sans"/>
                <a:cs typeface="Google Sans"/>
                <a:sym typeface="Google Sans"/>
              </a:rPr>
              <a:t>Salifort Motors</a:t>
            </a:r>
            <a:endParaRPr sz="2500" b="1" dirty="0">
              <a:latin typeface="Google Sans"/>
              <a:ea typeface="Google Sans"/>
              <a:cs typeface="Google Sans"/>
              <a:sym typeface="Google Sans"/>
            </a:endParaRPr>
          </a:p>
        </p:txBody>
      </p:sp>
      <p:sp>
        <p:nvSpPr>
          <p:cNvPr id="191" name="Google Shape;191;p8"/>
          <p:cNvSpPr txBox="1"/>
          <p:nvPr/>
        </p:nvSpPr>
        <p:spPr>
          <a:xfrm>
            <a:off x="449580" y="390404"/>
            <a:ext cx="6986728" cy="62167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dirty="0">
                <a:latin typeface="PT Sans Narrow"/>
                <a:ea typeface="PT Sans Narrow"/>
                <a:cs typeface="PT Sans Narrow"/>
                <a:sym typeface="PT Sans Narrow"/>
              </a:rPr>
              <a:t>Employee Retention Project - View at </a:t>
            </a:r>
            <a:r>
              <a:rPr lang="en-PH" sz="1600" dirty="0">
                <a:latin typeface="PT Sans Narrow"/>
                <a:ea typeface="PT Sans Narrow"/>
                <a:cs typeface="PT Sans Narrow"/>
                <a:sym typeface="PT Sans Narrow"/>
              </a:rPr>
              <a:t>my </a:t>
            </a:r>
            <a:r>
              <a:rPr lang="en-PH" sz="1600" dirty="0">
                <a:latin typeface="PT Sans Narrow"/>
                <a:ea typeface="PT Sans Narrow"/>
                <a:cs typeface="PT Sans Narrow"/>
                <a:sym typeface="PT Sans Narrow"/>
                <a:hlinkClick r:id="rId3"/>
              </a:rPr>
              <a:t>Portfolio</a:t>
            </a:r>
            <a:endParaRPr sz="1600" dirty="0">
              <a:solidFill>
                <a:srgbClr val="000000"/>
              </a:solidFill>
              <a:latin typeface="PT Sans Narrow"/>
              <a:ea typeface="PT Sans Narrow"/>
              <a:cs typeface="PT Sans Narrow"/>
              <a:sym typeface="PT Sans Narrow"/>
            </a:endParaRPr>
          </a:p>
        </p:txBody>
      </p:sp>
      <p:sp>
        <p:nvSpPr>
          <p:cNvPr id="194" name="Google Shape;194;p8"/>
          <p:cNvSpPr txBox="1"/>
          <p:nvPr/>
        </p:nvSpPr>
        <p:spPr>
          <a:xfrm>
            <a:off x="3122308" y="3563878"/>
            <a:ext cx="4314000" cy="28500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 sz="1000" b="1" dirty="0">
                <a:solidFill>
                  <a:schemeClr val="dk1"/>
                </a:solidFill>
                <a:highlight>
                  <a:srgbClr val="FFFFFE"/>
                </a:highlight>
                <a:latin typeface="Google Sans"/>
                <a:ea typeface="Google Sans"/>
                <a:cs typeface="Google Sans"/>
                <a:sym typeface="Google Sans"/>
              </a:rPr>
              <a:t>From the EDA, the scatterplot shows the decrease in satisfaction as more monthly hours were rendered. Leavers were grouped according to likely reasons (full insights on the Jupyter Notebook).</a:t>
            </a:r>
            <a:endParaRPr sz="1000" b="1" i="1" dirty="0">
              <a:latin typeface="Google Sans"/>
              <a:ea typeface="Google Sans"/>
              <a:cs typeface="Google Sans"/>
              <a:sym typeface="Google Sans"/>
            </a:endParaRPr>
          </a:p>
        </p:txBody>
      </p:sp>
      <p:sp>
        <p:nvSpPr>
          <p:cNvPr id="195" name="Google Shape;195;p8"/>
          <p:cNvSpPr txBox="1"/>
          <p:nvPr/>
        </p:nvSpPr>
        <p:spPr>
          <a:xfrm>
            <a:off x="3182769" y="6494579"/>
            <a:ext cx="40605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000" b="1" dirty="0">
                <a:latin typeface="Google Sans"/>
                <a:ea typeface="Google Sans"/>
                <a:cs typeface="Google Sans"/>
                <a:sym typeface="Google Sans"/>
              </a:rPr>
              <a:t>The champion model, in the random forest model above, showed</a:t>
            </a:r>
            <a:r>
              <a:rPr lang="en" sz="1000" b="1" i="1" dirty="0">
                <a:latin typeface="Google Sans"/>
                <a:ea typeface="Google Sans"/>
                <a:cs typeface="Google Sans"/>
                <a:sym typeface="Google Sans"/>
              </a:rPr>
              <a:t>, `number_project`, `last_evaluation`, `tenure`, `overworked`,  </a:t>
            </a:r>
            <a:r>
              <a:rPr lang="en" sz="1000" b="1" dirty="0">
                <a:latin typeface="Google Sans"/>
                <a:ea typeface="Google Sans"/>
                <a:cs typeface="Google Sans"/>
                <a:sym typeface="Google Sans"/>
              </a:rPr>
              <a:t>have the highest importance. These variables are most helpful in predicting the outcome variable,</a:t>
            </a:r>
            <a:r>
              <a:rPr lang="en" sz="1000" b="1" i="1" dirty="0">
                <a:latin typeface="Google Sans"/>
                <a:ea typeface="Google Sans"/>
                <a:cs typeface="Google Sans"/>
                <a:sym typeface="Google Sans"/>
              </a:rPr>
              <a:t> `left`.</a:t>
            </a:r>
            <a:endParaRPr sz="1000" b="1" i="1" dirty="0">
              <a:solidFill>
                <a:srgbClr val="000000"/>
              </a:solidFill>
              <a:latin typeface="Google Sans"/>
              <a:ea typeface="Google Sans"/>
              <a:cs typeface="Google Sans"/>
              <a:sym typeface="Google Sans"/>
            </a:endParaRPr>
          </a:p>
        </p:txBody>
      </p:sp>
      <p:sp>
        <p:nvSpPr>
          <p:cNvPr id="196" name="Google Shape;196;p8"/>
          <p:cNvSpPr txBox="1"/>
          <p:nvPr/>
        </p:nvSpPr>
        <p:spPr>
          <a:xfrm>
            <a:off x="100575" y="3108969"/>
            <a:ext cx="2883300" cy="1846629"/>
          </a:xfrm>
          <a:prstGeom prst="rect">
            <a:avLst/>
          </a:prstGeom>
          <a:noFill/>
          <a:ln>
            <a:noFill/>
          </a:ln>
        </p:spPr>
        <p:txBody>
          <a:bodyPr spcFirstLastPara="1" wrap="square" lIns="91425" tIns="91425" rIns="91425" bIns="91425" anchor="t" anchorCtr="0">
            <a:spAutoFit/>
          </a:bodyPr>
          <a:lstStyle/>
          <a:p>
            <a:r>
              <a:rPr lang="en" sz="1200" dirty="0">
                <a:solidFill>
                  <a:schemeClr val="accent2"/>
                </a:solidFill>
                <a:highlight>
                  <a:srgbClr val="FFFFFF"/>
                </a:highlight>
                <a:latin typeface="Google Sans"/>
                <a:ea typeface="Google Sans"/>
                <a:cs typeface="Google Sans"/>
                <a:sym typeface="Google Sans"/>
              </a:rPr>
              <a:t>For a categorical response, a linear regression model, decision tree and random forest were built. Results were evaluated and the random forest was the champion model. </a:t>
            </a:r>
          </a:p>
          <a:p>
            <a:endParaRPr lang="en" sz="1200" dirty="0">
              <a:solidFill>
                <a:schemeClr val="accent2"/>
              </a:solidFill>
              <a:highlight>
                <a:srgbClr val="FFFFFF"/>
              </a:highlight>
              <a:latin typeface="Google Sans"/>
              <a:ea typeface="Google Sans"/>
              <a:cs typeface="Google Sans"/>
              <a:sym typeface="Google Sans"/>
            </a:endParaRPr>
          </a:p>
          <a:p>
            <a:r>
              <a:rPr lang="en" sz="1200" dirty="0">
                <a:solidFill>
                  <a:schemeClr val="accent2"/>
                </a:solidFill>
                <a:highlight>
                  <a:srgbClr val="FFFFFF"/>
                </a:highlight>
                <a:latin typeface="Google Sans"/>
                <a:ea typeface="Google Sans"/>
                <a:cs typeface="Google Sans"/>
                <a:sym typeface="Google Sans"/>
              </a:rPr>
              <a:t>The EDA and feature importances were also interpretted for valuable insights.</a:t>
            </a:r>
          </a:p>
        </p:txBody>
      </p:sp>
      <p:sp>
        <p:nvSpPr>
          <p:cNvPr id="197" name="Google Shape;197;p8"/>
          <p:cNvSpPr txBox="1"/>
          <p:nvPr/>
        </p:nvSpPr>
        <p:spPr>
          <a:xfrm>
            <a:off x="100575" y="5790709"/>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highlight>
                  <a:srgbClr val="FFFFFF"/>
                </a:highlight>
                <a:latin typeface="Google Sans"/>
                <a:ea typeface="Google Sans"/>
                <a:cs typeface="Google Sans"/>
                <a:sym typeface="Google Sans"/>
              </a:rPr>
              <a:t>The random forest model performed great on the test data based on various metrics, and is able to predict leavers based on the given data. Feature Importances also give great insight on courses of action to take to retention. </a:t>
            </a:r>
          </a:p>
        </p:txBody>
      </p:sp>
      <p:sp>
        <p:nvSpPr>
          <p:cNvPr id="198" name="Google Shape;198;p8"/>
          <p:cNvSpPr txBox="1"/>
          <p:nvPr/>
        </p:nvSpPr>
        <p:spPr>
          <a:xfrm>
            <a:off x="47734" y="7625410"/>
            <a:ext cx="7058100" cy="2305601"/>
          </a:xfrm>
          <a:prstGeom prst="rect">
            <a:avLst/>
          </a:prstGeom>
          <a:noFill/>
          <a:ln>
            <a:noFill/>
          </a:ln>
        </p:spPr>
        <p:txBody>
          <a:bodyPr spcFirstLastPara="1" wrap="square" lIns="91425" tIns="91425" rIns="91425" bIns="91425" anchor="t" anchorCtr="0">
            <a:spAutoFit/>
          </a:bodyPr>
          <a:lstStyle/>
          <a:p>
            <a:pPr marL="158750" lvl="0" algn="l" rtl="0">
              <a:lnSpc>
                <a:spcPct val="115000"/>
              </a:lnSpc>
              <a:spcBef>
                <a:spcPts val="60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Workload</a:t>
            </a:r>
            <a:r>
              <a:rPr lang="en-US" sz="1050" dirty="0">
                <a:solidFill>
                  <a:schemeClr val="accent2"/>
                </a:solidFill>
                <a:highlight>
                  <a:srgbClr val="FFFFFF"/>
                </a:highlight>
                <a:latin typeface="Google Sans"/>
                <a:ea typeface="Google Sans"/>
                <a:cs typeface="Google Sans"/>
                <a:sym typeface="Google Sans"/>
              </a:rPr>
              <a:t> - Equally distribute workload between workers, (between 3-4 projects only).</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Reduce monthly hours rendered, through automation, improved systems or workflow </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Conduct interviews on most time consuming areas of work.</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Make sure new employees understand hourly expectations before hiring.</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Reward employees working overtime via pay, benefits or bonus.</a:t>
            </a:r>
          </a:p>
          <a:p>
            <a:pPr marL="158750" lvl="0" algn="l" rtl="0">
              <a:lnSpc>
                <a:spcPct val="115000"/>
              </a:lnSpc>
              <a:spcBef>
                <a:spcPts val="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Evaluation</a:t>
            </a:r>
            <a:r>
              <a:rPr lang="en-US" sz="1050" dirty="0">
                <a:solidFill>
                  <a:schemeClr val="accent2"/>
                </a:solidFill>
                <a:highlight>
                  <a:srgbClr val="FFFFFF"/>
                </a:highlight>
                <a:latin typeface="Google Sans"/>
                <a:ea typeface="Google Sans"/>
                <a:cs typeface="Google Sans"/>
                <a:sym typeface="Google Sans"/>
              </a:rPr>
              <a:t> - Identify effect of low evaluation to quitting, is pay reduced? Does this lead to firing? </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Avoid reserving high evaluation for 200+ </a:t>
            </a:r>
            <a:r>
              <a:rPr lang="en-US" sz="1050" dirty="0" err="1">
                <a:solidFill>
                  <a:schemeClr val="accent2"/>
                </a:solidFill>
                <a:highlight>
                  <a:srgbClr val="FFFFFF"/>
                </a:highlight>
                <a:latin typeface="Google Sans"/>
                <a:ea typeface="Google Sans"/>
                <a:cs typeface="Google Sans"/>
                <a:sym typeface="Google Sans"/>
              </a:rPr>
              <a:t>hrs</a:t>
            </a:r>
            <a:r>
              <a:rPr lang="en-US" sz="1050" dirty="0">
                <a:solidFill>
                  <a:schemeClr val="accent2"/>
                </a:solidFill>
                <a:highlight>
                  <a:srgbClr val="FFFFFF"/>
                </a:highlight>
                <a:latin typeface="Google Sans"/>
                <a:ea typeface="Google Sans"/>
                <a:cs typeface="Google Sans"/>
                <a:sym typeface="Google Sans"/>
              </a:rPr>
              <a:t> rendered, consider a bonus or incentive system instead.</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Utilize model to predict potential leavers, and create an intervention/reward program for employees.</a:t>
            </a:r>
          </a:p>
          <a:p>
            <a:pPr marL="158750" lvl="0" algn="l" rtl="0">
              <a:lnSpc>
                <a:spcPct val="115000"/>
              </a:lnSpc>
              <a:spcBef>
                <a:spcPts val="0"/>
              </a:spcBef>
              <a:spcAft>
                <a:spcPts val="0"/>
              </a:spcAft>
              <a:buClr>
                <a:schemeClr val="accent2"/>
              </a:buClr>
              <a:buSzPts val="1100"/>
            </a:pPr>
            <a:r>
              <a:rPr lang="en-US" sz="1050" b="1" dirty="0">
                <a:solidFill>
                  <a:schemeClr val="accent2"/>
                </a:solidFill>
                <a:highlight>
                  <a:srgbClr val="FFFFFF"/>
                </a:highlight>
                <a:latin typeface="Google Sans"/>
                <a:ea typeface="Google Sans"/>
                <a:cs typeface="Google Sans"/>
                <a:sym typeface="Google Sans"/>
              </a:rPr>
              <a:t>Identify Causes </a:t>
            </a:r>
            <a:r>
              <a:rPr lang="en-US" sz="1050" dirty="0">
                <a:solidFill>
                  <a:schemeClr val="accent2"/>
                </a:solidFill>
                <a:highlight>
                  <a:srgbClr val="FFFFFF"/>
                </a:highlight>
                <a:latin typeface="Google Sans"/>
                <a:ea typeface="Google Sans"/>
                <a:cs typeface="Google Sans"/>
                <a:sym typeface="Google Sans"/>
              </a:rPr>
              <a:t>- Identify via interviews, cause for lower satisfaction on tenures 5-6, and leaving in year 4.</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Consider promoting or salary increase for on their 4th year (at ensure promotion within 5 years).</a:t>
            </a:r>
          </a:p>
          <a:p>
            <a:pPr marL="158750" lvl="0" algn="l" rtl="0">
              <a:lnSpc>
                <a:spcPct val="115000"/>
              </a:lnSpc>
              <a:spcBef>
                <a:spcPts val="0"/>
              </a:spcBef>
              <a:spcAft>
                <a:spcPts val="0"/>
              </a:spcAft>
              <a:buClr>
                <a:schemeClr val="accent2"/>
              </a:buClr>
              <a:buSzPts val="1100"/>
            </a:pPr>
            <a:r>
              <a:rPr lang="en-US" sz="1050" dirty="0">
                <a:solidFill>
                  <a:schemeClr val="accent2"/>
                </a:solidFill>
                <a:highlight>
                  <a:srgbClr val="FFFFFF"/>
                </a:highlight>
                <a:latin typeface="Google Sans"/>
                <a:ea typeface="Google Sans"/>
                <a:cs typeface="Google Sans"/>
                <a:sym typeface="Google Sans"/>
              </a:rPr>
              <a:t>- Conduct internal surveys, FGDs and team meetings to check on employees workload and well-being.</a:t>
            </a:r>
            <a:endParaRPr lang="en-US" sz="1050" b="1" dirty="0">
              <a:latin typeface="Google Sans"/>
              <a:ea typeface="Google Sans"/>
              <a:cs typeface="Google Sans"/>
              <a:sym typeface="Google Sans"/>
            </a:endParaRPr>
          </a:p>
        </p:txBody>
      </p:sp>
      <p:pic>
        <p:nvPicPr>
          <p:cNvPr id="5" name="Picture 4">
            <a:extLst>
              <a:ext uri="{FF2B5EF4-FFF2-40B4-BE49-F238E27FC236}">
                <a16:creationId xmlns:a16="http://schemas.microsoft.com/office/drawing/2014/main" id="{2B00D44D-98DE-46FF-80D1-94479B3A5FED}"/>
              </a:ext>
            </a:extLst>
          </p:cNvPr>
          <p:cNvPicPr>
            <a:picLocks noChangeAspect="1"/>
          </p:cNvPicPr>
          <p:nvPr/>
        </p:nvPicPr>
        <p:blipFill>
          <a:blip r:embed="rId4"/>
          <a:stretch>
            <a:fillRect/>
          </a:stretch>
        </p:blipFill>
        <p:spPr>
          <a:xfrm>
            <a:off x="3122308" y="4215170"/>
            <a:ext cx="3975906" cy="2339072"/>
          </a:xfrm>
          <a:prstGeom prst="rect">
            <a:avLst/>
          </a:prstGeom>
        </p:spPr>
      </p:pic>
      <p:pic>
        <p:nvPicPr>
          <p:cNvPr id="13" name="Picture 12">
            <a:extLst>
              <a:ext uri="{FF2B5EF4-FFF2-40B4-BE49-F238E27FC236}">
                <a16:creationId xmlns:a16="http://schemas.microsoft.com/office/drawing/2014/main" id="{1E1863AB-17FE-4686-AA2D-6EBC51B68CBA}"/>
              </a:ext>
            </a:extLst>
          </p:cNvPr>
          <p:cNvPicPr>
            <a:picLocks noChangeAspect="1"/>
          </p:cNvPicPr>
          <p:nvPr/>
        </p:nvPicPr>
        <p:blipFill>
          <a:blip r:embed="rId5"/>
          <a:stretch>
            <a:fillRect/>
          </a:stretch>
        </p:blipFill>
        <p:spPr>
          <a:xfrm>
            <a:off x="3122015" y="1026465"/>
            <a:ext cx="4468266" cy="2655057"/>
          </a:xfrm>
          <a:prstGeom prst="rect">
            <a:avLst/>
          </a:prstGeom>
        </p:spPr>
      </p:pic>
    </p:spTree>
    <p:extLst>
      <p:ext uri="{BB962C8B-B14F-4D97-AF65-F5344CB8AC3E}">
        <p14:creationId xmlns:p14="http://schemas.microsoft.com/office/powerpoint/2010/main" val="9322892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26</TotalTime>
  <Words>380</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Arial</vt:lpstr>
      <vt:lpstr>Lato</vt:lpstr>
      <vt:lpstr>Roboto</vt:lpstr>
      <vt:lpstr>Work Sans</vt:lpstr>
      <vt:lpstr>Google Sans</vt:lpstr>
      <vt:lpstr>PT Sans Narrow</vt:lpstr>
      <vt:lpstr>Google Sans SemiBold</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cp:lastModifiedBy>
  <cp:revision>5</cp:revision>
  <dcterms:modified xsi:type="dcterms:W3CDTF">2023-12-26T06:54:20Z</dcterms:modified>
</cp:coreProperties>
</file>