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4"/>
  </p:notesMasterIdLst>
  <p:sldIdLst>
    <p:sldId id="256" r:id="rId2"/>
    <p:sldId id="257" r:id="rId3"/>
  </p:sldIdLst>
  <p:sldSz cx="7772400" cy="10058400"/>
  <p:notesSz cx="6858000" cy="9144000"/>
  <p:embeddedFontLst>
    <p:embeddedFont>
      <p:font typeface="Calibri" panose="020F0502020204030204" pitchFamily="34" charset="0"/>
      <p:regular r:id="rId5"/>
      <p:bold r:id="rId6"/>
      <p:italic r:id="rId7"/>
      <p:boldItalic r:id="rId8"/>
    </p:embeddedFont>
    <p:embeddedFont>
      <p:font typeface="Google Sans" panose="020B0604020202020204" charset="0"/>
      <p:regular r:id="rId9"/>
      <p:bold r:id="rId10"/>
      <p:italic r:id="rId11"/>
      <p:boldItalic r:id="rId12"/>
    </p:embeddedFont>
    <p:embeddedFont>
      <p:font typeface="Google Sans SemiBold" panose="020B0604020202020204" charset="0"/>
      <p:regular r:id="rId13"/>
      <p:bold r:id="rId14"/>
      <p:italic r:id="rId15"/>
      <p:boldItalic r:id="rId16"/>
    </p:embeddedFont>
    <p:embeddedFont>
      <p:font typeface="Lato" panose="020B0604020202020204" charset="0"/>
      <p:regular r:id="rId17"/>
      <p:bold r:id="rId18"/>
      <p:italic r:id="rId19"/>
      <p:boldItalic r:id="rId20"/>
    </p:embeddedFont>
    <p:embeddedFont>
      <p:font typeface="PT Sans Narrow" panose="020B0604020202020204" charset="0"/>
      <p:regular r:id="rId21"/>
      <p:bold r:id="rId22"/>
    </p:embeddedFont>
    <p:embeddedFont>
      <p:font typeface="Roboto" panose="020B0604020202020204" charset="0"/>
      <p:regular r:id="rId23"/>
      <p:bold r:id="rId24"/>
      <p:italic r:id="rId25"/>
      <p:boldItalic r:id="rId26"/>
    </p:embeddedFont>
    <p:embeddedFont>
      <p:font typeface="Work Sans"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4" d="100"/>
          <a:sy n="124" d="100"/>
        </p:scale>
        <p:origin x="2028" y="-2874"/>
      </p:cViewPr>
      <p:guideLst>
        <p:guide orient="horz" pos="3168"/>
        <p:guide pos="24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9.fntdata"/><Relationship Id="rId18" Type="http://schemas.openxmlformats.org/officeDocument/2006/relationships/font" Target="fonts/font14.fntdata"/><Relationship Id="rId26" Type="http://schemas.openxmlformats.org/officeDocument/2006/relationships/font" Target="fonts/font22.fntdata"/><Relationship Id="rId3" Type="http://schemas.openxmlformats.org/officeDocument/2006/relationships/slide" Target="slides/slide2.xml"/><Relationship Id="rId21" Type="http://schemas.openxmlformats.org/officeDocument/2006/relationships/font" Target="fonts/font17.fntdata"/><Relationship Id="rId34" Type="http://schemas.openxmlformats.org/officeDocument/2006/relationships/tableStyles" Target="tableStyles.xml"/><Relationship Id="rId7" Type="http://schemas.openxmlformats.org/officeDocument/2006/relationships/font" Target="fonts/font3.fntdata"/><Relationship Id="rId12" Type="http://schemas.openxmlformats.org/officeDocument/2006/relationships/font" Target="fonts/font8.fntdata"/><Relationship Id="rId17" Type="http://schemas.openxmlformats.org/officeDocument/2006/relationships/font" Target="fonts/font13.fntdata"/><Relationship Id="rId25" Type="http://schemas.openxmlformats.org/officeDocument/2006/relationships/font" Target="fonts/font2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2.fntdata"/><Relationship Id="rId20" Type="http://schemas.openxmlformats.org/officeDocument/2006/relationships/font" Target="fonts/font16.fntdata"/><Relationship Id="rId29" Type="http://schemas.openxmlformats.org/officeDocument/2006/relationships/font" Target="fonts/font25.fntdata"/><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24" Type="http://schemas.openxmlformats.org/officeDocument/2006/relationships/font" Target="fonts/font20.fntdata"/><Relationship Id="rId32" Type="http://schemas.openxmlformats.org/officeDocument/2006/relationships/viewProps" Target="viewProps.xml"/><Relationship Id="rId5" Type="http://schemas.openxmlformats.org/officeDocument/2006/relationships/font" Target="fonts/font1.fntdata"/><Relationship Id="rId15" Type="http://schemas.openxmlformats.org/officeDocument/2006/relationships/font" Target="fonts/font11.fntdata"/><Relationship Id="rId23" Type="http://schemas.openxmlformats.org/officeDocument/2006/relationships/font" Target="fonts/font19.fntdata"/><Relationship Id="rId28" Type="http://schemas.openxmlformats.org/officeDocument/2006/relationships/font" Target="fonts/font24.fntdata"/><Relationship Id="rId10" Type="http://schemas.openxmlformats.org/officeDocument/2006/relationships/font" Target="fonts/font6.fntdata"/><Relationship Id="rId19" Type="http://schemas.openxmlformats.org/officeDocument/2006/relationships/font" Target="fonts/font15.fntdata"/><Relationship Id="rId31" Type="http://schemas.openxmlformats.org/officeDocument/2006/relationships/presProps" Target="presProps.xml"/><Relationship Id="rId4" Type="http://schemas.openxmlformats.org/officeDocument/2006/relationships/notesMaster" Target="notesMasters/notesMaster1.xml"/><Relationship Id="rId9" Type="http://schemas.openxmlformats.org/officeDocument/2006/relationships/font" Target="fonts/font5.fntdata"/><Relationship Id="rId14" Type="http://schemas.openxmlformats.org/officeDocument/2006/relationships/font" Target="fonts/font10.fntdata"/><Relationship Id="rId22" Type="http://schemas.openxmlformats.org/officeDocument/2006/relationships/font" Target="fonts/font18.fntdata"/><Relationship Id="rId27" Type="http://schemas.openxmlformats.org/officeDocument/2006/relationships/font" Target="fonts/font23.fntdata"/><Relationship Id="rId30" Type="http://schemas.openxmlformats.org/officeDocument/2006/relationships/font" Target="fonts/font26.fntdata"/><Relationship Id="rId8"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512140ae02_0_13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512140ae02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512140ae02_0_13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512140ae02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18394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Layout 1" type="title">
  <p:cSld name="TITLE">
    <p:spTree>
      <p:nvGrpSpPr>
        <p:cNvPr id="1" name="Shape 10"/>
        <p:cNvGrpSpPr/>
        <p:nvPr/>
      </p:nvGrpSpPr>
      <p:grpSpPr>
        <a:xfrm>
          <a:off x="0" y="0"/>
          <a:ext cx="0" cy="0"/>
          <a:chOff x="0" y="0"/>
          <a:chExt cx="0" cy="0"/>
        </a:xfrm>
      </p:grpSpPr>
      <p:grpSp>
        <p:nvGrpSpPr>
          <p:cNvPr id="11" name="Google Shape;11;p2"/>
          <p:cNvGrpSpPr/>
          <p:nvPr/>
        </p:nvGrpSpPr>
        <p:grpSpPr>
          <a:xfrm>
            <a:off x="172055" y="1468890"/>
            <a:ext cx="7434543" cy="62982"/>
            <a:chOff x="1890075" y="5241175"/>
            <a:chExt cx="4240556" cy="257700"/>
          </a:xfrm>
        </p:grpSpPr>
        <p:sp>
          <p:nvSpPr>
            <p:cNvPr id="12" name="Google Shape;12;p2"/>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3" name="Google Shape;13;p2"/>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4" name="Google Shape;14;p2"/>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5" name="Google Shape;15;p2"/>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sp>
        <p:nvSpPr>
          <p:cNvPr id="16" name="Google Shape;16;p2"/>
          <p:cNvSpPr/>
          <p:nvPr/>
        </p:nvSpPr>
        <p:spPr>
          <a:xfrm>
            <a:off x="172050" y="2765600"/>
            <a:ext cx="3076800" cy="7293000"/>
          </a:xfrm>
          <a:prstGeom prst="roundRect">
            <a:avLst>
              <a:gd name="adj" fmla="val 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nvGrpSpPr>
          <p:cNvPr id="17" name="Google Shape;17;p2"/>
          <p:cNvGrpSpPr/>
          <p:nvPr/>
        </p:nvGrpSpPr>
        <p:grpSpPr>
          <a:xfrm>
            <a:off x="168930" y="2702615"/>
            <a:ext cx="7434543" cy="62982"/>
            <a:chOff x="1890075" y="5241175"/>
            <a:chExt cx="4240556" cy="257700"/>
          </a:xfrm>
        </p:grpSpPr>
        <p:sp>
          <p:nvSpPr>
            <p:cNvPr id="18" name="Google Shape;18;p2"/>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9" name="Google Shape;19;p2"/>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0" name="Google Shape;20;p2"/>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1" name="Google Shape;21;p2"/>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cxnSp>
        <p:nvCxnSpPr>
          <p:cNvPr id="22" name="Google Shape;22;p2"/>
          <p:cNvCxnSpPr>
            <a:stCxn id="12" idx="0"/>
          </p:cNvCxnSpPr>
          <p:nvPr/>
        </p:nvCxnSpPr>
        <p:spPr>
          <a:xfrm>
            <a:off x="172055" y="1500381"/>
            <a:ext cx="0" cy="8590500"/>
          </a:xfrm>
          <a:prstGeom prst="straightConnector1">
            <a:avLst/>
          </a:prstGeom>
          <a:noFill/>
          <a:ln w="9525" cap="flat" cmpd="sng">
            <a:solidFill>
              <a:srgbClr val="CCCCCC"/>
            </a:solidFill>
            <a:prstDash val="solid"/>
            <a:round/>
            <a:headEnd type="none" w="med" len="med"/>
            <a:tailEnd type="none" w="med" len="med"/>
          </a:ln>
        </p:spPr>
      </p:cxnSp>
      <p:cxnSp>
        <p:nvCxnSpPr>
          <p:cNvPr id="23" name="Google Shape;23;p2"/>
          <p:cNvCxnSpPr/>
          <p:nvPr/>
        </p:nvCxnSpPr>
        <p:spPr>
          <a:xfrm>
            <a:off x="7603480" y="1500381"/>
            <a:ext cx="0" cy="8590500"/>
          </a:xfrm>
          <a:prstGeom prst="straightConnector1">
            <a:avLst/>
          </a:prstGeom>
          <a:noFill/>
          <a:ln w="9525" cap="flat" cmpd="sng">
            <a:solidFill>
              <a:srgbClr val="CCCCCC"/>
            </a:solidFill>
            <a:prstDash val="solid"/>
            <a:round/>
            <a:headEnd type="none" w="med" len="med"/>
            <a:tailEnd type="none" w="med" len="med"/>
          </a:ln>
        </p:spPr>
      </p:cxnSp>
      <p:grpSp>
        <p:nvGrpSpPr>
          <p:cNvPr id="24" name="Google Shape;24;p2"/>
          <p:cNvGrpSpPr/>
          <p:nvPr/>
        </p:nvGrpSpPr>
        <p:grpSpPr>
          <a:xfrm>
            <a:off x="0" y="3413775"/>
            <a:ext cx="3530025" cy="746350"/>
            <a:chOff x="0" y="3156075"/>
            <a:chExt cx="3530025" cy="746350"/>
          </a:xfrm>
        </p:grpSpPr>
        <p:sp>
          <p:nvSpPr>
            <p:cNvPr id="25" name="Google Shape;25;p2"/>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6" name="Google Shape;26;p2"/>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nvGrpSpPr>
          <p:cNvPr id="27" name="Google Shape;27;p2"/>
          <p:cNvGrpSpPr/>
          <p:nvPr/>
        </p:nvGrpSpPr>
        <p:grpSpPr>
          <a:xfrm>
            <a:off x="3248850" y="2867100"/>
            <a:ext cx="4936034" cy="746350"/>
            <a:chOff x="0" y="3156075"/>
            <a:chExt cx="3530025" cy="746350"/>
          </a:xfrm>
        </p:grpSpPr>
        <p:sp>
          <p:nvSpPr>
            <p:cNvPr id="28" name="Google Shape;28;p2"/>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9" name="Google Shape;29;p2"/>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nvGrpSpPr>
          <p:cNvPr id="30" name="Google Shape;30;p2"/>
          <p:cNvGrpSpPr/>
          <p:nvPr/>
        </p:nvGrpSpPr>
        <p:grpSpPr>
          <a:xfrm>
            <a:off x="3248850" y="7166275"/>
            <a:ext cx="4936034" cy="746350"/>
            <a:chOff x="0" y="3156075"/>
            <a:chExt cx="3530025" cy="746350"/>
          </a:xfrm>
        </p:grpSpPr>
        <p:sp>
          <p:nvSpPr>
            <p:cNvPr id="31" name="Google Shape;31;p2"/>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32" name="Google Shape;32;p2"/>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sp>
        <p:nvSpPr>
          <p:cNvPr id="33" name="Google Shape;33;p2"/>
          <p:cNvSpPr txBox="1"/>
          <p:nvPr/>
        </p:nvSpPr>
        <p:spPr>
          <a:xfrm>
            <a:off x="188700" y="3410750"/>
            <a:ext cx="3074400" cy="4632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chemeClr val="lt2"/>
                </a:solidFill>
                <a:latin typeface="Google Sans SemiBold"/>
                <a:ea typeface="Google Sans SemiBold"/>
                <a:cs typeface="Google Sans SemiBold"/>
                <a:sym typeface="Google Sans SemiBold"/>
              </a:rPr>
              <a:t>Key Insights </a:t>
            </a:r>
            <a:endParaRPr sz="1900">
              <a:solidFill>
                <a:schemeClr val="lt2"/>
              </a:solidFill>
              <a:latin typeface="Google Sans SemiBold"/>
              <a:ea typeface="Google Sans SemiBold"/>
              <a:cs typeface="Google Sans SemiBold"/>
              <a:sym typeface="Google Sans SemiBold"/>
            </a:endParaRPr>
          </a:p>
        </p:txBody>
      </p:sp>
      <p:sp>
        <p:nvSpPr>
          <p:cNvPr id="34" name="Google Shape;34;p2"/>
          <p:cNvSpPr txBox="1"/>
          <p:nvPr/>
        </p:nvSpPr>
        <p:spPr>
          <a:xfrm>
            <a:off x="3263100" y="2852500"/>
            <a:ext cx="4334100" cy="4500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chemeClr val="lt2"/>
                </a:solidFill>
                <a:latin typeface="Google Sans SemiBold"/>
                <a:ea typeface="Google Sans SemiBold"/>
                <a:cs typeface="Google Sans SemiBold"/>
                <a:sym typeface="Google Sans SemiBold"/>
              </a:rPr>
              <a:t>Details </a:t>
            </a:r>
            <a:endParaRPr sz="1900">
              <a:solidFill>
                <a:schemeClr val="lt2"/>
              </a:solidFill>
              <a:latin typeface="Google Sans SemiBold"/>
              <a:ea typeface="Google Sans SemiBold"/>
              <a:cs typeface="Google Sans SemiBold"/>
              <a:sym typeface="Google Sans SemiBold"/>
            </a:endParaRPr>
          </a:p>
        </p:txBody>
      </p:sp>
      <p:sp>
        <p:nvSpPr>
          <p:cNvPr id="35" name="Google Shape;35;p2"/>
          <p:cNvSpPr txBox="1"/>
          <p:nvPr/>
        </p:nvSpPr>
        <p:spPr>
          <a:xfrm>
            <a:off x="3263100" y="7164075"/>
            <a:ext cx="4334100" cy="4500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chemeClr val="lt2"/>
                </a:solidFill>
                <a:latin typeface="Google Sans SemiBold"/>
                <a:ea typeface="Google Sans SemiBold"/>
                <a:cs typeface="Google Sans SemiBold"/>
                <a:sym typeface="Google Sans SemiBold"/>
              </a:rPr>
              <a:t>Next Steps </a:t>
            </a:r>
            <a:endParaRPr sz="1900">
              <a:solidFill>
                <a:schemeClr val="lt2"/>
              </a:solidFill>
              <a:latin typeface="Google Sans SemiBold"/>
              <a:ea typeface="Google Sans SemiBold"/>
              <a:cs typeface="Google Sans SemiBold"/>
              <a:sym typeface="Google Sans SemiBold"/>
            </a:endParaRPr>
          </a:p>
        </p:txBody>
      </p:sp>
      <p:grpSp>
        <p:nvGrpSpPr>
          <p:cNvPr id="36" name="Google Shape;36;p2"/>
          <p:cNvGrpSpPr/>
          <p:nvPr/>
        </p:nvGrpSpPr>
        <p:grpSpPr>
          <a:xfrm>
            <a:off x="172055" y="1468890"/>
            <a:ext cx="7434543" cy="62982"/>
            <a:chOff x="1890075" y="5241175"/>
            <a:chExt cx="4240556" cy="257700"/>
          </a:xfrm>
        </p:grpSpPr>
        <p:sp>
          <p:nvSpPr>
            <p:cNvPr id="37" name="Google Shape;37;p2"/>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8" name="Google Shape;38;p2"/>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9" name="Google Shape;39;p2"/>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40" name="Google Shape;40;p2"/>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41" name="Google Shape;41;p2"/>
          <p:cNvSpPr/>
          <p:nvPr/>
        </p:nvSpPr>
        <p:spPr>
          <a:xfrm>
            <a:off x="172050" y="2765600"/>
            <a:ext cx="3076800" cy="7293000"/>
          </a:xfrm>
          <a:prstGeom prst="roundRect">
            <a:avLst>
              <a:gd name="adj" fmla="val 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nvGrpSpPr>
          <p:cNvPr id="42" name="Google Shape;42;p2"/>
          <p:cNvGrpSpPr/>
          <p:nvPr/>
        </p:nvGrpSpPr>
        <p:grpSpPr>
          <a:xfrm>
            <a:off x="168930" y="2702615"/>
            <a:ext cx="7434543" cy="62982"/>
            <a:chOff x="1890075" y="5241175"/>
            <a:chExt cx="4240556" cy="257700"/>
          </a:xfrm>
        </p:grpSpPr>
        <p:sp>
          <p:nvSpPr>
            <p:cNvPr id="43" name="Google Shape;43;p2"/>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44" name="Google Shape;44;p2"/>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45" name="Google Shape;45;p2"/>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46" name="Google Shape;46;p2"/>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cxnSp>
        <p:nvCxnSpPr>
          <p:cNvPr id="47" name="Google Shape;47;p2"/>
          <p:cNvCxnSpPr>
            <a:stCxn id="37" idx="0"/>
          </p:cNvCxnSpPr>
          <p:nvPr/>
        </p:nvCxnSpPr>
        <p:spPr>
          <a:xfrm>
            <a:off x="172055" y="1500381"/>
            <a:ext cx="0" cy="8590500"/>
          </a:xfrm>
          <a:prstGeom prst="straightConnector1">
            <a:avLst/>
          </a:prstGeom>
          <a:noFill/>
          <a:ln w="9525" cap="flat" cmpd="sng">
            <a:solidFill>
              <a:srgbClr val="CCCCCC"/>
            </a:solidFill>
            <a:prstDash val="solid"/>
            <a:round/>
            <a:headEnd type="none" w="med" len="med"/>
            <a:tailEnd type="none" w="med" len="med"/>
          </a:ln>
        </p:spPr>
      </p:cxnSp>
      <p:cxnSp>
        <p:nvCxnSpPr>
          <p:cNvPr id="48" name="Google Shape;48;p2"/>
          <p:cNvCxnSpPr/>
          <p:nvPr/>
        </p:nvCxnSpPr>
        <p:spPr>
          <a:xfrm>
            <a:off x="7603480" y="1500381"/>
            <a:ext cx="0" cy="8590500"/>
          </a:xfrm>
          <a:prstGeom prst="straightConnector1">
            <a:avLst/>
          </a:prstGeom>
          <a:noFill/>
          <a:ln w="9525" cap="flat" cmpd="sng">
            <a:solidFill>
              <a:srgbClr val="CCCCCC"/>
            </a:solidFill>
            <a:prstDash val="solid"/>
            <a:round/>
            <a:headEnd type="none" w="med" len="med"/>
            <a:tailEnd type="none" w="med" len="med"/>
          </a:ln>
        </p:spPr>
      </p:cxnSp>
      <p:grpSp>
        <p:nvGrpSpPr>
          <p:cNvPr id="49" name="Google Shape;49;p2"/>
          <p:cNvGrpSpPr/>
          <p:nvPr/>
        </p:nvGrpSpPr>
        <p:grpSpPr>
          <a:xfrm>
            <a:off x="0" y="3413775"/>
            <a:ext cx="3530025" cy="746350"/>
            <a:chOff x="0" y="3156075"/>
            <a:chExt cx="3530025" cy="746350"/>
          </a:xfrm>
        </p:grpSpPr>
        <p:sp>
          <p:nvSpPr>
            <p:cNvPr id="50" name="Google Shape;50;p2"/>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51" name="Google Shape;51;p2"/>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52" name="Google Shape;52;p2"/>
          <p:cNvGrpSpPr/>
          <p:nvPr/>
        </p:nvGrpSpPr>
        <p:grpSpPr>
          <a:xfrm>
            <a:off x="3248850" y="2867100"/>
            <a:ext cx="4936034" cy="746350"/>
            <a:chOff x="0" y="3156075"/>
            <a:chExt cx="3530025" cy="746350"/>
          </a:xfrm>
        </p:grpSpPr>
        <p:sp>
          <p:nvSpPr>
            <p:cNvPr id="53" name="Google Shape;53;p2"/>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54" name="Google Shape;54;p2"/>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55" name="Google Shape;55;p2"/>
          <p:cNvGrpSpPr/>
          <p:nvPr/>
        </p:nvGrpSpPr>
        <p:grpSpPr>
          <a:xfrm>
            <a:off x="3248850" y="7166275"/>
            <a:ext cx="4936034" cy="746350"/>
            <a:chOff x="0" y="3156075"/>
            <a:chExt cx="3530025" cy="746350"/>
          </a:xfrm>
        </p:grpSpPr>
        <p:sp>
          <p:nvSpPr>
            <p:cNvPr id="56" name="Google Shape;56;p2"/>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57" name="Google Shape;57;p2"/>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58" name="Google Shape;58;p2"/>
          <p:cNvSpPr txBox="1"/>
          <p:nvPr/>
        </p:nvSpPr>
        <p:spPr>
          <a:xfrm>
            <a:off x="188700" y="3410750"/>
            <a:ext cx="3074400" cy="4632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rgbClr val="EEEEEE"/>
                </a:solidFill>
                <a:latin typeface="Google Sans SemiBold"/>
                <a:ea typeface="Google Sans SemiBold"/>
                <a:cs typeface="Google Sans SemiBold"/>
                <a:sym typeface="Google Sans SemiBold"/>
              </a:rPr>
              <a:t>Key Insights </a:t>
            </a:r>
            <a:endParaRPr sz="1900">
              <a:solidFill>
                <a:srgbClr val="EEEEEE"/>
              </a:solidFill>
              <a:latin typeface="Google Sans SemiBold"/>
              <a:ea typeface="Google Sans SemiBold"/>
              <a:cs typeface="Google Sans SemiBold"/>
              <a:sym typeface="Google Sans SemiBold"/>
            </a:endParaRPr>
          </a:p>
        </p:txBody>
      </p:sp>
      <p:sp>
        <p:nvSpPr>
          <p:cNvPr id="59" name="Google Shape;59;p2"/>
          <p:cNvSpPr txBox="1"/>
          <p:nvPr/>
        </p:nvSpPr>
        <p:spPr>
          <a:xfrm>
            <a:off x="3263100" y="2852500"/>
            <a:ext cx="4334100" cy="4500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rgbClr val="EEEEEE"/>
                </a:solidFill>
                <a:latin typeface="Google Sans SemiBold"/>
                <a:ea typeface="Google Sans SemiBold"/>
                <a:cs typeface="Google Sans SemiBold"/>
                <a:sym typeface="Google Sans SemiBold"/>
              </a:rPr>
              <a:t>Details </a:t>
            </a:r>
            <a:endParaRPr sz="1900">
              <a:solidFill>
                <a:srgbClr val="EEEEEE"/>
              </a:solidFill>
              <a:latin typeface="Google Sans SemiBold"/>
              <a:ea typeface="Google Sans SemiBold"/>
              <a:cs typeface="Google Sans SemiBold"/>
              <a:sym typeface="Google Sans SemiBold"/>
            </a:endParaRPr>
          </a:p>
        </p:txBody>
      </p:sp>
      <p:sp>
        <p:nvSpPr>
          <p:cNvPr id="60" name="Google Shape;60;p2"/>
          <p:cNvSpPr txBox="1"/>
          <p:nvPr/>
        </p:nvSpPr>
        <p:spPr>
          <a:xfrm>
            <a:off x="3263100" y="7164075"/>
            <a:ext cx="4334100" cy="4500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rgbClr val="EEEEEE"/>
                </a:solidFill>
                <a:latin typeface="Google Sans SemiBold"/>
                <a:ea typeface="Google Sans SemiBold"/>
                <a:cs typeface="Google Sans SemiBold"/>
                <a:sym typeface="Google Sans SemiBold"/>
              </a:rPr>
              <a:t>Next Steps </a:t>
            </a:r>
            <a:endParaRPr sz="1900">
              <a:solidFill>
                <a:srgbClr val="EEEEEE"/>
              </a:solidFill>
              <a:latin typeface="Google Sans SemiBold"/>
              <a:ea typeface="Google Sans SemiBold"/>
              <a:cs typeface="Google Sans SemiBold"/>
              <a:sym typeface="Google Sans SemiBold"/>
            </a:endParaRPr>
          </a:p>
        </p:txBody>
      </p:sp>
      <p:sp>
        <p:nvSpPr>
          <p:cNvPr id="61" name="Google Shape;61;p2"/>
          <p:cNvSpPr txBox="1"/>
          <p:nvPr/>
        </p:nvSpPr>
        <p:spPr>
          <a:xfrm>
            <a:off x="159875" y="441000"/>
            <a:ext cx="7458900" cy="5079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2100" b="1">
                <a:latin typeface="Google Sans"/>
                <a:ea typeface="Google Sans"/>
                <a:cs typeface="Google Sans"/>
                <a:sym typeface="Google Sans"/>
              </a:rPr>
              <a:t>Click here to edit title</a:t>
            </a:r>
            <a:endParaRPr sz="2100" b="1">
              <a:latin typeface="Google Sans"/>
              <a:ea typeface="Google Sans"/>
              <a:cs typeface="Google Sans"/>
              <a:sym typeface="Google Sans"/>
            </a:endParaRPr>
          </a:p>
        </p:txBody>
      </p:sp>
      <p:sp>
        <p:nvSpPr>
          <p:cNvPr id="62" name="Google Shape;62;p2"/>
          <p:cNvSpPr txBox="1"/>
          <p:nvPr/>
        </p:nvSpPr>
        <p:spPr>
          <a:xfrm>
            <a:off x="1763100" y="948050"/>
            <a:ext cx="4246200" cy="369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200">
                <a:latin typeface="PT Sans Narrow"/>
                <a:ea typeface="PT Sans Narrow"/>
                <a:cs typeface="PT Sans Narrow"/>
                <a:sym typeface="PT Sans Narrow"/>
              </a:rPr>
              <a:t>Click here to edit subtitle</a:t>
            </a:r>
            <a:endParaRPr sz="1200">
              <a:solidFill>
                <a:srgbClr val="000000"/>
              </a:solidFill>
              <a:latin typeface="PT Sans Narrow"/>
              <a:ea typeface="PT Sans Narrow"/>
              <a:cs typeface="PT Sans Narrow"/>
              <a:sym typeface="PT Sans Narrow"/>
            </a:endParaRPr>
          </a:p>
        </p:txBody>
      </p:sp>
      <p:sp>
        <p:nvSpPr>
          <p:cNvPr id="63" name="Google Shape;63;p2"/>
          <p:cNvSpPr>
            <a:spLocks noGrp="1"/>
          </p:cNvSpPr>
          <p:nvPr>
            <p:ph type="pic" idx="2"/>
          </p:nvPr>
        </p:nvSpPr>
        <p:spPr>
          <a:xfrm>
            <a:off x="4583375" y="3389400"/>
            <a:ext cx="3035400" cy="2495700"/>
          </a:xfrm>
          <a:prstGeom prst="rect">
            <a:avLst/>
          </a:prstGeom>
          <a:noFill/>
          <a:ln w="19050" cap="flat" cmpd="sng">
            <a:solidFill>
              <a:srgbClr val="000000"/>
            </a:solidFill>
            <a:prstDash val="solid"/>
            <a:round/>
            <a:headEnd type="none" w="sm" len="sm"/>
            <a:tailEnd type="none" w="sm" len="sm"/>
          </a:ln>
        </p:spPr>
      </p:sp>
      <p:sp>
        <p:nvSpPr>
          <p:cNvPr id="64" name="Google Shape;64;p2"/>
          <p:cNvSpPr txBox="1"/>
          <p:nvPr/>
        </p:nvSpPr>
        <p:spPr>
          <a:xfrm>
            <a:off x="4541175" y="5895125"/>
            <a:ext cx="3074400" cy="285000"/>
          </a:xfrm>
          <a:prstGeom prst="rect">
            <a:avLst/>
          </a:prstGeom>
          <a:noFill/>
          <a:ln>
            <a:noFill/>
          </a:ln>
        </p:spPr>
        <p:txBody>
          <a:bodyPr spcFirstLastPara="1" wrap="square" lIns="91425" tIns="91425" rIns="91425" bIns="91425" anchor="t" anchorCtr="0">
            <a:normAutofit fontScale="62500" lnSpcReduction="20000"/>
          </a:bodyPr>
          <a:lstStyle/>
          <a:p>
            <a:pPr marL="0" lvl="0" indent="0" algn="l" rtl="0">
              <a:lnSpc>
                <a:spcPct val="105000"/>
              </a:lnSpc>
              <a:spcBef>
                <a:spcPts val="0"/>
              </a:spcBef>
              <a:spcAft>
                <a:spcPts val="0"/>
              </a:spcAft>
              <a:buNone/>
            </a:pPr>
            <a:r>
              <a:rPr lang="en" sz="1100" i="1">
                <a:latin typeface="Lato"/>
                <a:ea typeface="Lato"/>
                <a:cs typeface="Lato"/>
                <a:sym typeface="Lato"/>
              </a:rPr>
              <a:t>Image Alt-Text Here</a:t>
            </a:r>
            <a:endParaRPr sz="1100" i="1">
              <a:solidFill>
                <a:srgbClr val="000000"/>
              </a:solidFill>
              <a:latin typeface="Lato"/>
              <a:ea typeface="Lato"/>
              <a:cs typeface="Lato"/>
              <a:sym typeface="La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Layout 2">
  <p:cSld name="TITLE_1">
    <p:spTree>
      <p:nvGrpSpPr>
        <p:cNvPr id="1" name="Shape 65"/>
        <p:cNvGrpSpPr/>
        <p:nvPr/>
      </p:nvGrpSpPr>
      <p:grpSpPr>
        <a:xfrm>
          <a:off x="0" y="0"/>
          <a:ext cx="0" cy="0"/>
          <a:chOff x="0" y="0"/>
          <a:chExt cx="0" cy="0"/>
        </a:xfrm>
      </p:grpSpPr>
      <p:cxnSp>
        <p:nvCxnSpPr>
          <p:cNvPr id="66" name="Google Shape;66;p3"/>
          <p:cNvCxnSpPr>
            <a:stCxn id="67" idx="1"/>
          </p:cNvCxnSpPr>
          <p:nvPr/>
        </p:nvCxnSpPr>
        <p:spPr>
          <a:xfrm>
            <a:off x="3033472" y="937660"/>
            <a:ext cx="15900" cy="6568200"/>
          </a:xfrm>
          <a:prstGeom prst="straightConnector1">
            <a:avLst/>
          </a:prstGeom>
          <a:noFill/>
          <a:ln w="9525" cap="flat" cmpd="sng">
            <a:solidFill>
              <a:srgbClr val="CCCCCC"/>
            </a:solidFill>
            <a:prstDash val="solid"/>
            <a:round/>
            <a:headEnd type="none" w="med" len="med"/>
            <a:tailEnd type="none" w="med" len="med"/>
          </a:ln>
        </p:spPr>
      </p:cxnSp>
      <p:grpSp>
        <p:nvGrpSpPr>
          <p:cNvPr id="68" name="Google Shape;68;p3"/>
          <p:cNvGrpSpPr/>
          <p:nvPr/>
        </p:nvGrpSpPr>
        <p:grpSpPr>
          <a:xfrm>
            <a:off x="190345" y="900758"/>
            <a:ext cx="7581747" cy="5906"/>
            <a:chOff x="1890075" y="5241175"/>
            <a:chExt cx="4240556" cy="257700"/>
          </a:xfrm>
        </p:grpSpPr>
        <p:sp>
          <p:nvSpPr>
            <p:cNvPr id="69" name="Google Shape;69;p3"/>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0" name="Google Shape;70;p3"/>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1" name="Google Shape;71;p3"/>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2" name="Google Shape;72;p3"/>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nvGrpSpPr>
          <p:cNvPr id="73" name="Google Shape;73;p3"/>
          <p:cNvGrpSpPr/>
          <p:nvPr/>
        </p:nvGrpSpPr>
        <p:grpSpPr>
          <a:xfrm>
            <a:off x="190320" y="931759"/>
            <a:ext cx="7581691" cy="5901"/>
            <a:chOff x="1890075" y="5241175"/>
            <a:chExt cx="4240556" cy="257700"/>
          </a:xfrm>
        </p:grpSpPr>
        <p:sp>
          <p:nvSpPr>
            <p:cNvPr id="74" name="Google Shape;74;p3"/>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5" name="Google Shape;75;p3"/>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6" name="Google Shape;76;p3"/>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7" name="Google Shape;77;p3"/>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sp>
        <p:nvSpPr>
          <p:cNvPr id="78" name="Google Shape;78;p3"/>
          <p:cNvSpPr/>
          <p:nvPr/>
        </p:nvSpPr>
        <p:spPr>
          <a:xfrm rot="248910">
            <a:off x="7469568" y="-16320"/>
            <a:ext cx="1791494" cy="10540289"/>
          </a:xfrm>
          <a:prstGeom prst="rtTriangle">
            <a:avLst/>
          </a:prstGeom>
          <a:solidFill>
            <a:srgbClr val="B7B7B7"/>
          </a:solidFill>
          <a:ln w="9525" cap="flat" cmpd="sng">
            <a:solidFill>
              <a:srgbClr val="CFB99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FB991"/>
              </a:solidFill>
            </a:endParaRPr>
          </a:p>
        </p:txBody>
      </p:sp>
      <p:sp>
        <p:nvSpPr>
          <p:cNvPr id="79" name="Google Shape;79;p3"/>
          <p:cNvSpPr>
            <a:spLocks noGrp="1"/>
          </p:cNvSpPr>
          <p:nvPr>
            <p:ph type="pic" idx="2"/>
          </p:nvPr>
        </p:nvSpPr>
        <p:spPr>
          <a:xfrm>
            <a:off x="3552088" y="1473363"/>
            <a:ext cx="3035400" cy="2495700"/>
          </a:xfrm>
          <a:prstGeom prst="rect">
            <a:avLst/>
          </a:prstGeom>
          <a:noFill/>
          <a:ln w="19050" cap="flat" cmpd="sng">
            <a:solidFill>
              <a:srgbClr val="000000"/>
            </a:solidFill>
            <a:prstDash val="solid"/>
            <a:round/>
            <a:headEnd type="none" w="sm" len="sm"/>
            <a:tailEnd type="none" w="sm" len="sm"/>
          </a:ln>
        </p:spPr>
      </p:sp>
      <p:sp>
        <p:nvSpPr>
          <p:cNvPr id="80" name="Google Shape;80;p3"/>
          <p:cNvSpPr txBox="1"/>
          <p:nvPr/>
        </p:nvSpPr>
        <p:spPr>
          <a:xfrm>
            <a:off x="510050" y="9659903"/>
            <a:ext cx="3081600" cy="285000"/>
          </a:xfrm>
          <a:prstGeom prst="rect">
            <a:avLst/>
          </a:prstGeom>
          <a:noFill/>
          <a:ln>
            <a:noFill/>
          </a:ln>
        </p:spPr>
        <p:txBody>
          <a:bodyPr spcFirstLastPara="1" wrap="square" lIns="91425" tIns="91425" rIns="91425" bIns="91425" anchor="t" anchorCtr="0">
            <a:normAutofit fontScale="62500" lnSpcReduction="20000"/>
          </a:bodyPr>
          <a:lstStyle/>
          <a:p>
            <a:pPr marL="0" lvl="0" indent="0" algn="l" rtl="0">
              <a:lnSpc>
                <a:spcPct val="105000"/>
              </a:lnSpc>
              <a:spcBef>
                <a:spcPts val="0"/>
              </a:spcBef>
              <a:spcAft>
                <a:spcPts val="0"/>
              </a:spcAft>
              <a:buNone/>
            </a:pPr>
            <a:endParaRPr sz="1100" i="1">
              <a:solidFill>
                <a:srgbClr val="000000"/>
              </a:solidFill>
              <a:latin typeface="Calibri"/>
              <a:ea typeface="Calibri"/>
              <a:cs typeface="Calibri"/>
              <a:sym typeface="Calibri"/>
            </a:endParaRPr>
          </a:p>
        </p:txBody>
      </p:sp>
      <p:sp>
        <p:nvSpPr>
          <p:cNvPr id="81" name="Google Shape;81;p3"/>
          <p:cNvSpPr/>
          <p:nvPr/>
        </p:nvSpPr>
        <p:spPr>
          <a:xfrm>
            <a:off x="159875" y="7502350"/>
            <a:ext cx="7612200" cy="23793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 name="Google Shape;82;p3"/>
          <p:cNvGrpSpPr/>
          <p:nvPr/>
        </p:nvGrpSpPr>
        <p:grpSpPr>
          <a:xfrm>
            <a:off x="190320" y="900657"/>
            <a:ext cx="7581691" cy="5901"/>
            <a:chOff x="1890075" y="5241175"/>
            <a:chExt cx="4240556" cy="257700"/>
          </a:xfrm>
        </p:grpSpPr>
        <p:sp>
          <p:nvSpPr>
            <p:cNvPr id="83" name="Google Shape;83;p3"/>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84" name="Google Shape;84;p3"/>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85" name="Google Shape;85;p3"/>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86" name="Google Shape;86;p3"/>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87" name="Google Shape;87;p3"/>
          <p:cNvGrpSpPr/>
          <p:nvPr/>
        </p:nvGrpSpPr>
        <p:grpSpPr>
          <a:xfrm>
            <a:off x="190320" y="931759"/>
            <a:ext cx="7581691" cy="5901"/>
            <a:chOff x="1890075" y="5241175"/>
            <a:chExt cx="4240556" cy="257700"/>
          </a:xfrm>
        </p:grpSpPr>
        <p:sp>
          <p:nvSpPr>
            <p:cNvPr id="88" name="Google Shape;88;p3"/>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67" name="Google Shape;67;p3"/>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89" name="Google Shape;89;p3"/>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90" name="Google Shape;90;p3"/>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91" name="Google Shape;91;p3"/>
          <p:cNvSpPr/>
          <p:nvPr/>
        </p:nvSpPr>
        <p:spPr>
          <a:xfrm rot="248910">
            <a:off x="7469568" y="-16320"/>
            <a:ext cx="1791494" cy="10540289"/>
          </a:xfrm>
          <a:prstGeom prst="rtTriangle">
            <a:avLst/>
          </a:prstGeom>
          <a:solidFill>
            <a:srgbClr val="5757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FB991"/>
              </a:solidFill>
            </a:endParaRPr>
          </a:p>
        </p:txBody>
      </p:sp>
      <p:sp>
        <p:nvSpPr>
          <p:cNvPr id="92" name="Google Shape;92;p3"/>
          <p:cNvSpPr txBox="1"/>
          <p:nvPr/>
        </p:nvSpPr>
        <p:spPr>
          <a:xfrm>
            <a:off x="290394" y="934500"/>
            <a:ext cx="22590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latin typeface="Work Sans"/>
                <a:ea typeface="Work Sans"/>
                <a:cs typeface="Work Sans"/>
                <a:sym typeface="Work Sans"/>
              </a:rPr>
              <a:t>ISSUE / PROBLEM</a:t>
            </a:r>
            <a:endParaRPr sz="1500">
              <a:latin typeface="Work Sans"/>
              <a:ea typeface="Work Sans"/>
              <a:cs typeface="Work Sans"/>
              <a:sym typeface="Work Sans"/>
            </a:endParaRPr>
          </a:p>
        </p:txBody>
      </p:sp>
      <p:grpSp>
        <p:nvGrpSpPr>
          <p:cNvPr id="93" name="Google Shape;93;p3"/>
          <p:cNvGrpSpPr/>
          <p:nvPr/>
        </p:nvGrpSpPr>
        <p:grpSpPr>
          <a:xfrm>
            <a:off x="172024" y="1040825"/>
            <a:ext cx="137818" cy="187200"/>
            <a:chOff x="507100" y="1997600"/>
            <a:chExt cx="158375" cy="187200"/>
          </a:xfrm>
        </p:grpSpPr>
        <p:sp>
          <p:nvSpPr>
            <p:cNvPr id="94" name="Google Shape;94;p3"/>
            <p:cNvSpPr/>
            <p:nvPr/>
          </p:nvSpPr>
          <p:spPr>
            <a:xfrm>
              <a:off x="529575" y="1997600"/>
              <a:ext cx="135900" cy="187200"/>
            </a:xfrm>
            <a:prstGeom prst="chevron">
              <a:avLst>
                <a:gd name="adj" fmla="val 50000"/>
              </a:avLst>
            </a:prstGeom>
            <a:solidFill>
              <a:srgbClr val="00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507100" y="2017025"/>
              <a:ext cx="135900" cy="146700"/>
            </a:xfrm>
            <a:prstGeom prst="chevron">
              <a:avLst>
                <a:gd name="adj" fmla="val 50000"/>
              </a:avLst>
            </a:prstGeom>
            <a:solidFill>
              <a:srgbClr val="4069DD"/>
            </a:solidFill>
            <a:ln w="9525" cap="flat" cmpd="sng">
              <a:solidFill>
                <a:srgbClr val="4069D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 name="Google Shape;96;p3"/>
          <p:cNvSpPr txBox="1"/>
          <p:nvPr/>
        </p:nvSpPr>
        <p:spPr>
          <a:xfrm>
            <a:off x="308719" y="2801400"/>
            <a:ext cx="22590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latin typeface="Work Sans"/>
                <a:ea typeface="Work Sans"/>
                <a:cs typeface="Work Sans"/>
                <a:sym typeface="Work Sans"/>
              </a:rPr>
              <a:t>RESPONSE </a:t>
            </a:r>
            <a:endParaRPr sz="1500">
              <a:latin typeface="Work Sans"/>
              <a:ea typeface="Work Sans"/>
              <a:cs typeface="Work Sans"/>
              <a:sym typeface="Work Sans"/>
            </a:endParaRPr>
          </a:p>
        </p:txBody>
      </p:sp>
      <p:grpSp>
        <p:nvGrpSpPr>
          <p:cNvPr id="97" name="Google Shape;97;p3"/>
          <p:cNvGrpSpPr/>
          <p:nvPr/>
        </p:nvGrpSpPr>
        <p:grpSpPr>
          <a:xfrm>
            <a:off x="190349" y="2907725"/>
            <a:ext cx="137818" cy="187200"/>
            <a:chOff x="507100" y="1540400"/>
            <a:chExt cx="158375" cy="187200"/>
          </a:xfrm>
        </p:grpSpPr>
        <p:sp>
          <p:nvSpPr>
            <p:cNvPr id="98" name="Google Shape;98;p3"/>
            <p:cNvSpPr/>
            <p:nvPr/>
          </p:nvSpPr>
          <p:spPr>
            <a:xfrm>
              <a:off x="529575" y="1540400"/>
              <a:ext cx="135900" cy="187200"/>
            </a:xfrm>
            <a:prstGeom prst="chevron">
              <a:avLst>
                <a:gd name="adj" fmla="val 50000"/>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507100" y="1559825"/>
              <a:ext cx="135900" cy="146700"/>
            </a:xfrm>
            <a:prstGeom prst="chevron">
              <a:avLst>
                <a:gd name="adj" fmla="val 50000"/>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 name="Google Shape;100;p3"/>
          <p:cNvSpPr txBox="1"/>
          <p:nvPr/>
        </p:nvSpPr>
        <p:spPr>
          <a:xfrm>
            <a:off x="290394" y="5399875"/>
            <a:ext cx="22590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latin typeface="Work Sans"/>
                <a:ea typeface="Work Sans"/>
                <a:cs typeface="Work Sans"/>
                <a:sym typeface="Work Sans"/>
              </a:rPr>
              <a:t>IMPACT  </a:t>
            </a:r>
            <a:endParaRPr sz="1500">
              <a:latin typeface="Work Sans"/>
              <a:ea typeface="Work Sans"/>
              <a:cs typeface="Work Sans"/>
              <a:sym typeface="Work Sans"/>
            </a:endParaRPr>
          </a:p>
        </p:txBody>
      </p:sp>
      <p:grpSp>
        <p:nvGrpSpPr>
          <p:cNvPr id="101" name="Google Shape;101;p3"/>
          <p:cNvGrpSpPr/>
          <p:nvPr/>
        </p:nvGrpSpPr>
        <p:grpSpPr>
          <a:xfrm>
            <a:off x="172024" y="5506200"/>
            <a:ext cx="137818" cy="187200"/>
            <a:chOff x="507100" y="1997600"/>
            <a:chExt cx="158375" cy="187200"/>
          </a:xfrm>
        </p:grpSpPr>
        <p:sp>
          <p:nvSpPr>
            <p:cNvPr id="102" name="Google Shape;102;p3"/>
            <p:cNvSpPr/>
            <p:nvPr/>
          </p:nvSpPr>
          <p:spPr>
            <a:xfrm>
              <a:off x="529575" y="1997600"/>
              <a:ext cx="135900" cy="187200"/>
            </a:xfrm>
            <a:prstGeom prst="chevron">
              <a:avLst>
                <a:gd name="adj" fmla="val 50000"/>
              </a:avLst>
            </a:prstGeom>
            <a:solidFill>
              <a:srgbClr val="F4B4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507100" y="2017025"/>
              <a:ext cx="135900" cy="146700"/>
            </a:xfrm>
            <a:prstGeom prst="chevron">
              <a:avLst>
                <a:gd name="adj" fmla="val 50000"/>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 name="Google Shape;104;p3"/>
          <p:cNvSpPr txBox="1"/>
          <p:nvPr/>
        </p:nvSpPr>
        <p:spPr>
          <a:xfrm>
            <a:off x="-2480800" y="9126503"/>
            <a:ext cx="3081600" cy="285000"/>
          </a:xfrm>
          <a:prstGeom prst="rect">
            <a:avLst/>
          </a:prstGeom>
          <a:noFill/>
          <a:ln>
            <a:noFill/>
          </a:ln>
        </p:spPr>
        <p:txBody>
          <a:bodyPr spcFirstLastPara="1" wrap="square" lIns="91425" tIns="91425" rIns="91425" bIns="91425" anchor="t" anchorCtr="0">
            <a:normAutofit fontScale="62500" lnSpcReduction="20000"/>
          </a:bodyPr>
          <a:lstStyle/>
          <a:p>
            <a:pPr marL="0" lvl="0" indent="0" algn="l" rtl="0">
              <a:lnSpc>
                <a:spcPct val="105000"/>
              </a:lnSpc>
              <a:spcBef>
                <a:spcPts val="0"/>
              </a:spcBef>
              <a:spcAft>
                <a:spcPts val="0"/>
              </a:spcAft>
              <a:buNone/>
            </a:pPr>
            <a:endParaRPr sz="1100" i="1">
              <a:solidFill>
                <a:srgbClr val="000000"/>
              </a:solidFill>
              <a:latin typeface="Calibri"/>
              <a:ea typeface="Calibri"/>
              <a:cs typeface="Calibri"/>
              <a:sym typeface="Calibri"/>
            </a:endParaRPr>
          </a:p>
        </p:txBody>
      </p:sp>
      <p:sp>
        <p:nvSpPr>
          <p:cNvPr id="105" name="Google Shape;105;p3"/>
          <p:cNvSpPr txBox="1"/>
          <p:nvPr/>
        </p:nvSpPr>
        <p:spPr>
          <a:xfrm>
            <a:off x="315596" y="7502355"/>
            <a:ext cx="6273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latin typeface="Work Sans"/>
                <a:ea typeface="Work Sans"/>
                <a:cs typeface="Work Sans"/>
                <a:sym typeface="Work Sans"/>
              </a:rPr>
              <a:t>INSIGHTS/NEXT STEPS</a:t>
            </a:r>
            <a:endParaRPr sz="1500">
              <a:latin typeface="Work Sans"/>
              <a:ea typeface="Work Sans"/>
              <a:cs typeface="Work Sans"/>
              <a:sym typeface="Work Sans"/>
            </a:endParaRPr>
          </a:p>
        </p:txBody>
      </p:sp>
      <p:grpSp>
        <p:nvGrpSpPr>
          <p:cNvPr id="106" name="Google Shape;106;p3"/>
          <p:cNvGrpSpPr/>
          <p:nvPr/>
        </p:nvGrpSpPr>
        <p:grpSpPr>
          <a:xfrm>
            <a:off x="172024" y="7607808"/>
            <a:ext cx="137818" cy="187200"/>
            <a:chOff x="507100" y="1997600"/>
            <a:chExt cx="158375" cy="187200"/>
          </a:xfrm>
        </p:grpSpPr>
        <p:sp>
          <p:nvSpPr>
            <p:cNvPr id="107" name="Google Shape;107;p3"/>
            <p:cNvSpPr/>
            <p:nvPr/>
          </p:nvSpPr>
          <p:spPr>
            <a:xfrm>
              <a:off x="529575" y="1997600"/>
              <a:ext cx="135900" cy="187200"/>
            </a:xfrm>
            <a:prstGeom prst="chevron">
              <a:avLst>
                <a:gd name="adj" fmla="val 50000"/>
              </a:avLst>
            </a:prstGeom>
            <a:solidFill>
              <a:srgbClr val="0F9D58"/>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507100" y="2017025"/>
              <a:ext cx="135900" cy="146700"/>
            </a:xfrm>
            <a:prstGeom prst="chevron">
              <a:avLst>
                <a:gd name="adj" fmla="val 50000"/>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3"/>
          <p:cNvSpPr>
            <a:spLocks noGrp="1"/>
          </p:cNvSpPr>
          <p:nvPr>
            <p:ph type="pic" idx="3"/>
          </p:nvPr>
        </p:nvSpPr>
        <p:spPr>
          <a:xfrm>
            <a:off x="4054775" y="4659950"/>
            <a:ext cx="3035400" cy="2495700"/>
          </a:xfrm>
          <a:prstGeom prst="rect">
            <a:avLst/>
          </a:prstGeom>
          <a:noFill/>
          <a:ln w="19050" cap="flat" cmpd="sng">
            <a:solidFill>
              <a:srgbClr val="000000"/>
            </a:solidFill>
            <a:prstDash val="solid"/>
            <a:round/>
            <a:headEnd type="none" w="sm" len="sm"/>
            <a:tailEnd type="none" w="sm" len="sm"/>
          </a:ln>
        </p:spPr>
      </p:sp>
      <p:sp>
        <p:nvSpPr>
          <p:cNvPr id="110" name="Google Shape;110;p3"/>
          <p:cNvSpPr txBox="1"/>
          <p:nvPr/>
        </p:nvSpPr>
        <p:spPr>
          <a:xfrm>
            <a:off x="159875" y="60000"/>
            <a:ext cx="7458900" cy="5079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endParaRPr sz="2100" b="1">
              <a:latin typeface="Google Sans"/>
              <a:ea typeface="Google Sans"/>
              <a:cs typeface="Google Sans"/>
              <a:sym typeface="Google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Layout 3">
  <p:cSld name="CUSTOM_2_1">
    <p:spTree>
      <p:nvGrpSpPr>
        <p:cNvPr id="1" name="Shape 111"/>
        <p:cNvGrpSpPr/>
        <p:nvPr/>
      </p:nvGrpSpPr>
      <p:grpSpPr>
        <a:xfrm>
          <a:off x="0" y="0"/>
          <a:ext cx="0" cy="0"/>
          <a:chOff x="0" y="0"/>
          <a:chExt cx="0" cy="0"/>
        </a:xfrm>
      </p:grpSpPr>
      <p:cxnSp>
        <p:nvCxnSpPr>
          <p:cNvPr id="112" name="Google Shape;112;p4"/>
          <p:cNvCxnSpPr/>
          <p:nvPr/>
        </p:nvCxnSpPr>
        <p:spPr>
          <a:xfrm>
            <a:off x="417963" y="311025"/>
            <a:ext cx="28200" cy="8777100"/>
          </a:xfrm>
          <a:prstGeom prst="straightConnector1">
            <a:avLst/>
          </a:prstGeom>
          <a:noFill/>
          <a:ln w="9525" cap="flat" cmpd="sng">
            <a:solidFill>
              <a:srgbClr val="B7B7B7"/>
            </a:solidFill>
            <a:prstDash val="solid"/>
            <a:round/>
            <a:headEnd type="none" w="med" len="med"/>
            <a:tailEnd type="none" w="med" len="med"/>
          </a:ln>
        </p:spPr>
      </p:cxnSp>
      <p:grpSp>
        <p:nvGrpSpPr>
          <p:cNvPr id="113" name="Google Shape;113;p4"/>
          <p:cNvGrpSpPr/>
          <p:nvPr/>
        </p:nvGrpSpPr>
        <p:grpSpPr>
          <a:xfrm>
            <a:off x="404725" y="1300475"/>
            <a:ext cx="6908400" cy="72025"/>
            <a:chOff x="404725" y="1681475"/>
            <a:chExt cx="6908400" cy="72025"/>
          </a:xfrm>
        </p:grpSpPr>
        <p:cxnSp>
          <p:nvCxnSpPr>
            <p:cNvPr id="114" name="Google Shape;114;p4"/>
            <p:cNvCxnSpPr/>
            <p:nvPr/>
          </p:nvCxnSpPr>
          <p:spPr>
            <a:xfrm rot="10800000" flipH="1">
              <a:off x="404725" y="1681475"/>
              <a:ext cx="6908400" cy="16800"/>
            </a:xfrm>
            <a:prstGeom prst="straightConnector1">
              <a:avLst/>
            </a:prstGeom>
            <a:noFill/>
            <a:ln w="38100" cap="flat" cmpd="sng">
              <a:solidFill>
                <a:srgbClr val="666666"/>
              </a:solidFill>
              <a:prstDash val="solid"/>
              <a:round/>
              <a:headEnd type="none" w="med" len="med"/>
              <a:tailEnd type="none" w="med" len="med"/>
            </a:ln>
          </p:spPr>
        </p:cxnSp>
        <p:cxnSp>
          <p:nvCxnSpPr>
            <p:cNvPr id="115" name="Google Shape;115;p4"/>
            <p:cNvCxnSpPr/>
            <p:nvPr/>
          </p:nvCxnSpPr>
          <p:spPr>
            <a:xfrm rot="10800000" flipH="1">
              <a:off x="404725" y="1736700"/>
              <a:ext cx="6908400" cy="16800"/>
            </a:xfrm>
            <a:prstGeom prst="straightConnector1">
              <a:avLst/>
            </a:prstGeom>
            <a:noFill/>
            <a:ln w="38100" cap="flat" cmpd="sng">
              <a:solidFill>
                <a:srgbClr val="666666"/>
              </a:solidFill>
              <a:prstDash val="solid"/>
              <a:round/>
              <a:headEnd type="none" w="med" len="med"/>
              <a:tailEnd type="none" w="med" len="med"/>
            </a:ln>
          </p:spPr>
        </p:cxnSp>
      </p:grpSp>
      <p:cxnSp>
        <p:nvCxnSpPr>
          <p:cNvPr id="116" name="Google Shape;116;p4"/>
          <p:cNvCxnSpPr/>
          <p:nvPr/>
        </p:nvCxnSpPr>
        <p:spPr>
          <a:xfrm>
            <a:off x="7326238" y="6225"/>
            <a:ext cx="28200" cy="8777100"/>
          </a:xfrm>
          <a:prstGeom prst="straightConnector1">
            <a:avLst/>
          </a:prstGeom>
          <a:noFill/>
          <a:ln w="9525" cap="flat" cmpd="sng">
            <a:solidFill>
              <a:srgbClr val="B7B7B7"/>
            </a:solidFill>
            <a:prstDash val="solid"/>
            <a:round/>
            <a:headEnd type="none" w="med" len="med"/>
            <a:tailEnd type="none" w="med" len="med"/>
          </a:ln>
        </p:spPr>
      </p:cxnSp>
      <p:cxnSp>
        <p:nvCxnSpPr>
          <p:cNvPr id="117" name="Google Shape;117;p4"/>
          <p:cNvCxnSpPr/>
          <p:nvPr/>
        </p:nvCxnSpPr>
        <p:spPr>
          <a:xfrm rot="10800000">
            <a:off x="438150" y="3276600"/>
            <a:ext cx="6896100" cy="0"/>
          </a:xfrm>
          <a:prstGeom prst="straightConnector1">
            <a:avLst/>
          </a:prstGeom>
          <a:noFill/>
          <a:ln w="9525" cap="flat" cmpd="sng">
            <a:solidFill>
              <a:srgbClr val="CCCCCC"/>
            </a:solidFill>
            <a:prstDash val="solid"/>
            <a:round/>
            <a:headEnd type="none" w="med" len="med"/>
            <a:tailEnd type="none" w="med" len="med"/>
          </a:ln>
        </p:spPr>
      </p:cxnSp>
      <p:cxnSp>
        <p:nvCxnSpPr>
          <p:cNvPr id="118" name="Google Shape;118;p4"/>
          <p:cNvCxnSpPr/>
          <p:nvPr/>
        </p:nvCxnSpPr>
        <p:spPr>
          <a:xfrm>
            <a:off x="3861475" y="3505200"/>
            <a:ext cx="0" cy="5611800"/>
          </a:xfrm>
          <a:prstGeom prst="straightConnector1">
            <a:avLst/>
          </a:prstGeom>
          <a:noFill/>
          <a:ln w="9525" cap="flat" cmpd="sng">
            <a:solidFill>
              <a:srgbClr val="B7B7B7"/>
            </a:solidFill>
            <a:prstDash val="solid"/>
            <a:round/>
            <a:headEnd type="none" w="med" len="med"/>
            <a:tailEnd type="none" w="med" len="med"/>
          </a:ln>
        </p:spPr>
      </p:cxnSp>
      <p:grpSp>
        <p:nvGrpSpPr>
          <p:cNvPr id="119" name="Google Shape;119;p4"/>
          <p:cNvGrpSpPr/>
          <p:nvPr/>
        </p:nvGrpSpPr>
        <p:grpSpPr>
          <a:xfrm>
            <a:off x="417975" y="1504250"/>
            <a:ext cx="2357775" cy="410125"/>
            <a:chOff x="417975" y="1885250"/>
            <a:chExt cx="2357775" cy="410125"/>
          </a:xfrm>
        </p:grpSpPr>
        <p:sp>
          <p:nvSpPr>
            <p:cNvPr id="120" name="Google Shape;120;p4"/>
            <p:cNvSpPr/>
            <p:nvPr/>
          </p:nvSpPr>
          <p:spPr>
            <a:xfrm>
              <a:off x="417975" y="1885250"/>
              <a:ext cx="2020800" cy="410100"/>
            </a:xfrm>
            <a:prstGeom prst="rect">
              <a:avLst/>
            </a:prstGeom>
            <a:solidFill>
              <a:srgbClr val="595959"/>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rot="10800000">
              <a:off x="2236350" y="1885875"/>
              <a:ext cx="539400" cy="409500"/>
            </a:xfrm>
            <a:prstGeom prst="chevron">
              <a:avLst>
                <a:gd name="adj" fmla="val 50000"/>
              </a:avLst>
            </a:prstGeom>
            <a:solidFill>
              <a:srgbClr val="595959"/>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446175" y="1905300"/>
              <a:ext cx="1946700" cy="364200"/>
            </a:xfrm>
            <a:prstGeom prst="rect">
              <a:avLst/>
            </a:prstGeom>
            <a:solidFill>
              <a:srgbClr val="B7B7B7"/>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rot="10800000">
              <a:off x="2198100" y="1906000"/>
              <a:ext cx="519600" cy="363600"/>
            </a:xfrm>
            <a:prstGeom prst="chevron">
              <a:avLst>
                <a:gd name="adj" fmla="val 50000"/>
              </a:avLst>
            </a:prstGeom>
            <a:solidFill>
              <a:srgbClr val="B7B7B7"/>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 name="Google Shape;124;p4"/>
          <p:cNvGrpSpPr/>
          <p:nvPr/>
        </p:nvGrpSpPr>
        <p:grpSpPr>
          <a:xfrm>
            <a:off x="417975" y="3276600"/>
            <a:ext cx="2357775" cy="410125"/>
            <a:chOff x="265575" y="3352800"/>
            <a:chExt cx="2357775" cy="410125"/>
          </a:xfrm>
        </p:grpSpPr>
        <p:sp>
          <p:nvSpPr>
            <p:cNvPr id="125" name="Google Shape;125;p4"/>
            <p:cNvSpPr/>
            <p:nvPr/>
          </p:nvSpPr>
          <p:spPr>
            <a:xfrm>
              <a:off x="265575" y="3352800"/>
              <a:ext cx="2020800" cy="410100"/>
            </a:xfrm>
            <a:prstGeom prst="rect">
              <a:avLst/>
            </a:prstGeom>
            <a:solidFill>
              <a:srgbClr val="595959"/>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4"/>
            <p:cNvSpPr/>
            <p:nvPr/>
          </p:nvSpPr>
          <p:spPr>
            <a:xfrm rot="10800000">
              <a:off x="2083950" y="3353425"/>
              <a:ext cx="539400" cy="409500"/>
            </a:xfrm>
            <a:prstGeom prst="chevron">
              <a:avLst>
                <a:gd name="adj" fmla="val 50000"/>
              </a:avLst>
            </a:prstGeom>
            <a:solidFill>
              <a:srgbClr val="595959"/>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293775" y="3372850"/>
              <a:ext cx="1946700" cy="364200"/>
            </a:xfrm>
            <a:prstGeom prst="rect">
              <a:avLst/>
            </a:prstGeom>
            <a:solidFill>
              <a:srgbClr val="B7B7B7"/>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rot="10800000">
              <a:off x="2045700" y="3373550"/>
              <a:ext cx="519600" cy="363600"/>
            </a:xfrm>
            <a:prstGeom prst="chevron">
              <a:avLst>
                <a:gd name="adj" fmla="val 50000"/>
              </a:avLst>
            </a:prstGeom>
            <a:solidFill>
              <a:srgbClr val="B7B7B7"/>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 name="Google Shape;129;p4"/>
          <p:cNvGrpSpPr/>
          <p:nvPr/>
        </p:nvGrpSpPr>
        <p:grpSpPr>
          <a:xfrm>
            <a:off x="3872044" y="3276600"/>
            <a:ext cx="2747987" cy="410125"/>
            <a:chOff x="3567313" y="3200400"/>
            <a:chExt cx="2357775" cy="410125"/>
          </a:xfrm>
        </p:grpSpPr>
        <p:sp>
          <p:nvSpPr>
            <p:cNvPr id="130" name="Google Shape;130;p4"/>
            <p:cNvSpPr/>
            <p:nvPr/>
          </p:nvSpPr>
          <p:spPr>
            <a:xfrm>
              <a:off x="3567313" y="3200400"/>
              <a:ext cx="2020800" cy="410100"/>
            </a:xfrm>
            <a:prstGeom prst="rect">
              <a:avLst/>
            </a:prstGeom>
            <a:solidFill>
              <a:srgbClr val="595959"/>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rot="10800000">
              <a:off x="5385688" y="3201025"/>
              <a:ext cx="539400" cy="409500"/>
            </a:xfrm>
            <a:prstGeom prst="chevron">
              <a:avLst>
                <a:gd name="adj" fmla="val 50000"/>
              </a:avLst>
            </a:prstGeom>
            <a:solidFill>
              <a:srgbClr val="595959"/>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3595513" y="3220450"/>
              <a:ext cx="1946700" cy="364200"/>
            </a:xfrm>
            <a:prstGeom prst="rect">
              <a:avLst/>
            </a:prstGeom>
            <a:solidFill>
              <a:srgbClr val="B7B7B7"/>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rot="10800000">
              <a:off x="5393639" y="3221150"/>
              <a:ext cx="473400" cy="363600"/>
            </a:xfrm>
            <a:prstGeom prst="chevron">
              <a:avLst>
                <a:gd name="adj" fmla="val 50000"/>
              </a:avLst>
            </a:prstGeom>
            <a:solidFill>
              <a:srgbClr val="B7B7B7"/>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 name="Google Shape;134;p4"/>
          <p:cNvGrpSpPr/>
          <p:nvPr/>
        </p:nvGrpSpPr>
        <p:grpSpPr>
          <a:xfrm>
            <a:off x="417963" y="6597750"/>
            <a:ext cx="2357775" cy="410125"/>
            <a:chOff x="-39237" y="6140550"/>
            <a:chExt cx="2357775" cy="410125"/>
          </a:xfrm>
        </p:grpSpPr>
        <p:sp>
          <p:nvSpPr>
            <p:cNvPr id="135" name="Google Shape;135;p4"/>
            <p:cNvSpPr/>
            <p:nvPr/>
          </p:nvSpPr>
          <p:spPr>
            <a:xfrm>
              <a:off x="-39237" y="6140550"/>
              <a:ext cx="2020800" cy="410100"/>
            </a:xfrm>
            <a:prstGeom prst="rect">
              <a:avLst/>
            </a:prstGeom>
            <a:solidFill>
              <a:srgbClr val="595959"/>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p:nvPr/>
          </p:nvSpPr>
          <p:spPr>
            <a:xfrm rot="10800000">
              <a:off x="1779138" y="6141175"/>
              <a:ext cx="539400" cy="409500"/>
            </a:xfrm>
            <a:prstGeom prst="chevron">
              <a:avLst>
                <a:gd name="adj" fmla="val 50000"/>
              </a:avLst>
            </a:prstGeom>
            <a:solidFill>
              <a:srgbClr val="595959"/>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a:off x="-11037" y="6160600"/>
              <a:ext cx="1946700" cy="364200"/>
            </a:xfrm>
            <a:prstGeom prst="rect">
              <a:avLst/>
            </a:prstGeom>
            <a:solidFill>
              <a:srgbClr val="B7B7B7"/>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rot="10800000">
              <a:off x="1740888" y="6161300"/>
              <a:ext cx="519600" cy="363600"/>
            </a:xfrm>
            <a:prstGeom prst="chevron">
              <a:avLst>
                <a:gd name="adj" fmla="val 50000"/>
              </a:avLst>
            </a:prstGeom>
            <a:solidFill>
              <a:srgbClr val="B7B7B7"/>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4"/>
          <p:cNvSpPr txBox="1"/>
          <p:nvPr/>
        </p:nvSpPr>
        <p:spPr>
          <a:xfrm>
            <a:off x="402100" y="1527525"/>
            <a:ext cx="194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Google Sans"/>
                <a:ea typeface="Google Sans"/>
                <a:cs typeface="Google Sans"/>
                <a:sym typeface="Google Sans"/>
              </a:rPr>
              <a:t>OVERVIEW</a:t>
            </a:r>
            <a:endParaRPr b="1">
              <a:latin typeface="Google Sans"/>
              <a:ea typeface="Google Sans"/>
              <a:cs typeface="Google Sans"/>
              <a:sym typeface="Google Sans"/>
            </a:endParaRPr>
          </a:p>
        </p:txBody>
      </p:sp>
      <p:sp>
        <p:nvSpPr>
          <p:cNvPr id="140" name="Google Shape;140;p4"/>
          <p:cNvSpPr txBox="1"/>
          <p:nvPr/>
        </p:nvSpPr>
        <p:spPr>
          <a:xfrm>
            <a:off x="476200" y="3276599"/>
            <a:ext cx="179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Google Sans"/>
                <a:ea typeface="Google Sans"/>
                <a:cs typeface="Google Sans"/>
                <a:sym typeface="Google Sans"/>
              </a:rPr>
              <a:t>PROJECT STATUS </a:t>
            </a:r>
            <a:endParaRPr b="1">
              <a:latin typeface="Google Sans"/>
              <a:ea typeface="Google Sans"/>
              <a:cs typeface="Google Sans"/>
              <a:sym typeface="Google Sans"/>
            </a:endParaRPr>
          </a:p>
        </p:txBody>
      </p:sp>
      <p:sp>
        <p:nvSpPr>
          <p:cNvPr id="141" name="Google Shape;141;p4"/>
          <p:cNvSpPr txBox="1"/>
          <p:nvPr/>
        </p:nvSpPr>
        <p:spPr>
          <a:xfrm>
            <a:off x="623225" y="6602713"/>
            <a:ext cx="194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Google Sans"/>
                <a:ea typeface="Google Sans"/>
                <a:cs typeface="Google Sans"/>
                <a:sym typeface="Google Sans"/>
              </a:rPr>
              <a:t>NEXT STEPS </a:t>
            </a:r>
            <a:endParaRPr b="1">
              <a:latin typeface="Google Sans"/>
              <a:ea typeface="Google Sans"/>
              <a:cs typeface="Google Sans"/>
              <a:sym typeface="Google Sans"/>
            </a:endParaRPr>
          </a:p>
        </p:txBody>
      </p:sp>
      <p:sp>
        <p:nvSpPr>
          <p:cNvPr id="142" name="Google Shape;142;p4"/>
          <p:cNvSpPr txBox="1"/>
          <p:nvPr/>
        </p:nvSpPr>
        <p:spPr>
          <a:xfrm>
            <a:off x="3848750" y="3276600"/>
            <a:ext cx="167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Google Sans"/>
                <a:ea typeface="Google Sans"/>
                <a:cs typeface="Google Sans"/>
                <a:sym typeface="Google Sans"/>
              </a:rPr>
              <a:t>KEY INSIGHTS </a:t>
            </a:r>
            <a:endParaRPr b="1">
              <a:latin typeface="Google Sans"/>
              <a:ea typeface="Google Sans"/>
              <a:cs typeface="Google Sans"/>
              <a:sym typeface="Google Sans"/>
            </a:endParaRPr>
          </a:p>
        </p:txBody>
      </p:sp>
      <p:sp>
        <p:nvSpPr>
          <p:cNvPr id="143" name="Google Shape;143;p4"/>
          <p:cNvSpPr txBox="1"/>
          <p:nvPr/>
        </p:nvSpPr>
        <p:spPr>
          <a:xfrm>
            <a:off x="413425" y="1939675"/>
            <a:ext cx="6896100" cy="10275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None/>
            </a:pPr>
            <a:endParaRPr sz="1200">
              <a:solidFill>
                <a:srgbClr val="595959"/>
              </a:solidFill>
              <a:latin typeface="Google Sans"/>
              <a:ea typeface="Google Sans"/>
              <a:cs typeface="Google Sans"/>
              <a:sym typeface="Google Sans"/>
            </a:endParaRPr>
          </a:p>
        </p:txBody>
      </p:sp>
      <p:sp>
        <p:nvSpPr>
          <p:cNvPr id="144" name="Google Shape;144;p4"/>
          <p:cNvSpPr txBox="1"/>
          <p:nvPr/>
        </p:nvSpPr>
        <p:spPr>
          <a:xfrm>
            <a:off x="438138" y="3915350"/>
            <a:ext cx="3108300" cy="2370000"/>
          </a:xfrm>
          <a:prstGeom prst="rect">
            <a:avLst/>
          </a:prstGeom>
          <a:noFill/>
          <a:ln>
            <a:noFill/>
          </a:ln>
        </p:spPr>
        <p:txBody>
          <a:bodyPr spcFirstLastPara="1" wrap="square" lIns="57150" tIns="91425" rIns="91425" bIns="91425" anchor="t" anchorCtr="0">
            <a:normAutofit/>
          </a:bodyPr>
          <a:lstStyle/>
          <a:p>
            <a:pPr marL="0" lvl="0" indent="0" algn="l" rtl="0">
              <a:lnSpc>
                <a:spcPct val="115000"/>
              </a:lnSpc>
              <a:spcBef>
                <a:spcPts val="0"/>
              </a:spcBef>
              <a:spcAft>
                <a:spcPts val="1200"/>
              </a:spcAft>
              <a:buNone/>
            </a:pPr>
            <a:endParaRPr sz="1200">
              <a:solidFill>
                <a:srgbClr val="595959"/>
              </a:solidFill>
              <a:latin typeface="Google Sans"/>
              <a:ea typeface="Google Sans"/>
              <a:cs typeface="Google Sans"/>
              <a:sym typeface="Google Sans"/>
            </a:endParaRPr>
          </a:p>
        </p:txBody>
      </p:sp>
      <p:sp>
        <p:nvSpPr>
          <p:cNvPr id="145" name="Google Shape;145;p4"/>
          <p:cNvSpPr txBox="1"/>
          <p:nvPr/>
        </p:nvSpPr>
        <p:spPr>
          <a:xfrm>
            <a:off x="438150" y="7050750"/>
            <a:ext cx="3108300" cy="2255400"/>
          </a:xfrm>
          <a:prstGeom prst="rect">
            <a:avLst/>
          </a:prstGeom>
          <a:noFill/>
          <a:ln>
            <a:noFill/>
          </a:ln>
        </p:spPr>
        <p:txBody>
          <a:bodyPr spcFirstLastPara="1" wrap="square" lIns="57150" tIns="91425" rIns="91425" bIns="91425" anchor="t" anchorCtr="0">
            <a:normAutofit/>
          </a:bodyPr>
          <a:lstStyle/>
          <a:p>
            <a:pPr marL="0" lvl="0" indent="0" algn="l" rtl="0">
              <a:lnSpc>
                <a:spcPct val="115000"/>
              </a:lnSpc>
              <a:spcBef>
                <a:spcPts val="0"/>
              </a:spcBef>
              <a:spcAft>
                <a:spcPts val="1200"/>
              </a:spcAft>
              <a:buNone/>
            </a:pPr>
            <a:endParaRPr sz="1200">
              <a:solidFill>
                <a:srgbClr val="595959"/>
              </a:solidFill>
              <a:latin typeface="Google Sans"/>
              <a:ea typeface="Google Sans"/>
              <a:cs typeface="Google Sans"/>
              <a:sym typeface="Google Sans"/>
            </a:endParaRPr>
          </a:p>
        </p:txBody>
      </p:sp>
      <p:sp>
        <p:nvSpPr>
          <p:cNvPr id="146" name="Google Shape;146;p4"/>
          <p:cNvSpPr txBox="1"/>
          <p:nvPr/>
        </p:nvSpPr>
        <p:spPr>
          <a:xfrm>
            <a:off x="3905525" y="4039263"/>
            <a:ext cx="3219000" cy="2604300"/>
          </a:xfrm>
          <a:prstGeom prst="rect">
            <a:avLst/>
          </a:prstGeom>
          <a:noFill/>
          <a:ln>
            <a:noFill/>
          </a:ln>
        </p:spPr>
        <p:txBody>
          <a:bodyPr spcFirstLastPara="1" wrap="square" lIns="57150" tIns="91425" rIns="91425" bIns="91425" anchor="t" anchorCtr="0">
            <a:normAutofit/>
          </a:bodyPr>
          <a:lstStyle/>
          <a:p>
            <a:pPr marL="0" lvl="0" indent="0" algn="l" rtl="0">
              <a:lnSpc>
                <a:spcPct val="115000"/>
              </a:lnSpc>
              <a:spcBef>
                <a:spcPts val="0"/>
              </a:spcBef>
              <a:spcAft>
                <a:spcPts val="1200"/>
              </a:spcAft>
              <a:buNone/>
            </a:pPr>
            <a:endParaRPr sz="1200">
              <a:solidFill>
                <a:srgbClr val="595959"/>
              </a:solidFill>
              <a:latin typeface="Google Sans"/>
              <a:ea typeface="Google Sans"/>
              <a:cs typeface="Google Sans"/>
              <a:sym typeface="Google Sans"/>
            </a:endParaRPr>
          </a:p>
        </p:txBody>
      </p:sp>
      <p:sp>
        <p:nvSpPr>
          <p:cNvPr id="147" name="Google Shape;147;p4"/>
          <p:cNvSpPr txBox="1"/>
          <p:nvPr/>
        </p:nvSpPr>
        <p:spPr>
          <a:xfrm>
            <a:off x="4183575" y="9228125"/>
            <a:ext cx="3086700" cy="285000"/>
          </a:xfrm>
          <a:prstGeom prst="rect">
            <a:avLst/>
          </a:prstGeom>
          <a:noFill/>
          <a:ln>
            <a:noFill/>
          </a:ln>
        </p:spPr>
        <p:txBody>
          <a:bodyPr spcFirstLastPara="1" wrap="square" lIns="91425" tIns="91425" rIns="91425" bIns="91425" anchor="t" anchorCtr="0">
            <a:normAutofit fontScale="25000" lnSpcReduction="20000"/>
          </a:bodyPr>
          <a:lstStyle/>
          <a:p>
            <a:pPr marL="0" lvl="0" indent="0" algn="l" rtl="0">
              <a:lnSpc>
                <a:spcPct val="115000"/>
              </a:lnSpc>
              <a:spcBef>
                <a:spcPts val="0"/>
              </a:spcBef>
              <a:spcAft>
                <a:spcPts val="1200"/>
              </a:spcAft>
              <a:buNone/>
            </a:pPr>
            <a:endParaRPr sz="1100" i="1">
              <a:solidFill>
                <a:srgbClr val="595959"/>
              </a:solidFill>
              <a:latin typeface="Google Sans"/>
              <a:ea typeface="Google Sans"/>
              <a:cs typeface="Google Sans"/>
              <a:sym typeface="Google Sans"/>
            </a:endParaRPr>
          </a:p>
        </p:txBody>
      </p:sp>
      <p:sp>
        <p:nvSpPr>
          <p:cNvPr id="148" name="Google Shape;148;p4"/>
          <p:cNvSpPr txBox="1"/>
          <p:nvPr/>
        </p:nvSpPr>
        <p:spPr>
          <a:xfrm>
            <a:off x="159875" y="441000"/>
            <a:ext cx="7458900" cy="5079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2100" b="1">
                <a:latin typeface="Google Sans"/>
                <a:ea typeface="Google Sans"/>
                <a:cs typeface="Google Sans"/>
                <a:sym typeface="Google Sans"/>
              </a:rPr>
              <a:t>Click here to edit title</a:t>
            </a:r>
            <a:endParaRPr sz="2100" b="1">
              <a:latin typeface="Google Sans"/>
              <a:ea typeface="Google Sans"/>
              <a:cs typeface="Google Sans"/>
              <a:sym typeface="Google Sans"/>
            </a:endParaRPr>
          </a:p>
        </p:txBody>
      </p:sp>
      <p:sp>
        <p:nvSpPr>
          <p:cNvPr id="149" name="Google Shape;149;p4"/>
          <p:cNvSpPr txBox="1"/>
          <p:nvPr/>
        </p:nvSpPr>
        <p:spPr>
          <a:xfrm>
            <a:off x="1763100" y="948050"/>
            <a:ext cx="4246200" cy="369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200">
                <a:latin typeface="PT Sans Narrow"/>
                <a:ea typeface="PT Sans Narrow"/>
                <a:cs typeface="PT Sans Narrow"/>
                <a:sym typeface="PT Sans Narrow"/>
              </a:rPr>
              <a:t>Click here to edit subtitle</a:t>
            </a:r>
            <a:endParaRPr sz="1200">
              <a:solidFill>
                <a:srgbClr val="000000"/>
              </a:solidFill>
              <a:latin typeface="PT Sans Narrow"/>
              <a:ea typeface="PT Sans Narrow"/>
              <a:cs typeface="PT Sans Narrow"/>
              <a:sym typeface="PT Sans Narrow"/>
            </a:endParaRPr>
          </a:p>
        </p:txBody>
      </p:sp>
      <p:sp>
        <p:nvSpPr>
          <p:cNvPr id="150" name="Google Shape;150;p4"/>
          <p:cNvSpPr>
            <a:spLocks noGrp="1"/>
          </p:cNvSpPr>
          <p:nvPr>
            <p:ph type="pic" idx="2"/>
          </p:nvPr>
        </p:nvSpPr>
        <p:spPr>
          <a:xfrm>
            <a:off x="4076163" y="6199700"/>
            <a:ext cx="3035400" cy="2495700"/>
          </a:xfrm>
          <a:prstGeom prst="rect">
            <a:avLst/>
          </a:prstGeom>
          <a:noFill/>
          <a:ln w="19050" cap="flat" cmpd="sng">
            <a:solidFill>
              <a:srgbClr val="000000"/>
            </a:solidFill>
            <a:prstDash val="solid"/>
            <a:round/>
            <a:headEnd type="none" w="sm" len="sm"/>
            <a:tailEnd type="none" w="sm" len="sm"/>
          </a:ln>
        </p:spPr>
      </p:sp>
      <p:sp>
        <p:nvSpPr>
          <p:cNvPr id="151" name="Google Shape;151;p4"/>
          <p:cNvSpPr txBox="1"/>
          <p:nvPr/>
        </p:nvSpPr>
        <p:spPr>
          <a:xfrm>
            <a:off x="4007763" y="8695400"/>
            <a:ext cx="3172200" cy="285000"/>
          </a:xfrm>
          <a:prstGeom prst="rect">
            <a:avLst/>
          </a:prstGeom>
          <a:noFill/>
          <a:ln>
            <a:noFill/>
          </a:ln>
        </p:spPr>
        <p:txBody>
          <a:bodyPr spcFirstLastPara="1" wrap="square" lIns="91425" tIns="91425" rIns="91425" bIns="91425" anchor="t" anchorCtr="0">
            <a:normAutofit fontScale="62500" lnSpcReduction="20000"/>
          </a:bodyPr>
          <a:lstStyle/>
          <a:p>
            <a:pPr marL="0" lvl="0" indent="0" algn="l" rtl="0">
              <a:lnSpc>
                <a:spcPct val="105000"/>
              </a:lnSpc>
              <a:spcBef>
                <a:spcPts val="0"/>
              </a:spcBef>
              <a:spcAft>
                <a:spcPts val="0"/>
              </a:spcAft>
              <a:buNone/>
            </a:pPr>
            <a:r>
              <a:rPr lang="en" sz="1100" i="1">
                <a:latin typeface="Lato"/>
                <a:ea typeface="Lato"/>
                <a:cs typeface="Lato"/>
                <a:sym typeface="Lato"/>
              </a:rPr>
              <a:t>Image Alt-Text Here</a:t>
            </a:r>
            <a:endParaRPr sz="1100" i="1">
              <a:solidFill>
                <a:srgbClr val="000000"/>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pos="255">
          <p15:clr>
            <a:srgbClr val="FA7B17"/>
          </p15:clr>
        </p15:guide>
        <p15:guide id="2" orient="horz" pos="2922">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Layout 4">
  <p:cSld name="CUSTOM">
    <p:spTree>
      <p:nvGrpSpPr>
        <p:cNvPr id="1" name="Shape 152"/>
        <p:cNvGrpSpPr/>
        <p:nvPr/>
      </p:nvGrpSpPr>
      <p:grpSpPr>
        <a:xfrm>
          <a:off x="0" y="0"/>
          <a:ext cx="0" cy="0"/>
          <a:chOff x="0" y="0"/>
          <a:chExt cx="0" cy="0"/>
        </a:xfrm>
      </p:grpSpPr>
      <p:sp>
        <p:nvSpPr>
          <p:cNvPr id="153" name="Google Shape;153;p5"/>
          <p:cNvSpPr/>
          <p:nvPr/>
        </p:nvSpPr>
        <p:spPr>
          <a:xfrm flipH="1">
            <a:off x="2748900" y="9168075"/>
            <a:ext cx="5023500" cy="890400"/>
          </a:xfrm>
          <a:prstGeom prst="rtTriangle">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latin typeface="Google Sans"/>
              <a:ea typeface="Google Sans"/>
              <a:cs typeface="Google Sans"/>
              <a:sym typeface="Google Sans"/>
            </a:endParaRPr>
          </a:p>
        </p:txBody>
      </p:sp>
      <p:sp>
        <p:nvSpPr>
          <p:cNvPr id="154" name="Google Shape;154;p5"/>
          <p:cNvSpPr/>
          <p:nvPr/>
        </p:nvSpPr>
        <p:spPr>
          <a:xfrm>
            <a:off x="0" y="9168075"/>
            <a:ext cx="4138800" cy="890400"/>
          </a:xfrm>
          <a:prstGeom prst="rtTriangle">
            <a:avLst/>
          </a:prstGeom>
          <a:solidFill>
            <a:srgbClr val="DB4437"/>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latin typeface="Google Sans"/>
              <a:ea typeface="Google Sans"/>
              <a:cs typeface="Google Sans"/>
              <a:sym typeface="Google Sans"/>
            </a:endParaRPr>
          </a:p>
        </p:txBody>
      </p:sp>
      <p:grpSp>
        <p:nvGrpSpPr>
          <p:cNvPr id="155" name="Google Shape;155;p5"/>
          <p:cNvGrpSpPr/>
          <p:nvPr/>
        </p:nvGrpSpPr>
        <p:grpSpPr>
          <a:xfrm>
            <a:off x="95351" y="1392509"/>
            <a:ext cx="7581691" cy="5901"/>
            <a:chOff x="1890075" y="5241175"/>
            <a:chExt cx="4240556" cy="257700"/>
          </a:xfrm>
        </p:grpSpPr>
        <p:sp>
          <p:nvSpPr>
            <p:cNvPr id="156" name="Google Shape;156;p5"/>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57" name="Google Shape;157;p5"/>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58" name="Google Shape;158;p5"/>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59" name="Google Shape;159;p5"/>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160" name="Google Shape;160;p5"/>
          <p:cNvGrpSpPr/>
          <p:nvPr/>
        </p:nvGrpSpPr>
        <p:grpSpPr>
          <a:xfrm>
            <a:off x="95351" y="4542984"/>
            <a:ext cx="7581691" cy="5901"/>
            <a:chOff x="1890075" y="5241175"/>
            <a:chExt cx="4240556" cy="257700"/>
          </a:xfrm>
        </p:grpSpPr>
        <p:sp>
          <p:nvSpPr>
            <p:cNvPr id="161" name="Google Shape;161;p5"/>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62" name="Google Shape;162;p5"/>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63" name="Google Shape;163;p5"/>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64" name="Google Shape;164;p5"/>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165" name="Google Shape;165;p5"/>
          <p:cNvSpPr/>
          <p:nvPr/>
        </p:nvSpPr>
        <p:spPr>
          <a:xfrm>
            <a:off x="432000" y="1624350"/>
            <a:ext cx="1598400" cy="269100"/>
          </a:xfrm>
          <a:prstGeom prst="rect">
            <a:avLst/>
          </a:prstGeom>
          <a:solidFill>
            <a:srgbClr val="4285F4"/>
          </a:solidFill>
          <a:ln w="9525" cap="flat" cmpd="sng">
            <a:solidFill>
              <a:srgbClr val="4285F4"/>
            </a:solidFill>
            <a:prstDash val="solid"/>
            <a:round/>
            <a:headEnd type="none" w="sm" len="sm"/>
            <a:tailEnd type="none" w="sm" len="sm"/>
          </a:ln>
          <a:effectLst>
            <a:outerShdw blurRad="57150" dist="19050" dir="5400000" algn="bl" rotWithShape="0">
              <a:srgbClr val="EEEEEE">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000000"/>
                </a:solidFill>
                <a:latin typeface="Google Sans"/>
                <a:ea typeface="Google Sans"/>
                <a:cs typeface="Google Sans"/>
                <a:sym typeface="Google Sans"/>
              </a:rPr>
              <a:t>Overview </a:t>
            </a:r>
            <a:endParaRPr b="1">
              <a:solidFill>
                <a:srgbClr val="000000"/>
              </a:solidFill>
              <a:latin typeface="Google Sans"/>
              <a:ea typeface="Google Sans"/>
              <a:cs typeface="Google Sans"/>
              <a:sym typeface="Google Sans"/>
            </a:endParaRPr>
          </a:p>
        </p:txBody>
      </p:sp>
      <p:sp>
        <p:nvSpPr>
          <p:cNvPr id="166" name="Google Shape;166;p5"/>
          <p:cNvSpPr/>
          <p:nvPr/>
        </p:nvSpPr>
        <p:spPr>
          <a:xfrm>
            <a:off x="432000" y="2620004"/>
            <a:ext cx="1598400" cy="2850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000000"/>
                </a:solidFill>
                <a:latin typeface="Google Sans"/>
                <a:ea typeface="Google Sans"/>
                <a:cs typeface="Google Sans"/>
                <a:sym typeface="Google Sans"/>
              </a:rPr>
              <a:t>Problem</a:t>
            </a:r>
            <a:endParaRPr b="1">
              <a:solidFill>
                <a:srgbClr val="000000"/>
              </a:solidFill>
              <a:latin typeface="Google Sans"/>
              <a:ea typeface="Google Sans"/>
              <a:cs typeface="Google Sans"/>
              <a:sym typeface="Google Sans"/>
            </a:endParaRPr>
          </a:p>
        </p:txBody>
      </p:sp>
      <p:sp>
        <p:nvSpPr>
          <p:cNvPr id="167" name="Google Shape;167;p5"/>
          <p:cNvSpPr/>
          <p:nvPr/>
        </p:nvSpPr>
        <p:spPr>
          <a:xfrm>
            <a:off x="432000" y="3615673"/>
            <a:ext cx="1598400" cy="2691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000000"/>
                </a:solidFill>
                <a:latin typeface="Google Sans"/>
                <a:ea typeface="Google Sans"/>
                <a:cs typeface="Google Sans"/>
                <a:sym typeface="Google Sans"/>
              </a:rPr>
              <a:t>Solution</a:t>
            </a:r>
            <a:endParaRPr b="1">
              <a:solidFill>
                <a:srgbClr val="000000"/>
              </a:solidFill>
              <a:latin typeface="Google Sans"/>
              <a:ea typeface="Google Sans"/>
              <a:cs typeface="Google Sans"/>
              <a:sym typeface="Google Sans"/>
            </a:endParaRPr>
          </a:p>
        </p:txBody>
      </p:sp>
      <p:sp>
        <p:nvSpPr>
          <p:cNvPr id="168" name="Google Shape;168;p5"/>
          <p:cNvSpPr/>
          <p:nvPr/>
        </p:nvSpPr>
        <p:spPr>
          <a:xfrm>
            <a:off x="432000" y="4676196"/>
            <a:ext cx="1598400" cy="2850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000000"/>
                </a:solidFill>
                <a:latin typeface="Google Sans"/>
                <a:ea typeface="Google Sans"/>
                <a:cs typeface="Google Sans"/>
                <a:sym typeface="Google Sans"/>
              </a:rPr>
              <a:t>Details </a:t>
            </a:r>
            <a:endParaRPr b="1">
              <a:solidFill>
                <a:srgbClr val="000000"/>
              </a:solidFill>
              <a:latin typeface="Google Sans"/>
              <a:ea typeface="Google Sans"/>
              <a:cs typeface="Google Sans"/>
              <a:sym typeface="Google Sans"/>
            </a:endParaRPr>
          </a:p>
        </p:txBody>
      </p:sp>
      <p:sp>
        <p:nvSpPr>
          <p:cNvPr id="169" name="Google Shape;169;p5"/>
          <p:cNvSpPr/>
          <p:nvPr/>
        </p:nvSpPr>
        <p:spPr>
          <a:xfrm>
            <a:off x="432000" y="8296570"/>
            <a:ext cx="1598400" cy="2691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000000"/>
                </a:solidFill>
                <a:latin typeface="Google Sans"/>
                <a:ea typeface="Google Sans"/>
                <a:cs typeface="Google Sans"/>
                <a:sym typeface="Google Sans"/>
              </a:rPr>
              <a:t>Next Steps </a:t>
            </a:r>
            <a:endParaRPr b="1">
              <a:solidFill>
                <a:srgbClr val="000000"/>
              </a:solidFill>
              <a:latin typeface="Google Sans"/>
              <a:ea typeface="Google Sans"/>
              <a:cs typeface="Google Sans"/>
              <a:sym typeface="Google Sans"/>
            </a:endParaRPr>
          </a:p>
        </p:txBody>
      </p:sp>
      <p:grpSp>
        <p:nvGrpSpPr>
          <p:cNvPr id="170" name="Google Shape;170;p5"/>
          <p:cNvGrpSpPr/>
          <p:nvPr/>
        </p:nvGrpSpPr>
        <p:grpSpPr>
          <a:xfrm>
            <a:off x="95351" y="8200359"/>
            <a:ext cx="7581691" cy="5901"/>
            <a:chOff x="1890075" y="5241175"/>
            <a:chExt cx="4240556" cy="257700"/>
          </a:xfrm>
        </p:grpSpPr>
        <p:sp>
          <p:nvSpPr>
            <p:cNvPr id="171" name="Google Shape;171;p5"/>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72" name="Google Shape;172;p5"/>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73" name="Google Shape;173;p5"/>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74" name="Google Shape;174;p5"/>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175" name="Google Shape;175;p5"/>
          <p:cNvSpPr txBox="1"/>
          <p:nvPr/>
        </p:nvSpPr>
        <p:spPr>
          <a:xfrm>
            <a:off x="159875" y="441000"/>
            <a:ext cx="7458900" cy="5079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2100" b="1">
                <a:latin typeface="Google Sans"/>
                <a:ea typeface="Google Sans"/>
                <a:cs typeface="Google Sans"/>
                <a:sym typeface="Google Sans"/>
              </a:rPr>
              <a:t>Click here to edit title</a:t>
            </a:r>
            <a:endParaRPr sz="2100" b="1">
              <a:latin typeface="Google Sans"/>
              <a:ea typeface="Google Sans"/>
              <a:cs typeface="Google Sans"/>
              <a:sym typeface="Google Sans"/>
            </a:endParaRPr>
          </a:p>
        </p:txBody>
      </p:sp>
      <p:sp>
        <p:nvSpPr>
          <p:cNvPr id="176" name="Google Shape;176;p5"/>
          <p:cNvSpPr txBox="1"/>
          <p:nvPr/>
        </p:nvSpPr>
        <p:spPr>
          <a:xfrm>
            <a:off x="1763100" y="948050"/>
            <a:ext cx="4246200" cy="369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200">
                <a:latin typeface="PT Sans Narrow"/>
                <a:ea typeface="PT Sans Narrow"/>
                <a:cs typeface="PT Sans Narrow"/>
                <a:sym typeface="PT Sans Narrow"/>
              </a:rPr>
              <a:t>Click here to edit subtitle</a:t>
            </a:r>
            <a:endParaRPr sz="1200">
              <a:solidFill>
                <a:srgbClr val="000000"/>
              </a:solidFill>
              <a:latin typeface="PT Sans Narrow"/>
              <a:ea typeface="PT Sans Narrow"/>
              <a:cs typeface="PT Sans Narrow"/>
              <a:sym typeface="PT Sans Narrow"/>
            </a:endParaRPr>
          </a:p>
        </p:txBody>
      </p:sp>
      <p:sp>
        <p:nvSpPr>
          <p:cNvPr id="177" name="Google Shape;177;p5"/>
          <p:cNvSpPr>
            <a:spLocks noGrp="1"/>
          </p:cNvSpPr>
          <p:nvPr>
            <p:ph type="pic" idx="2"/>
          </p:nvPr>
        </p:nvSpPr>
        <p:spPr>
          <a:xfrm>
            <a:off x="4394725" y="4961200"/>
            <a:ext cx="3035400" cy="2495700"/>
          </a:xfrm>
          <a:prstGeom prst="rect">
            <a:avLst/>
          </a:prstGeom>
          <a:noFill/>
          <a:ln w="19050" cap="flat" cmpd="sng">
            <a:solidFill>
              <a:srgbClr val="000000"/>
            </a:solidFill>
            <a:prstDash val="solid"/>
            <a:round/>
            <a:headEnd type="none" w="sm" len="sm"/>
            <a:tailEnd type="none" w="sm" len="sm"/>
          </a:ln>
        </p:spPr>
      </p:sp>
      <p:sp>
        <p:nvSpPr>
          <p:cNvPr id="178" name="Google Shape;178;p5"/>
          <p:cNvSpPr txBox="1"/>
          <p:nvPr/>
        </p:nvSpPr>
        <p:spPr>
          <a:xfrm>
            <a:off x="4326325" y="7456900"/>
            <a:ext cx="3172200" cy="285000"/>
          </a:xfrm>
          <a:prstGeom prst="rect">
            <a:avLst/>
          </a:prstGeom>
          <a:noFill/>
          <a:ln>
            <a:noFill/>
          </a:ln>
        </p:spPr>
        <p:txBody>
          <a:bodyPr spcFirstLastPara="1" wrap="square" lIns="91425" tIns="91425" rIns="91425" bIns="91425" anchor="t" anchorCtr="0">
            <a:normAutofit fontScale="62500" lnSpcReduction="20000"/>
          </a:bodyPr>
          <a:lstStyle/>
          <a:p>
            <a:pPr marL="0" lvl="0" indent="0" algn="l" rtl="0">
              <a:lnSpc>
                <a:spcPct val="105000"/>
              </a:lnSpc>
              <a:spcBef>
                <a:spcPts val="0"/>
              </a:spcBef>
              <a:spcAft>
                <a:spcPts val="0"/>
              </a:spcAft>
              <a:buNone/>
            </a:pPr>
            <a:r>
              <a:rPr lang="en" sz="1100" i="1">
                <a:latin typeface="Lato"/>
                <a:ea typeface="Lato"/>
                <a:cs typeface="Lato"/>
                <a:sym typeface="Lato"/>
              </a:rPr>
              <a:t>Image Alt-Text Here</a:t>
            </a:r>
            <a:endParaRPr sz="1100" i="1">
              <a:solidFill>
                <a:srgbClr val="000000"/>
              </a:solidFill>
              <a:latin typeface="Lato"/>
              <a:ea typeface="Lato"/>
              <a:cs typeface="Lato"/>
              <a:sym typeface="Lato"/>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 NOT USE ">
  <p:cSld name="TITLE_2_1">
    <p:spTree>
      <p:nvGrpSpPr>
        <p:cNvPr id="1" name="Shape 179"/>
        <p:cNvGrpSpPr/>
        <p:nvPr/>
      </p:nvGrpSpPr>
      <p:grpSpPr>
        <a:xfrm>
          <a:off x="0" y="0"/>
          <a:ext cx="0" cy="0"/>
          <a:chOff x="0" y="0"/>
          <a:chExt cx="0" cy="0"/>
        </a:xfrm>
      </p:grpSpPr>
      <p:sp>
        <p:nvSpPr>
          <p:cNvPr id="180" name="Google Shape;180;p6"/>
          <p:cNvSpPr txBox="1"/>
          <p:nvPr/>
        </p:nvSpPr>
        <p:spPr>
          <a:xfrm>
            <a:off x="3993321" y="9367991"/>
            <a:ext cx="3693900" cy="734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600">
                <a:solidFill>
                  <a:srgbClr val="FFFFFF"/>
                </a:solidFill>
                <a:latin typeface="Roboto"/>
                <a:ea typeface="Roboto"/>
                <a:cs typeface="Roboto"/>
                <a:sym typeface="Roboto"/>
              </a:rPr>
              <a:t>Source:  Lorem ipsum dolor sit amet, consectetur adipiscing elit. Duis non erat sem</a:t>
            </a:r>
            <a:endParaRPr sz="600">
              <a:solidFill>
                <a:srgbClr val="FFFFFF"/>
              </a:solidFill>
              <a:latin typeface="Roboto"/>
              <a:ea typeface="Roboto"/>
              <a:cs typeface="Roboto"/>
              <a:sym typeface="Roboto"/>
            </a:endParaRPr>
          </a:p>
        </p:txBody>
      </p:sp>
      <p:grpSp>
        <p:nvGrpSpPr>
          <p:cNvPr id="181" name="Google Shape;181;p6"/>
          <p:cNvGrpSpPr/>
          <p:nvPr/>
        </p:nvGrpSpPr>
        <p:grpSpPr>
          <a:xfrm>
            <a:off x="-16250" y="9048087"/>
            <a:ext cx="7804900" cy="1072407"/>
            <a:chOff x="-19118" y="4617750"/>
            <a:chExt cx="9182236" cy="548378"/>
          </a:xfrm>
        </p:grpSpPr>
        <p:sp>
          <p:nvSpPr>
            <p:cNvPr id="182" name="Google Shape;182;p6"/>
            <p:cNvSpPr/>
            <p:nvPr/>
          </p:nvSpPr>
          <p:spPr>
            <a:xfrm flipH="1">
              <a:off x="19244" y="4617750"/>
              <a:ext cx="9143874" cy="548378"/>
            </a:xfrm>
            <a:custGeom>
              <a:avLst/>
              <a:gdLst/>
              <a:ahLst/>
              <a:cxnLst/>
              <a:rect l="l" t="t" r="r" b="b"/>
              <a:pathLst>
                <a:path w="367556" h="19840" extrusionOk="0">
                  <a:moveTo>
                    <a:pt x="0" y="19840"/>
                  </a:moveTo>
                  <a:lnTo>
                    <a:pt x="515" y="0"/>
                  </a:lnTo>
                  <a:lnTo>
                    <a:pt x="367556" y="11270"/>
                  </a:lnTo>
                  <a:lnTo>
                    <a:pt x="367044" y="18698"/>
                  </a:lnTo>
                  <a:close/>
                </a:path>
              </a:pathLst>
            </a:custGeom>
            <a:solidFill>
              <a:srgbClr val="4069DD"/>
            </a:solidFill>
            <a:ln>
              <a:noFill/>
            </a:ln>
          </p:spPr>
        </p:sp>
        <p:sp>
          <p:nvSpPr>
            <p:cNvPr id="183" name="Google Shape;183;p6"/>
            <p:cNvSpPr/>
            <p:nvPr/>
          </p:nvSpPr>
          <p:spPr>
            <a:xfrm flipH="1">
              <a:off x="-19118" y="4677825"/>
              <a:ext cx="4769786" cy="473975"/>
            </a:xfrm>
            <a:custGeom>
              <a:avLst/>
              <a:gdLst/>
              <a:ahLst/>
              <a:cxnLst/>
              <a:rect l="l" t="t" r="r" b="b"/>
              <a:pathLst>
                <a:path w="366343" h="18959" extrusionOk="0">
                  <a:moveTo>
                    <a:pt x="0" y="18521"/>
                  </a:moveTo>
                  <a:lnTo>
                    <a:pt x="366343" y="0"/>
                  </a:lnTo>
                  <a:lnTo>
                    <a:pt x="366052" y="18959"/>
                  </a:lnTo>
                  <a:close/>
                </a:path>
              </a:pathLst>
            </a:custGeom>
            <a:solidFill>
              <a:srgbClr val="448AFF"/>
            </a:solidFill>
            <a:ln>
              <a:noFill/>
            </a:ln>
          </p:spPr>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 DO NOT USE">
  <p:cSld name="CUSTOM_1">
    <p:spTree>
      <p:nvGrpSpPr>
        <p:cNvPr id="1" name="Shape 18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Google Sans SemiBold"/>
              <a:buNone/>
              <a:defRPr sz="2800">
                <a:solidFill>
                  <a:schemeClr val="dk1"/>
                </a:solidFill>
                <a:latin typeface="Google Sans SemiBold"/>
                <a:ea typeface="Google Sans SemiBold"/>
                <a:cs typeface="Google Sans SemiBold"/>
                <a:sym typeface="Google Sans SemiBo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Google Sans"/>
              <a:buChar char="●"/>
              <a:defRPr sz="1800">
                <a:solidFill>
                  <a:schemeClr val="dk2"/>
                </a:solidFill>
                <a:latin typeface="Google Sans"/>
                <a:ea typeface="Google Sans"/>
                <a:cs typeface="Google Sans"/>
                <a:sym typeface="Google Sans"/>
              </a:defRPr>
            </a:lvl1pPr>
            <a:lvl2pPr marL="914400" lvl="1"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2pPr>
            <a:lvl3pPr marL="1371600" lvl="2"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3pPr>
            <a:lvl4pPr marL="1828800" lvl="3"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4pPr>
            <a:lvl5pPr marL="2286000" lvl="4"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5pPr>
            <a:lvl6pPr marL="2743200" lvl="5"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6pPr>
            <a:lvl7pPr marL="3200400" lvl="6"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7pPr>
            <a:lvl8pPr marL="3657600" lvl="7"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8pPr>
            <a:lvl9pPr marL="4114800" lvl="8"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txBox="1"/>
          <p:nvPr/>
        </p:nvSpPr>
        <p:spPr>
          <a:xfrm>
            <a:off x="3247350" y="1195375"/>
            <a:ext cx="449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8"/>
          <p:cNvSpPr txBox="1"/>
          <p:nvPr/>
        </p:nvSpPr>
        <p:spPr>
          <a:xfrm>
            <a:off x="100575" y="1257300"/>
            <a:ext cx="28833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Google Sans"/>
                <a:ea typeface="Google Sans"/>
                <a:cs typeface="Google Sans"/>
                <a:sym typeface="Google Sans"/>
              </a:rPr>
              <a:t>Salifort Motors seeks to improve employee retention and answer the following question:</a:t>
            </a:r>
            <a:endParaRPr dirty="0">
              <a:latin typeface="Google Sans"/>
              <a:ea typeface="Google Sans"/>
              <a:cs typeface="Google Sans"/>
              <a:sym typeface="Google Sans"/>
            </a:endParaRPr>
          </a:p>
          <a:p>
            <a:pPr marL="0" lvl="0" indent="0" algn="l" rtl="0">
              <a:spcBef>
                <a:spcPts val="0"/>
              </a:spcBef>
              <a:spcAft>
                <a:spcPts val="0"/>
              </a:spcAft>
              <a:buNone/>
            </a:pPr>
            <a:endParaRPr b="1" dirty="0">
              <a:latin typeface="Google Sans"/>
              <a:ea typeface="Google Sans"/>
              <a:cs typeface="Google Sans"/>
              <a:sym typeface="Google Sans"/>
            </a:endParaRPr>
          </a:p>
          <a:p>
            <a:pPr marL="0" lvl="0" indent="0" algn="l" rtl="0">
              <a:spcBef>
                <a:spcPts val="0"/>
              </a:spcBef>
              <a:spcAft>
                <a:spcPts val="0"/>
              </a:spcAft>
              <a:buNone/>
            </a:pPr>
            <a:r>
              <a:rPr lang="en" b="1" dirty="0">
                <a:latin typeface="Google Sans"/>
                <a:ea typeface="Google Sans"/>
                <a:cs typeface="Google Sans"/>
                <a:sym typeface="Google Sans"/>
              </a:rPr>
              <a:t>What’s likely to make the employee leave the company?</a:t>
            </a:r>
            <a:endParaRPr b="1" dirty="0">
              <a:latin typeface="Google Sans"/>
              <a:ea typeface="Google Sans"/>
              <a:cs typeface="Google Sans"/>
              <a:sym typeface="Google Sans"/>
            </a:endParaRPr>
          </a:p>
        </p:txBody>
      </p:sp>
      <p:sp>
        <p:nvSpPr>
          <p:cNvPr id="190" name="Google Shape;190;p8"/>
          <p:cNvSpPr txBox="1"/>
          <p:nvPr/>
        </p:nvSpPr>
        <p:spPr>
          <a:xfrm>
            <a:off x="100" y="67050"/>
            <a:ext cx="7772400" cy="569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500" b="1">
                <a:latin typeface="Google Sans"/>
                <a:ea typeface="Google Sans"/>
                <a:cs typeface="Google Sans"/>
                <a:sym typeface="Google Sans"/>
              </a:rPr>
              <a:t>Salifort Motors</a:t>
            </a:r>
            <a:endParaRPr sz="2500" b="1">
              <a:latin typeface="Google Sans"/>
              <a:ea typeface="Google Sans"/>
              <a:cs typeface="Google Sans"/>
              <a:sym typeface="Google Sans"/>
            </a:endParaRPr>
          </a:p>
        </p:txBody>
      </p:sp>
      <p:sp>
        <p:nvSpPr>
          <p:cNvPr id="191" name="Google Shape;191;p8"/>
          <p:cNvSpPr txBox="1"/>
          <p:nvPr/>
        </p:nvSpPr>
        <p:spPr>
          <a:xfrm>
            <a:off x="1763100" y="490850"/>
            <a:ext cx="4246200" cy="369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200">
                <a:latin typeface="PT Sans Narrow"/>
                <a:ea typeface="PT Sans Narrow"/>
                <a:cs typeface="PT Sans Narrow"/>
                <a:sym typeface="PT Sans Narrow"/>
              </a:rPr>
              <a:t>Employee Retention Project </a:t>
            </a:r>
            <a:endParaRPr sz="1200">
              <a:solidFill>
                <a:srgbClr val="000000"/>
              </a:solidFill>
              <a:latin typeface="PT Sans Narrow"/>
              <a:ea typeface="PT Sans Narrow"/>
              <a:cs typeface="PT Sans Narrow"/>
              <a:sym typeface="PT Sans Narrow"/>
            </a:endParaRPr>
          </a:p>
        </p:txBody>
      </p:sp>
      <p:pic>
        <p:nvPicPr>
          <p:cNvPr id="192" name="Google Shape;192;p8"/>
          <p:cNvPicPr preferRelativeResize="0"/>
          <p:nvPr/>
        </p:nvPicPr>
        <p:blipFill rotWithShape="1">
          <a:blip r:embed="rId3">
            <a:alphaModFix/>
          </a:blip>
          <a:srcRect t="1997" b="1987"/>
          <a:stretch/>
        </p:blipFill>
        <p:spPr>
          <a:xfrm>
            <a:off x="3181000" y="4405600"/>
            <a:ext cx="4136999" cy="2248900"/>
          </a:xfrm>
          <a:prstGeom prst="rect">
            <a:avLst/>
          </a:prstGeom>
          <a:noFill/>
          <a:ln>
            <a:noFill/>
          </a:ln>
        </p:spPr>
      </p:pic>
      <p:pic>
        <p:nvPicPr>
          <p:cNvPr id="193" name="Google Shape;193;p8"/>
          <p:cNvPicPr preferRelativeResize="0"/>
          <p:nvPr/>
        </p:nvPicPr>
        <p:blipFill rotWithShape="1">
          <a:blip r:embed="rId4">
            <a:alphaModFix/>
          </a:blip>
          <a:srcRect l="2235" r="2244"/>
          <a:stretch/>
        </p:blipFill>
        <p:spPr>
          <a:xfrm>
            <a:off x="3145200" y="995300"/>
            <a:ext cx="4426424" cy="2581650"/>
          </a:xfrm>
          <a:prstGeom prst="rect">
            <a:avLst/>
          </a:prstGeom>
          <a:noFill/>
          <a:ln>
            <a:noFill/>
          </a:ln>
        </p:spPr>
      </p:pic>
      <p:sp>
        <p:nvSpPr>
          <p:cNvPr id="194" name="Google Shape;194;p8"/>
          <p:cNvSpPr txBox="1"/>
          <p:nvPr/>
        </p:nvSpPr>
        <p:spPr>
          <a:xfrm>
            <a:off x="3257550" y="3522700"/>
            <a:ext cx="4314000" cy="285000"/>
          </a:xfrm>
          <a:prstGeom prst="rect">
            <a:avLst/>
          </a:prstGeom>
          <a:noFill/>
          <a:ln>
            <a:noFill/>
          </a:ln>
        </p:spPr>
        <p:txBody>
          <a:bodyPr spcFirstLastPara="1" wrap="square" lIns="91425" tIns="91425" rIns="91425" bIns="91425" anchor="t" anchorCtr="0">
            <a:noAutofit/>
          </a:bodyPr>
          <a:lstStyle/>
          <a:p>
            <a:pPr marL="0" lvl="0" indent="0" algn="l" rtl="0">
              <a:lnSpc>
                <a:spcPct val="115714"/>
              </a:lnSpc>
              <a:spcBef>
                <a:spcPts val="0"/>
              </a:spcBef>
              <a:spcAft>
                <a:spcPts val="0"/>
              </a:spcAft>
              <a:buSzPts val="275"/>
              <a:buNone/>
            </a:pPr>
            <a:r>
              <a:rPr lang="en" sz="1000" b="1">
                <a:solidFill>
                  <a:schemeClr val="dk1"/>
                </a:solidFill>
                <a:highlight>
                  <a:srgbClr val="FFFFFE"/>
                </a:highlight>
                <a:latin typeface="Google Sans"/>
                <a:ea typeface="Google Sans"/>
                <a:cs typeface="Google Sans"/>
                <a:sym typeface="Google Sans"/>
              </a:rPr>
              <a:t>Barplot above shows the most relevant variables: </a:t>
            </a:r>
            <a:r>
              <a:rPr lang="en" sz="1000" b="1" i="1">
                <a:solidFill>
                  <a:schemeClr val="dk1"/>
                </a:solidFill>
                <a:highlight>
                  <a:srgbClr val="FFFFFE"/>
                </a:highlight>
                <a:latin typeface="Google Sans"/>
                <a:ea typeface="Google Sans"/>
                <a:cs typeface="Google Sans"/>
                <a:sym typeface="Google Sans"/>
              </a:rPr>
              <a:t>‘last_evaluation’, ‘number_project’,  ‘tenure’ </a:t>
            </a:r>
            <a:r>
              <a:rPr lang="en" sz="1000" b="1">
                <a:solidFill>
                  <a:schemeClr val="dk1"/>
                </a:solidFill>
                <a:highlight>
                  <a:srgbClr val="FFFFFE"/>
                </a:highlight>
                <a:latin typeface="Google Sans"/>
                <a:ea typeface="Google Sans"/>
                <a:cs typeface="Google Sans"/>
                <a:sym typeface="Google Sans"/>
              </a:rPr>
              <a:t>and</a:t>
            </a:r>
            <a:r>
              <a:rPr lang="en" sz="1000" b="1" i="1">
                <a:solidFill>
                  <a:schemeClr val="dk1"/>
                </a:solidFill>
                <a:highlight>
                  <a:srgbClr val="FFFFFE"/>
                </a:highlight>
                <a:latin typeface="Google Sans"/>
                <a:ea typeface="Google Sans"/>
                <a:cs typeface="Google Sans"/>
                <a:sym typeface="Google Sans"/>
              </a:rPr>
              <a:t> ‘overworked’.</a:t>
            </a:r>
            <a:endParaRPr sz="1000" b="1" i="1">
              <a:latin typeface="Google Sans"/>
              <a:ea typeface="Google Sans"/>
              <a:cs typeface="Google Sans"/>
              <a:sym typeface="Google Sans"/>
            </a:endParaRPr>
          </a:p>
        </p:txBody>
      </p:sp>
      <p:sp>
        <p:nvSpPr>
          <p:cNvPr id="195" name="Google Shape;195;p8"/>
          <p:cNvSpPr txBox="1"/>
          <p:nvPr/>
        </p:nvSpPr>
        <p:spPr>
          <a:xfrm>
            <a:off x="3257550" y="6698850"/>
            <a:ext cx="4060500" cy="285000"/>
          </a:xfrm>
          <a:prstGeom prst="rect">
            <a:avLst/>
          </a:prstGeom>
          <a:noFill/>
          <a:ln>
            <a:noFill/>
          </a:ln>
        </p:spPr>
        <p:txBody>
          <a:bodyPr spcFirstLastPara="1" wrap="square" lIns="91425" tIns="91425" rIns="91425" bIns="91425" anchor="t" anchorCtr="0">
            <a:noAutofit/>
          </a:bodyPr>
          <a:lstStyle/>
          <a:p>
            <a:pPr marL="0" lvl="0" indent="0" algn="l" rtl="0">
              <a:lnSpc>
                <a:spcPct val="105000"/>
              </a:lnSpc>
              <a:spcBef>
                <a:spcPts val="0"/>
              </a:spcBef>
              <a:spcAft>
                <a:spcPts val="0"/>
              </a:spcAft>
              <a:buNone/>
            </a:pPr>
            <a:r>
              <a:rPr lang="en" sz="1000" b="1">
                <a:latin typeface="Google Sans"/>
                <a:ea typeface="Google Sans"/>
                <a:cs typeface="Google Sans"/>
                <a:sym typeface="Google Sans"/>
              </a:rPr>
              <a:t>In the random forest model above, </a:t>
            </a:r>
            <a:r>
              <a:rPr lang="en" sz="1000" b="1" i="1">
                <a:latin typeface="Google Sans"/>
                <a:ea typeface="Google Sans"/>
                <a:cs typeface="Google Sans"/>
                <a:sym typeface="Google Sans"/>
              </a:rPr>
              <a:t>`last_evaluation`, `tenure`, `number_project`, `overworked`, `salary_low`, </a:t>
            </a:r>
            <a:r>
              <a:rPr lang="en" sz="1000" b="1">
                <a:latin typeface="Google Sans"/>
                <a:ea typeface="Google Sans"/>
                <a:cs typeface="Google Sans"/>
                <a:sym typeface="Google Sans"/>
              </a:rPr>
              <a:t>and</a:t>
            </a:r>
            <a:r>
              <a:rPr lang="en" sz="1000" b="1" i="1">
                <a:latin typeface="Google Sans"/>
                <a:ea typeface="Google Sans"/>
                <a:cs typeface="Google Sans"/>
                <a:sym typeface="Google Sans"/>
              </a:rPr>
              <a:t> `work_accident` </a:t>
            </a:r>
            <a:r>
              <a:rPr lang="en" sz="1000" b="1">
                <a:latin typeface="Google Sans"/>
                <a:ea typeface="Google Sans"/>
                <a:cs typeface="Google Sans"/>
                <a:sym typeface="Google Sans"/>
              </a:rPr>
              <a:t>have the highest importance. These variables are most helpful in predicting the outcome variable,</a:t>
            </a:r>
            <a:r>
              <a:rPr lang="en" sz="1000" b="1" i="1">
                <a:latin typeface="Google Sans"/>
                <a:ea typeface="Google Sans"/>
                <a:cs typeface="Google Sans"/>
                <a:sym typeface="Google Sans"/>
              </a:rPr>
              <a:t> `left`.</a:t>
            </a:r>
            <a:endParaRPr sz="1000" b="1" i="1">
              <a:solidFill>
                <a:srgbClr val="000000"/>
              </a:solidFill>
              <a:latin typeface="Google Sans"/>
              <a:ea typeface="Google Sans"/>
              <a:cs typeface="Google Sans"/>
              <a:sym typeface="Google Sans"/>
            </a:endParaRPr>
          </a:p>
        </p:txBody>
      </p:sp>
      <p:sp>
        <p:nvSpPr>
          <p:cNvPr id="196" name="Google Shape;196;p8"/>
          <p:cNvSpPr txBox="1"/>
          <p:nvPr/>
        </p:nvSpPr>
        <p:spPr>
          <a:xfrm>
            <a:off x="100575" y="3295650"/>
            <a:ext cx="28833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accent2"/>
                </a:solidFill>
                <a:highlight>
                  <a:srgbClr val="FFFFFF"/>
                </a:highlight>
                <a:latin typeface="Google Sans"/>
                <a:ea typeface="Google Sans"/>
                <a:cs typeface="Google Sans"/>
                <a:sym typeface="Google Sans"/>
              </a:rPr>
              <a:t>Since the variable we are seeking to predict is categorical, the team could build either a logistic regression or a tree-based machine learning model.</a:t>
            </a:r>
            <a:endParaRPr>
              <a:solidFill>
                <a:schemeClr val="accent2"/>
              </a:solidFill>
              <a:highlight>
                <a:srgbClr val="FFFFFF"/>
              </a:highlight>
              <a:latin typeface="Google Sans"/>
              <a:ea typeface="Google Sans"/>
              <a:cs typeface="Google Sans"/>
              <a:sym typeface="Google Sans"/>
            </a:endParaRPr>
          </a:p>
          <a:p>
            <a:pPr marL="0" lvl="0" indent="0" algn="l" rtl="0">
              <a:spcBef>
                <a:spcPts val="0"/>
              </a:spcBef>
              <a:spcAft>
                <a:spcPts val="0"/>
              </a:spcAft>
              <a:buNone/>
            </a:pPr>
            <a:endParaRPr>
              <a:solidFill>
                <a:schemeClr val="accent2"/>
              </a:solidFill>
              <a:highlight>
                <a:srgbClr val="FFFFFF"/>
              </a:highlight>
              <a:latin typeface="Google Sans"/>
              <a:ea typeface="Google Sans"/>
              <a:cs typeface="Google Sans"/>
              <a:sym typeface="Google Sans"/>
            </a:endParaRPr>
          </a:p>
          <a:p>
            <a:pPr marL="0" lvl="0" indent="0" algn="l" rtl="0">
              <a:spcBef>
                <a:spcPts val="0"/>
              </a:spcBef>
              <a:spcAft>
                <a:spcPts val="0"/>
              </a:spcAft>
              <a:buNone/>
            </a:pPr>
            <a:r>
              <a:rPr lang="en">
                <a:solidFill>
                  <a:schemeClr val="accent2"/>
                </a:solidFill>
                <a:highlight>
                  <a:srgbClr val="FFFFFF"/>
                </a:highlight>
                <a:latin typeface="Google Sans"/>
                <a:ea typeface="Google Sans"/>
                <a:cs typeface="Google Sans"/>
                <a:sym typeface="Google Sans"/>
              </a:rPr>
              <a:t>The random forest model slightly outperforms the decision tree model.</a:t>
            </a:r>
            <a:endParaRPr>
              <a:solidFill>
                <a:schemeClr val="accent2"/>
              </a:solidFill>
              <a:highlight>
                <a:srgbClr val="FFFFFF"/>
              </a:highlight>
              <a:latin typeface="Google Sans"/>
              <a:ea typeface="Google Sans"/>
              <a:cs typeface="Google Sans"/>
              <a:sym typeface="Google Sans"/>
            </a:endParaRPr>
          </a:p>
        </p:txBody>
      </p:sp>
      <p:sp>
        <p:nvSpPr>
          <p:cNvPr id="197" name="Google Shape;197;p8"/>
          <p:cNvSpPr txBox="1"/>
          <p:nvPr/>
        </p:nvSpPr>
        <p:spPr>
          <a:xfrm>
            <a:off x="100575" y="5783025"/>
            <a:ext cx="28833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accent2"/>
                </a:solidFill>
                <a:highlight>
                  <a:srgbClr val="FFFFFF"/>
                </a:highlight>
                <a:latin typeface="Google Sans"/>
                <a:ea typeface="Google Sans"/>
                <a:cs typeface="Google Sans"/>
                <a:sym typeface="Google Sans"/>
              </a:rPr>
              <a:t>This model helps predict whether an employee will leave and identify which factors are most influential. These insights can help HR make decisions to improve employee retention.</a:t>
            </a:r>
            <a:endParaRPr b="1">
              <a:latin typeface="Google Sans"/>
              <a:ea typeface="Google Sans"/>
              <a:cs typeface="Google Sans"/>
              <a:sym typeface="Google Sans"/>
            </a:endParaRPr>
          </a:p>
        </p:txBody>
      </p:sp>
      <p:sp>
        <p:nvSpPr>
          <p:cNvPr id="198" name="Google Shape;198;p8"/>
          <p:cNvSpPr txBox="1"/>
          <p:nvPr/>
        </p:nvSpPr>
        <p:spPr>
          <a:xfrm>
            <a:off x="100575" y="7770725"/>
            <a:ext cx="7058100" cy="2106300"/>
          </a:xfrm>
          <a:prstGeom prst="rect">
            <a:avLst/>
          </a:prstGeom>
          <a:noFill/>
          <a:ln>
            <a:noFill/>
          </a:ln>
        </p:spPr>
        <p:txBody>
          <a:bodyPr spcFirstLastPara="1" wrap="square" lIns="91425" tIns="91425" rIns="91425" bIns="91425" anchor="t" anchorCtr="0">
            <a:spAutoFit/>
          </a:bodyPr>
          <a:lstStyle/>
          <a:p>
            <a:pPr marL="457200" lvl="0" indent="-298450" algn="l" rtl="0">
              <a:lnSpc>
                <a:spcPct val="115000"/>
              </a:lnSpc>
              <a:spcBef>
                <a:spcPts val="600"/>
              </a:spcBef>
              <a:spcAft>
                <a:spcPts val="0"/>
              </a:spcAft>
              <a:buClr>
                <a:schemeClr val="accent2"/>
              </a:buClr>
              <a:buSzPts val="1100"/>
              <a:buFont typeface="Google Sans"/>
              <a:buChar char="●"/>
            </a:pPr>
            <a:r>
              <a:rPr lang="en" sz="1100">
                <a:solidFill>
                  <a:schemeClr val="accent2"/>
                </a:solidFill>
                <a:highlight>
                  <a:srgbClr val="FFFFFF"/>
                </a:highlight>
                <a:latin typeface="Google Sans"/>
                <a:ea typeface="Google Sans"/>
                <a:cs typeface="Google Sans"/>
                <a:sym typeface="Google Sans"/>
              </a:rPr>
              <a:t>Cap the number of projects that employees can work on.</a:t>
            </a:r>
            <a:endParaRPr sz="1100">
              <a:solidFill>
                <a:schemeClr val="accent2"/>
              </a:solidFill>
              <a:highlight>
                <a:srgbClr val="FFFFFF"/>
              </a:highlight>
              <a:latin typeface="Google Sans"/>
              <a:ea typeface="Google Sans"/>
              <a:cs typeface="Google Sans"/>
              <a:sym typeface="Google Sans"/>
            </a:endParaRPr>
          </a:p>
          <a:p>
            <a:pPr marL="457200" lvl="0" indent="-298450" algn="l" rtl="0">
              <a:lnSpc>
                <a:spcPct val="115000"/>
              </a:lnSpc>
              <a:spcBef>
                <a:spcPts val="0"/>
              </a:spcBef>
              <a:spcAft>
                <a:spcPts val="0"/>
              </a:spcAft>
              <a:buClr>
                <a:schemeClr val="accent2"/>
              </a:buClr>
              <a:buSzPts val="1100"/>
              <a:buFont typeface="Google Sans"/>
              <a:buChar char="●"/>
            </a:pPr>
            <a:r>
              <a:rPr lang="en" sz="1100">
                <a:solidFill>
                  <a:schemeClr val="accent2"/>
                </a:solidFill>
                <a:highlight>
                  <a:srgbClr val="FFFFFF"/>
                </a:highlight>
                <a:latin typeface="Google Sans"/>
                <a:ea typeface="Google Sans"/>
                <a:cs typeface="Google Sans"/>
                <a:sym typeface="Google Sans"/>
              </a:rPr>
              <a:t>Consider promoting employees who have been with the company for at least four years, or conduct further investigation about why four-year tenured employees are so dissatisfied.</a:t>
            </a:r>
            <a:endParaRPr sz="1100">
              <a:solidFill>
                <a:schemeClr val="accent2"/>
              </a:solidFill>
              <a:highlight>
                <a:srgbClr val="FFFFFF"/>
              </a:highlight>
              <a:latin typeface="Google Sans"/>
              <a:ea typeface="Google Sans"/>
              <a:cs typeface="Google Sans"/>
              <a:sym typeface="Google Sans"/>
            </a:endParaRPr>
          </a:p>
          <a:p>
            <a:pPr marL="457200" lvl="0" indent="-298450" algn="l" rtl="0">
              <a:lnSpc>
                <a:spcPct val="115000"/>
              </a:lnSpc>
              <a:spcBef>
                <a:spcPts val="0"/>
              </a:spcBef>
              <a:spcAft>
                <a:spcPts val="0"/>
              </a:spcAft>
              <a:buClr>
                <a:schemeClr val="accent2"/>
              </a:buClr>
              <a:buSzPts val="1100"/>
              <a:buFont typeface="Google Sans"/>
              <a:buChar char="●"/>
            </a:pPr>
            <a:r>
              <a:rPr lang="en" sz="1100">
                <a:solidFill>
                  <a:schemeClr val="accent2"/>
                </a:solidFill>
                <a:highlight>
                  <a:srgbClr val="FFFFFF"/>
                </a:highlight>
                <a:latin typeface="Google Sans"/>
                <a:ea typeface="Google Sans"/>
                <a:cs typeface="Google Sans"/>
                <a:sym typeface="Google Sans"/>
              </a:rPr>
              <a:t>Either reward employees for working longer hours, or don't require them to do so.</a:t>
            </a:r>
            <a:endParaRPr sz="1100">
              <a:solidFill>
                <a:schemeClr val="accent2"/>
              </a:solidFill>
              <a:highlight>
                <a:srgbClr val="FFFFFF"/>
              </a:highlight>
              <a:latin typeface="Google Sans"/>
              <a:ea typeface="Google Sans"/>
              <a:cs typeface="Google Sans"/>
              <a:sym typeface="Google Sans"/>
            </a:endParaRPr>
          </a:p>
          <a:p>
            <a:pPr marL="457200" lvl="0" indent="-298450" algn="l" rtl="0">
              <a:lnSpc>
                <a:spcPct val="115000"/>
              </a:lnSpc>
              <a:spcBef>
                <a:spcPts val="0"/>
              </a:spcBef>
              <a:spcAft>
                <a:spcPts val="0"/>
              </a:spcAft>
              <a:buClr>
                <a:schemeClr val="accent2"/>
              </a:buClr>
              <a:buSzPts val="1100"/>
              <a:buFont typeface="Google Sans"/>
              <a:buChar char="●"/>
            </a:pPr>
            <a:r>
              <a:rPr lang="en" sz="1100">
                <a:solidFill>
                  <a:schemeClr val="accent2"/>
                </a:solidFill>
                <a:highlight>
                  <a:srgbClr val="FFFFFF"/>
                </a:highlight>
                <a:latin typeface="Google Sans"/>
                <a:ea typeface="Google Sans"/>
                <a:cs typeface="Google Sans"/>
                <a:sym typeface="Google Sans"/>
              </a:rPr>
              <a:t>If employees aren't familiar with the company's overtime pay policies, inform them about this. If the expectations around workload and time off aren't explicit, make them clear.</a:t>
            </a:r>
            <a:endParaRPr sz="1100">
              <a:solidFill>
                <a:schemeClr val="accent2"/>
              </a:solidFill>
              <a:highlight>
                <a:srgbClr val="FFFFFF"/>
              </a:highlight>
              <a:latin typeface="Google Sans"/>
              <a:ea typeface="Google Sans"/>
              <a:cs typeface="Google Sans"/>
              <a:sym typeface="Google Sans"/>
            </a:endParaRPr>
          </a:p>
          <a:p>
            <a:pPr marL="457200" lvl="0" indent="-298450" algn="l" rtl="0">
              <a:lnSpc>
                <a:spcPct val="115000"/>
              </a:lnSpc>
              <a:spcBef>
                <a:spcPts val="0"/>
              </a:spcBef>
              <a:spcAft>
                <a:spcPts val="0"/>
              </a:spcAft>
              <a:buClr>
                <a:schemeClr val="accent2"/>
              </a:buClr>
              <a:buSzPts val="1100"/>
              <a:buFont typeface="Google Sans"/>
              <a:buChar char="●"/>
            </a:pPr>
            <a:r>
              <a:rPr lang="en" sz="1100">
                <a:solidFill>
                  <a:schemeClr val="accent2"/>
                </a:solidFill>
                <a:highlight>
                  <a:srgbClr val="FFFFFF"/>
                </a:highlight>
                <a:latin typeface="Google Sans"/>
                <a:ea typeface="Google Sans"/>
                <a:cs typeface="Google Sans"/>
                <a:sym typeface="Google Sans"/>
              </a:rPr>
              <a:t>Hold company-wide and within-team discussions to understand and address the company work culture, across the board and in specific contexts.</a:t>
            </a:r>
            <a:endParaRPr sz="1100">
              <a:solidFill>
                <a:schemeClr val="accent2"/>
              </a:solidFill>
              <a:highlight>
                <a:srgbClr val="FFFFFF"/>
              </a:highlight>
              <a:latin typeface="Google Sans"/>
              <a:ea typeface="Google Sans"/>
              <a:cs typeface="Google Sans"/>
              <a:sym typeface="Google Sans"/>
            </a:endParaRPr>
          </a:p>
          <a:p>
            <a:pPr marL="457200" lvl="0" indent="-298450" algn="l" rtl="0">
              <a:lnSpc>
                <a:spcPct val="115000"/>
              </a:lnSpc>
              <a:spcBef>
                <a:spcPts val="0"/>
              </a:spcBef>
              <a:spcAft>
                <a:spcPts val="0"/>
              </a:spcAft>
              <a:buClr>
                <a:schemeClr val="accent2"/>
              </a:buClr>
              <a:buSzPts val="1100"/>
              <a:buFont typeface="Google Sans"/>
              <a:buChar char="●"/>
            </a:pPr>
            <a:r>
              <a:rPr lang="en" sz="1100">
                <a:solidFill>
                  <a:schemeClr val="accent2"/>
                </a:solidFill>
                <a:highlight>
                  <a:srgbClr val="FFFFFF"/>
                </a:highlight>
                <a:latin typeface="Google Sans"/>
                <a:ea typeface="Google Sans"/>
                <a:cs typeface="Google Sans"/>
                <a:sym typeface="Google Sans"/>
              </a:rPr>
              <a:t>High evaluation scores should not be reserved for employees who work 200+ hours per month. Consider a proportionate scale for rewarding employees who contribute more/put in more effort.</a:t>
            </a:r>
            <a:endParaRPr sz="1100" b="1">
              <a:latin typeface="Google Sans"/>
              <a:ea typeface="Google Sans"/>
              <a:cs typeface="Google Sans"/>
              <a:sym typeface="Google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8"/>
          <p:cNvSpPr txBox="1"/>
          <p:nvPr/>
        </p:nvSpPr>
        <p:spPr>
          <a:xfrm>
            <a:off x="100575" y="1257300"/>
            <a:ext cx="2883300" cy="129263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dirty="0">
                <a:latin typeface="Google Sans"/>
                <a:ea typeface="Google Sans"/>
                <a:cs typeface="Google Sans"/>
                <a:sym typeface="Google Sans"/>
              </a:rPr>
              <a:t>Sailfort Motors has been experiencing a high turnover rate of employees . The company wants to identify ways to improve employee retention and identify what causes employees to leave.</a:t>
            </a:r>
          </a:p>
        </p:txBody>
      </p:sp>
      <p:sp>
        <p:nvSpPr>
          <p:cNvPr id="190" name="Google Shape;190;p8"/>
          <p:cNvSpPr txBox="1"/>
          <p:nvPr/>
        </p:nvSpPr>
        <p:spPr>
          <a:xfrm>
            <a:off x="100" y="67050"/>
            <a:ext cx="7772400" cy="569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500" b="1">
                <a:latin typeface="Google Sans"/>
                <a:ea typeface="Google Sans"/>
                <a:cs typeface="Google Sans"/>
                <a:sym typeface="Google Sans"/>
              </a:rPr>
              <a:t>Salifort Motors</a:t>
            </a:r>
            <a:endParaRPr sz="2500" b="1">
              <a:latin typeface="Google Sans"/>
              <a:ea typeface="Google Sans"/>
              <a:cs typeface="Google Sans"/>
              <a:sym typeface="Google Sans"/>
            </a:endParaRPr>
          </a:p>
        </p:txBody>
      </p:sp>
      <p:sp>
        <p:nvSpPr>
          <p:cNvPr id="191" name="Google Shape;191;p8"/>
          <p:cNvSpPr txBox="1"/>
          <p:nvPr/>
        </p:nvSpPr>
        <p:spPr>
          <a:xfrm>
            <a:off x="1763100" y="490850"/>
            <a:ext cx="4246200" cy="369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200">
                <a:latin typeface="PT Sans Narrow"/>
                <a:ea typeface="PT Sans Narrow"/>
                <a:cs typeface="PT Sans Narrow"/>
                <a:sym typeface="PT Sans Narrow"/>
              </a:rPr>
              <a:t>Employee Retention Project </a:t>
            </a:r>
            <a:endParaRPr sz="1200">
              <a:solidFill>
                <a:srgbClr val="000000"/>
              </a:solidFill>
              <a:latin typeface="PT Sans Narrow"/>
              <a:ea typeface="PT Sans Narrow"/>
              <a:cs typeface="PT Sans Narrow"/>
              <a:sym typeface="PT Sans Narrow"/>
            </a:endParaRPr>
          </a:p>
        </p:txBody>
      </p:sp>
      <p:sp>
        <p:nvSpPr>
          <p:cNvPr id="194" name="Google Shape;194;p8"/>
          <p:cNvSpPr txBox="1"/>
          <p:nvPr/>
        </p:nvSpPr>
        <p:spPr>
          <a:xfrm>
            <a:off x="3122308" y="3563878"/>
            <a:ext cx="4314000" cy="285000"/>
          </a:xfrm>
          <a:prstGeom prst="rect">
            <a:avLst/>
          </a:prstGeom>
          <a:noFill/>
          <a:ln>
            <a:noFill/>
          </a:ln>
        </p:spPr>
        <p:txBody>
          <a:bodyPr spcFirstLastPara="1" wrap="square" lIns="91425" tIns="91425" rIns="91425" bIns="91425" anchor="t" anchorCtr="0">
            <a:noAutofit/>
          </a:bodyPr>
          <a:lstStyle/>
          <a:p>
            <a:pPr marL="0" lvl="0" indent="0" algn="l" rtl="0">
              <a:lnSpc>
                <a:spcPct val="115714"/>
              </a:lnSpc>
              <a:spcBef>
                <a:spcPts val="0"/>
              </a:spcBef>
              <a:spcAft>
                <a:spcPts val="0"/>
              </a:spcAft>
              <a:buSzPts val="275"/>
              <a:buNone/>
            </a:pPr>
            <a:r>
              <a:rPr lang="en" sz="1000" b="1" dirty="0">
                <a:solidFill>
                  <a:schemeClr val="dk1"/>
                </a:solidFill>
                <a:highlight>
                  <a:srgbClr val="FFFFFE"/>
                </a:highlight>
                <a:latin typeface="Google Sans"/>
                <a:ea typeface="Google Sans"/>
                <a:cs typeface="Google Sans"/>
                <a:sym typeface="Google Sans"/>
              </a:rPr>
              <a:t>From the EDA, the scatterplot shows the decrease in satisfaction as more monthly hours were rendered. Leavers were grouped according to likely reasons (full insights on the Jupyter Notebook).</a:t>
            </a:r>
            <a:endParaRPr sz="1000" b="1" i="1" dirty="0">
              <a:latin typeface="Google Sans"/>
              <a:ea typeface="Google Sans"/>
              <a:cs typeface="Google Sans"/>
              <a:sym typeface="Google Sans"/>
            </a:endParaRPr>
          </a:p>
        </p:txBody>
      </p:sp>
      <p:sp>
        <p:nvSpPr>
          <p:cNvPr id="195" name="Google Shape;195;p8"/>
          <p:cNvSpPr txBox="1"/>
          <p:nvPr/>
        </p:nvSpPr>
        <p:spPr>
          <a:xfrm>
            <a:off x="3182769" y="6494579"/>
            <a:ext cx="4060500" cy="285000"/>
          </a:xfrm>
          <a:prstGeom prst="rect">
            <a:avLst/>
          </a:prstGeom>
          <a:noFill/>
          <a:ln>
            <a:noFill/>
          </a:ln>
        </p:spPr>
        <p:txBody>
          <a:bodyPr spcFirstLastPara="1" wrap="square" lIns="91425" tIns="91425" rIns="91425" bIns="91425" anchor="t" anchorCtr="0">
            <a:noAutofit/>
          </a:bodyPr>
          <a:lstStyle/>
          <a:p>
            <a:pPr marL="0" lvl="0" indent="0" algn="l" rtl="0">
              <a:lnSpc>
                <a:spcPct val="105000"/>
              </a:lnSpc>
              <a:spcBef>
                <a:spcPts val="0"/>
              </a:spcBef>
              <a:spcAft>
                <a:spcPts val="0"/>
              </a:spcAft>
              <a:buNone/>
            </a:pPr>
            <a:r>
              <a:rPr lang="en" sz="1000" b="1" dirty="0">
                <a:latin typeface="Google Sans"/>
                <a:ea typeface="Google Sans"/>
                <a:cs typeface="Google Sans"/>
                <a:sym typeface="Google Sans"/>
              </a:rPr>
              <a:t>The champion model, in the random forest model above, showed</a:t>
            </a:r>
            <a:r>
              <a:rPr lang="en" sz="1000" b="1" i="1" dirty="0">
                <a:latin typeface="Google Sans"/>
                <a:ea typeface="Google Sans"/>
                <a:cs typeface="Google Sans"/>
                <a:sym typeface="Google Sans"/>
              </a:rPr>
              <a:t>, `number_project`, `last_evaluation`, `tenure`, `overworked`,  </a:t>
            </a:r>
            <a:r>
              <a:rPr lang="en" sz="1000" b="1" dirty="0">
                <a:latin typeface="Google Sans"/>
                <a:ea typeface="Google Sans"/>
                <a:cs typeface="Google Sans"/>
                <a:sym typeface="Google Sans"/>
              </a:rPr>
              <a:t>have the highest importance. These variables are most helpful in predicting the outcome variable,</a:t>
            </a:r>
            <a:r>
              <a:rPr lang="en" sz="1000" b="1" i="1" dirty="0">
                <a:latin typeface="Google Sans"/>
                <a:ea typeface="Google Sans"/>
                <a:cs typeface="Google Sans"/>
                <a:sym typeface="Google Sans"/>
              </a:rPr>
              <a:t> `left`.</a:t>
            </a:r>
            <a:endParaRPr sz="1000" b="1" i="1" dirty="0">
              <a:solidFill>
                <a:srgbClr val="000000"/>
              </a:solidFill>
              <a:latin typeface="Google Sans"/>
              <a:ea typeface="Google Sans"/>
              <a:cs typeface="Google Sans"/>
              <a:sym typeface="Google Sans"/>
            </a:endParaRPr>
          </a:p>
        </p:txBody>
      </p:sp>
      <p:sp>
        <p:nvSpPr>
          <p:cNvPr id="196" name="Google Shape;196;p8"/>
          <p:cNvSpPr txBox="1"/>
          <p:nvPr/>
        </p:nvSpPr>
        <p:spPr>
          <a:xfrm>
            <a:off x="100575" y="3108969"/>
            <a:ext cx="2883300" cy="2031295"/>
          </a:xfrm>
          <a:prstGeom prst="rect">
            <a:avLst/>
          </a:prstGeom>
          <a:noFill/>
          <a:ln>
            <a:noFill/>
          </a:ln>
        </p:spPr>
        <p:txBody>
          <a:bodyPr spcFirstLastPara="1" wrap="square" lIns="91425" tIns="91425" rIns="91425" bIns="91425" anchor="t" anchorCtr="0">
            <a:spAutoFit/>
          </a:bodyPr>
          <a:lstStyle/>
          <a:p>
            <a:r>
              <a:rPr lang="en" sz="1200" dirty="0">
                <a:solidFill>
                  <a:schemeClr val="accent2"/>
                </a:solidFill>
                <a:highlight>
                  <a:srgbClr val="FFFFFF"/>
                </a:highlight>
                <a:latin typeface="Google Sans"/>
                <a:ea typeface="Google Sans"/>
                <a:cs typeface="Google Sans"/>
                <a:sym typeface="Google Sans"/>
              </a:rPr>
              <a:t>For a categorical response, the team built a linear regression model, decision tree and random forest. Results were evaluated and the random forest was the champion model. </a:t>
            </a:r>
          </a:p>
          <a:p>
            <a:endParaRPr lang="en" sz="1200" dirty="0">
              <a:solidFill>
                <a:schemeClr val="accent2"/>
              </a:solidFill>
              <a:highlight>
                <a:srgbClr val="FFFFFF"/>
              </a:highlight>
              <a:latin typeface="Google Sans"/>
              <a:ea typeface="Google Sans"/>
              <a:cs typeface="Google Sans"/>
              <a:sym typeface="Google Sans"/>
            </a:endParaRPr>
          </a:p>
          <a:p>
            <a:r>
              <a:rPr lang="en" sz="1200" dirty="0">
                <a:solidFill>
                  <a:schemeClr val="accent2"/>
                </a:solidFill>
                <a:highlight>
                  <a:srgbClr val="FFFFFF"/>
                </a:highlight>
                <a:latin typeface="Google Sans"/>
                <a:ea typeface="Google Sans"/>
                <a:cs typeface="Google Sans"/>
                <a:sym typeface="Google Sans"/>
              </a:rPr>
              <a:t>The EDA and feature importances were also interpretted for valuable insights.</a:t>
            </a:r>
          </a:p>
        </p:txBody>
      </p:sp>
      <p:sp>
        <p:nvSpPr>
          <p:cNvPr id="197" name="Google Shape;197;p8"/>
          <p:cNvSpPr txBox="1"/>
          <p:nvPr/>
        </p:nvSpPr>
        <p:spPr>
          <a:xfrm>
            <a:off x="100575" y="5790709"/>
            <a:ext cx="2883300" cy="129263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dirty="0">
                <a:solidFill>
                  <a:schemeClr val="accent2"/>
                </a:solidFill>
                <a:highlight>
                  <a:srgbClr val="FFFFFF"/>
                </a:highlight>
                <a:latin typeface="Google Sans"/>
                <a:ea typeface="Google Sans"/>
                <a:cs typeface="Google Sans"/>
                <a:sym typeface="Google Sans"/>
              </a:rPr>
              <a:t>The random forest model performed great on the test data and is able to predict leavers based on the given data. Feature Importances also give great insight on courses of action to take to retention. </a:t>
            </a:r>
          </a:p>
        </p:txBody>
      </p:sp>
      <p:sp>
        <p:nvSpPr>
          <p:cNvPr id="198" name="Google Shape;198;p8"/>
          <p:cNvSpPr txBox="1"/>
          <p:nvPr/>
        </p:nvSpPr>
        <p:spPr>
          <a:xfrm>
            <a:off x="0" y="7599632"/>
            <a:ext cx="7058100" cy="2402935"/>
          </a:xfrm>
          <a:prstGeom prst="rect">
            <a:avLst/>
          </a:prstGeom>
          <a:noFill/>
          <a:ln>
            <a:noFill/>
          </a:ln>
        </p:spPr>
        <p:txBody>
          <a:bodyPr spcFirstLastPara="1" wrap="square" lIns="91425" tIns="91425" rIns="91425" bIns="91425" anchor="t" anchorCtr="0">
            <a:spAutoFit/>
          </a:bodyPr>
          <a:lstStyle/>
          <a:p>
            <a:pPr marL="158750" lvl="0" algn="l" rtl="0">
              <a:lnSpc>
                <a:spcPct val="115000"/>
              </a:lnSpc>
              <a:spcBef>
                <a:spcPts val="600"/>
              </a:spcBef>
              <a:spcAft>
                <a:spcPts val="0"/>
              </a:spcAft>
              <a:buClr>
                <a:schemeClr val="accent2"/>
              </a:buClr>
              <a:buSzPts val="1100"/>
            </a:pPr>
            <a:r>
              <a:rPr lang="en-US" sz="1100" b="1" dirty="0">
                <a:solidFill>
                  <a:schemeClr val="accent2"/>
                </a:solidFill>
                <a:highlight>
                  <a:srgbClr val="FFFFFF"/>
                </a:highlight>
                <a:latin typeface="Google Sans"/>
                <a:ea typeface="Google Sans"/>
                <a:cs typeface="Google Sans"/>
                <a:sym typeface="Google Sans"/>
              </a:rPr>
              <a:t>Workload</a:t>
            </a:r>
            <a:r>
              <a:rPr lang="en-US" sz="1100" dirty="0">
                <a:solidFill>
                  <a:schemeClr val="accent2"/>
                </a:solidFill>
                <a:highlight>
                  <a:srgbClr val="FFFFFF"/>
                </a:highlight>
                <a:latin typeface="Google Sans"/>
                <a:ea typeface="Google Sans"/>
                <a:cs typeface="Google Sans"/>
                <a:sym typeface="Google Sans"/>
              </a:rPr>
              <a:t> - Equally distribute workload between workers, (between 3-4 projects only).</a:t>
            </a:r>
          </a:p>
          <a:p>
            <a:pPr marL="158750" lvl="0" algn="l" rtl="0">
              <a:lnSpc>
                <a:spcPct val="115000"/>
              </a:lnSpc>
              <a:spcBef>
                <a:spcPts val="0"/>
              </a:spcBef>
              <a:spcAft>
                <a:spcPts val="0"/>
              </a:spcAft>
              <a:buClr>
                <a:schemeClr val="accent2"/>
              </a:buClr>
              <a:buSzPts val="1100"/>
            </a:pPr>
            <a:r>
              <a:rPr lang="en-US" sz="1100" dirty="0">
                <a:solidFill>
                  <a:schemeClr val="accent2"/>
                </a:solidFill>
                <a:highlight>
                  <a:srgbClr val="FFFFFF"/>
                </a:highlight>
                <a:latin typeface="Google Sans"/>
                <a:ea typeface="Google Sans"/>
                <a:cs typeface="Google Sans"/>
                <a:sym typeface="Google Sans"/>
              </a:rPr>
              <a:t>- Reduce monthly hours rendered, through automation, improved systems or workflow </a:t>
            </a:r>
          </a:p>
          <a:p>
            <a:pPr marL="158750" lvl="0" algn="l" rtl="0">
              <a:lnSpc>
                <a:spcPct val="115000"/>
              </a:lnSpc>
              <a:spcBef>
                <a:spcPts val="0"/>
              </a:spcBef>
              <a:spcAft>
                <a:spcPts val="0"/>
              </a:spcAft>
              <a:buClr>
                <a:schemeClr val="accent2"/>
              </a:buClr>
              <a:buSzPts val="1100"/>
            </a:pPr>
            <a:r>
              <a:rPr lang="en-US" sz="1100" dirty="0">
                <a:solidFill>
                  <a:schemeClr val="accent2"/>
                </a:solidFill>
                <a:highlight>
                  <a:srgbClr val="FFFFFF"/>
                </a:highlight>
                <a:latin typeface="Google Sans"/>
                <a:ea typeface="Google Sans"/>
                <a:cs typeface="Google Sans"/>
                <a:sym typeface="Google Sans"/>
              </a:rPr>
              <a:t>- Conduct interviews on most time consuming areas of work.</a:t>
            </a:r>
          </a:p>
          <a:p>
            <a:pPr marL="158750" lvl="0" algn="l" rtl="0">
              <a:lnSpc>
                <a:spcPct val="115000"/>
              </a:lnSpc>
              <a:spcBef>
                <a:spcPts val="0"/>
              </a:spcBef>
              <a:spcAft>
                <a:spcPts val="0"/>
              </a:spcAft>
              <a:buClr>
                <a:schemeClr val="accent2"/>
              </a:buClr>
              <a:buSzPts val="1100"/>
            </a:pPr>
            <a:r>
              <a:rPr lang="en-US" sz="1100" dirty="0">
                <a:solidFill>
                  <a:schemeClr val="accent2"/>
                </a:solidFill>
                <a:highlight>
                  <a:srgbClr val="FFFFFF"/>
                </a:highlight>
                <a:latin typeface="Google Sans"/>
                <a:ea typeface="Google Sans"/>
                <a:cs typeface="Google Sans"/>
                <a:sym typeface="Google Sans"/>
              </a:rPr>
              <a:t>- Make sure new employees understand hourly expectations before hiring.</a:t>
            </a:r>
          </a:p>
          <a:p>
            <a:pPr marL="158750" lvl="0" algn="l" rtl="0">
              <a:lnSpc>
                <a:spcPct val="115000"/>
              </a:lnSpc>
              <a:spcBef>
                <a:spcPts val="0"/>
              </a:spcBef>
              <a:spcAft>
                <a:spcPts val="0"/>
              </a:spcAft>
              <a:buClr>
                <a:schemeClr val="accent2"/>
              </a:buClr>
              <a:buSzPts val="1100"/>
            </a:pPr>
            <a:r>
              <a:rPr lang="en-US" sz="1100" dirty="0">
                <a:solidFill>
                  <a:schemeClr val="accent2"/>
                </a:solidFill>
                <a:highlight>
                  <a:srgbClr val="FFFFFF"/>
                </a:highlight>
                <a:latin typeface="Google Sans"/>
                <a:ea typeface="Google Sans"/>
                <a:cs typeface="Google Sans"/>
                <a:sym typeface="Google Sans"/>
              </a:rPr>
              <a:t>- Reward employees working overtime via pay, benefits or bonus.</a:t>
            </a:r>
          </a:p>
          <a:p>
            <a:pPr marL="158750" lvl="0" algn="l" rtl="0">
              <a:lnSpc>
                <a:spcPct val="115000"/>
              </a:lnSpc>
              <a:spcBef>
                <a:spcPts val="0"/>
              </a:spcBef>
              <a:spcAft>
                <a:spcPts val="0"/>
              </a:spcAft>
              <a:buClr>
                <a:schemeClr val="accent2"/>
              </a:buClr>
              <a:buSzPts val="1100"/>
            </a:pPr>
            <a:r>
              <a:rPr lang="en-US" sz="1100" b="1" dirty="0">
                <a:solidFill>
                  <a:schemeClr val="accent2"/>
                </a:solidFill>
                <a:highlight>
                  <a:srgbClr val="FFFFFF"/>
                </a:highlight>
                <a:latin typeface="Google Sans"/>
                <a:ea typeface="Google Sans"/>
                <a:cs typeface="Google Sans"/>
                <a:sym typeface="Google Sans"/>
              </a:rPr>
              <a:t>Evaluation</a:t>
            </a:r>
            <a:r>
              <a:rPr lang="en-US" sz="1100" dirty="0">
                <a:solidFill>
                  <a:schemeClr val="accent2"/>
                </a:solidFill>
                <a:highlight>
                  <a:srgbClr val="FFFFFF"/>
                </a:highlight>
                <a:latin typeface="Google Sans"/>
                <a:ea typeface="Google Sans"/>
                <a:cs typeface="Google Sans"/>
                <a:sym typeface="Google Sans"/>
              </a:rPr>
              <a:t> - Identify effect of low evaluation to quitting, is pay reduced? Does this lead to firing? </a:t>
            </a:r>
          </a:p>
          <a:p>
            <a:pPr marL="158750" lvl="0" algn="l" rtl="0">
              <a:lnSpc>
                <a:spcPct val="115000"/>
              </a:lnSpc>
              <a:spcBef>
                <a:spcPts val="0"/>
              </a:spcBef>
              <a:spcAft>
                <a:spcPts val="0"/>
              </a:spcAft>
              <a:buClr>
                <a:schemeClr val="accent2"/>
              </a:buClr>
              <a:buSzPts val="1100"/>
            </a:pPr>
            <a:r>
              <a:rPr lang="en-US" sz="1100" dirty="0">
                <a:solidFill>
                  <a:schemeClr val="accent2"/>
                </a:solidFill>
                <a:highlight>
                  <a:srgbClr val="FFFFFF"/>
                </a:highlight>
                <a:latin typeface="Google Sans"/>
                <a:ea typeface="Google Sans"/>
                <a:cs typeface="Google Sans"/>
                <a:sym typeface="Google Sans"/>
              </a:rPr>
              <a:t>- Avoid reserving high evaluation for 200+ </a:t>
            </a:r>
            <a:r>
              <a:rPr lang="en-US" sz="1100" dirty="0" err="1">
                <a:solidFill>
                  <a:schemeClr val="accent2"/>
                </a:solidFill>
                <a:highlight>
                  <a:srgbClr val="FFFFFF"/>
                </a:highlight>
                <a:latin typeface="Google Sans"/>
                <a:ea typeface="Google Sans"/>
                <a:cs typeface="Google Sans"/>
                <a:sym typeface="Google Sans"/>
              </a:rPr>
              <a:t>hrs</a:t>
            </a:r>
            <a:r>
              <a:rPr lang="en-US" sz="1100" dirty="0">
                <a:solidFill>
                  <a:schemeClr val="accent2"/>
                </a:solidFill>
                <a:highlight>
                  <a:srgbClr val="FFFFFF"/>
                </a:highlight>
                <a:latin typeface="Google Sans"/>
                <a:ea typeface="Google Sans"/>
                <a:cs typeface="Google Sans"/>
                <a:sym typeface="Google Sans"/>
              </a:rPr>
              <a:t> rendered, consider a bonus or incentive system instead.</a:t>
            </a:r>
          </a:p>
          <a:p>
            <a:pPr marL="158750" lvl="0" algn="l" rtl="0">
              <a:lnSpc>
                <a:spcPct val="115000"/>
              </a:lnSpc>
              <a:spcBef>
                <a:spcPts val="0"/>
              </a:spcBef>
              <a:spcAft>
                <a:spcPts val="0"/>
              </a:spcAft>
              <a:buClr>
                <a:schemeClr val="accent2"/>
              </a:buClr>
              <a:buSzPts val="1100"/>
            </a:pPr>
            <a:r>
              <a:rPr lang="en-US" sz="1100" dirty="0">
                <a:solidFill>
                  <a:schemeClr val="accent2"/>
                </a:solidFill>
                <a:highlight>
                  <a:srgbClr val="FFFFFF"/>
                </a:highlight>
                <a:latin typeface="Google Sans"/>
                <a:ea typeface="Google Sans"/>
                <a:cs typeface="Google Sans"/>
                <a:sym typeface="Google Sans"/>
              </a:rPr>
              <a:t>- Utilize model to predict potential leavers, and create an intervention/reward program for employees.</a:t>
            </a:r>
          </a:p>
          <a:p>
            <a:pPr marL="158750" lvl="0" algn="l" rtl="0">
              <a:lnSpc>
                <a:spcPct val="115000"/>
              </a:lnSpc>
              <a:spcBef>
                <a:spcPts val="0"/>
              </a:spcBef>
              <a:spcAft>
                <a:spcPts val="0"/>
              </a:spcAft>
              <a:buClr>
                <a:schemeClr val="accent2"/>
              </a:buClr>
              <a:buSzPts val="1100"/>
            </a:pPr>
            <a:r>
              <a:rPr lang="en-US" sz="1100" b="1" dirty="0">
                <a:solidFill>
                  <a:schemeClr val="accent2"/>
                </a:solidFill>
                <a:highlight>
                  <a:srgbClr val="FFFFFF"/>
                </a:highlight>
                <a:latin typeface="Google Sans"/>
                <a:ea typeface="Google Sans"/>
                <a:cs typeface="Google Sans"/>
                <a:sym typeface="Google Sans"/>
              </a:rPr>
              <a:t>Identify Causes </a:t>
            </a:r>
            <a:r>
              <a:rPr lang="en-US" sz="1100" dirty="0">
                <a:solidFill>
                  <a:schemeClr val="accent2"/>
                </a:solidFill>
                <a:highlight>
                  <a:srgbClr val="FFFFFF"/>
                </a:highlight>
                <a:latin typeface="Google Sans"/>
                <a:ea typeface="Google Sans"/>
                <a:cs typeface="Google Sans"/>
                <a:sym typeface="Google Sans"/>
              </a:rPr>
              <a:t>- Identify via interviews, cause for lower satisfaction on tenures 5-6, and leaving in year 4.</a:t>
            </a:r>
          </a:p>
          <a:p>
            <a:pPr marL="158750" lvl="0" algn="l" rtl="0">
              <a:lnSpc>
                <a:spcPct val="115000"/>
              </a:lnSpc>
              <a:spcBef>
                <a:spcPts val="0"/>
              </a:spcBef>
              <a:spcAft>
                <a:spcPts val="0"/>
              </a:spcAft>
              <a:buClr>
                <a:schemeClr val="accent2"/>
              </a:buClr>
              <a:buSzPts val="1100"/>
            </a:pPr>
            <a:r>
              <a:rPr lang="en-US" sz="1100" dirty="0">
                <a:solidFill>
                  <a:schemeClr val="accent2"/>
                </a:solidFill>
                <a:highlight>
                  <a:srgbClr val="FFFFFF"/>
                </a:highlight>
                <a:latin typeface="Google Sans"/>
                <a:ea typeface="Google Sans"/>
                <a:cs typeface="Google Sans"/>
                <a:sym typeface="Google Sans"/>
              </a:rPr>
              <a:t>- Consider promoting or salary increase for on their 4th year (at ensure promotion within 5 years).</a:t>
            </a:r>
          </a:p>
          <a:p>
            <a:pPr marL="158750" lvl="0" algn="l" rtl="0">
              <a:lnSpc>
                <a:spcPct val="115000"/>
              </a:lnSpc>
              <a:spcBef>
                <a:spcPts val="0"/>
              </a:spcBef>
              <a:spcAft>
                <a:spcPts val="0"/>
              </a:spcAft>
              <a:buClr>
                <a:schemeClr val="accent2"/>
              </a:buClr>
              <a:buSzPts val="1100"/>
            </a:pPr>
            <a:r>
              <a:rPr lang="en-US" sz="1100" dirty="0">
                <a:solidFill>
                  <a:schemeClr val="accent2"/>
                </a:solidFill>
                <a:highlight>
                  <a:srgbClr val="FFFFFF"/>
                </a:highlight>
                <a:latin typeface="Google Sans"/>
                <a:ea typeface="Google Sans"/>
                <a:cs typeface="Google Sans"/>
                <a:sym typeface="Google Sans"/>
              </a:rPr>
              <a:t>- Conduct internal surveys, FGDs and team meetings to check on employees workload and well-being.</a:t>
            </a:r>
            <a:endParaRPr lang="en-US" sz="1100" b="1" dirty="0">
              <a:latin typeface="Google Sans"/>
              <a:ea typeface="Google Sans"/>
              <a:cs typeface="Google Sans"/>
              <a:sym typeface="Google Sans"/>
            </a:endParaRPr>
          </a:p>
        </p:txBody>
      </p:sp>
      <p:pic>
        <p:nvPicPr>
          <p:cNvPr id="5" name="Picture 4">
            <a:extLst>
              <a:ext uri="{FF2B5EF4-FFF2-40B4-BE49-F238E27FC236}">
                <a16:creationId xmlns:a16="http://schemas.microsoft.com/office/drawing/2014/main" id="{2B00D44D-98DE-46FF-80D1-94479B3A5FED}"/>
              </a:ext>
            </a:extLst>
          </p:cNvPr>
          <p:cNvPicPr>
            <a:picLocks noChangeAspect="1"/>
          </p:cNvPicPr>
          <p:nvPr/>
        </p:nvPicPr>
        <p:blipFill>
          <a:blip r:embed="rId3"/>
          <a:stretch>
            <a:fillRect/>
          </a:stretch>
        </p:blipFill>
        <p:spPr>
          <a:xfrm>
            <a:off x="3122308" y="4215170"/>
            <a:ext cx="3975906" cy="2339072"/>
          </a:xfrm>
          <a:prstGeom prst="rect">
            <a:avLst/>
          </a:prstGeom>
        </p:spPr>
      </p:pic>
      <p:pic>
        <p:nvPicPr>
          <p:cNvPr id="13" name="Picture 12">
            <a:extLst>
              <a:ext uri="{FF2B5EF4-FFF2-40B4-BE49-F238E27FC236}">
                <a16:creationId xmlns:a16="http://schemas.microsoft.com/office/drawing/2014/main" id="{1E1863AB-17FE-4686-AA2D-6EBC51B68CBA}"/>
              </a:ext>
            </a:extLst>
          </p:cNvPr>
          <p:cNvPicPr>
            <a:picLocks noChangeAspect="1"/>
          </p:cNvPicPr>
          <p:nvPr/>
        </p:nvPicPr>
        <p:blipFill>
          <a:blip r:embed="rId4"/>
          <a:stretch>
            <a:fillRect/>
          </a:stretch>
        </p:blipFill>
        <p:spPr>
          <a:xfrm>
            <a:off x="3122015" y="1026465"/>
            <a:ext cx="4468266" cy="2655057"/>
          </a:xfrm>
          <a:prstGeom prst="rect">
            <a:avLst/>
          </a:prstGeom>
        </p:spPr>
      </p:pic>
    </p:spTree>
    <p:extLst>
      <p:ext uri="{BB962C8B-B14F-4D97-AF65-F5344CB8AC3E}">
        <p14:creationId xmlns:p14="http://schemas.microsoft.com/office/powerpoint/2010/main" val="93228923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684</Words>
  <Application>Microsoft Office PowerPoint</Application>
  <PresentationFormat>Custom</PresentationFormat>
  <Paragraphs>37</Paragraphs>
  <Slides>2</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vt:i4>
      </vt:variant>
    </vt:vector>
  </HeadingPairs>
  <TitlesOfParts>
    <vt:vector size="11" baseType="lpstr">
      <vt:lpstr>Roboto</vt:lpstr>
      <vt:lpstr>Google Sans</vt:lpstr>
      <vt:lpstr>Lato</vt:lpstr>
      <vt:lpstr>Calibri</vt:lpstr>
      <vt:lpstr>Arial</vt:lpstr>
      <vt:lpstr>PT Sans Narrow</vt:lpstr>
      <vt:lpstr>Google Sans SemiBold</vt:lpstr>
      <vt:lpstr>Work Sans</vt:lpstr>
      <vt:lpstr>Simple Light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Ryan</cp:lastModifiedBy>
  <cp:revision>2</cp:revision>
  <dcterms:modified xsi:type="dcterms:W3CDTF">2023-11-14T06:24:31Z</dcterms:modified>
</cp:coreProperties>
</file>