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7" r:id="rId6"/>
    <p:sldId id="261" r:id="rId7"/>
    <p:sldId id="262" r:id="rId8"/>
    <p:sldId id="264" r:id="rId9"/>
    <p:sldId id="270" r:id="rId10"/>
    <p:sldId id="289" r:id="rId11"/>
    <p:sldId id="275" r:id="rId12"/>
    <p:sldId id="266" r:id="rId13"/>
    <p:sldId id="278" r:id="rId14"/>
    <p:sldId id="292" r:id="rId15"/>
    <p:sldId id="293" r:id="rId16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AFAE92-D7DD-41CC-B231-1F8ED590C272}" v="95" dt="2021-11-10T07:28:03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27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A49006-DE92-401C-BC9A-E01A2E9A55AD}" type="datetime1">
              <a:rPr lang="es-ES" smtClean="0"/>
              <a:t>09/10/2023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D2296-4015-4C4F-A06C-A353B4B3F106}" type="datetime1">
              <a:rPr lang="es-ES" smtClean="0"/>
              <a:pPr/>
              <a:t>09/10/2023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68351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44582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062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6270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601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366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4B9A9E5-4F7F-4A7D-9DE1-89923232926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6065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6566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2822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7039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989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27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5" name="Marcador de conteni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conteni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conteni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ido 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20" name="Marcador de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5" name="Marcador de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6" name="Marcador de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7" name="Marcador de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8" name="Marcador de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9" name="Marcador de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posición de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gráfico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ronogram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6" name="Marcador de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7" name="Marcador de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8" name="Marcador de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9" name="Marcador de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0" name="Marcador de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2" name="Marcador de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3" name="Marcador de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4" name="Marcador de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6" name="Marcador de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7" name="Marcador de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5" name="Marcador de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8" name="Marcador de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9" name="Marcador de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11" name="Marcador de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es-ES" noProof="0"/>
              <a:t>Año</a:t>
            </a:r>
          </a:p>
        </p:txBody>
      </p:sp>
      <p:sp>
        <p:nvSpPr>
          <p:cNvPr id="20" name="Marcador de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1" name="Marcador de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2" name="Marcador de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3" name="Marcador de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4" name="Marcador de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5" name="Marcador de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6" name="Marcador de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8" name="Marcador de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9" name="Marcador de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27" name="Marcador de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0" name="Marcador de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1" name="Marcador de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MM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Marcador de fech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37" name="Marcador de pie de pá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38" name="Marcador de número de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7" name="Marcador de posición de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es-ES" noProof="0"/>
              <a:t>Haga clic en el icono para agregar un elemento gráfico SmartArt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4 person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equipo de 8 person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6" name="Marcador de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7" name="Marcador de posición de imagen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7" name="Marcador de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8" name="Marcador de posición de imagen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9" name="Marcador de posición de imagen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5" name="Marcador de posición de imagen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4" name="Marcador de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2" name="Marcador de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6" name="Marcador de posición de imagen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59" name="Marcador de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3" name="Marcador de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7" name="Marcador de posición de imagen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es-ES" noProof="0"/>
              <a:t>Haga clic en el icono para agregar una imagen</a:t>
            </a:r>
          </a:p>
        </p:txBody>
      </p:sp>
      <p:sp>
        <p:nvSpPr>
          <p:cNvPr id="60" name="Marcador de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4" name="Marcador de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58" name="Marcador de posición de imagen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61" name="Marcador de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65" name="Marcador de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4" name="Marcador de conteni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8" name="Marcador de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19" name="Marcador de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26" name="Marcador de conteni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es-ES" noProof="0"/>
              <a:t>Haga clic para agregar contenido</a:t>
            </a:r>
          </a:p>
        </p:txBody>
      </p:sp>
      <p:sp>
        <p:nvSpPr>
          <p:cNvPr id="14" name="Marcador de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#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</a:t>
            </a:r>
          </a:p>
        </p:txBody>
      </p:sp>
      <p:sp>
        <p:nvSpPr>
          <p:cNvPr id="15" name="Marcador de conteni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fech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22" name="Marcador de pie de pá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24" name="Marcador de número de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ier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rono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s-ES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TÍTULO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7" name="Marcador de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8" name="Marcador de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4" name="Marcador de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5" name="Marcador de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6" name="Marcador de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sp>
        <p:nvSpPr>
          <p:cNvPr id="37" name="Marcador de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es-ES" noProof="0"/>
              <a:t>Haga clic para modificar los estilos del texto maestro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1" name="Marcador de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2" name="Marcador de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3" name="Marcador de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34" name="Marcador de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2" name="Marcador de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AGREGAR UN SUBTÍTULO</a:t>
            </a:r>
          </a:p>
        </p:txBody>
      </p:sp>
      <p:sp>
        <p:nvSpPr>
          <p:cNvPr id="13" name="Marcador de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a de conteni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7" name="Marcador de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8" name="Marcador de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9" name="Marcador de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0" name="Marcador de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23" name="Marcador de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24" name="Marcador de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ció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Marcador de fech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10" name="Marcador de pie de pá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11" name="Marcador de número de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lto de secció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noProof="0"/>
              <a:t>HAGA CLIC PARA MODIFICAR EL ESTILO DEL TÍTULO MAESTRO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arcador de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2" name="Marcador de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3" name="Marcador de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4" name="Marcador de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5" name="Marcador de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es-ES" noProof="0"/>
              <a:t>HAGA CLIC PARA AGREGAR UN SUBTÍTULO</a:t>
            </a:r>
          </a:p>
        </p:txBody>
      </p:sp>
      <p:sp>
        <p:nvSpPr>
          <p:cNvPr id="16" name="Marcador de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es-ES" noProof="0"/>
              <a:t>Haga clic para agregar texto</a:t>
            </a:r>
          </a:p>
        </p:txBody>
      </p:sp>
      <p:sp>
        <p:nvSpPr>
          <p:cNvPr id="17" name="Marcador de fech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18" name="Marcador de pie de pá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19" name="Marcador de número de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ido tre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ES" noProof="0"/>
              <a:t>HAGA CLIC PARA EDITAR EL ESTILO DEL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s-ES" noProof="0"/>
              <a:t>HAGA CLIC PARA EDITAR EL TEXTO MAESTRO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EDITAR EL TEXTO MAESTRO</a:t>
            </a:r>
          </a:p>
        </p:txBody>
      </p:sp>
      <p:sp>
        <p:nvSpPr>
          <p:cNvPr id="22" name="Marcador de conteni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MX" noProof="0"/>
              <a:t>10 de noviembre del 2021</a:t>
            </a:r>
            <a:endParaRPr lang="es-ES" noProof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es-ES" noProof="0"/>
              <a:t>Violación de la privacidad a causa del empleo inmoderado de Big Data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65418"/>
            <a:ext cx="10229850" cy="5168682"/>
          </a:xfrm>
          <a:solidFill>
            <a:schemeClr val="bg2">
              <a:lumMod val="1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/>
          <a:lstStyle/>
          <a:p>
            <a:pPr algn="ctr" rtl="0"/>
            <a:r>
              <a:rPr lang="es-ES" sz="4000" dirty="0">
                <a:solidFill>
                  <a:schemeClr val="bg1">
                    <a:lumMod val="75000"/>
                  </a:schemeClr>
                </a:solidFill>
              </a:rPr>
              <a:t>Universidad de las américas puebla</a:t>
            </a:r>
            <a:br>
              <a:rPr lang="es-ES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s-E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Departamento de Letras, Humanidades e Historia del Arte</a:t>
            </a:r>
            <a:br>
              <a:rPr lang="es-ES" sz="3200" b="1" dirty="0"/>
            </a:br>
            <a:br>
              <a:rPr lang="es-ES" sz="3200" b="1" dirty="0">
                <a:solidFill>
                  <a:schemeClr val="bg1"/>
                </a:solidFill>
              </a:rPr>
            </a:br>
            <a:r>
              <a:rPr lang="es-ES" sz="2800" b="1" dirty="0">
                <a:solidFill>
                  <a:schemeClr val="bg1"/>
                </a:solidFill>
              </a:rPr>
              <a:t>Violación de la privacidad a causa del empleo inmoderado de </a:t>
            </a:r>
            <a:r>
              <a:rPr lang="es-ES" sz="2800" b="1" i="1" dirty="0">
                <a:solidFill>
                  <a:schemeClr val="bg1"/>
                </a:solidFill>
              </a:rPr>
              <a:t>Big Data </a:t>
            </a:r>
            <a:br>
              <a:rPr lang="es-ES" sz="2800" b="1" dirty="0"/>
            </a:br>
            <a:br>
              <a:rPr lang="es-ES" sz="2800" b="1" dirty="0"/>
            </a:br>
            <a:br>
              <a:rPr lang="es-ES" sz="2800" dirty="0">
                <a:solidFill>
                  <a:schemeClr val="bg1">
                    <a:lumMod val="85000"/>
                  </a:schemeClr>
                </a:solidFill>
              </a:rPr>
            </a:br>
            <a:br>
              <a:rPr lang="es-ES" sz="32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endParaRPr lang="es-E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D38BDB7-DD30-4702-913A-5D5C8F5A4769}"/>
              </a:ext>
            </a:extLst>
          </p:cNvPr>
          <p:cNvSpPr txBox="1"/>
          <p:nvPr/>
        </p:nvSpPr>
        <p:spPr>
          <a:xfrm>
            <a:off x="5722821" y="5103793"/>
            <a:ext cx="6092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000" dirty="0">
                <a:solidFill>
                  <a:schemeClr val="bg1">
                    <a:lumMod val="75000"/>
                  </a:schemeClr>
                </a:solidFill>
              </a:rPr>
              <a:t>Diana Laura Reyes Youshimatz | 173391</a:t>
            </a:r>
            <a:br>
              <a:rPr lang="es-ES" sz="2000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s-ES" sz="1600" dirty="0">
                <a:solidFill>
                  <a:schemeClr val="bg1">
                    <a:lumMod val="75000"/>
                  </a:schemeClr>
                </a:solidFill>
              </a:rPr>
              <a:t>miércoles 10 de noviembre de 2021</a:t>
            </a:r>
            <a:endParaRPr lang="es-MX" sz="2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640DF9D-0C9E-4C5D-9635-6B4DE10CC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51686" y="136525"/>
            <a:ext cx="5433204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sz="2800" noProof="1"/>
              <a:t>RESUMEN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40297407-CE4E-4284-879D-AEC395713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95256" y="596087"/>
            <a:ext cx="5431971" cy="3192427"/>
          </a:xfrm>
        </p:spPr>
        <p:txBody>
          <a:bodyPr rtlCol="0">
            <a:norm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800" noProof="1"/>
              <a:t>Definición de </a:t>
            </a:r>
            <a:r>
              <a:rPr lang="es-ES" sz="1800" i="1" noProof="1"/>
              <a:t>Big Data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800" noProof="1"/>
              <a:t>Hechos actuales en torno a tecnología y análisis de datos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800" noProof="1"/>
              <a:t>Opiniones de expertos acerca de la implementación lucrativa de </a:t>
            </a:r>
            <a:r>
              <a:rPr lang="es-ES" sz="1800" i="1" noProof="1"/>
              <a:t>Big Data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800" noProof="1"/>
              <a:t>Maneras de mitigar análisis de datos excesivo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es-ES" sz="1800" noProof="1"/>
              <a:t>Potencial de los macrodatos en el entendimiento del pensamiento humano</a:t>
            </a:r>
          </a:p>
          <a:p>
            <a:pPr rtl="0"/>
            <a:endParaRPr lang="es-ES" sz="1800" noProof="1"/>
          </a:p>
        </p:txBody>
      </p:sp>
      <p:sp>
        <p:nvSpPr>
          <p:cNvPr id="32" name="Marcador de fech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MX"/>
              <a:t>10 de noviembre del 2021</a:t>
            </a:r>
            <a:endParaRPr lang="es-E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/>
              <a:t>Violación de la privacidad a causa del empleo inmoderado de Big Data 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 rtl="0"/>
              <a:t>10</a:t>
            </a:fld>
            <a:endParaRPr lang="es-ES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1535A6F-D414-4E30-A6FE-BCA17B74ECA0}"/>
              </a:ext>
            </a:extLst>
          </p:cNvPr>
          <p:cNvSpPr txBox="1"/>
          <p:nvPr/>
        </p:nvSpPr>
        <p:spPr>
          <a:xfrm>
            <a:off x="3558536" y="3882951"/>
            <a:ext cx="64179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VERIFICACIÓN DE LA TESIS </a:t>
            </a:r>
          </a:p>
          <a:p>
            <a:endParaRPr lang="es-MX" dirty="0"/>
          </a:p>
          <a:p>
            <a:r>
              <a:rPr lang="es-MX" dirty="0"/>
              <a:t>De acuerdo a los hechos actuales y opiniones de expertos, la tesis es pertinente a la información otorgada. </a:t>
            </a:r>
          </a:p>
          <a:p>
            <a:endParaRPr lang="es-MX" dirty="0"/>
          </a:p>
          <a:p>
            <a:r>
              <a:rPr lang="es-MX" dirty="0"/>
              <a:t>La privacidad de los usuarios efectivamente puede ser arriesgada para generar beneficios económicos en empresas de talla mundial.</a:t>
            </a:r>
          </a:p>
        </p:txBody>
      </p:sp>
      <p:sp>
        <p:nvSpPr>
          <p:cNvPr id="23" name="Título 1">
            <a:extLst>
              <a:ext uri="{FF2B5EF4-FFF2-40B4-BE49-F238E27FC236}">
                <a16:creationId xmlns:a16="http://schemas.microsoft.com/office/drawing/2014/main" id="{FE15DA5E-A013-41C8-B13B-6CD0615A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30" y="1273470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conclusión</a:t>
            </a:r>
          </a:p>
        </p:txBody>
      </p:sp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64BC4F-3D59-464A-857E-6F155B368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conclusión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C22D8C-87A6-47AD-8D29-FBBA539EDB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MX"/>
              <a:t>10 de noviembre del 2021</a:t>
            </a:r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346909-C2E0-4F1D-90FC-F5E1D8DF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Violación de la privacidad a causa del empleo inmoderado de Big Data 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BC02F21-4E3C-469E-B11C-921423108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11</a:t>
            </a:fld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783CC8A5-B43A-4363-B2B4-9B42E4CA2BEE}"/>
              </a:ext>
            </a:extLst>
          </p:cNvPr>
          <p:cNvSpPr/>
          <p:nvPr/>
        </p:nvSpPr>
        <p:spPr>
          <a:xfrm>
            <a:off x="838200" y="853021"/>
            <a:ext cx="10515600" cy="36576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01F143E-A06F-4422-87A2-86850A751869}"/>
              </a:ext>
            </a:extLst>
          </p:cNvPr>
          <p:cNvSpPr txBox="1"/>
          <p:nvPr/>
        </p:nvSpPr>
        <p:spPr>
          <a:xfrm>
            <a:off x="1175657" y="2320634"/>
            <a:ext cx="580571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chemeClr val="bg1"/>
                </a:solidFill>
              </a:rPr>
              <a:t>La información es una gema inasible más valiosa que todas nuestras posesiones. </a:t>
            </a:r>
          </a:p>
          <a:p>
            <a:endParaRPr lang="es-MX" dirty="0">
              <a:solidFill>
                <a:schemeClr val="bg1"/>
              </a:solidFill>
            </a:endParaRPr>
          </a:p>
          <a:p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2" name="Marcador de contenido 31">
            <a:extLst>
              <a:ext uri="{FF2B5EF4-FFF2-40B4-BE49-F238E27FC236}">
                <a16:creationId xmlns:a16="http://schemas.microsoft.com/office/drawing/2014/main" id="{EF6F974D-BF2C-4A17-A1A4-96B67CF77BC9}"/>
              </a:ext>
            </a:extLst>
          </p:cNvPr>
          <p:cNvSpPr>
            <a:spLocks noGrp="1"/>
          </p:cNvSpPr>
          <p:nvPr>
            <p:ph sz="half" idx="14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4" name="Marcador de contenido 33">
            <a:extLst>
              <a:ext uri="{FF2B5EF4-FFF2-40B4-BE49-F238E27FC236}">
                <a16:creationId xmlns:a16="http://schemas.microsoft.com/office/drawing/2014/main" id="{92412CBC-AE49-4586-864B-DA336BE3545E}"/>
              </a:ext>
            </a:extLst>
          </p:cNvPr>
          <p:cNvSpPr>
            <a:spLocks noGrp="1"/>
          </p:cNvSpPr>
          <p:nvPr>
            <p:ph sz="half" idx="19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854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43" y="-177500"/>
            <a:ext cx="3032466" cy="1325563"/>
          </a:xfrm>
        </p:spPr>
        <p:txBody>
          <a:bodyPr rtlCol="0"/>
          <a:lstStyle/>
          <a:p>
            <a:pPr rtl="0"/>
            <a:r>
              <a:rPr lang="es-ES" dirty="0"/>
              <a:t>bibliografía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3070" y="896711"/>
            <a:ext cx="11682187" cy="506457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828000" rtl="0"/>
            <a:r>
              <a:rPr lang="es-ES" sz="1800" noProof="1"/>
              <a:t>Harlow, Lisa L., and Frederick L. Oswald. “Big Data in Psychology: Introduction to the Special Issue.” Psychological 	Methods, vol. 21, no. 4, Dec. 2016, pp. 447–457. EBSCOhost, doi:10.1037/met0000120.</a:t>
            </a:r>
          </a:p>
          <a:p>
            <a:pPr indent="-828000" rtl="0"/>
            <a:r>
              <a:rPr lang="es-ES" sz="1800" noProof="1"/>
              <a:t>Paterson Moira, and Maeve McDonagh. “Data Protection in an Era of Big Data: The Challenges Posed by Big 	Personal Data.” Monash 	University Law Review, vol. 44, no. 1, Jan. 2018, pp. 1–31. EBSCOhost, search-	ebscohost-	com.udlap.idm.oclc.org/login.aspx?direct=true&amp;db=asn&amp;AN=133727881&amp;lang=es&amp;site=eds-live.</a:t>
            </a:r>
          </a:p>
          <a:p>
            <a:pPr indent="-828000" rtl="0"/>
            <a:r>
              <a:rPr lang="es-ES" sz="1800" noProof="1"/>
              <a:t>Peng, Sheng-Lung, et al. Security with Intelligent Computing and Big-Data Services. [Electronic Resource]. 1st ed. 	2018., Springer International Publishing, 2018. EBSCOhost, search-ebscohost-	com.udlap.idm.oclc.org/login.aspx?direct=true&amp;db=cat00047a&amp;AN=udlap.000383120&amp;lang=es&amp;site=eds-	live.</a:t>
            </a:r>
          </a:p>
          <a:p>
            <a:pPr indent="-828000" rtl="0"/>
            <a:r>
              <a:rPr lang="es-ES" sz="1800" noProof="1"/>
              <a:t>Shamsi, Jawwad A., and Muhammad Ali Khojaye. “Understanding Privacy Violations in Big Data Systems.” IT 	Professional, IT Prof, vol. 20, no. 3, May 2018, pp. 73–81. EBSCOhost, doi:10.1109/MITP.2018.032501750.</a:t>
            </a:r>
          </a:p>
          <a:p>
            <a:pPr indent="-828000" rtl="0"/>
            <a:r>
              <a:rPr lang="es-ES" sz="1800" noProof="1"/>
              <a:t>Takle, Lalita, et al. “A Survey on Data Privacy Threats and Preservation Techniques.” International Journal of 	Advanced Research in 	Computer Science, vol. 11, no. 2, Mar. 2020, pp. 57–63. EBSCOhost, 	doi:10.26483/ijarcs.v11i2.6522.</a:t>
            </a:r>
          </a:p>
          <a:p>
            <a:pPr indent="-828000" rtl="0"/>
            <a:r>
              <a:rPr lang="es-ES" sz="1800" noProof="1"/>
              <a:t>Wasastjerna, Maria C. “The Role of Big Data and Digital Privacy in Merger Review.” European Competition Journal, 	vol. 14, no. 2/3, July 2018, pp. 417–444. EBSCOhost, doi:10.1080/17441056.2018.1533364</a:t>
            </a:r>
          </a:p>
          <a:p>
            <a:pPr rtl="0"/>
            <a:endParaRPr lang="es-ES" noProof="1"/>
          </a:p>
          <a:p>
            <a:pPr rtl="0"/>
            <a:endParaRPr lang="es-ES" noProof="1"/>
          </a:p>
        </p:txBody>
      </p:sp>
      <p:sp>
        <p:nvSpPr>
          <p:cNvPr id="12" name="Marcador de fecha 11">
            <a:extLst>
              <a:ext uri="{FF2B5EF4-FFF2-40B4-BE49-F238E27FC236}">
                <a16:creationId xmlns:a16="http://schemas.microsoft.com/office/drawing/2014/main" id="{5909F2DC-F097-42AB-88E7-0CA09BD5E2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MX" dirty="0"/>
              <a:t>10 de noviembre del 2021</a:t>
            </a:r>
            <a:endParaRPr lang="es-ES" dirty="0"/>
          </a:p>
        </p:txBody>
      </p:sp>
      <p:sp>
        <p:nvSpPr>
          <p:cNvPr id="13" name="Marcador de pie de página 12">
            <a:extLst>
              <a:ext uri="{FF2B5EF4-FFF2-40B4-BE49-F238E27FC236}">
                <a16:creationId xmlns:a16="http://schemas.microsoft.com/office/drawing/2014/main" id="{F4A37AA9-0BEE-42AC-8CC0-AE5B8663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Violación de la privacidad a causa del empleo inmoderado de Big Data </a:t>
            </a:r>
          </a:p>
        </p:txBody>
      </p:sp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42152A75-1CD2-44EC-9374-C83D4604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5740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F29B-F233-48AF-8261-F33A4E079E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499" y="1020445"/>
            <a:ext cx="3171825" cy="1325563"/>
          </a:xfrm>
        </p:spPr>
        <p:txBody>
          <a:bodyPr rtlCol="0"/>
          <a:lstStyle/>
          <a:p>
            <a:pPr rtl="0"/>
            <a:r>
              <a:rPr lang="es-ES" dirty="0"/>
              <a:t>OBJETIVO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E3EA69-4E0E-41BD-8095-A124225A264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557815" cy="2913380"/>
          </a:xfrm>
        </p:spPr>
        <p:txBody>
          <a:bodyPr rtlCol="0">
            <a:normAutofit/>
          </a:bodyPr>
          <a:lstStyle/>
          <a:p>
            <a:pPr algn="just" rtl="0"/>
            <a:r>
              <a:rPr lang="es-ES" sz="2000" dirty="0"/>
              <a:t>Evidenciar y concientizar acerca de la implementación de la técnica de análisis </a:t>
            </a:r>
            <a:r>
              <a:rPr lang="es-ES" sz="2000" i="1" dirty="0"/>
              <a:t>Big Data </a:t>
            </a:r>
            <a:r>
              <a:rPr lang="es-ES" sz="2000" dirty="0"/>
              <a:t>en macroempresas y sus repercusiones éticas.</a:t>
            </a:r>
            <a:endParaRPr lang="es-ES" sz="2000" i="1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B69DF042-37C5-4E09-AA4C-AA66649C95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4744" y="6356350"/>
            <a:ext cx="1563914" cy="365125"/>
          </a:xfrm>
        </p:spPr>
        <p:txBody>
          <a:bodyPr rtlCol="0"/>
          <a:lstStyle/>
          <a:p>
            <a:pPr rtl="0"/>
            <a:r>
              <a:rPr lang="es-MX" dirty="0"/>
              <a:t>10 de noviembre del 2021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29EA23-F34E-486A-B8B2-0C301926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/>
          <a:p>
            <a:pPr rtl="0"/>
            <a:r>
              <a:rPr lang="es-ES" dirty="0"/>
              <a:t>Violación de la privacidad a causa del empleo inmoderado de Big Data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8F602C-7F98-4C02-99D4-ED65E00D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49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708C79-A4AC-4B5D-92DF-600737E4D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09419"/>
            <a:ext cx="4082142" cy="585788"/>
          </a:xfrm>
        </p:spPr>
        <p:txBody>
          <a:bodyPr rtlCol="0"/>
          <a:lstStyle/>
          <a:p>
            <a:pPr rtl="0"/>
            <a:r>
              <a:rPr lang="es-ES" dirty="0"/>
              <a:t>Índice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779DE4-CAEA-4617-897E-FEC9A2AC2D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37392" y="806770"/>
            <a:ext cx="2141764" cy="514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FF1291-56EB-4A7B-A198-1D91F9ECC5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52133" y="1266961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TESIS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184E21C-7534-4FB5-9709-F7D1A11034F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72180" y="2140897"/>
            <a:ext cx="2141764" cy="514350"/>
          </a:xfrm>
        </p:spPr>
        <p:txBody>
          <a:bodyPr rtlCol="0"/>
          <a:lstStyle/>
          <a:p>
            <a:pPr rtl="0"/>
            <a:r>
              <a:rPr lang="es-ES" dirty="0"/>
              <a:t>EVIDENCIAS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5C594564-4FC6-401A-8586-44735EE819E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510518" y="2958012"/>
            <a:ext cx="2141764" cy="541399"/>
          </a:xfrm>
        </p:spPr>
        <p:txBody>
          <a:bodyPr rtlCol="0"/>
          <a:lstStyle/>
          <a:p>
            <a:pPr rtl="0"/>
            <a:r>
              <a:rPr lang="es-ES" dirty="0"/>
              <a:t>RESPALDOS</a:t>
            </a:r>
          </a:p>
        </p:txBody>
      </p:sp>
      <p:sp>
        <p:nvSpPr>
          <p:cNvPr id="11" name="Marcador de fecha 10">
            <a:extLst>
              <a:ext uri="{FF2B5EF4-FFF2-40B4-BE49-F238E27FC236}">
                <a16:creationId xmlns:a16="http://schemas.microsoft.com/office/drawing/2014/main" id="{40BF6865-7FAE-4B56-A995-ADF1582D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MX"/>
              <a:t>10 de noviembre del 2021</a:t>
            </a:r>
            <a:endParaRPr lang="es-ES"/>
          </a:p>
        </p:txBody>
      </p:sp>
      <p:sp>
        <p:nvSpPr>
          <p:cNvPr id="80" name="Marcador de pie de página 79">
            <a:extLst>
              <a:ext uri="{FF2B5EF4-FFF2-40B4-BE49-F238E27FC236}">
                <a16:creationId xmlns:a16="http://schemas.microsoft.com/office/drawing/2014/main" id="{81398ED2-66DB-46EA-8D89-B07A5C039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/>
          <a:p>
            <a:pPr rtl="0"/>
            <a:r>
              <a:rPr lang="es-ES"/>
              <a:t>Violación de la privacidad a causa del empleo inmoderado de Big Data </a:t>
            </a:r>
          </a:p>
        </p:txBody>
      </p:sp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E3984D70-BD95-4E1F-9725-902B5D74D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3</a:t>
            </a:fld>
            <a:endParaRPr lang="es-ES"/>
          </a:p>
        </p:txBody>
      </p:sp>
      <p:sp>
        <p:nvSpPr>
          <p:cNvPr id="16" name="Marcador de texto 15">
            <a:extLst>
              <a:ext uri="{FF2B5EF4-FFF2-40B4-BE49-F238E27FC236}">
                <a16:creationId xmlns:a16="http://schemas.microsoft.com/office/drawing/2014/main" id="{31593DFA-1B11-46BA-BE1E-554C977621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065BCF92-9B1F-4FE0-A228-3F789C1015D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0" name="Marcador de texto 19">
            <a:extLst>
              <a:ext uri="{FF2B5EF4-FFF2-40B4-BE49-F238E27FC236}">
                <a16:creationId xmlns:a16="http://schemas.microsoft.com/office/drawing/2014/main" id="{18EEEAC9-B7E7-4F29-8F80-DB875588E4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2" name="Marcador de texto 21">
            <a:extLst>
              <a:ext uri="{FF2B5EF4-FFF2-40B4-BE49-F238E27FC236}">
                <a16:creationId xmlns:a16="http://schemas.microsoft.com/office/drawing/2014/main" id="{458CE4B9-9562-42B1-8B90-980450F9A0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26" name="Marcador de texto 5">
            <a:extLst>
              <a:ext uri="{FF2B5EF4-FFF2-40B4-BE49-F238E27FC236}">
                <a16:creationId xmlns:a16="http://schemas.microsoft.com/office/drawing/2014/main" id="{D89CDA4B-FA72-4ACF-8670-9C27CFE765E4}"/>
              </a:ext>
            </a:extLst>
          </p:cNvPr>
          <p:cNvSpPr txBox="1">
            <a:spLocks/>
          </p:cNvSpPr>
          <p:nvPr/>
        </p:nvSpPr>
        <p:spPr>
          <a:xfrm>
            <a:off x="3166006" y="4364075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CONCLUSIÓN</a:t>
            </a:r>
          </a:p>
        </p:txBody>
      </p:sp>
      <p:sp>
        <p:nvSpPr>
          <p:cNvPr id="27" name="Marcador de texto 5">
            <a:extLst>
              <a:ext uri="{FF2B5EF4-FFF2-40B4-BE49-F238E27FC236}">
                <a16:creationId xmlns:a16="http://schemas.microsoft.com/office/drawing/2014/main" id="{580B0431-6A9E-42CD-A1AF-FA424BEC0620}"/>
              </a:ext>
            </a:extLst>
          </p:cNvPr>
          <p:cNvSpPr txBox="1">
            <a:spLocks/>
          </p:cNvSpPr>
          <p:nvPr/>
        </p:nvSpPr>
        <p:spPr>
          <a:xfrm>
            <a:off x="3765548" y="5266171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BIBLIOGRAGÍA</a:t>
            </a:r>
          </a:p>
        </p:txBody>
      </p:sp>
      <p:sp>
        <p:nvSpPr>
          <p:cNvPr id="17" name="Marcador de texto 5">
            <a:extLst>
              <a:ext uri="{FF2B5EF4-FFF2-40B4-BE49-F238E27FC236}">
                <a16:creationId xmlns:a16="http://schemas.microsoft.com/office/drawing/2014/main" id="{3AC0D48D-3F57-4289-A6EF-2143C6E31635}"/>
              </a:ext>
            </a:extLst>
          </p:cNvPr>
          <p:cNvSpPr txBox="1">
            <a:spLocks/>
          </p:cNvSpPr>
          <p:nvPr/>
        </p:nvSpPr>
        <p:spPr>
          <a:xfrm>
            <a:off x="2708274" y="3504046"/>
            <a:ext cx="2141764" cy="5143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 cap="all" spc="15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dirty="0"/>
              <a:t>reservas</a:t>
            </a:r>
          </a:p>
        </p:txBody>
      </p:sp>
    </p:spTree>
    <p:extLst>
      <p:ext uri="{BB962C8B-B14F-4D97-AF65-F5344CB8AC3E}">
        <p14:creationId xmlns:p14="http://schemas.microsoft.com/office/powerpoint/2010/main" val="1738561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664" y="356933"/>
            <a:ext cx="8421688" cy="1325563"/>
          </a:xfrm>
        </p:spPr>
        <p:txBody>
          <a:bodyPr rtlCol="0"/>
          <a:lstStyle/>
          <a:p>
            <a:pPr rtl="0"/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0055" y="1750591"/>
            <a:ext cx="4031945" cy="365125"/>
          </a:xfr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es-ES" sz="2800" dirty="0"/>
              <a:t>¿Qué es </a:t>
            </a:r>
            <a:r>
              <a:rPr lang="es-ES" sz="2800" i="1" dirty="0"/>
              <a:t>Big Data</a:t>
            </a:r>
            <a:r>
              <a:rPr lang="es-ES" sz="2800" dirty="0"/>
              <a:t>?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C1C80FB-53F9-42EE-B1E6-D0F998EC5D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9819" y="2257816"/>
            <a:ext cx="4031030" cy="1057308"/>
          </a:xfrm>
        </p:spPr>
        <p:txBody>
          <a:bodyPr rtlCol="0">
            <a:noAutofit/>
          </a:bodyPr>
          <a:lstStyle/>
          <a:p>
            <a:pPr rtl="0"/>
            <a:r>
              <a:rPr lang="es-ES" sz="1800" dirty="0"/>
              <a:t>Técnica de análisis de datos</a:t>
            </a:r>
          </a:p>
          <a:p>
            <a:pPr rtl="0"/>
            <a:r>
              <a:rPr lang="es-ES" sz="1800" dirty="0"/>
              <a:t>-Información variada, veraz y valiosa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57228" y="4430413"/>
            <a:ext cx="4031945" cy="365125"/>
          </a:xfrm>
        </p:spPr>
        <p:txBody>
          <a:bodyPr rtlCol="0">
            <a:noAutofit/>
          </a:bodyPr>
          <a:lstStyle/>
          <a:p>
            <a:pPr rtl="0"/>
            <a:r>
              <a:rPr lang="es-ES" sz="2400" dirty="0"/>
              <a:t>Yo y macroempresas de tecnología</a:t>
            </a:r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7E7D4C34-22A0-4D54-A07D-E1E9A11463E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8200" y="5156942"/>
            <a:ext cx="4150973" cy="987302"/>
          </a:xfrm>
        </p:spPr>
        <p:txBody>
          <a:bodyPr rtlCol="0"/>
          <a:lstStyle/>
          <a:p>
            <a:pPr rtl="0"/>
            <a:r>
              <a:rPr lang="es-ES" sz="1800" dirty="0"/>
              <a:t>¿Qué represento para la economía actual? </a:t>
            </a:r>
          </a:p>
          <a:p>
            <a:pPr rtl="0"/>
            <a:endParaRPr lang="es-ES" dirty="0"/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301D392D-FB66-47A0-B628-5ADE822A2CF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578572" y="1385466"/>
            <a:ext cx="4031945" cy="365125"/>
          </a:xfrm>
        </p:spPr>
        <p:txBody>
          <a:bodyPr rtlCol="0">
            <a:noAutofit/>
          </a:bodyPr>
          <a:lstStyle/>
          <a:p>
            <a:pPr rtl="0"/>
            <a:r>
              <a:rPr lang="es-ES" sz="2800" dirty="0"/>
              <a:t>¿En qué me concierne?</a:t>
            </a:r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51C26CE0-2506-4B44-A26F-C12BFA5B18B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579487" y="2207429"/>
            <a:ext cx="4031030" cy="2405547"/>
          </a:xfrm>
        </p:spPr>
        <p:txBody>
          <a:bodyPr rtlCol="0">
            <a:normAutofit/>
          </a:bodyPr>
          <a:lstStyle/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sz="1900" dirty="0"/>
              <a:t>Nombre: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sz="1900" dirty="0"/>
              <a:t>Edad: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sz="1900" dirty="0"/>
              <a:t>Dirección: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sz="1900" dirty="0"/>
              <a:t>Situación sentimental: 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s-ES" sz="1900" dirty="0"/>
              <a:t>Peso,  hijos, orientación sexual, ocupación, etc.</a:t>
            </a:r>
          </a:p>
          <a:p>
            <a:pPr rtl="0"/>
            <a:endParaRPr lang="es-ES" sz="1600" dirty="0"/>
          </a:p>
        </p:txBody>
      </p:sp>
      <p:sp>
        <p:nvSpPr>
          <p:cNvPr id="80" name="Marcador de fecha 79">
            <a:extLst>
              <a:ext uri="{FF2B5EF4-FFF2-40B4-BE49-F238E27FC236}">
                <a16:creationId xmlns:a16="http://schemas.microsoft.com/office/drawing/2014/main" id="{BC1F9D86-85D8-4FD0-B0D3-47D778722782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MX"/>
              <a:t>10 de noviembre del 2021</a:t>
            </a:r>
            <a:endParaRPr lang="es-ES"/>
          </a:p>
        </p:txBody>
      </p:sp>
      <p:sp>
        <p:nvSpPr>
          <p:cNvPr id="81" name="Marcador de pie de página 80">
            <a:extLst>
              <a:ext uri="{FF2B5EF4-FFF2-40B4-BE49-F238E27FC236}">
                <a16:creationId xmlns:a16="http://schemas.microsoft.com/office/drawing/2014/main" id="{E94F1D24-E4A1-4B59-B57E-A28453963B8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 dirty="0"/>
              <a:t>Violación de la privacidad a causa del empleo inmoderado de Big Data </a:t>
            </a:r>
          </a:p>
        </p:txBody>
      </p:sp>
      <p:sp>
        <p:nvSpPr>
          <p:cNvPr id="82" name="Marcador de número de diapositiva 81">
            <a:extLst>
              <a:ext uri="{FF2B5EF4-FFF2-40B4-BE49-F238E27FC236}">
                <a16:creationId xmlns:a16="http://schemas.microsoft.com/office/drawing/2014/main" id="{CE36A058-BEC2-4BC5-A467-F2EB2A36505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7925" y="4471194"/>
            <a:ext cx="5111750" cy="1204912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tesis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950" y="1672034"/>
            <a:ext cx="8562976" cy="24590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 rtl="0"/>
            <a:r>
              <a:rPr lang="es-ES" sz="2800" dirty="0"/>
              <a:t>El implemento de </a:t>
            </a:r>
            <a:r>
              <a:rPr lang="es-ES" sz="2800" i="1" dirty="0"/>
              <a:t>Big Data </a:t>
            </a:r>
            <a:r>
              <a:rPr lang="es-ES" sz="2800" dirty="0"/>
              <a:t>en plataformas de alcance masivo para generar beneficios económicos </a:t>
            </a:r>
            <a:r>
              <a:rPr lang="es-ES" sz="2800" u="sng" dirty="0"/>
              <a:t>puede</a:t>
            </a:r>
            <a:r>
              <a:rPr lang="es-ES" sz="2800" dirty="0"/>
              <a:t> poner en riesgo la privacidad y dignidad de los usuarios de internet. </a:t>
            </a:r>
            <a:endParaRPr lang="es-ES" sz="2800" noProof="1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MX"/>
              <a:t>10 de noviembre del 2021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es-ES"/>
              <a:t>Violación de la privacidad a causa del empleo inmoderado de Big Data 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4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605AF1-623C-4E09-AB5D-8DD057148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7865" y="499620"/>
            <a:ext cx="5431971" cy="846301"/>
          </a:xfrm>
        </p:spPr>
        <p:txBody>
          <a:bodyPr rtlCol="0">
            <a:normAutofit/>
          </a:bodyPr>
          <a:lstStyle/>
          <a:p>
            <a:pPr rtl="0"/>
            <a:r>
              <a:rPr lang="es-ES" sz="4400" dirty="0"/>
              <a:t>EVIDENCIAS</a:t>
            </a:r>
          </a:p>
        </p:txBody>
      </p:sp>
      <p:sp>
        <p:nvSpPr>
          <p:cNvPr id="17" name="Marcador de texto 16">
            <a:extLst>
              <a:ext uri="{FF2B5EF4-FFF2-40B4-BE49-F238E27FC236}">
                <a16:creationId xmlns:a16="http://schemas.microsoft.com/office/drawing/2014/main" id="{24158E79-DA49-4521-BEC6-A7BA93C41F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5819" y="3956050"/>
            <a:ext cx="6405562" cy="2247900"/>
          </a:xfrm>
        </p:spPr>
        <p:txBody>
          <a:bodyPr rtlCol="0">
            <a:normAutofit fontScale="92500" lnSpcReduction="10000"/>
          </a:bodyPr>
          <a:lstStyle/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s-ES" sz="2600" dirty="0"/>
              <a:t>Instagram, </a:t>
            </a:r>
            <a:r>
              <a:rPr lang="es-ES" sz="2600" dirty="0" err="1"/>
              <a:t>Whatsapp</a:t>
            </a:r>
            <a:r>
              <a:rPr lang="es-ES" sz="2600" dirty="0"/>
              <a:t>, Facebook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s-ES" sz="2600" dirty="0" err="1"/>
              <a:t>Likes</a:t>
            </a:r>
            <a:r>
              <a:rPr lang="es-ES" sz="2600" dirty="0"/>
              <a:t>, amigos en común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s-ES" sz="2600" dirty="0"/>
              <a:t>Historial de búsqueda</a:t>
            </a:r>
          </a:p>
          <a:p>
            <a:pPr marL="342900" indent="-342900" algn="just" rtl="0">
              <a:buFont typeface="Arial" panose="020B0604020202020204" pitchFamily="34" charset="0"/>
              <a:buChar char="•"/>
            </a:pPr>
            <a:r>
              <a:rPr lang="es-ES" sz="2600" dirty="0"/>
              <a:t>Publicidad</a:t>
            </a:r>
          </a:p>
          <a:p>
            <a:pPr algn="just" rtl="0"/>
            <a:r>
              <a:rPr lang="es-ES" sz="2400" dirty="0"/>
              <a:t>(</a:t>
            </a:r>
            <a:r>
              <a:rPr lang="es-ES" sz="2400" dirty="0" err="1"/>
              <a:t>Peng</a:t>
            </a:r>
            <a:r>
              <a:rPr lang="es-ES" sz="2400" dirty="0"/>
              <a:t>, </a:t>
            </a:r>
            <a:r>
              <a:rPr lang="es-ES" sz="2400" dirty="0" err="1"/>
              <a:t>Sheng</a:t>
            </a:r>
            <a:r>
              <a:rPr lang="es-ES" sz="2400" dirty="0"/>
              <a:t> </a:t>
            </a:r>
            <a:r>
              <a:rPr lang="es-ES" sz="2400" dirty="0" err="1"/>
              <a:t>lung</a:t>
            </a:r>
            <a:r>
              <a:rPr lang="es-ES" sz="2400" dirty="0"/>
              <a:t>, et al. 775)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DC0E0A-2715-4BF9-8659-0ED8629BA2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MX"/>
              <a:t>10 de noviembre del 2021</a:t>
            </a: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E75224-81EB-4CDA-BBBE-44B4B2F3C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Violación de la privacidad a causa del empleo inmoderado de Big Data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32F697-D1D4-4B0A-B960-D1869BF8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6</a:t>
            </a:fld>
            <a:endParaRPr lang="es-ES"/>
          </a:p>
        </p:txBody>
      </p:sp>
      <p:sp>
        <p:nvSpPr>
          <p:cNvPr id="22" name="Marcador de texto 16">
            <a:extLst>
              <a:ext uri="{FF2B5EF4-FFF2-40B4-BE49-F238E27FC236}">
                <a16:creationId xmlns:a16="http://schemas.microsoft.com/office/drawing/2014/main" id="{D989E9EF-971D-47B1-B8AD-4BE2456BB8AA}"/>
              </a:ext>
            </a:extLst>
          </p:cNvPr>
          <p:cNvSpPr txBox="1">
            <a:spLocks/>
          </p:cNvSpPr>
          <p:nvPr/>
        </p:nvSpPr>
        <p:spPr>
          <a:xfrm>
            <a:off x="4950619" y="1478096"/>
            <a:ext cx="6405562" cy="19509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Empresas más importantes de la década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Facebook, Amazon, Google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Recolección y comercio de datos</a:t>
            </a:r>
          </a:p>
          <a:p>
            <a:pPr algn="just"/>
            <a:r>
              <a:rPr lang="es-ES" sz="2400" dirty="0"/>
              <a:t>(</a:t>
            </a:r>
            <a:r>
              <a:rPr lang="es-ES" sz="2400" dirty="0" err="1"/>
              <a:t>Wasastjerna</a:t>
            </a:r>
            <a:r>
              <a:rPr lang="es-ES" sz="2400" dirty="0"/>
              <a:t> 419)</a:t>
            </a:r>
          </a:p>
        </p:txBody>
      </p: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FD039367-9506-4062-A8C6-211FD8D62417}"/>
              </a:ext>
            </a:extLst>
          </p:cNvPr>
          <p:cNvCxnSpPr/>
          <p:nvPr/>
        </p:nvCxnSpPr>
        <p:spPr>
          <a:xfrm flipH="1">
            <a:off x="171450" y="0"/>
            <a:ext cx="3200400" cy="224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19702192-29E6-4B20-B767-2301A91CA18C}"/>
              </a:ext>
            </a:extLst>
          </p:cNvPr>
          <p:cNvCxnSpPr/>
          <p:nvPr/>
        </p:nvCxnSpPr>
        <p:spPr>
          <a:xfrm flipH="1">
            <a:off x="323850" y="152400"/>
            <a:ext cx="3200400" cy="2247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16DAF893-97B6-48CA-8D7B-4454FE79DD79}"/>
              </a:ext>
            </a:extLst>
          </p:cNvPr>
          <p:cNvCxnSpPr>
            <a:cxnSpLocks/>
          </p:cNvCxnSpPr>
          <p:nvPr/>
        </p:nvCxnSpPr>
        <p:spPr>
          <a:xfrm flipH="1" flipV="1">
            <a:off x="531019" y="473497"/>
            <a:ext cx="2993231" cy="160570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0" y="2759571"/>
            <a:ext cx="3139440" cy="1325563"/>
          </a:xfrm>
        </p:spPr>
        <p:txBody>
          <a:bodyPr rtlCol="0"/>
          <a:lstStyle/>
          <a:p>
            <a:pPr rtl="0"/>
            <a:r>
              <a:rPr lang="es-ES" dirty="0"/>
              <a:t>evidencias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0595" y="2410464"/>
            <a:ext cx="5433204" cy="6982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s-ES" dirty="0"/>
              <a:t>1. MACROEMPRESAS SUBSISTEN GRACIAS A NUESTRA INFORMACIÓN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81BA2B5-6A90-4204-ABDD-7183FBB03A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67324" y="3674606"/>
            <a:ext cx="5433204" cy="851675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es-ES" dirty="0"/>
              <a:t>2. NUESTRAS INTERACCIONES EN LA WEB COMPLETAN UN PERFIL PUBLICITARIO PERSONALIZADO</a:t>
            </a:r>
          </a:p>
        </p:txBody>
      </p:sp>
      <p:sp>
        <p:nvSpPr>
          <p:cNvPr id="20" name="Marcador de fech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es-MX"/>
              <a:t>10 de noviembre del 2021</a:t>
            </a:r>
            <a:endParaRPr lang="es-ES"/>
          </a:p>
        </p:txBody>
      </p:sp>
      <p:sp>
        <p:nvSpPr>
          <p:cNvPr id="21" name="Marcador de pie de página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es-ES" dirty="0"/>
              <a:t>Violación de la privacidad a causa del empleo inmoderado de Big Data </a:t>
            </a:r>
          </a:p>
        </p:txBody>
      </p:sp>
      <p:sp>
        <p:nvSpPr>
          <p:cNvPr id="22" name="Marcador de número de diapositiva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FFA191-5CCC-43CB-BD83-4F80ED362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3904425"/>
            <a:ext cx="3867149" cy="1204912"/>
          </a:xfrm>
        </p:spPr>
        <p:txBody>
          <a:bodyPr rtlCol="0">
            <a:normAutofit/>
          </a:bodyPr>
          <a:lstStyle/>
          <a:p>
            <a:pPr rtl="0"/>
            <a:r>
              <a:rPr lang="es-ES" sz="4800" dirty="0"/>
              <a:t>respaldos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F8C8B5-F6EC-489B-BD0F-CD89A73C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MX"/>
              <a:t>10 de noviembre del 2021</a:t>
            </a:r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AEA823-8519-4F9D-81FA-36731310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Violación de la privacidad a causa del empleo inmoderado de Big Data 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EFF51B-0E28-4171-AE7C-A31AAB42B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8</a:t>
            </a:fld>
            <a:endParaRPr lang="es-ES"/>
          </a:p>
        </p:txBody>
      </p:sp>
      <p:sp>
        <p:nvSpPr>
          <p:cNvPr id="7" name="Marcador de texto 16">
            <a:extLst>
              <a:ext uri="{FF2B5EF4-FFF2-40B4-BE49-F238E27FC236}">
                <a16:creationId xmlns:a16="http://schemas.microsoft.com/office/drawing/2014/main" id="{7A4B3AC1-3935-4A22-95C4-070BA2D2A58F}"/>
              </a:ext>
            </a:extLst>
          </p:cNvPr>
          <p:cNvSpPr txBox="1">
            <a:spLocks/>
          </p:cNvSpPr>
          <p:nvPr/>
        </p:nvSpPr>
        <p:spPr>
          <a:xfrm>
            <a:off x="5410200" y="136525"/>
            <a:ext cx="7280276" cy="30877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s-ES" sz="2400" dirty="0"/>
              <a:t>Datos:  “Petróleo de internet”, “moneda de la economía digital” </a:t>
            </a:r>
          </a:p>
          <a:p>
            <a:pPr marL="342900" indent="-342900"/>
            <a:r>
              <a:rPr lang="es-ES" sz="2400" dirty="0"/>
              <a:t>Los datos están vinculados a la dignidad autonomía y privacidad</a:t>
            </a:r>
          </a:p>
          <a:p>
            <a:pPr marL="342900" indent="-342900"/>
            <a:r>
              <a:rPr lang="es-ES" sz="2400" dirty="0"/>
              <a:t>El uso de la información personal aumenta problemáticas de privacidad</a:t>
            </a:r>
          </a:p>
          <a:p>
            <a:pPr marL="0" indent="0">
              <a:buNone/>
            </a:pPr>
            <a:r>
              <a:rPr lang="es-ES" sz="2000" dirty="0"/>
              <a:t>(</a:t>
            </a:r>
            <a:r>
              <a:rPr lang="es-ES" sz="2000" dirty="0" err="1"/>
              <a:t>Wasastjerna</a:t>
            </a:r>
            <a:r>
              <a:rPr lang="es-ES" sz="2000" dirty="0"/>
              <a:t> 418)</a:t>
            </a:r>
          </a:p>
        </p:txBody>
      </p:sp>
      <p:sp>
        <p:nvSpPr>
          <p:cNvPr id="8" name="Marcador de texto 16">
            <a:extLst>
              <a:ext uri="{FF2B5EF4-FFF2-40B4-BE49-F238E27FC236}">
                <a16:creationId xmlns:a16="http://schemas.microsoft.com/office/drawing/2014/main" id="{8953A292-BCC3-457D-B32A-EC1C6EA9690C}"/>
              </a:ext>
            </a:extLst>
          </p:cNvPr>
          <p:cNvSpPr txBox="1">
            <a:spLocks/>
          </p:cNvSpPr>
          <p:nvPr/>
        </p:nvSpPr>
        <p:spPr>
          <a:xfrm>
            <a:off x="5410200" y="3633726"/>
            <a:ext cx="5111750" cy="2859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s-ES" sz="2600" dirty="0"/>
              <a:t>Big Data socava la dignidad humana</a:t>
            </a:r>
          </a:p>
          <a:p>
            <a:pPr marL="342900" indent="-342900"/>
            <a:r>
              <a:rPr lang="es-ES" sz="2600" dirty="0"/>
              <a:t>Trata a las personas como objetos de análisis y toma de decisiones</a:t>
            </a:r>
          </a:p>
          <a:p>
            <a:pPr marL="0" indent="0">
              <a:buNone/>
            </a:pPr>
            <a:r>
              <a:rPr lang="es-ES" sz="2400" dirty="0"/>
              <a:t>(</a:t>
            </a:r>
            <a:r>
              <a:rPr lang="es-ES" sz="2000" dirty="0"/>
              <a:t>Paterson y </a:t>
            </a:r>
            <a:r>
              <a:rPr lang="es-ES" sz="2000" dirty="0" err="1"/>
              <a:t>McDonagh</a:t>
            </a:r>
            <a:r>
              <a:rPr lang="es-ES" sz="2000" dirty="0"/>
              <a:t> 7</a:t>
            </a:r>
            <a:r>
              <a:rPr lang="es-E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0173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73622"/>
            <a:ext cx="8421688" cy="1325563"/>
          </a:xfrm>
        </p:spPr>
        <p:txBody>
          <a:bodyPr rtlCol="0">
            <a:normAutofit/>
          </a:bodyPr>
          <a:lstStyle/>
          <a:p>
            <a:pPr rtl="0"/>
            <a:r>
              <a:rPr lang="es-ES" sz="4000" dirty="0"/>
              <a:t>reservas</a:t>
            </a:r>
          </a:p>
        </p:txBody>
      </p:sp>
      <p:sp>
        <p:nvSpPr>
          <p:cNvPr id="9" name="Marcador de fech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es-MX"/>
              <a:t>10 de noviembre del 2021</a:t>
            </a:r>
            <a:endParaRPr lang="es-ES" dirty="0"/>
          </a:p>
        </p:txBody>
      </p:sp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s-ES"/>
              <a:t>Violación de la privacidad a causa del empleo inmoderado de Big Data </a:t>
            </a:r>
            <a:endParaRPr lang="es-ES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es-ES" smtClean="0"/>
              <a:pPr rtl="0"/>
              <a:t>9</a:t>
            </a:fld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2F6615E-6948-4FBC-8D5A-FC355BE6E8D2}"/>
              </a:ext>
            </a:extLst>
          </p:cNvPr>
          <p:cNvSpPr txBox="1"/>
          <p:nvPr/>
        </p:nvSpPr>
        <p:spPr>
          <a:xfrm>
            <a:off x="1351757" y="1895693"/>
            <a:ext cx="37719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El empleo de técnicas de anonimización de datos con motores de búsqueda híbridos permiten controlar el flujo de datos de los usuarios. </a:t>
            </a:r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(</a:t>
            </a:r>
            <a:r>
              <a:rPr lang="es-ES" sz="2000" dirty="0" err="1"/>
              <a:t>Shamsi</a:t>
            </a:r>
            <a:r>
              <a:rPr lang="es-ES" sz="2000" dirty="0"/>
              <a:t> y Muhammad 7) </a:t>
            </a:r>
            <a:endParaRPr lang="es-MX" sz="2000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46B5889-775E-4A2F-84F8-D0FF0822785F}"/>
              </a:ext>
            </a:extLst>
          </p:cNvPr>
          <p:cNvSpPr txBox="1"/>
          <p:nvPr/>
        </p:nvSpPr>
        <p:spPr>
          <a:xfrm>
            <a:off x="5527179" y="4142462"/>
            <a:ext cx="5633442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ES" sz="2000" dirty="0"/>
              <a:t>Los macrodatos son riesgosos por la cantidad de relaciones que establecen entre datos, las cuales  pueden ser evitadas con la implementación de cifrado </a:t>
            </a:r>
            <a:r>
              <a:rPr lang="es-ES" sz="2000" dirty="0" err="1"/>
              <a:t>homomórfico</a:t>
            </a:r>
            <a:endParaRPr lang="es-ES" sz="2000" dirty="0"/>
          </a:p>
          <a:p>
            <a:pPr algn="just"/>
            <a:endParaRPr lang="es-ES" sz="2000" dirty="0"/>
          </a:p>
          <a:p>
            <a:pPr algn="just"/>
            <a:r>
              <a:rPr lang="es-ES" sz="2000" dirty="0"/>
              <a:t>(</a:t>
            </a:r>
            <a:r>
              <a:rPr lang="es-ES" sz="2000" dirty="0" err="1"/>
              <a:t>Takle</a:t>
            </a:r>
            <a:r>
              <a:rPr lang="es-ES" sz="2000" dirty="0"/>
              <a:t> et al. 6)</a:t>
            </a:r>
            <a:endParaRPr lang="es-MX" sz="2000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5B178969-5AA8-42D1-9361-DA83D08C9FB6}"/>
              </a:ext>
            </a:extLst>
          </p:cNvPr>
          <p:cNvSpPr txBox="1"/>
          <p:nvPr/>
        </p:nvSpPr>
        <p:spPr>
          <a:xfrm>
            <a:off x="7068344" y="1399185"/>
            <a:ext cx="4704556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s-MX" sz="2000" dirty="0"/>
              <a:t>Big data permite descubrir patrones psicológicos implícitos, de tal modo que es posible entender a mayor </a:t>
            </a:r>
            <a:r>
              <a:rPr lang="es-MX" sz="2000"/>
              <a:t>profundidad el </a:t>
            </a:r>
            <a:r>
              <a:rPr lang="es-MX" sz="2000" dirty="0"/>
              <a:t>comportamiento humano en sistemas socioculturales </a:t>
            </a:r>
          </a:p>
          <a:p>
            <a:pPr algn="just"/>
            <a:endParaRPr lang="es-MX" sz="2000" dirty="0"/>
          </a:p>
          <a:p>
            <a:pPr algn="just"/>
            <a:r>
              <a:rPr lang="es-MX" sz="2000" dirty="0"/>
              <a:t>(Harlow y Frederick 452)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theme/theme1.xml><?xml version="1.0" encoding="utf-8"?>
<a:theme xmlns:a="http://schemas.openxmlformats.org/drawingml/2006/main" name="Una sola líne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9046_TF22318419_Win32" id="{09B7D6E8-71E0-4E9F-9533-7859122552A9}" vid="{B2A888A1-2BEF-435D-8EDA-2DF8A1A8DEF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8621e554-b6f9-457b-9885-e5bb6b67405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DE9D0E24C72D540B16E682255C93979" ma:contentTypeVersion="11" ma:contentTypeDescription="Create a new document." ma:contentTypeScope="" ma:versionID="771716fad89c32f42a72b84eace81db2">
  <xsd:schema xmlns:xsd="http://www.w3.org/2001/XMLSchema" xmlns:xs="http://www.w3.org/2001/XMLSchema" xmlns:p="http://schemas.microsoft.com/office/2006/metadata/properties" xmlns:ns3="8621e554-b6f9-457b-9885-e5bb6b67405c" xmlns:ns4="c5d1e65e-4896-4f1e-aff4-d9f4526d96ca" targetNamespace="http://schemas.microsoft.com/office/2006/metadata/properties" ma:root="true" ma:fieldsID="592ee804eedc9b4be5f4f63f2941b4bf" ns3:_="" ns4:_="">
    <xsd:import namespace="8621e554-b6f9-457b-9885-e5bb6b67405c"/>
    <xsd:import namespace="c5d1e65e-4896-4f1e-aff4-d9f4526d96c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21e554-b6f9-457b-9885-e5bb6b6740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d1e65e-4896-4f1e-aff4-d9f4526d96c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purl.org/dc/elements/1.1/"/>
    <ds:schemaRef ds:uri="http://schemas.microsoft.com/office/2006/documentManagement/types"/>
    <ds:schemaRef ds:uri="http://purl.org/dc/dcmitype/"/>
    <ds:schemaRef ds:uri="c5d1e65e-4896-4f1e-aff4-d9f4526d96ca"/>
    <ds:schemaRef ds:uri="http://www.w3.org/XML/1998/namespace"/>
    <ds:schemaRef ds:uri="8621e554-b6f9-457b-9885-e5bb6b67405c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607BB5CD-9420-44B1-BB23-D04D9FED7C5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621e554-b6f9-457b-9885-e5bb6b67405c"/>
    <ds:schemaRef ds:uri="c5d1e65e-4896-4f1e-aff4-d9f4526d96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Presentación de ventas minimalista</Template>
  <TotalTime>521</TotalTime>
  <Words>1059</Words>
  <Application>Microsoft Office PowerPoint</Application>
  <PresentationFormat>Panorámica</PresentationFormat>
  <Paragraphs>123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Tenorite</vt:lpstr>
      <vt:lpstr>Una sola línea</vt:lpstr>
      <vt:lpstr>Universidad de las américas puebla Departamento de Letras, Humanidades e Historia del Arte  Violación de la privacidad a causa del empleo inmoderado de Big Data     </vt:lpstr>
      <vt:lpstr>OBJETIVO </vt:lpstr>
      <vt:lpstr>Índice </vt:lpstr>
      <vt:lpstr>introducción</vt:lpstr>
      <vt:lpstr>tesis</vt:lpstr>
      <vt:lpstr>EVIDENCIAS</vt:lpstr>
      <vt:lpstr>evidencias</vt:lpstr>
      <vt:lpstr>respaldos</vt:lpstr>
      <vt:lpstr>reservas</vt:lpstr>
      <vt:lpstr>conclusión</vt:lpstr>
      <vt:lpstr>conclusión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Universidad de las américas puebla  escuela de ciencias</dc:title>
  <dc:creator>Diana Laura Reyes Youshimatz</dc:creator>
  <cp:lastModifiedBy>Diana Laura Reyes Youshimatz</cp:lastModifiedBy>
  <cp:revision>7</cp:revision>
  <dcterms:created xsi:type="dcterms:W3CDTF">2021-11-04T03:25:13Z</dcterms:created>
  <dcterms:modified xsi:type="dcterms:W3CDTF">2023-10-09T23:13:52Z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0x0101004DE9D0E24C72D540B16E682255C93979</vt:lpwstr>
  </property>
</Properties>
</file>