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0" r:id="rId3"/>
    <p:sldId id="257" r:id="rId4"/>
    <p:sldId id="258" r:id="rId5"/>
    <p:sldId id="259" r:id="rId6"/>
    <p:sldId id="260" r:id="rId7"/>
    <p:sldId id="261" r:id="rId8"/>
    <p:sldId id="262" r:id="rId9"/>
    <p:sldId id="275" r:id="rId10"/>
    <p:sldId id="263" r:id="rId11"/>
    <p:sldId id="272" r:id="rId12"/>
    <p:sldId id="264" r:id="rId13"/>
    <p:sldId id="271" r:id="rId14"/>
    <p:sldId id="273" r:id="rId15"/>
    <p:sldId id="274" r:id="rId16"/>
    <p:sldId id="269" r:id="rId17"/>
    <p:sldId id="265" r:id="rId18"/>
    <p:sldId id="266" r:id="rId19"/>
    <p:sldId id="268" r:id="rId20"/>
    <p:sldId id="267" r:id="rId21"/>
  </p:sldIdLst>
  <p:sldSz cx="18288000" cy="10287000"/>
  <p:notesSz cx="6858000" cy="9144000"/>
  <p:embeddedFontLst>
    <p:embeddedFont>
      <p:font typeface="DM Sans Bold" panose="020B0604020202020204" charset="0"/>
      <p:regular r:id="rId22"/>
    </p:embeddedFont>
    <p:embeddedFont>
      <p:font typeface="DM Sans" panose="020B0604020202020204" charset="0"/>
      <p:regular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0" d="100"/>
          <a:sy n="40" d="100"/>
        </p:scale>
        <p:origin x="103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7.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11.svg"/><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24" Type="http://schemas.openxmlformats.org/officeDocument/2006/relationships/image" Target="../media/image23.sv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14.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3.pn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4.pn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13.png"/><Relationship Id="rId10" Type="http://schemas.openxmlformats.org/officeDocument/2006/relationships/image" Target="../media/image27.png"/><Relationship Id="rId4" Type="http://schemas.openxmlformats.org/officeDocument/2006/relationships/image" Target="../media/image5.sv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13.png"/><Relationship Id="rId10" Type="http://schemas.openxmlformats.org/officeDocument/2006/relationships/image" Target="../media/image29.png"/><Relationship Id="rId4" Type="http://schemas.openxmlformats.org/officeDocument/2006/relationships/image" Target="../media/image5.sv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33.png"/><Relationship Id="rId5" Type="http://schemas.openxmlformats.org/officeDocument/2006/relationships/image" Target="../media/image13.png"/><Relationship Id="rId10" Type="http://schemas.openxmlformats.org/officeDocument/2006/relationships/image" Target="../media/image32.png"/><Relationship Id="rId4" Type="http://schemas.openxmlformats.org/officeDocument/2006/relationships/image" Target="../media/image5.sv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36.png"/><Relationship Id="rId5" Type="http://schemas.openxmlformats.org/officeDocument/2006/relationships/image" Target="../media/image13.png"/><Relationship Id="rId10" Type="http://schemas.openxmlformats.org/officeDocument/2006/relationships/image" Target="../media/image35.png"/><Relationship Id="rId4" Type="http://schemas.openxmlformats.org/officeDocument/2006/relationships/image" Target="../media/image5.sv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13.png"/><Relationship Id="rId4" Type="http://schemas.openxmlformats.org/officeDocument/2006/relationships/image" Target="../media/image5.sv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13.png"/><Relationship Id="rId10" Type="http://schemas.openxmlformats.org/officeDocument/2006/relationships/image" Target="../media/image39.png"/><Relationship Id="rId4" Type="http://schemas.openxmlformats.org/officeDocument/2006/relationships/image" Target="../media/image5.sv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13.png"/><Relationship Id="rId10" Type="http://schemas.openxmlformats.org/officeDocument/2006/relationships/image" Target="../media/image41.png"/><Relationship Id="rId4" Type="http://schemas.openxmlformats.org/officeDocument/2006/relationships/image" Target="../media/image5.svg"/><Relationship Id="rId9" Type="http://schemas.openxmlformats.org/officeDocument/2006/relationships/image" Target="../media/image40.png"/></Relationships>
</file>

<file path=ppt/slides/_rels/slide1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13.png"/><Relationship Id="rId10" Type="http://schemas.openxmlformats.org/officeDocument/2006/relationships/image" Target="../media/image43.png"/><Relationship Id="rId4" Type="http://schemas.openxmlformats.org/officeDocument/2006/relationships/image" Target="../media/image5.sv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7.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image" Target="../media/image11.svg"/><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24" Type="http://schemas.openxmlformats.org/officeDocument/2006/relationships/image" Target="../media/image23.sv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0.png"/><Relationship Id="rId4" Type="http://schemas.openxmlformats.org/officeDocument/2006/relationships/image" Target="../media/image3.svg"/><Relationship Id="rId9" Type="http://schemas.openxmlformats.org/officeDocument/2006/relationships/image" Target="../media/image5.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14.png"/><Relationship Id="rId30" Type="http://schemas.openxmlformats.org/officeDocument/2006/relationships/image" Target="../media/image29.svg"/></Relationships>
</file>

<file path=ppt/slides/_rels/slide2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13.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6.pn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9.pn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1.pn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xmlns="" r:embed="rId30"/>
                </a:ext>
              </a:extLst>
            </a:blip>
            <a:stretch>
              <a:fillRect/>
            </a:stretch>
          </a:blipFill>
          <a:ln cap="sq">
            <a:noFill/>
            <a:prstDash val="solid"/>
            <a:miter/>
          </a:ln>
        </p:spPr>
      </p:sp>
      <p:sp>
        <p:nvSpPr>
          <p:cNvPr id="17" name="TextBox 17"/>
          <p:cNvSpPr txBox="1"/>
          <p:nvPr/>
        </p:nvSpPr>
        <p:spPr>
          <a:xfrm>
            <a:off x="3688802" y="1351530"/>
            <a:ext cx="10910396" cy="4744020"/>
          </a:xfrm>
          <a:prstGeom prst="rect">
            <a:avLst/>
          </a:prstGeom>
        </p:spPr>
        <p:txBody>
          <a:bodyPr lIns="0" tIns="0" rIns="0" bIns="0" rtlCol="0" anchor="t">
            <a:spAutoFit/>
          </a:bodyPr>
          <a:lstStyle/>
          <a:p>
            <a:pPr algn="ctr">
              <a:lnSpc>
                <a:spcPts val="12218"/>
              </a:lnSpc>
            </a:pPr>
            <a:r>
              <a:rPr lang="en-US" sz="12998" dirty="0">
                <a:solidFill>
                  <a:srgbClr val="000000"/>
                </a:solidFill>
                <a:latin typeface="DM Sans Bold"/>
              </a:rPr>
              <a:t>Report</a:t>
            </a:r>
          </a:p>
          <a:p>
            <a:pPr algn="ctr">
              <a:lnSpc>
                <a:spcPts val="12218"/>
              </a:lnSpc>
            </a:pPr>
            <a:r>
              <a:rPr lang="en-US" sz="12998" dirty="0" err="1">
                <a:solidFill>
                  <a:srgbClr val="000000"/>
                </a:solidFill>
                <a:latin typeface="DM Sans Bold"/>
              </a:rPr>
              <a:t>Sentimen</a:t>
            </a:r>
            <a:endParaRPr lang="en-US" sz="12998" dirty="0">
              <a:solidFill>
                <a:srgbClr val="000000"/>
              </a:solidFill>
              <a:latin typeface="DM Sans Bold"/>
            </a:endParaRPr>
          </a:p>
          <a:p>
            <a:pPr algn="ctr">
              <a:lnSpc>
                <a:spcPts val="12218"/>
              </a:lnSpc>
            </a:pPr>
            <a:r>
              <a:rPr lang="en-US" sz="12998" dirty="0">
                <a:solidFill>
                  <a:srgbClr val="000000"/>
                </a:solidFill>
                <a:latin typeface="DM Sans Bold"/>
              </a:rPr>
              <a:t>Analysis</a:t>
            </a:r>
          </a:p>
        </p:txBody>
      </p:sp>
      <p:sp>
        <p:nvSpPr>
          <p:cNvPr id="18" name="TextBox 18"/>
          <p:cNvSpPr txBox="1"/>
          <p:nvPr/>
        </p:nvSpPr>
        <p:spPr>
          <a:xfrm>
            <a:off x="4914102" y="6312816"/>
            <a:ext cx="8459795" cy="223537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Present by</a:t>
            </a:r>
          </a:p>
          <a:p>
            <a:pPr algn="ctr">
              <a:lnSpc>
                <a:spcPts val="4381"/>
              </a:lnSpc>
            </a:pPr>
            <a:r>
              <a:rPr lang="en-US" sz="4381" spc="-87">
                <a:solidFill>
                  <a:srgbClr val="000000"/>
                </a:solidFill>
                <a:latin typeface="DM Sans Bold"/>
              </a:rPr>
              <a:t>Riyadi</a:t>
            </a:r>
          </a:p>
          <a:p>
            <a:pPr algn="ctr">
              <a:lnSpc>
                <a:spcPts val="4381"/>
              </a:lnSpc>
            </a:pPr>
            <a:r>
              <a:rPr lang="en-US" sz="4381" spc="-87">
                <a:solidFill>
                  <a:srgbClr val="000000"/>
                </a:solidFill>
                <a:latin typeface="DM Sans Bold"/>
              </a:rPr>
              <a:t>Khoirul</a:t>
            </a:r>
          </a:p>
          <a:p>
            <a:pPr algn="ctr">
              <a:lnSpc>
                <a:spcPts val="4381"/>
              </a:lnSpc>
            </a:pPr>
            <a:r>
              <a:rPr lang="en-US" sz="4381" spc="-87">
                <a:solidFill>
                  <a:srgbClr val="000000"/>
                </a:solidFill>
                <a:latin typeface="DM Sans Bold"/>
              </a:rPr>
              <a:t>Ursula</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8" name="TextBox 8"/>
          <p:cNvSpPr txBox="1"/>
          <p:nvPr/>
        </p:nvSpPr>
        <p:spPr>
          <a:xfrm>
            <a:off x="5398067" y="377654"/>
            <a:ext cx="7491865" cy="759980"/>
          </a:xfrm>
          <a:prstGeom prst="rect">
            <a:avLst/>
          </a:prstGeom>
        </p:spPr>
        <p:txBody>
          <a:bodyPr lIns="0" tIns="0" rIns="0" bIns="0" rtlCol="0" anchor="t">
            <a:spAutoFit/>
          </a:bodyPr>
          <a:lstStyle/>
          <a:p>
            <a:pPr>
              <a:lnSpc>
                <a:spcPts val="5626"/>
              </a:lnSpc>
            </a:pPr>
            <a:r>
              <a:rPr lang="en-US" sz="5800">
                <a:solidFill>
                  <a:srgbClr val="000000"/>
                </a:solidFill>
                <a:latin typeface="DM Sans Bold"/>
              </a:rPr>
              <a:t>Model Development</a:t>
            </a:r>
          </a:p>
        </p:txBody>
      </p:sp>
      <p:sp>
        <p:nvSpPr>
          <p:cNvPr id="10" name="TextBox 10"/>
          <p:cNvSpPr txBox="1"/>
          <p:nvPr/>
        </p:nvSpPr>
        <p:spPr>
          <a:xfrm>
            <a:off x="450092" y="1235405"/>
            <a:ext cx="4374697" cy="635015"/>
          </a:xfrm>
          <a:prstGeom prst="rect">
            <a:avLst/>
          </a:prstGeom>
        </p:spPr>
        <p:txBody>
          <a:bodyPr lIns="0" tIns="0" rIns="0" bIns="0" rtlCol="0" anchor="t">
            <a:spAutoFit/>
          </a:bodyPr>
          <a:lstStyle/>
          <a:p>
            <a:pPr algn="ctr">
              <a:lnSpc>
                <a:spcPts val="2425"/>
              </a:lnSpc>
            </a:pPr>
            <a:r>
              <a:rPr lang="en-US" sz="2500" dirty="0">
                <a:solidFill>
                  <a:srgbClr val="000000"/>
                </a:solidFill>
                <a:latin typeface="DM Sans Bold"/>
              </a:rPr>
              <a:t>MLP</a:t>
            </a:r>
          </a:p>
          <a:p>
            <a:pPr algn="ctr">
              <a:lnSpc>
                <a:spcPts val="2425"/>
              </a:lnSpc>
            </a:pPr>
            <a:r>
              <a:rPr lang="en-US" sz="2500" dirty="0">
                <a:solidFill>
                  <a:srgbClr val="000000"/>
                </a:solidFill>
                <a:latin typeface="DM Sans Bold"/>
              </a:rPr>
              <a:t>(Multi-Layer </a:t>
            </a:r>
            <a:r>
              <a:rPr lang="en-US" sz="2500" dirty="0" err="1">
                <a:solidFill>
                  <a:srgbClr val="000000"/>
                </a:solidFill>
                <a:latin typeface="DM Sans Bold"/>
              </a:rPr>
              <a:t>Preceptron</a:t>
            </a:r>
            <a:r>
              <a:rPr lang="en-US" sz="2500" dirty="0">
                <a:solidFill>
                  <a:srgbClr val="000000"/>
                </a:solidFill>
                <a:latin typeface="DM Sans Bold"/>
              </a:rPr>
              <a:t>)</a:t>
            </a:r>
          </a:p>
        </p:txBody>
      </p:sp>
      <p:graphicFrame>
        <p:nvGraphicFramePr>
          <p:cNvPr id="11" name="Table 11"/>
          <p:cNvGraphicFramePr>
            <a:graphicFrameLocks noGrp="1"/>
          </p:cNvGraphicFramePr>
          <p:nvPr>
            <p:extLst>
              <p:ext uri="{D42A27DB-BD31-4B8C-83A1-F6EECF244321}">
                <p14:modId xmlns:p14="http://schemas.microsoft.com/office/powerpoint/2010/main" val="4115935006"/>
              </p:ext>
            </p:extLst>
          </p:nvPr>
        </p:nvGraphicFramePr>
        <p:xfrm>
          <a:off x="762000" y="1982665"/>
          <a:ext cx="16172401" cy="2763794"/>
        </p:xfrm>
        <a:graphic>
          <a:graphicData uri="http://schemas.openxmlformats.org/drawingml/2006/table">
            <a:tbl>
              <a:tblPr/>
              <a:tblGrid>
                <a:gridCol w="2310343">
                  <a:extLst>
                    <a:ext uri="{9D8B030D-6E8A-4147-A177-3AD203B41FA5}">
                      <a16:colId xmlns:a16="http://schemas.microsoft.com/office/drawing/2014/main" val="20000"/>
                    </a:ext>
                  </a:extLst>
                </a:gridCol>
                <a:gridCol w="2310343">
                  <a:extLst>
                    <a:ext uri="{9D8B030D-6E8A-4147-A177-3AD203B41FA5}">
                      <a16:colId xmlns:a16="http://schemas.microsoft.com/office/drawing/2014/main" val="20001"/>
                    </a:ext>
                  </a:extLst>
                </a:gridCol>
                <a:gridCol w="2310343">
                  <a:extLst>
                    <a:ext uri="{9D8B030D-6E8A-4147-A177-3AD203B41FA5}">
                      <a16:colId xmlns:a16="http://schemas.microsoft.com/office/drawing/2014/main" val="20002"/>
                    </a:ext>
                  </a:extLst>
                </a:gridCol>
                <a:gridCol w="2310343">
                  <a:extLst>
                    <a:ext uri="{9D8B030D-6E8A-4147-A177-3AD203B41FA5}">
                      <a16:colId xmlns:a16="http://schemas.microsoft.com/office/drawing/2014/main" val="20003"/>
                    </a:ext>
                  </a:extLst>
                </a:gridCol>
                <a:gridCol w="2310343">
                  <a:extLst>
                    <a:ext uri="{9D8B030D-6E8A-4147-A177-3AD203B41FA5}">
                      <a16:colId xmlns:a16="http://schemas.microsoft.com/office/drawing/2014/main" val="20004"/>
                    </a:ext>
                  </a:extLst>
                </a:gridCol>
                <a:gridCol w="2310343">
                  <a:extLst>
                    <a:ext uri="{9D8B030D-6E8A-4147-A177-3AD203B41FA5}">
                      <a16:colId xmlns:a16="http://schemas.microsoft.com/office/drawing/2014/main" val="20005"/>
                    </a:ext>
                  </a:extLst>
                </a:gridCol>
                <a:gridCol w="2310343">
                  <a:extLst>
                    <a:ext uri="{9D8B030D-6E8A-4147-A177-3AD203B41FA5}">
                      <a16:colId xmlns:a16="http://schemas.microsoft.com/office/drawing/2014/main" val="20006"/>
                    </a:ext>
                  </a:extLst>
                </a:gridCol>
              </a:tblGrid>
              <a:tr h="1381897">
                <a:tc>
                  <a:txBody>
                    <a:bodyPr/>
                    <a:lstStyle/>
                    <a:p>
                      <a:pPr algn="ctr">
                        <a:lnSpc>
                          <a:spcPts val="2794"/>
                        </a:lnSpc>
                        <a:defRPr/>
                      </a:pPr>
                      <a:r>
                        <a:rPr lang="en-US" sz="1995">
                          <a:solidFill>
                            <a:srgbClr val="000000"/>
                          </a:solidFill>
                          <a:latin typeface="DM Sans Bold"/>
                        </a:rPr>
                        <a:t>Hidden Layer</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Max_itter</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Activation</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Alpha</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Solver</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Epsilon</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Learning Rre</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1897">
                <a:tc>
                  <a:txBody>
                    <a:bodyPr/>
                    <a:lstStyle/>
                    <a:p>
                      <a:pPr algn="ctr">
                        <a:lnSpc>
                          <a:spcPts val="3354"/>
                        </a:lnSpc>
                        <a:defRPr/>
                      </a:pPr>
                      <a:r>
                        <a:rPr lang="en-US" sz="3200" dirty="0" smtClean="0"/>
                        <a:t>30</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100</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err="1" smtClean="0"/>
                        <a:t>Relu</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0.008</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Adam</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1-e5</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0.01</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2" name="Picture 11"/>
          <p:cNvPicPr>
            <a:picLocks noChangeAspect="1"/>
          </p:cNvPicPr>
          <p:nvPr/>
        </p:nvPicPr>
        <p:blipFill>
          <a:blip r:embed="rId11"/>
          <a:stretch>
            <a:fillRect/>
          </a:stretch>
        </p:blipFill>
        <p:spPr>
          <a:xfrm>
            <a:off x="728288" y="5310836"/>
            <a:ext cx="12628533" cy="26942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8" name="TextBox 8"/>
          <p:cNvSpPr txBox="1"/>
          <p:nvPr/>
        </p:nvSpPr>
        <p:spPr>
          <a:xfrm>
            <a:off x="5398067" y="377654"/>
            <a:ext cx="7491865" cy="759980"/>
          </a:xfrm>
          <a:prstGeom prst="rect">
            <a:avLst/>
          </a:prstGeom>
        </p:spPr>
        <p:txBody>
          <a:bodyPr lIns="0" tIns="0" rIns="0" bIns="0" rtlCol="0" anchor="t">
            <a:spAutoFit/>
          </a:bodyPr>
          <a:lstStyle/>
          <a:p>
            <a:pPr>
              <a:lnSpc>
                <a:spcPts val="5626"/>
              </a:lnSpc>
            </a:pPr>
            <a:r>
              <a:rPr lang="en-US" sz="5800" dirty="0" smtClean="0">
                <a:solidFill>
                  <a:srgbClr val="000000"/>
                </a:solidFill>
                <a:latin typeface="DM Sans Bold"/>
              </a:rPr>
              <a:t>Preprocessing Data</a:t>
            </a:r>
            <a:endParaRPr lang="en-US" sz="5800" dirty="0">
              <a:solidFill>
                <a:srgbClr val="000000"/>
              </a:solidFill>
              <a:latin typeface="DM Sans Bold"/>
            </a:endParaRPr>
          </a:p>
        </p:txBody>
      </p:sp>
      <p:sp>
        <p:nvSpPr>
          <p:cNvPr id="9" name="TextBox 9"/>
          <p:cNvSpPr txBox="1"/>
          <p:nvPr/>
        </p:nvSpPr>
        <p:spPr>
          <a:xfrm>
            <a:off x="1086902" y="1566260"/>
            <a:ext cx="4374697" cy="939815"/>
          </a:xfrm>
          <a:prstGeom prst="rect">
            <a:avLst/>
          </a:prstGeom>
        </p:spPr>
        <p:txBody>
          <a:bodyPr lIns="0" tIns="0" rIns="0" bIns="0" rtlCol="0" anchor="t">
            <a:spAutoFit/>
          </a:bodyPr>
          <a:lstStyle/>
          <a:p>
            <a:pPr algn="ctr">
              <a:lnSpc>
                <a:spcPts val="2425"/>
              </a:lnSpc>
            </a:pPr>
            <a:r>
              <a:rPr lang="en-US" sz="2500">
                <a:solidFill>
                  <a:srgbClr val="000000"/>
                </a:solidFill>
                <a:latin typeface="DM Sans Bold"/>
              </a:rPr>
              <a:t>LSTM</a:t>
            </a:r>
          </a:p>
          <a:p>
            <a:pPr algn="ctr">
              <a:lnSpc>
                <a:spcPts val="2425"/>
              </a:lnSpc>
            </a:pPr>
            <a:r>
              <a:rPr lang="en-US" sz="2500">
                <a:solidFill>
                  <a:srgbClr val="000000"/>
                </a:solidFill>
                <a:latin typeface="DM Sans Bold"/>
              </a:rPr>
              <a:t>(Long Short-Term Memory)</a:t>
            </a:r>
          </a:p>
          <a:p>
            <a:pPr algn="ctr">
              <a:lnSpc>
                <a:spcPts val="2425"/>
              </a:lnSpc>
            </a:pPr>
            <a:endParaRPr lang="en-US" sz="2500">
              <a:solidFill>
                <a:srgbClr val="000000"/>
              </a:solidFill>
              <a:latin typeface="DM Sans Bold"/>
            </a:endParaRPr>
          </a:p>
        </p:txBody>
      </p:sp>
      <p:sp>
        <p:nvSpPr>
          <p:cNvPr id="10" name="TextBox 10"/>
          <p:cNvSpPr txBox="1"/>
          <p:nvPr/>
        </p:nvSpPr>
        <p:spPr>
          <a:xfrm>
            <a:off x="1086902" y="5610225"/>
            <a:ext cx="4374697" cy="635015"/>
          </a:xfrm>
          <a:prstGeom prst="rect">
            <a:avLst/>
          </a:prstGeom>
        </p:spPr>
        <p:txBody>
          <a:bodyPr lIns="0" tIns="0" rIns="0" bIns="0" rtlCol="0" anchor="t">
            <a:spAutoFit/>
          </a:bodyPr>
          <a:lstStyle/>
          <a:p>
            <a:pPr algn="ctr">
              <a:lnSpc>
                <a:spcPts val="2425"/>
              </a:lnSpc>
            </a:pPr>
            <a:r>
              <a:rPr lang="en-US" sz="2500">
                <a:solidFill>
                  <a:srgbClr val="000000"/>
                </a:solidFill>
                <a:latin typeface="DM Sans Bold"/>
              </a:rPr>
              <a:t>MLP</a:t>
            </a:r>
          </a:p>
          <a:p>
            <a:pPr algn="ctr">
              <a:lnSpc>
                <a:spcPts val="2425"/>
              </a:lnSpc>
            </a:pPr>
            <a:r>
              <a:rPr lang="en-US" sz="2500">
                <a:solidFill>
                  <a:srgbClr val="000000"/>
                </a:solidFill>
                <a:latin typeface="DM Sans Bold"/>
              </a:rPr>
              <a:t>(Multi-Layer Preceptron)</a:t>
            </a:r>
          </a:p>
        </p:txBody>
      </p:sp>
      <p:pic>
        <p:nvPicPr>
          <p:cNvPr id="12" name="Picture 11"/>
          <p:cNvPicPr>
            <a:picLocks noChangeAspect="1"/>
          </p:cNvPicPr>
          <p:nvPr/>
        </p:nvPicPr>
        <p:blipFill>
          <a:blip r:embed="rId11"/>
          <a:stretch>
            <a:fillRect/>
          </a:stretch>
        </p:blipFill>
        <p:spPr>
          <a:xfrm>
            <a:off x="6018094" y="1595153"/>
            <a:ext cx="9783540" cy="3991532"/>
          </a:xfrm>
          <a:prstGeom prst="rect">
            <a:avLst/>
          </a:prstGeom>
        </p:spPr>
      </p:pic>
      <p:pic>
        <p:nvPicPr>
          <p:cNvPr id="13" name="Picture 12"/>
          <p:cNvPicPr>
            <a:picLocks noChangeAspect="1"/>
          </p:cNvPicPr>
          <p:nvPr/>
        </p:nvPicPr>
        <p:blipFill>
          <a:blip r:embed="rId12"/>
          <a:stretch>
            <a:fillRect/>
          </a:stretch>
        </p:blipFill>
        <p:spPr>
          <a:xfrm>
            <a:off x="6051189" y="6014544"/>
            <a:ext cx="9726382" cy="3810532"/>
          </a:xfrm>
          <a:prstGeom prst="rect">
            <a:avLst/>
          </a:prstGeom>
        </p:spPr>
      </p:pic>
    </p:spTree>
    <p:extLst>
      <p:ext uri="{BB962C8B-B14F-4D97-AF65-F5344CB8AC3E}">
        <p14:creationId xmlns:p14="http://schemas.microsoft.com/office/powerpoint/2010/main" val="4046761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TextBox 7"/>
          <p:cNvSpPr txBox="1"/>
          <p:nvPr/>
        </p:nvSpPr>
        <p:spPr>
          <a:xfrm>
            <a:off x="413997" y="3020661"/>
            <a:ext cx="12505191" cy="2154436"/>
          </a:xfrm>
          <a:prstGeom prst="rect">
            <a:avLst/>
          </a:prstGeom>
        </p:spPr>
        <p:txBody>
          <a:bodyPr lIns="0" tIns="0" rIns="0" bIns="0" rtlCol="0" anchor="t">
            <a:spAutoFit/>
          </a:bodyPr>
          <a:lstStyle/>
          <a:p>
            <a:pPr>
              <a:lnSpc>
                <a:spcPts val="5626"/>
              </a:lnSpc>
            </a:pPr>
            <a:r>
              <a:rPr lang="en-US" sz="4800" dirty="0" err="1">
                <a:solidFill>
                  <a:srgbClr val="000000"/>
                </a:solidFill>
                <a:latin typeface="DM Sans Bold"/>
              </a:rPr>
              <a:t>Visualisasi</a:t>
            </a:r>
            <a:r>
              <a:rPr lang="en-US" sz="4800" dirty="0">
                <a:solidFill>
                  <a:srgbClr val="000000"/>
                </a:solidFill>
                <a:latin typeface="DM Sans Bold"/>
              </a:rPr>
              <a:t> Training </a:t>
            </a:r>
            <a:endParaRPr lang="en-US" sz="4800" dirty="0" smtClean="0">
              <a:solidFill>
                <a:srgbClr val="000000"/>
              </a:solidFill>
              <a:latin typeface="DM Sans Bold"/>
            </a:endParaRPr>
          </a:p>
          <a:p>
            <a:pPr>
              <a:lnSpc>
                <a:spcPts val="5626"/>
              </a:lnSpc>
            </a:pPr>
            <a:r>
              <a:rPr lang="en-US" sz="4800" dirty="0" smtClean="0">
                <a:solidFill>
                  <a:srgbClr val="000000"/>
                </a:solidFill>
                <a:latin typeface="DM Sans Bold"/>
              </a:rPr>
              <a:t>Dan Validation</a:t>
            </a:r>
          </a:p>
          <a:p>
            <a:pPr>
              <a:lnSpc>
                <a:spcPts val="5626"/>
              </a:lnSpc>
            </a:pPr>
            <a:r>
              <a:rPr lang="en-US" sz="4800" dirty="0" smtClean="0">
                <a:solidFill>
                  <a:srgbClr val="000000"/>
                </a:solidFill>
                <a:latin typeface="DM Sans Bold"/>
              </a:rPr>
              <a:t>LSTM</a:t>
            </a:r>
            <a:endParaRPr lang="en-US" sz="4800" dirty="0">
              <a:solidFill>
                <a:srgbClr val="000000"/>
              </a:solidFill>
              <a:latin typeface="DM Sans Bold"/>
            </a:endParaRPr>
          </a:p>
        </p:txBody>
      </p:sp>
      <p:pic>
        <p:nvPicPr>
          <p:cNvPr id="8" name="Picture 7"/>
          <p:cNvPicPr>
            <a:picLocks noChangeAspect="1"/>
          </p:cNvPicPr>
          <p:nvPr/>
        </p:nvPicPr>
        <p:blipFill>
          <a:blip r:embed="rId9"/>
          <a:stretch>
            <a:fillRect/>
          </a:stretch>
        </p:blipFill>
        <p:spPr>
          <a:xfrm>
            <a:off x="6887201" y="682146"/>
            <a:ext cx="10134600" cy="4616873"/>
          </a:xfrm>
          <a:prstGeom prst="rect">
            <a:avLst/>
          </a:prstGeom>
        </p:spPr>
      </p:pic>
      <p:pic>
        <p:nvPicPr>
          <p:cNvPr id="10" name="Picture 9"/>
          <p:cNvPicPr>
            <a:picLocks noChangeAspect="1"/>
          </p:cNvPicPr>
          <p:nvPr/>
        </p:nvPicPr>
        <p:blipFill>
          <a:blip r:embed="rId10"/>
          <a:stretch>
            <a:fillRect/>
          </a:stretch>
        </p:blipFill>
        <p:spPr>
          <a:xfrm>
            <a:off x="7467600" y="5874707"/>
            <a:ext cx="8973802" cy="38486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TextBox 7"/>
          <p:cNvSpPr txBox="1"/>
          <p:nvPr/>
        </p:nvSpPr>
        <p:spPr>
          <a:xfrm>
            <a:off x="2597325" y="467225"/>
            <a:ext cx="15589018" cy="718145"/>
          </a:xfrm>
          <a:prstGeom prst="rect">
            <a:avLst/>
          </a:prstGeom>
        </p:spPr>
        <p:txBody>
          <a:bodyPr wrap="square" lIns="0" tIns="0" rIns="0" bIns="0" rtlCol="0" anchor="t">
            <a:spAutoFit/>
          </a:bodyPr>
          <a:lstStyle/>
          <a:p>
            <a:pPr>
              <a:lnSpc>
                <a:spcPts val="5626"/>
              </a:lnSpc>
            </a:pPr>
            <a:r>
              <a:rPr lang="en-US" sz="4800" dirty="0" err="1">
                <a:solidFill>
                  <a:srgbClr val="000000"/>
                </a:solidFill>
                <a:latin typeface="DM Sans Bold"/>
              </a:rPr>
              <a:t>Visualisasi</a:t>
            </a:r>
            <a:r>
              <a:rPr lang="en-US" sz="4800" dirty="0">
                <a:solidFill>
                  <a:srgbClr val="000000"/>
                </a:solidFill>
                <a:latin typeface="DM Sans Bold"/>
              </a:rPr>
              <a:t> Training </a:t>
            </a:r>
            <a:r>
              <a:rPr lang="en-US" sz="4800" dirty="0" smtClean="0">
                <a:solidFill>
                  <a:srgbClr val="000000"/>
                </a:solidFill>
                <a:latin typeface="DM Sans Bold"/>
              </a:rPr>
              <a:t>Dan Validation MLP</a:t>
            </a:r>
            <a:endParaRPr lang="en-US" sz="4800" dirty="0">
              <a:solidFill>
                <a:srgbClr val="000000"/>
              </a:solidFill>
              <a:latin typeface="DM Sans Bold"/>
            </a:endParaRPr>
          </a:p>
        </p:txBody>
      </p:sp>
      <p:pic>
        <p:nvPicPr>
          <p:cNvPr id="6" name="Picture 5"/>
          <p:cNvPicPr>
            <a:picLocks noChangeAspect="1"/>
          </p:cNvPicPr>
          <p:nvPr/>
        </p:nvPicPr>
        <p:blipFill>
          <a:blip r:embed="rId9"/>
          <a:stretch>
            <a:fillRect/>
          </a:stretch>
        </p:blipFill>
        <p:spPr>
          <a:xfrm>
            <a:off x="8153400" y="2190646"/>
            <a:ext cx="8309634" cy="5905708"/>
          </a:xfrm>
          <a:prstGeom prst="rect">
            <a:avLst/>
          </a:prstGeom>
        </p:spPr>
      </p:pic>
      <p:pic>
        <p:nvPicPr>
          <p:cNvPr id="9" name="Picture 8"/>
          <p:cNvPicPr>
            <a:picLocks noChangeAspect="1"/>
          </p:cNvPicPr>
          <p:nvPr/>
        </p:nvPicPr>
        <p:blipFill>
          <a:blip r:embed="rId10"/>
          <a:stretch>
            <a:fillRect/>
          </a:stretch>
        </p:blipFill>
        <p:spPr>
          <a:xfrm>
            <a:off x="1680740" y="2052171"/>
            <a:ext cx="5210175" cy="3933825"/>
          </a:xfrm>
          <a:prstGeom prst="rect">
            <a:avLst/>
          </a:prstGeom>
        </p:spPr>
      </p:pic>
      <p:pic>
        <p:nvPicPr>
          <p:cNvPr id="11" name="Picture 10"/>
          <p:cNvPicPr>
            <a:picLocks noChangeAspect="1"/>
          </p:cNvPicPr>
          <p:nvPr/>
        </p:nvPicPr>
        <p:blipFill>
          <a:blip r:embed="rId11"/>
          <a:stretch>
            <a:fillRect/>
          </a:stretch>
        </p:blipFill>
        <p:spPr>
          <a:xfrm>
            <a:off x="2185051" y="5859950"/>
            <a:ext cx="4721906" cy="476731"/>
          </a:xfrm>
          <a:prstGeom prst="rect">
            <a:avLst/>
          </a:prstGeom>
        </p:spPr>
      </p:pic>
    </p:spTree>
    <p:extLst>
      <p:ext uri="{BB962C8B-B14F-4D97-AF65-F5344CB8AC3E}">
        <p14:creationId xmlns:p14="http://schemas.microsoft.com/office/powerpoint/2010/main" val="192032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TextBox 7"/>
          <p:cNvSpPr txBox="1"/>
          <p:nvPr/>
        </p:nvSpPr>
        <p:spPr>
          <a:xfrm>
            <a:off x="5540831" y="810909"/>
            <a:ext cx="6743183" cy="718145"/>
          </a:xfrm>
          <a:prstGeom prst="rect">
            <a:avLst/>
          </a:prstGeom>
        </p:spPr>
        <p:txBody>
          <a:bodyPr wrap="square" lIns="0" tIns="0" rIns="0" bIns="0" rtlCol="0" anchor="t">
            <a:spAutoFit/>
          </a:bodyPr>
          <a:lstStyle/>
          <a:p>
            <a:pPr algn="ctr">
              <a:lnSpc>
                <a:spcPts val="5626"/>
              </a:lnSpc>
            </a:pPr>
            <a:r>
              <a:rPr lang="en-US" sz="4800" dirty="0" smtClean="0">
                <a:solidFill>
                  <a:srgbClr val="000000"/>
                </a:solidFill>
                <a:latin typeface="DM Sans Bold"/>
              </a:rPr>
              <a:t>Testing Model LSTM</a:t>
            </a:r>
            <a:endParaRPr lang="en-US" sz="4800" dirty="0">
              <a:solidFill>
                <a:srgbClr val="000000"/>
              </a:solidFill>
              <a:latin typeface="DM Sans Bold"/>
            </a:endParaRPr>
          </a:p>
        </p:txBody>
      </p:sp>
      <p:pic>
        <p:nvPicPr>
          <p:cNvPr id="8" name="Picture 7"/>
          <p:cNvPicPr>
            <a:picLocks noChangeAspect="1"/>
          </p:cNvPicPr>
          <p:nvPr/>
        </p:nvPicPr>
        <p:blipFill>
          <a:blip r:embed="rId9"/>
          <a:stretch>
            <a:fillRect/>
          </a:stretch>
        </p:blipFill>
        <p:spPr>
          <a:xfrm>
            <a:off x="2514600" y="2307185"/>
            <a:ext cx="5444520" cy="3429000"/>
          </a:xfrm>
          <a:prstGeom prst="rect">
            <a:avLst/>
          </a:prstGeom>
        </p:spPr>
      </p:pic>
      <p:pic>
        <p:nvPicPr>
          <p:cNvPr id="10" name="Picture 9"/>
          <p:cNvPicPr>
            <a:picLocks noChangeAspect="1"/>
          </p:cNvPicPr>
          <p:nvPr/>
        </p:nvPicPr>
        <p:blipFill>
          <a:blip r:embed="rId10"/>
          <a:stretch>
            <a:fillRect/>
          </a:stretch>
        </p:blipFill>
        <p:spPr>
          <a:xfrm>
            <a:off x="9176082" y="2307185"/>
            <a:ext cx="6215864" cy="3429000"/>
          </a:xfrm>
          <a:prstGeom prst="rect">
            <a:avLst/>
          </a:prstGeom>
        </p:spPr>
      </p:pic>
      <p:pic>
        <p:nvPicPr>
          <p:cNvPr id="12" name="Picture 11"/>
          <p:cNvPicPr>
            <a:picLocks noChangeAspect="1"/>
          </p:cNvPicPr>
          <p:nvPr/>
        </p:nvPicPr>
        <p:blipFill>
          <a:blip r:embed="rId11"/>
          <a:stretch>
            <a:fillRect/>
          </a:stretch>
        </p:blipFill>
        <p:spPr>
          <a:xfrm>
            <a:off x="6018094" y="6457415"/>
            <a:ext cx="5436463" cy="3412387"/>
          </a:xfrm>
          <a:prstGeom prst="rect">
            <a:avLst/>
          </a:prstGeom>
        </p:spPr>
      </p:pic>
    </p:spTree>
    <p:extLst>
      <p:ext uri="{BB962C8B-B14F-4D97-AF65-F5344CB8AC3E}">
        <p14:creationId xmlns:p14="http://schemas.microsoft.com/office/powerpoint/2010/main" val="2071189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TextBox 7"/>
          <p:cNvSpPr txBox="1"/>
          <p:nvPr/>
        </p:nvSpPr>
        <p:spPr>
          <a:xfrm>
            <a:off x="5540831" y="810909"/>
            <a:ext cx="6743183" cy="718145"/>
          </a:xfrm>
          <a:prstGeom prst="rect">
            <a:avLst/>
          </a:prstGeom>
        </p:spPr>
        <p:txBody>
          <a:bodyPr wrap="square" lIns="0" tIns="0" rIns="0" bIns="0" rtlCol="0" anchor="t">
            <a:spAutoFit/>
          </a:bodyPr>
          <a:lstStyle/>
          <a:p>
            <a:pPr algn="ctr">
              <a:lnSpc>
                <a:spcPts val="5626"/>
              </a:lnSpc>
            </a:pPr>
            <a:r>
              <a:rPr lang="en-US" sz="4800" dirty="0" smtClean="0">
                <a:solidFill>
                  <a:srgbClr val="000000"/>
                </a:solidFill>
                <a:latin typeface="DM Sans Bold"/>
              </a:rPr>
              <a:t>Testing Model LSTM</a:t>
            </a:r>
            <a:endParaRPr lang="en-US" sz="4800" dirty="0">
              <a:solidFill>
                <a:srgbClr val="000000"/>
              </a:solidFill>
              <a:latin typeface="DM Sans Bold"/>
            </a:endParaRPr>
          </a:p>
        </p:txBody>
      </p:sp>
      <p:pic>
        <p:nvPicPr>
          <p:cNvPr id="6" name="Picture 5"/>
          <p:cNvPicPr>
            <a:picLocks noChangeAspect="1"/>
          </p:cNvPicPr>
          <p:nvPr/>
        </p:nvPicPr>
        <p:blipFill>
          <a:blip r:embed="rId9"/>
          <a:stretch>
            <a:fillRect/>
          </a:stretch>
        </p:blipFill>
        <p:spPr>
          <a:xfrm>
            <a:off x="1428005" y="2339963"/>
            <a:ext cx="6593157" cy="3462719"/>
          </a:xfrm>
          <a:prstGeom prst="rect">
            <a:avLst/>
          </a:prstGeom>
        </p:spPr>
      </p:pic>
      <p:pic>
        <p:nvPicPr>
          <p:cNvPr id="9" name="Picture 8"/>
          <p:cNvPicPr>
            <a:picLocks noChangeAspect="1"/>
          </p:cNvPicPr>
          <p:nvPr/>
        </p:nvPicPr>
        <p:blipFill>
          <a:blip r:embed="rId10"/>
          <a:stretch>
            <a:fillRect/>
          </a:stretch>
        </p:blipFill>
        <p:spPr>
          <a:xfrm>
            <a:off x="5540831" y="6090474"/>
            <a:ext cx="5501965" cy="3498264"/>
          </a:xfrm>
          <a:prstGeom prst="rect">
            <a:avLst/>
          </a:prstGeom>
        </p:spPr>
      </p:pic>
      <p:pic>
        <p:nvPicPr>
          <p:cNvPr id="11" name="Picture 10"/>
          <p:cNvPicPr>
            <a:picLocks noChangeAspect="1"/>
          </p:cNvPicPr>
          <p:nvPr/>
        </p:nvPicPr>
        <p:blipFill>
          <a:blip r:embed="rId11"/>
          <a:stretch>
            <a:fillRect/>
          </a:stretch>
        </p:blipFill>
        <p:spPr>
          <a:xfrm>
            <a:off x="8869732" y="2339963"/>
            <a:ext cx="6593157" cy="3506285"/>
          </a:xfrm>
          <a:prstGeom prst="rect">
            <a:avLst/>
          </a:prstGeom>
        </p:spPr>
      </p:pic>
    </p:spTree>
    <p:extLst>
      <p:ext uri="{BB962C8B-B14F-4D97-AF65-F5344CB8AC3E}">
        <p14:creationId xmlns:p14="http://schemas.microsoft.com/office/powerpoint/2010/main" val="180412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TextBox 7"/>
          <p:cNvSpPr txBox="1"/>
          <p:nvPr/>
        </p:nvSpPr>
        <p:spPr>
          <a:xfrm>
            <a:off x="2891403" y="834924"/>
            <a:ext cx="12505191" cy="759980"/>
          </a:xfrm>
          <a:prstGeom prst="rect">
            <a:avLst/>
          </a:prstGeom>
        </p:spPr>
        <p:txBody>
          <a:bodyPr lIns="0" tIns="0" rIns="0" bIns="0" rtlCol="0" anchor="t">
            <a:spAutoFit/>
          </a:bodyPr>
          <a:lstStyle/>
          <a:p>
            <a:pPr algn="ctr">
              <a:lnSpc>
                <a:spcPts val="5626"/>
              </a:lnSpc>
            </a:pPr>
            <a:r>
              <a:rPr lang="en-US" sz="5800" dirty="0" err="1" smtClean="0">
                <a:solidFill>
                  <a:srgbClr val="000000"/>
                </a:solidFill>
                <a:latin typeface="DM Sans Bold"/>
              </a:rPr>
              <a:t>Tampilan</a:t>
            </a:r>
            <a:r>
              <a:rPr lang="en-US" sz="5800" dirty="0" smtClean="0">
                <a:solidFill>
                  <a:srgbClr val="000000"/>
                </a:solidFill>
                <a:latin typeface="DM Sans Bold"/>
              </a:rPr>
              <a:t> API</a:t>
            </a:r>
            <a:endParaRPr lang="en-US" sz="5800" dirty="0">
              <a:solidFill>
                <a:srgbClr val="000000"/>
              </a:solidFill>
              <a:latin typeface="DM Sans Bold"/>
            </a:endParaRPr>
          </a:p>
        </p:txBody>
      </p:sp>
      <p:pic>
        <p:nvPicPr>
          <p:cNvPr id="6" name="Picture 5"/>
          <p:cNvPicPr>
            <a:picLocks noChangeAspect="1"/>
          </p:cNvPicPr>
          <p:nvPr/>
        </p:nvPicPr>
        <p:blipFill>
          <a:blip r:embed="rId9"/>
          <a:stretch>
            <a:fillRect/>
          </a:stretch>
        </p:blipFill>
        <p:spPr>
          <a:xfrm>
            <a:off x="2891403" y="2187710"/>
            <a:ext cx="13282408" cy="6764189"/>
          </a:xfrm>
          <a:prstGeom prst="rect">
            <a:avLst/>
          </a:prstGeom>
        </p:spPr>
      </p:pic>
    </p:spTree>
    <p:extLst>
      <p:ext uri="{BB962C8B-B14F-4D97-AF65-F5344CB8AC3E}">
        <p14:creationId xmlns:p14="http://schemas.microsoft.com/office/powerpoint/2010/main" val="1494210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TextBox 7"/>
          <p:cNvSpPr txBox="1"/>
          <p:nvPr/>
        </p:nvSpPr>
        <p:spPr>
          <a:xfrm>
            <a:off x="2891403" y="1029036"/>
            <a:ext cx="12505191" cy="759980"/>
          </a:xfrm>
          <a:prstGeom prst="rect">
            <a:avLst/>
          </a:prstGeom>
        </p:spPr>
        <p:txBody>
          <a:bodyPr lIns="0" tIns="0" rIns="0" bIns="0" rtlCol="0" anchor="t">
            <a:spAutoFit/>
          </a:bodyPr>
          <a:lstStyle/>
          <a:p>
            <a:pPr>
              <a:lnSpc>
                <a:spcPts val="5626"/>
              </a:lnSpc>
            </a:pPr>
            <a:r>
              <a:rPr lang="en-US" sz="5800" dirty="0" smtClean="0">
                <a:solidFill>
                  <a:srgbClr val="000000"/>
                </a:solidFill>
                <a:latin typeface="DM Sans Bold"/>
              </a:rPr>
              <a:t>API Sentiment Analysis input text</a:t>
            </a:r>
            <a:endParaRPr lang="en-US" sz="5800" dirty="0">
              <a:solidFill>
                <a:srgbClr val="000000"/>
              </a:solidFill>
              <a:latin typeface="DM Sans Bold"/>
            </a:endParaRPr>
          </a:p>
        </p:txBody>
      </p:sp>
      <p:pic>
        <p:nvPicPr>
          <p:cNvPr id="6" name="Picture 5"/>
          <p:cNvPicPr>
            <a:picLocks noChangeAspect="1"/>
          </p:cNvPicPr>
          <p:nvPr/>
        </p:nvPicPr>
        <p:blipFill rotWithShape="1">
          <a:blip r:embed="rId9">
            <a:extLst>
              <a:ext uri="{28A0092B-C50C-407E-A947-70E740481C1C}">
                <a14:useLocalDpi xmlns:a14="http://schemas.microsoft.com/office/drawing/2010/main" val="0"/>
              </a:ext>
            </a:extLst>
          </a:blip>
          <a:srcRect l="9502" r="11206"/>
          <a:stretch/>
        </p:blipFill>
        <p:spPr>
          <a:xfrm>
            <a:off x="450093" y="2493094"/>
            <a:ext cx="9074908" cy="5722489"/>
          </a:xfrm>
          <a:prstGeom prst="rect">
            <a:avLst/>
          </a:prstGeom>
        </p:spPr>
      </p:pic>
      <p:pic>
        <p:nvPicPr>
          <p:cNvPr id="10" name="Picture 9"/>
          <p:cNvPicPr>
            <a:picLocks noChangeAspect="1"/>
          </p:cNvPicPr>
          <p:nvPr/>
        </p:nvPicPr>
        <p:blipFill rotWithShape="1">
          <a:blip r:embed="rId10">
            <a:extLst>
              <a:ext uri="{28A0092B-C50C-407E-A947-70E740481C1C}">
                <a14:useLocalDpi xmlns:a14="http://schemas.microsoft.com/office/drawing/2010/main" val="0"/>
              </a:ext>
            </a:extLst>
          </a:blip>
          <a:srcRect l="9092" t="5290" r="11363"/>
          <a:stretch/>
        </p:blipFill>
        <p:spPr>
          <a:xfrm>
            <a:off x="9699096" y="2533428"/>
            <a:ext cx="8414808" cy="5632890"/>
          </a:xfrm>
          <a:prstGeom prst="rect">
            <a:avLst/>
          </a:prstGeom>
        </p:spPr>
      </p:pic>
    </p:spTree>
    <p:extLst>
      <p:ext uri="{BB962C8B-B14F-4D97-AF65-F5344CB8AC3E}">
        <p14:creationId xmlns:p14="http://schemas.microsoft.com/office/powerpoint/2010/main" val="93126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TextBox 7"/>
          <p:cNvSpPr txBox="1"/>
          <p:nvPr/>
        </p:nvSpPr>
        <p:spPr>
          <a:xfrm>
            <a:off x="2891403" y="1029036"/>
            <a:ext cx="12505191" cy="718145"/>
          </a:xfrm>
          <a:prstGeom prst="rect">
            <a:avLst/>
          </a:prstGeom>
        </p:spPr>
        <p:txBody>
          <a:bodyPr lIns="0" tIns="0" rIns="0" bIns="0" rtlCol="0" anchor="t">
            <a:spAutoFit/>
          </a:bodyPr>
          <a:lstStyle/>
          <a:p>
            <a:pPr>
              <a:lnSpc>
                <a:spcPts val="5626"/>
              </a:lnSpc>
            </a:pPr>
            <a:r>
              <a:rPr lang="en-US" sz="5800" dirty="0" smtClean="0">
                <a:solidFill>
                  <a:srgbClr val="000000"/>
                </a:solidFill>
                <a:latin typeface="DM Sans Bold"/>
              </a:rPr>
              <a:t>API Sentiment Analysis input file</a:t>
            </a:r>
            <a:endParaRPr lang="en-US" sz="5800" dirty="0">
              <a:solidFill>
                <a:srgbClr val="000000"/>
              </a:solidFill>
              <a:latin typeface="DM Sans Bold"/>
            </a:endParaRPr>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9865" t="5603" r="10589"/>
          <a:stretch/>
        </p:blipFill>
        <p:spPr>
          <a:xfrm>
            <a:off x="9525000" y="3543299"/>
            <a:ext cx="8001000" cy="5338261"/>
          </a:xfrm>
          <a:prstGeom prst="rect">
            <a:avLst/>
          </a:prstGeom>
        </p:spPr>
      </p:pic>
      <p:pic>
        <p:nvPicPr>
          <p:cNvPr id="9" name="Picture 8"/>
          <p:cNvPicPr>
            <a:picLocks noChangeAspect="1"/>
          </p:cNvPicPr>
          <p:nvPr/>
        </p:nvPicPr>
        <p:blipFill rotWithShape="1">
          <a:blip r:embed="rId10">
            <a:extLst>
              <a:ext uri="{28A0092B-C50C-407E-A947-70E740481C1C}">
                <a14:useLocalDpi xmlns:a14="http://schemas.microsoft.com/office/drawing/2010/main" val="0"/>
              </a:ext>
            </a:extLst>
          </a:blip>
          <a:srcRect l="9375" t="5389" r="10322"/>
          <a:stretch/>
        </p:blipFill>
        <p:spPr>
          <a:xfrm>
            <a:off x="1211578" y="3508413"/>
            <a:ext cx="8077200" cy="5350288"/>
          </a:xfrm>
          <a:prstGeom prst="rect">
            <a:avLst/>
          </a:prstGeom>
        </p:spPr>
      </p:pic>
    </p:spTree>
    <p:extLst>
      <p:ext uri="{BB962C8B-B14F-4D97-AF65-F5344CB8AC3E}">
        <p14:creationId xmlns:p14="http://schemas.microsoft.com/office/powerpoint/2010/main" val="293962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TextBox 7"/>
          <p:cNvSpPr txBox="1"/>
          <p:nvPr/>
        </p:nvSpPr>
        <p:spPr>
          <a:xfrm>
            <a:off x="2568017" y="495992"/>
            <a:ext cx="12505191" cy="1436291"/>
          </a:xfrm>
          <a:prstGeom prst="rect">
            <a:avLst/>
          </a:prstGeom>
        </p:spPr>
        <p:txBody>
          <a:bodyPr lIns="0" tIns="0" rIns="0" bIns="0" rtlCol="0" anchor="t">
            <a:spAutoFit/>
          </a:bodyPr>
          <a:lstStyle/>
          <a:p>
            <a:pPr algn="ctr">
              <a:lnSpc>
                <a:spcPts val="5626"/>
              </a:lnSpc>
            </a:pPr>
            <a:r>
              <a:rPr lang="en-US" sz="5800" dirty="0" err="1" smtClean="0">
                <a:solidFill>
                  <a:srgbClr val="000000"/>
                </a:solidFill>
                <a:latin typeface="DM Sans Bold"/>
              </a:rPr>
              <a:t>Hasil</a:t>
            </a:r>
            <a:r>
              <a:rPr lang="en-US" sz="5800" dirty="0" smtClean="0">
                <a:solidFill>
                  <a:srgbClr val="000000"/>
                </a:solidFill>
                <a:latin typeface="DM Sans Bold"/>
              </a:rPr>
              <a:t> Sentiment Analysis </a:t>
            </a:r>
            <a:r>
              <a:rPr lang="en-US" sz="5800" dirty="0" err="1" smtClean="0">
                <a:solidFill>
                  <a:srgbClr val="000000"/>
                </a:solidFill>
                <a:latin typeface="DM Sans Bold"/>
              </a:rPr>
              <a:t>dari</a:t>
            </a:r>
            <a:r>
              <a:rPr lang="en-US" sz="5800" dirty="0" smtClean="0">
                <a:solidFill>
                  <a:srgbClr val="000000"/>
                </a:solidFill>
                <a:latin typeface="DM Sans Bold"/>
              </a:rPr>
              <a:t> dataset </a:t>
            </a:r>
            <a:r>
              <a:rPr lang="en-US" sz="5800" dirty="0" err="1" smtClean="0">
                <a:solidFill>
                  <a:srgbClr val="000000"/>
                </a:solidFill>
                <a:latin typeface="DM Sans Bold"/>
              </a:rPr>
              <a:t>file_</a:t>
            </a:r>
            <a:r>
              <a:rPr lang="en-US" sz="5800" dirty="0" err="1" smtClean="0">
                <a:solidFill>
                  <a:srgbClr val="000000"/>
                </a:solidFill>
                <a:latin typeface="DM Sans Bold"/>
              </a:rPr>
              <a:t>tweet</a:t>
            </a:r>
            <a:endParaRPr lang="en-US" sz="5800" dirty="0">
              <a:solidFill>
                <a:srgbClr val="000000"/>
              </a:solidFill>
              <a:latin typeface="DM Sans Bold"/>
            </a:endParaRPr>
          </a:p>
        </p:txBody>
      </p:sp>
      <p:pic>
        <p:nvPicPr>
          <p:cNvPr id="6" name="Picture 5"/>
          <p:cNvPicPr>
            <a:picLocks noChangeAspect="1"/>
          </p:cNvPicPr>
          <p:nvPr/>
        </p:nvPicPr>
        <p:blipFill>
          <a:blip r:embed="rId9"/>
          <a:stretch>
            <a:fillRect/>
          </a:stretch>
        </p:blipFill>
        <p:spPr>
          <a:xfrm>
            <a:off x="3022375" y="3143601"/>
            <a:ext cx="5277092" cy="5532869"/>
          </a:xfrm>
          <a:prstGeom prst="rect">
            <a:avLst/>
          </a:prstGeom>
        </p:spPr>
      </p:pic>
      <p:pic>
        <p:nvPicPr>
          <p:cNvPr id="9" name="Picture 8"/>
          <p:cNvPicPr>
            <a:picLocks noChangeAspect="1"/>
          </p:cNvPicPr>
          <p:nvPr/>
        </p:nvPicPr>
        <p:blipFill>
          <a:blip r:embed="rId10"/>
          <a:stretch>
            <a:fillRect/>
          </a:stretch>
        </p:blipFill>
        <p:spPr>
          <a:xfrm>
            <a:off x="10101279" y="3001530"/>
            <a:ext cx="5593828" cy="5539912"/>
          </a:xfrm>
          <a:prstGeom prst="rect">
            <a:avLst/>
          </a:prstGeom>
        </p:spPr>
      </p:pic>
      <p:sp>
        <p:nvSpPr>
          <p:cNvPr id="12" name="TextBox 7"/>
          <p:cNvSpPr txBox="1"/>
          <p:nvPr/>
        </p:nvSpPr>
        <p:spPr>
          <a:xfrm>
            <a:off x="11099489" y="2250427"/>
            <a:ext cx="3668129" cy="751103"/>
          </a:xfrm>
          <a:prstGeom prst="rect">
            <a:avLst/>
          </a:prstGeom>
        </p:spPr>
        <p:txBody>
          <a:bodyPr wrap="square" lIns="0" tIns="0" rIns="0" bIns="0" rtlCol="0" anchor="t">
            <a:spAutoFit/>
          </a:bodyPr>
          <a:lstStyle/>
          <a:p>
            <a:pPr algn="ctr">
              <a:lnSpc>
                <a:spcPts val="5626"/>
              </a:lnSpc>
            </a:pPr>
            <a:r>
              <a:rPr lang="en-US" sz="5800" dirty="0" smtClean="0">
                <a:solidFill>
                  <a:srgbClr val="000000"/>
                </a:solidFill>
                <a:latin typeface="DM Sans Bold"/>
              </a:rPr>
              <a:t>MLP</a:t>
            </a:r>
            <a:endParaRPr lang="en-US" sz="5800" dirty="0">
              <a:solidFill>
                <a:srgbClr val="000000"/>
              </a:solidFill>
              <a:latin typeface="DM Sans Bold"/>
            </a:endParaRPr>
          </a:p>
        </p:txBody>
      </p:sp>
      <p:sp>
        <p:nvSpPr>
          <p:cNvPr id="15" name="TextBox 7"/>
          <p:cNvSpPr txBox="1"/>
          <p:nvPr/>
        </p:nvSpPr>
        <p:spPr>
          <a:xfrm>
            <a:off x="3715680" y="2270902"/>
            <a:ext cx="3668129" cy="751103"/>
          </a:xfrm>
          <a:prstGeom prst="rect">
            <a:avLst/>
          </a:prstGeom>
        </p:spPr>
        <p:txBody>
          <a:bodyPr wrap="square" lIns="0" tIns="0" rIns="0" bIns="0" rtlCol="0" anchor="t">
            <a:spAutoFit/>
          </a:bodyPr>
          <a:lstStyle/>
          <a:p>
            <a:pPr algn="ctr">
              <a:lnSpc>
                <a:spcPts val="5626"/>
              </a:lnSpc>
            </a:pPr>
            <a:r>
              <a:rPr lang="en-US" sz="5800" dirty="0" smtClean="0">
                <a:solidFill>
                  <a:srgbClr val="000000"/>
                </a:solidFill>
                <a:latin typeface="DM Sans Bold"/>
              </a:rPr>
              <a:t>LSTM</a:t>
            </a:r>
            <a:endParaRPr lang="en-US" sz="5800" dirty="0">
              <a:solidFill>
                <a:srgbClr val="000000"/>
              </a:solidFill>
              <a:latin typeface="DM Sans Bold"/>
            </a:endParaRPr>
          </a:p>
        </p:txBody>
      </p:sp>
    </p:spTree>
    <p:extLst>
      <p:ext uri="{BB962C8B-B14F-4D97-AF65-F5344CB8AC3E}">
        <p14:creationId xmlns:p14="http://schemas.microsoft.com/office/powerpoint/2010/main" val="160893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xmlns=""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xmlns=""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xmlns="" r:embed="rId30"/>
                </a:ext>
              </a:extLst>
            </a:blip>
            <a:stretch>
              <a:fillRect/>
            </a:stretch>
          </a:blipFill>
          <a:ln cap="sq">
            <a:noFill/>
            <a:prstDash val="solid"/>
            <a:miter/>
          </a:ln>
        </p:spPr>
      </p:sp>
      <p:sp>
        <p:nvSpPr>
          <p:cNvPr id="18" name="TextBox 18"/>
          <p:cNvSpPr txBox="1"/>
          <p:nvPr/>
        </p:nvSpPr>
        <p:spPr>
          <a:xfrm>
            <a:off x="3159439" y="4482694"/>
            <a:ext cx="12053626" cy="4514056"/>
          </a:xfrm>
          <a:prstGeom prst="rect">
            <a:avLst/>
          </a:prstGeom>
        </p:spPr>
        <p:txBody>
          <a:bodyPr wrap="square" lIns="0" tIns="0" rIns="0" bIns="0" rtlCol="0" anchor="t">
            <a:spAutoFit/>
          </a:bodyPr>
          <a:lstStyle/>
          <a:p>
            <a:pPr>
              <a:lnSpc>
                <a:spcPts val="4381"/>
              </a:lnSpc>
            </a:pPr>
            <a:r>
              <a:rPr lang="en-US" sz="3200" dirty="0" err="1"/>
              <a:t>Analisis</a:t>
            </a:r>
            <a:r>
              <a:rPr lang="en-US" sz="3200" dirty="0"/>
              <a:t> </a:t>
            </a:r>
            <a:r>
              <a:rPr lang="en-US" sz="3200" dirty="0" err="1"/>
              <a:t>sentimen</a:t>
            </a:r>
            <a:r>
              <a:rPr lang="en-US" sz="3200" dirty="0"/>
              <a:t> </a:t>
            </a:r>
            <a:r>
              <a:rPr lang="en-US" sz="3200" dirty="0" err="1"/>
              <a:t>adalah</a:t>
            </a:r>
            <a:r>
              <a:rPr lang="en-US" sz="3200" dirty="0"/>
              <a:t> proses </a:t>
            </a:r>
            <a:r>
              <a:rPr lang="en-US" sz="3200" dirty="0" err="1"/>
              <a:t>menganalisis</a:t>
            </a:r>
            <a:r>
              <a:rPr lang="en-US" sz="3200" dirty="0"/>
              <a:t> </a:t>
            </a:r>
            <a:r>
              <a:rPr lang="en-US" sz="3200" dirty="0" err="1"/>
              <a:t>teks</a:t>
            </a:r>
            <a:r>
              <a:rPr lang="en-US" sz="3200" dirty="0"/>
              <a:t> digital </a:t>
            </a:r>
            <a:r>
              <a:rPr lang="en-US" sz="3200" dirty="0" err="1"/>
              <a:t>untuk</a:t>
            </a:r>
            <a:r>
              <a:rPr lang="en-US" sz="3200" dirty="0"/>
              <a:t> </a:t>
            </a:r>
            <a:r>
              <a:rPr lang="en-US" sz="3200" dirty="0" err="1"/>
              <a:t>menentukan</a:t>
            </a:r>
            <a:r>
              <a:rPr lang="en-US" sz="3200" dirty="0"/>
              <a:t> </a:t>
            </a:r>
            <a:r>
              <a:rPr lang="en-US" sz="3200" dirty="0" err="1"/>
              <a:t>apakah</a:t>
            </a:r>
            <a:r>
              <a:rPr lang="en-US" sz="3200" dirty="0"/>
              <a:t> nada </a:t>
            </a:r>
            <a:r>
              <a:rPr lang="en-US" sz="3200" dirty="0" err="1"/>
              <a:t>emosional</a:t>
            </a:r>
            <a:r>
              <a:rPr lang="en-US" sz="3200" dirty="0"/>
              <a:t> </a:t>
            </a:r>
            <a:r>
              <a:rPr lang="en-US" sz="3200" dirty="0" err="1"/>
              <a:t>pesan</a:t>
            </a:r>
            <a:r>
              <a:rPr lang="en-US" sz="3200" dirty="0"/>
              <a:t> </a:t>
            </a:r>
            <a:r>
              <a:rPr lang="en-US" sz="3200" dirty="0" err="1"/>
              <a:t>tersebut</a:t>
            </a:r>
            <a:r>
              <a:rPr lang="en-US" sz="3200" dirty="0"/>
              <a:t> </a:t>
            </a:r>
            <a:r>
              <a:rPr lang="en-US" sz="3200" dirty="0" err="1"/>
              <a:t>positif</a:t>
            </a:r>
            <a:r>
              <a:rPr lang="en-US" sz="3200" dirty="0"/>
              <a:t>, </a:t>
            </a:r>
            <a:r>
              <a:rPr lang="en-US" sz="3200" dirty="0" err="1"/>
              <a:t>negatif</a:t>
            </a:r>
            <a:r>
              <a:rPr lang="en-US" sz="3200" dirty="0"/>
              <a:t>, </a:t>
            </a:r>
            <a:r>
              <a:rPr lang="en-US" sz="3200" dirty="0" err="1"/>
              <a:t>atau</a:t>
            </a:r>
            <a:r>
              <a:rPr lang="en-US" sz="3200" dirty="0"/>
              <a:t> </a:t>
            </a:r>
            <a:r>
              <a:rPr lang="en-US" sz="3200" dirty="0" err="1"/>
              <a:t>netral</a:t>
            </a:r>
            <a:r>
              <a:rPr lang="en-US" sz="3200" dirty="0"/>
              <a:t>. </a:t>
            </a:r>
            <a:r>
              <a:rPr lang="en-US" sz="3200" dirty="0" err="1"/>
              <a:t>Alat</a:t>
            </a:r>
            <a:r>
              <a:rPr lang="en-US" sz="3200" dirty="0"/>
              <a:t> </a:t>
            </a:r>
            <a:r>
              <a:rPr lang="en-US" sz="3200" dirty="0" err="1"/>
              <a:t>analisis</a:t>
            </a:r>
            <a:r>
              <a:rPr lang="en-US" sz="3200" dirty="0"/>
              <a:t> </a:t>
            </a:r>
            <a:r>
              <a:rPr lang="en-US" sz="3200" dirty="0" err="1"/>
              <a:t>sentimen</a:t>
            </a:r>
            <a:r>
              <a:rPr lang="en-US" sz="3200" dirty="0"/>
              <a:t> </a:t>
            </a:r>
            <a:r>
              <a:rPr lang="en-US" sz="3200" dirty="0" err="1"/>
              <a:t>dapat</a:t>
            </a:r>
            <a:r>
              <a:rPr lang="en-US" sz="3200" dirty="0"/>
              <a:t> </a:t>
            </a:r>
            <a:r>
              <a:rPr lang="en-US" sz="3200" dirty="0" err="1"/>
              <a:t>memindai</a:t>
            </a:r>
            <a:r>
              <a:rPr lang="en-US" sz="3200" dirty="0"/>
              <a:t> </a:t>
            </a:r>
            <a:r>
              <a:rPr lang="en-US" sz="3200" dirty="0" err="1"/>
              <a:t>teks</a:t>
            </a:r>
            <a:r>
              <a:rPr lang="en-US" sz="3200" dirty="0"/>
              <a:t> </a:t>
            </a:r>
            <a:r>
              <a:rPr lang="en-US" sz="3200" dirty="0" err="1"/>
              <a:t>ini</a:t>
            </a:r>
            <a:r>
              <a:rPr lang="en-US" sz="3200" dirty="0"/>
              <a:t> </a:t>
            </a:r>
            <a:r>
              <a:rPr lang="en-US" sz="3200" dirty="0" err="1"/>
              <a:t>untuk</a:t>
            </a:r>
            <a:r>
              <a:rPr lang="en-US" sz="3200" dirty="0"/>
              <a:t> </a:t>
            </a:r>
            <a:r>
              <a:rPr lang="en-US" sz="3200" dirty="0" err="1"/>
              <a:t>secara</a:t>
            </a:r>
            <a:r>
              <a:rPr lang="en-US" sz="3200" dirty="0"/>
              <a:t> </a:t>
            </a:r>
            <a:r>
              <a:rPr lang="en-US" sz="3200" dirty="0" err="1"/>
              <a:t>otomatis</a:t>
            </a:r>
            <a:r>
              <a:rPr lang="en-US" sz="3200" dirty="0"/>
              <a:t> </a:t>
            </a:r>
            <a:r>
              <a:rPr lang="en-US" sz="3200" dirty="0" err="1"/>
              <a:t>menentukan</a:t>
            </a:r>
            <a:r>
              <a:rPr lang="en-US" sz="3200" dirty="0"/>
              <a:t> </a:t>
            </a:r>
            <a:r>
              <a:rPr lang="en-US" sz="3200" dirty="0" err="1"/>
              <a:t>sikap</a:t>
            </a:r>
            <a:r>
              <a:rPr lang="en-US" sz="3200" dirty="0"/>
              <a:t> </a:t>
            </a:r>
            <a:r>
              <a:rPr lang="en-US" sz="3200" dirty="0" err="1"/>
              <a:t>penulis</a:t>
            </a:r>
            <a:r>
              <a:rPr lang="en-US" sz="3200" dirty="0"/>
              <a:t> </a:t>
            </a:r>
            <a:r>
              <a:rPr lang="en-US" sz="3200" dirty="0" err="1"/>
              <a:t>terhadap</a:t>
            </a:r>
            <a:r>
              <a:rPr lang="en-US" sz="3200" dirty="0"/>
              <a:t> </a:t>
            </a:r>
            <a:r>
              <a:rPr lang="en-US" sz="3200" dirty="0" err="1"/>
              <a:t>suatu</a:t>
            </a:r>
            <a:r>
              <a:rPr lang="en-US" sz="3200" dirty="0"/>
              <a:t> </a:t>
            </a:r>
            <a:r>
              <a:rPr lang="en-US" sz="3200" dirty="0" err="1"/>
              <a:t>topik</a:t>
            </a:r>
            <a:r>
              <a:rPr lang="en-US" sz="3200" dirty="0" smtClean="0"/>
              <a:t>.</a:t>
            </a:r>
          </a:p>
          <a:p>
            <a:pPr>
              <a:lnSpc>
                <a:spcPts val="4381"/>
              </a:lnSpc>
            </a:pPr>
            <a:endParaRPr lang="en-US" sz="3200" dirty="0"/>
          </a:p>
          <a:p>
            <a:pPr>
              <a:lnSpc>
                <a:spcPts val="4381"/>
              </a:lnSpc>
            </a:pPr>
            <a:r>
              <a:rPr lang="en-US" sz="3200" dirty="0" smtClean="0"/>
              <a:t>Perusahaan </a:t>
            </a:r>
            <a:r>
              <a:rPr lang="en-US" sz="3200" dirty="0" err="1"/>
              <a:t>menggunakan</a:t>
            </a:r>
            <a:r>
              <a:rPr lang="en-US" sz="3200" dirty="0"/>
              <a:t> </a:t>
            </a:r>
            <a:r>
              <a:rPr lang="en-US" sz="3200" dirty="0" err="1"/>
              <a:t>wawasan</a:t>
            </a:r>
            <a:r>
              <a:rPr lang="en-US" sz="3200" dirty="0"/>
              <a:t> </a:t>
            </a:r>
            <a:r>
              <a:rPr lang="en-US" sz="3200" dirty="0" err="1"/>
              <a:t>dari</a:t>
            </a:r>
            <a:r>
              <a:rPr lang="en-US" sz="3200" dirty="0"/>
              <a:t> </a:t>
            </a:r>
            <a:r>
              <a:rPr lang="en-US" sz="3200" dirty="0" err="1"/>
              <a:t>analisis</a:t>
            </a:r>
            <a:r>
              <a:rPr lang="en-US" sz="3200" dirty="0"/>
              <a:t> </a:t>
            </a:r>
            <a:r>
              <a:rPr lang="en-US" sz="3200" dirty="0" err="1"/>
              <a:t>sentimen</a:t>
            </a:r>
            <a:r>
              <a:rPr lang="en-US" sz="3200" dirty="0"/>
              <a:t> </a:t>
            </a:r>
            <a:r>
              <a:rPr lang="en-US" sz="3200" dirty="0" err="1"/>
              <a:t>untuk</a:t>
            </a:r>
            <a:r>
              <a:rPr lang="en-US" sz="3200" dirty="0"/>
              <a:t> </a:t>
            </a:r>
            <a:r>
              <a:rPr lang="en-US" sz="3200" dirty="0" err="1"/>
              <a:t>meningkatkan</a:t>
            </a:r>
            <a:r>
              <a:rPr lang="en-US" sz="3200" dirty="0"/>
              <a:t> </a:t>
            </a:r>
            <a:r>
              <a:rPr lang="en-US" sz="3200" dirty="0" err="1"/>
              <a:t>mutu</a:t>
            </a:r>
            <a:r>
              <a:rPr lang="en-US" sz="3200" dirty="0"/>
              <a:t> </a:t>
            </a:r>
            <a:r>
              <a:rPr lang="en-US" sz="3200" dirty="0" err="1"/>
              <a:t>layanan</a:t>
            </a:r>
            <a:r>
              <a:rPr lang="en-US" sz="3200" dirty="0"/>
              <a:t> </a:t>
            </a:r>
            <a:r>
              <a:rPr lang="en-US" sz="3200" dirty="0" err="1"/>
              <a:t>pelanggan</a:t>
            </a:r>
            <a:r>
              <a:rPr lang="en-US" sz="3200" dirty="0"/>
              <a:t> </a:t>
            </a:r>
            <a:r>
              <a:rPr lang="en-US" sz="3200" dirty="0" err="1"/>
              <a:t>dan</a:t>
            </a:r>
            <a:r>
              <a:rPr lang="en-US" sz="3200" dirty="0"/>
              <a:t> </a:t>
            </a:r>
            <a:r>
              <a:rPr lang="en-US" sz="3200" dirty="0" err="1"/>
              <a:t>meningkatkan</a:t>
            </a:r>
            <a:r>
              <a:rPr lang="en-US" sz="3200" dirty="0"/>
              <a:t> </a:t>
            </a:r>
            <a:r>
              <a:rPr lang="en-US" sz="3200" dirty="0" err="1"/>
              <a:t>reputasi</a:t>
            </a:r>
            <a:r>
              <a:rPr lang="en-US" sz="3200" dirty="0"/>
              <a:t> </a:t>
            </a:r>
            <a:r>
              <a:rPr lang="en-US" sz="3200" dirty="0" err="1"/>
              <a:t>merek</a:t>
            </a:r>
            <a:r>
              <a:rPr lang="en-US" sz="3200" dirty="0"/>
              <a:t>.</a:t>
            </a:r>
            <a:endParaRPr lang="en-US" sz="3200" spc="-87" dirty="0">
              <a:solidFill>
                <a:srgbClr val="000000"/>
              </a:solidFill>
              <a:latin typeface="DM Sans Bold"/>
            </a:endParaRP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20" name="Rectangle 19"/>
          <p:cNvSpPr/>
          <p:nvPr/>
        </p:nvSpPr>
        <p:spPr>
          <a:xfrm>
            <a:off x="3082973" y="2894666"/>
            <a:ext cx="9144000" cy="769441"/>
          </a:xfrm>
          <a:prstGeom prst="rect">
            <a:avLst/>
          </a:prstGeom>
        </p:spPr>
        <p:txBody>
          <a:bodyPr>
            <a:spAutoFit/>
          </a:bodyPr>
          <a:lstStyle/>
          <a:p>
            <a:r>
              <a:rPr lang="en-US" sz="4400" b="1" dirty="0" smtClean="0">
                <a:solidFill>
                  <a:srgbClr val="374151"/>
                </a:solidFill>
                <a:latin typeface="__Inter_aaf875"/>
              </a:rPr>
              <a:t>PENDAHULUAN</a:t>
            </a:r>
            <a:endParaRPr lang="en-US" sz="4400" b="1" dirty="0"/>
          </a:p>
        </p:txBody>
      </p:sp>
    </p:spTree>
    <p:extLst>
      <p:ext uri="{BB962C8B-B14F-4D97-AF65-F5344CB8AC3E}">
        <p14:creationId xmlns:p14="http://schemas.microsoft.com/office/powerpoint/2010/main" val="1558611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7" name="TextBox 7"/>
          <p:cNvSpPr txBox="1"/>
          <p:nvPr/>
        </p:nvSpPr>
        <p:spPr>
          <a:xfrm>
            <a:off x="2891403" y="1029036"/>
            <a:ext cx="12505191" cy="751103"/>
          </a:xfrm>
          <a:prstGeom prst="rect">
            <a:avLst/>
          </a:prstGeom>
        </p:spPr>
        <p:txBody>
          <a:bodyPr lIns="0" tIns="0" rIns="0" bIns="0" rtlCol="0" anchor="t">
            <a:spAutoFit/>
          </a:bodyPr>
          <a:lstStyle/>
          <a:p>
            <a:pPr algn="ctr">
              <a:lnSpc>
                <a:spcPts val="5626"/>
              </a:lnSpc>
            </a:pPr>
            <a:r>
              <a:rPr lang="en-US" sz="5800" dirty="0" err="1" smtClean="0">
                <a:solidFill>
                  <a:srgbClr val="000000"/>
                </a:solidFill>
                <a:latin typeface="DM Sans Bold"/>
              </a:rPr>
              <a:t>Kesimpulan</a:t>
            </a:r>
            <a:endParaRPr lang="en-US" sz="5800" dirty="0">
              <a:solidFill>
                <a:srgbClr val="000000"/>
              </a:solidFill>
              <a:latin typeface="DM Sans Bold"/>
            </a:endParaRPr>
          </a:p>
        </p:txBody>
      </p:sp>
      <p:sp>
        <p:nvSpPr>
          <p:cNvPr id="10" name="TextBox 8"/>
          <p:cNvSpPr txBox="1"/>
          <p:nvPr/>
        </p:nvSpPr>
        <p:spPr>
          <a:xfrm>
            <a:off x="2891403" y="2937768"/>
            <a:ext cx="14991306" cy="4411464"/>
          </a:xfrm>
          <a:prstGeom prst="rect">
            <a:avLst/>
          </a:prstGeom>
        </p:spPr>
        <p:txBody>
          <a:bodyPr wrap="square" lIns="0" tIns="0" rIns="0" bIns="0" rtlCol="0" anchor="t">
            <a:spAutoFit/>
          </a:bodyPr>
          <a:lstStyle/>
          <a:p>
            <a:pPr marL="457200" indent="-457200">
              <a:lnSpc>
                <a:spcPts val="4321"/>
              </a:lnSpc>
              <a:buFont typeface="Arial" panose="020B0604020202020204" pitchFamily="34" charset="0"/>
              <a:buChar char="•"/>
            </a:pPr>
            <a:r>
              <a:rPr lang="en-US" sz="3200" spc="51" dirty="0" smtClean="0">
                <a:solidFill>
                  <a:srgbClr val="000000"/>
                </a:solidFill>
                <a:latin typeface="DM Sans Bold"/>
              </a:rPr>
              <a:t>Model LSTM </a:t>
            </a:r>
            <a:r>
              <a:rPr lang="en-US" sz="3200" spc="51" dirty="0" err="1" smtClean="0">
                <a:solidFill>
                  <a:srgbClr val="000000"/>
                </a:solidFill>
                <a:latin typeface="DM Sans Bold"/>
              </a:rPr>
              <a:t>memiliki</a:t>
            </a:r>
            <a:r>
              <a:rPr lang="en-US" sz="3200" spc="51" dirty="0" smtClean="0">
                <a:solidFill>
                  <a:srgbClr val="000000"/>
                </a:solidFill>
                <a:latin typeface="DM Sans Bold"/>
              </a:rPr>
              <a:t> </a:t>
            </a:r>
            <a:r>
              <a:rPr lang="en-US" sz="3200" spc="51" dirty="0" err="1" smtClean="0">
                <a:solidFill>
                  <a:srgbClr val="000000"/>
                </a:solidFill>
                <a:latin typeface="DM Sans Bold"/>
              </a:rPr>
              <a:t>akurasi</a:t>
            </a:r>
            <a:r>
              <a:rPr lang="en-US" sz="3200" spc="51" dirty="0" smtClean="0">
                <a:solidFill>
                  <a:srgbClr val="000000"/>
                </a:solidFill>
                <a:latin typeface="DM Sans Bold"/>
              </a:rPr>
              <a:t> </a:t>
            </a:r>
            <a:r>
              <a:rPr lang="en-US" sz="3200" spc="51" dirty="0" err="1" smtClean="0">
                <a:solidFill>
                  <a:srgbClr val="000000"/>
                </a:solidFill>
                <a:latin typeface="DM Sans Bold"/>
              </a:rPr>
              <a:t>sebesar</a:t>
            </a:r>
            <a:r>
              <a:rPr lang="en-US" sz="3200" spc="51" dirty="0" smtClean="0">
                <a:solidFill>
                  <a:srgbClr val="000000"/>
                </a:solidFill>
                <a:latin typeface="DM Sans Bold"/>
              </a:rPr>
              <a:t> 91%</a:t>
            </a:r>
          </a:p>
          <a:p>
            <a:pPr marL="457200" indent="-457200">
              <a:lnSpc>
                <a:spcPts val="4321"/>
              </a:lnSpc>
              <a:buFont typeface="Arial" panose="020B0604020202020204" pitchFamily="34" charset="0"/>
              <a:buChar char="•"/>
            </a:pPr>
            <a:r>
              <a:rPr lang="en-US" sz="3200" spc="51" dirty="0" smtClean="0">
                <a:solidFill>
                  <a:srgbClr val="000000"/>
                </a:solidFill>
                <a:latin typeface="DM Sans Bold"/>
              </a:rPr>
              <a:t>Model MLP </a:t>
            </a:r>
            <a:r>
              <a:rPr lang="en-US" sz="3200" spc="51" dirty="0" err="1" smtClean="0">
                <a:solidFill>
                  <a:srgbClr val="000000"/>
                </a:solidFill>
                <a:latin typeface="DM Sans Bold"/>
              </a:rPr>
              <a:t>memiliki</a:t>
            </a:r>
            <a:r>
              <a:rPr lang="en-US" sz="3200" spc="51" dirty="0" smtClean="0">
                <a:solidFill>
                  <a:srgbClr val="000000"/>
                </a:solidFill>
                <a:latin typeface="DM Sans Bold"/>
              </a:rPr>
              <a:t> </a:t>
            </a:r>
            <a:r>
              <a:rPr lang="en-US" sz="3200" spc="51" dirty="0" err="1" smtClean="0">
                <a:solidFill>
                  <a:srgbClr val="000000"/>
                </a:solidFill>
                <a:latin typeface="DM Sans Bold"/>
              </a:rPr>
              <a:t>akurasi</a:t>
            </a:r>
            <a:r>
              <a:rPr lang="en-US" sz="3200" spc="51" dirty="0" smtClean="0">
                <a:solidFill>
                  <a:srgbClr val="000000"/>
                </a:solidFill>
                <a:latin typeface="DM Sans Bold"/>
              </a:rPr>
              <a:t> </a:t>
            </a:r>
            <a:r>
              <a:rPr lang="en-US" sz="3200" spc="51" dirty="0" err="1" smtClean="0">
                <a:solidFill>
                  <a:srgbClr val="000000"/>
                </a:solidFill>
                <a:latin typeface="DM Sans Bold"/>
              </a:rPr>
              <a:t>sebesar</a:t>
            </a:r>
            <a:r>
              <a:rPr lang="en-US" sz="3200" spc="51" dirty="0" smtClean="0">
                <a:solidFill>
                  <a:srgbClr val="000000"/>
                </a:solidFill>
                <a:latin typeface="DM Sans Bold"/>
              </a:rPr>
              <a:t> 84,9%</a:t>
            </a:r>
          </a:p>
          <a:p>
            <a:pPr marL="457200" indent="-457200">
              <a:lnSpc>
                <a:spcPts val="4321"/>
              </a:lnSpc>
              <a:buFont typeface="Arial" panose="020B0604020202020204" pitchFamily="34" charset="0"/>
              <a:buChar char="•"/>
            </a:pPr>
            <a:endParaRPr lang="en-US" sz="3200" spc="51" dirty="0" smtClean="0">
              <a:solidFill>
                <a:srgbClr val="000000"/>
              </a:solidFill>
              <a:latin typeface="DM Sans Bold"/>
            </a:endParaRPr>
          </a:p>
          <a:p>
            <a:pPr marL="457200" indent="-457200">
              <a:lnSpc>
                <a:spcPts val="4321"/>
              </a:lnSpc>
              <a:buFont typeface="Arial" panose="020B0604020202020204" pitchFamily="34" charset="0"/>
              <a:buChar char="•"/>
            </a:pPr>
            <a:r>
              <a:rPr lang="en-US" sz="3200" spc="51" dirty="0" smtClean="0">
                <a:solidFill>
                  <a:srgbClr val="000000"/>
                </a:solidFill>
                <a:latin typeface="DM Sans Bold"/>
              </a:rPr>
              <a:t>Model LSTM</a:t>
            </a:r>
            <a:r>
              <a:rPr lang="en-US" sz="3200"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cocok</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untuk</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memodelkan</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ketergantungan</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jangka</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panjang</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dalam</a:t>
            </a:r>
            <a:r>
              <a:rPr lang="en-US" sz="3200" b="1" spc="51" dirty="0">
                <a:solidFill>
                  <a:srgbClr val="000000"/>
                </a:solidFill>
                <a:latin typeface="DM Sans" panose="020B0604020202020204" charset="0"/>
              </a:rPr>
              <a:t> data </a:t>
            </a:r>
            <a:r>
              <a:rPr lang="en-US" sz="3200" b="1" spc="51" dirty="0" err="1">
                <a:solidFill>
                  <a:srgbClr val="000000"/>
                </a:solidFill>
                <a:latin typeface="DM Sans" panose="020B0604020202020204" charset="0"/>
              </a:rPr>
              <a:t>sekuensial</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Namun</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membutuhkan</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waktu</a:t>
            </a:r>
            <a:r>
              <a:rPr lang="en-US" sz="3200" b="1" spc="51" dirty="0">
                <a:solidFill>
                  <a:srgbClr val="000000"/>
                </a:solidFill>
                <a:latin typeface="DM Sans" panose="020B0604020202020204" charset="0"/>
              </a:rPr>
              <a:t> </a:t>
            </a:r>
            <a:r>
              <a:rPr lang="en-US" sz="3200" b="1" spc="51" dirty="0" err="1">
                <a:solidFill>
                  <a:srgbClr val="000000"/>
                </a:solidFill>
                <a:latin typeface="DM Sans" panose="020B0604020202020204" charset="0"/>
              </a:rPr>
              <a:t>komptasi</a:t>
            </a:r>
            <a:r>
              <a:rPr lang="en-US" sz="3200" b="1" spc="51" dirty="0">
                <a:solidFill>
                  <a:srgbClr val="000000"/>
                </a:solidFill>
                <a:latin typeface="DM Sans" panose="020B0604020202020204" charset="0"/>
              </a:rPr>
              <a:t> yang lama</a:t>
            </a:r>
          </a:p>
          <a:p>
            <a:pPr>
              <a:lnSpc>
                <a:spcPts val="4321"/>
              </a:lnSpc>
            </a:pPr>
            <a:endParaRPr lang="en-US" sz="3200" spc="51" dirty="0" smtClean="0">
              <a:solidFill>
                <a:srgbClr val="000000"/>
              </a:solidFill>
              <a:latin typeface="DM Sans" panose="020B0604020202020204" charset="0"/>
            </a:endParaRPr>
          </a:p>
          <a:p>
            <a:pPr marL="457200" indent="-457200">
              <a:lnSpc>
                <a:spcPts val="4321"/>
              </a:lnSpc>
              <a:buFont typeface="Arial" panose="020B0604020202020204" pitchFamily="34" charset="0"/>
              <a:buChar char="•"/>
            </a:pPr>
            <a:r>
              <a:rPr lang="en-US" sz="3200" spc="51" dirty="0" smtClean="0">
                <a:solidFill>
                  <a:srgbClr val="000000"/>
                </a:solidFill>
                <a:latin typeface="DM Sans Bold"/>
              </a:rPr>
              <a:t>Model MLP </a:t>
            </a:r>
            <a:r>
              <a:rPr lang="en-US" sz="3200" spc="51" dirty="0" err="1" smtClean="0">
                <a:solidFill>
                  <a:srgbClr val="000000"/>
                </a:solidFill>
                <a:latin typeface="DM Sans Bold"/>
              </a:rPr>
              <a:t>lebih</a:t>
            </a:r>
            <a:r>
              <a:rPr lang="en-US" sz="3200" spc="51" dirty="0" smtClean="0">
                <a:solidFill>
                  <a:srgbClr val="000000"/>
                </a:solidFill>
                <a:latin typeface="DM Sans Bold"/>
              </a:rPr>
              <a:t> </a:t>
            </a:r>
            <a:r>
              <a:rPr lang="en-US" sz="3200" spc="51" dirty="0" err="1" smtClean="0">
                <a:solidFill>
                  <a:srgbClr val="000000"/>
                </a:solidFill>
                <a:latin typeface="DM Sans Bold"/>
              </a:rPr>
              <a:t>sederhana</a:t>
            </a:r>
            <a:r>
              <a:rPr lang="en-US" sz="3200" spc="51" dirty="0" smtClean="0">
                <a:solidFill>
                  <a:srgbClr val="000000"/>
                </a:solidFill>
                <a:latin typeface="DM Sans Bold"/>
              </a:rPr>
              <a:t> </a:t>
            </a:r>
            <a:r>
              <a:rPr lang="en-US" sz="3200" spc="51" dirty="0" err="1" smtClean="0">
                <a:solidFill>
                  <a:srgbClr val="000000"/>
                </a:solidFill>
                <a:latin typeface="DM Sans Bold"/>
              </a:rPr>
              <a:t>dan</a:t>
            </a:r>
            <a:r>
              <a:rPr lang="en-US" sz="3200" spc="51" dirty="0" smtClean="0">
                <a:solidFill>
                  <a:srgbClr val="000000"/>
                </a:solidFill>
                <a:latin typeface="DM Sans Bold"/>
              </a:rPr>
              <a:t> </a:t>
            </a:r>
            <a:r>
              <a:rPr lang="en-US" sz="3200" spc="51" dirty="0" err="1" smtClean="0">
                <a:solidFill>
                  <a:srgbClr val="000000"/>
                </a:solidFill>
                <a:latin typeface="DM Sans Bold"/>
              </a:rPr>
              <a:t>komputasinya</a:t>
            </a:r>
            <a:r>
              <a:rPr lang="en-US" sz="3200" spc="51" dirty="0" smtClean="0">
                <a:solidFill>
                  <a:srgbClr val="000000"/>
                </a:solidFill>
                <a:latin typeface="DM Sans Bold"/>
              </a:rPr>
              <a:t> </a:t>
            </a:r>
            <a:r>
              <a:rPr lang="en-US" sz="3200" spc="51" dirty="0" err="1" smtClean="0">
                <a:solidFill>
                  <a:srgbClr val="000000"/>
                </a:solidFill>
                <a:latin typeface="DM Sans Bold"/>
              </a:rPr>
              <a:t>lebih</a:t>
            </a:r>
            <a:r>
              <a:rPr lang="en-US" sz="3200" spc="51" dirty="0" smtClean="0">
                <a:solidFill>
                  <a:srgbClr val="000000"/>
                </a:solidFill>
                <a:latin typeface="DM Sans Bold"/>
              </a:rPr>
              <a:t> </a:t>
            </a:r>
            <a:r>
              <a:rPr lang="en-US" sz="3200" spc="51" dirty="0" err="1" smtClean="0">
                <a:solidFill>
                  <a:srgbClr val="000000"/>
                </a:solidFill>
                <a:latin typeface="DM Sans Bold"/>
              </a:rPr>
              <a:t>cepat</a:t>
            </a:r>
            <a:r>
              <a:rPr lang="en-US" sz="3200" spc="51" dirty="0" smtClean="0">
                <a:solidFill>
                  <a:srgbClr val="000000"/>
                </a:solidFill>
                <a:latin typeface="DM Sans Bold"/>
              </a:rPr>
              <a:t> ( </a:t>
            </a:r>
            <a:r>
              <a:rPr lang="en-US" sz="3200" spc="51" dirty="0" err="1" smtClean="0">
                <a:solidFill>
                  <a:srgbClr val="000000"/>
                </a:solidFill>
                <a:latin typeface="DM Sans Bold"/>
              </a:rPr>
              <a:t>cocok</a:t>
            </a:r>
            <a:r>
              <a:rPr lang="en-US" sz="3200" spc="51" dirty="0" smtClean="0">
                <a:solidFill>
                  <a:srgbClr val="000000"/>
                </a:solidFill>
                <a:latin typeface="DM Sans Bold"/>
              </a:rPr>
              <a:t> </a:t>
            </a:r>
            <a:r>
              <a:rPr lang="en-US" sz="3200" spc="51" dirty="0" err="1" smtClean="0">
                <a:solidFill>
                  <a:srgbClr val="000000"/>
                </a:solidFill>
                <a:latin typeface="DM Sans Bold"/>
              </a:rPr>
              <a:t>untuk</a:t>
            </a:r>
            <a:r>
              <a:rPr lang="en-US" sz="3200" spc="51" dirty="0" smtClean="0">
                <a:solidFill>
                  <a:srgbClr val="000000"/>
                </a:solidFill>
                <a:latin typeface="DM Sans Bold"/>
              </a:rPr>
              <a:t> data </a:t>
            </a:r>
            <a:r>
              <a:rPr lang="en-US" sz="3200" spc="51" dirty="0" err="1" smtClean="0">
                <a:solidFill>
                  <a:srgbClr val="000000"/>
                </a:solidFill>
                <a:latin typeface="DM Sans Bold"/>
              </a:rPr>
              <a:t>kecil</a:t>
            </a:r>
            <a:r>
              <a:rPr lang="en-US" sz="3200" spc="51" dirty="0" smtClean="0">
                <a:solidFill>
                  <a:srgbClr val="000000"/>
                </a:solidFill>
                <a:latin typeface="DM Sans Bold"/>
              </a:rPr>
              <a:t>)</a:t>
            </a:r>
          </a:p>
        </p:txBody>
      </p:sp>
    </p:spTree>
    <p:extLst>
      <p:ext uri="{BB962C8B-B14F-4D97-AF65-F5344CB8AC3E}">
        <p14:creationId xmlns:p14="http://schemas.microsoft.com/office/powerpoint/2010/main" val="139505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063314" y="3885412"/>
            <a:ext cx="7025086" cy="2282190"/>
          </a:xfrm>
          <a:prstGeom prst="rect">
            <a:avLst/>
          </a:prstGeom>
        </p:spPr>
        <p:txBody>
          <a:bodyPr lIns="0" tIns="0" rIns="0" bIns="0" rtlCol="0" anchor="t">
            <a:spAutoFit/>
          </a:bodyPr>
          <a:lstStyle/>
          <a:p>
            <a:pPr>
              <a:lnSpc>
                <a:spcPts val="8730"/>
              </a:lnSpc>
            </a:pPr>
            <a:r>
              <a:rPr lang="en-US" sz="9000">
                <a:solidFill>
                  <a:srgbClr val="000000"/>
                </a:solidFill>
                <a:latin typeface="DM Sans Bold"/>
              </a:rPr>
              <a:t>Metode Penelitian</a:t>
            </a:r>
          </a:p>
        </p:txBody>
      </p:sp>
      <p:grpSp>
        <p:nvGrpSpPr>
          <p:cNvPr id="4" name="Group 4"/>
          <p:cNvGrpSpPr/>
          <p:nvPr/>
        </p:nvGrpSpPr>
        <p:grpSpPr>
          <a:xfrm>
            <a:off x="7520077" y="1366371"/>
            <a:ext cx="9739223" cy="3564886"/>
            <a:chOff x="0" y="0"/>
            <a:chExt cx="2342659" cy="857492"/>
          </a:xfrm>
        </p:grpSpPr>
        <p:sp>
          <p:nvSpPr>
            <p:cNvPr id="5" name="Freeform 5"/>
            <p:cNvSpPr/>
            <p:nvPr/>
          </p:nvSpPr>
          <p:spPr>
            <a:xfrm>
              <a:off x="0" y="0"/>
              <a:ext cx="2342659" cy="857492"/>
            </a:xfrm>
            <a:custGeom>
              <a:avLst/>
              <a:gdLst/>
              <a:ahLst/>
              <a:cxnLst/>
              <a:rect l="l" t="t" r="r" b="b"/>
              <a:pathLst>
                <a:path w="2342659" h="857492">
                  <a:moveTo>
                    <a:pt x="11924" y="0"/>
                  </a:moveTo>
                  <a:lnTo>
                    <a:pt x="2330735" y="0"/>
                  </a:lnTo>
                  <a:cubicBezTo>
                    <a:pt x="2333897" y="0"/>
                    <a:pt x="2336930" y="1256"/>
                    <a:pt x="2339166" y="3492"/>
                  </a:cubicBezTo>
                  <a:cubicBezTo>
                    <a:pt x="2341402" y="5729"/>
                    <a:pt x="2342659" y="8761"/>
                    <a:pt x="2342659" y="11924"/>
                  </a:cubicBezTo>
                  <a:lnTo>
                    <a:pt x="2342659" y="845569"/>
                  </a:lnTo>
                  <a:cubicBezTo>
                    <a:pt x="2342659" y="848731"/>
                    <a:pt x="2341402" y="851764"/>
                    <a:pt x="2339166" y="854000"/>
                  </a:cubicBezTo>
                  <a:cubicBezTo>
                    <a:pt x="2336930" y="856236"/>
                    <a:pt x="2333897" y="857492"/>
                    <a:pt x="2330735" y="857492"/>
                  </a:cubicBezTo>
                  <a:lnTo>
                    <a:pt x="11924" y="857492"/>
                  </a:lnTo>
                  <a:cubicBezTo>
                    <a:pt x="8761" y="857492"/>
                    <a:pt x="5729" y="856236"/>
                    <a:pt x="3492" y="854000"/>
                  </a:cubicBezTo>
                  <a:cubicBezTo>
                    <a:pt x="1256" y="851764"/>
                    <a:pt x="0" y="848731"/>
                    <a:pt x="0" y="845569"/>
                  </a:cubicBezTo>
                  <a:lnTo>
                    <a:pt x="0" y="11924"/>
                  </a:lnTo>
                  <a:cubicBezTo>
                    <a:pt x="0" y="8761"/>
                    <a:pt x="1256" y="5729"/>
                    <a:pt x="3492" y="3492"/>
                  </a:cubicBezTo>
                  <a:cubicBezTo>
                    <a:pt x="5729" y="1256"/>
                    <a:pt x="8761" y="0"/>
                    <a:pt x="11924" y="0"/>
                  </a:cubicBezTo>
                  <a:close/>
                </a:path>
              </a:pathLst>
            </a:custGeom>
            <a:solidFill>
              <a:srgbClr val="8AB7E2"/>
            </a:solidFill>
          </p:spPr>
        </p:sp>
        <p:sp>
          <p:nvSpPr>
            <p:cNvPr id="6" name="TextBox 6"/>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8088400" y="2639056"/>
            <a:ext cx="1387874" cy="1248115"/>
          </a:xfrm>
          <a:prstGeom prst="rect">
            <a:avLst/>
          </a:prstGeom>
        </p:spPr>
        <p:txBody>
          <a:bodyPr lIns="0" tIns="0" rIns="0" bIns="0" rtlCol="0" anchor="t">
            <a:spAutoFit/>
          </a:bodyPr>
          <a:lstStyle/>
          <a:p>
            <a:pPr>
              <a:lnSpc>
                <a:spcPts val="9352"/>
              </a:lnSpc>
            </a:pPr>
            <a:r>
              <a:rPr lang="en-US" sz="9741" spc="-798">
                <a:solidFill>
                  <a:srgbClr val="000000"/>
                </a:solidFill>
                <a:latin typeface="DM Sans"/>
              </a:rPr>
              <a:t>01.</a:t>
            </a:r>
          </a:p>
        </p:txBody>
      </p:sp>
      <p:sp>
        <p:nvSpPr>
          <p:cNvPr id="8" name="TextBox 8"/>
          <p:cNvSpPr txBox="1"/>
          <p:nvPr/>
        </p:nvSpPr>
        <p:spPr>
          <a:xfrm>
            <a:off x="9763260" y="1700887"/>
            <a:ext cx="7026964" cy="2838704"/>
          </a:xfrm>
          <a:prstGeom prst="rect">
            <a:avLst/>
          </a:prstGeom>
        </p:spPr>
        <p:txBody>
          <a:bodyPr lIns="0" tIns="0" rIns="0" bIns="0" rtlCol="0" anchor="t">
            <a:spAutoFit/>
          </a:bodyPr>
          <a:lstStyle/>
          <a:p>
            <a:pPr>
              <a:lnSpc>
                <a:spcPts val="4321"/>
              </a:lnSpc>
            </a:pPr>
            <a:r>
              <a:rPr lang="en-US" sz="3200" spc="51" dirty="0">
                <a:solidFill>
                  <a:srgbClr val="000000"/>
                </a:solidFill>
                <a:latin typeface="DM Sans Bold"/>
              </a:rPr>
              <a:t>LSTM (Long Short-Term Memory)</a:t>
            </a:r>
          </a:p>
          <a:p>
            <a:pPr marL="0" lvl="0" indent="0" algn="just">
              <a:lnSpc>
                <a:spcPts val="2630"/>
              </a:lnSpc>
              <a:spcBef>
                <a:spcPct val="0"/>
              </a:spcBef>
            </a:pPr>
            <a:r>
              <a:rPr lang="en-US" sz="1948" spc="31" dirty="0">
                <a:solidFill>
                  <a:srgbClr val="000000"/>
                </a:solidFill>
                <a:latin typeface="DM Sans Bold"/>
              </a:rPr>
              <a:t>LSTM </a:t>
            </a:r>
            <a:r>
              <a:rPr lang="en-US" sz="1948" spc="31" dirty="0" err="1">
                <a:solidFill>
                  <a:srgbClr val="000000"/>
                </a:solidFill>
                <a:latin typeface="DM Sans Bold"/>
              </a:rPr>
              <a:t>adalah</a:t>
            </a:r>
            <a:r>
              <a:rPr lang="en-US" sz="1948" spc="31" dirty="0">
                <a:solidFill>
                  <a:srgbClr val="000000"/>
                </a:solidFill>
                <a:latin typeface="DM Sans Bold"/>
              </a:rPr>
              <a:t> </a:t>
            </a:r>
            <a:r>
              <a:rPr lang="en-US" sz="1948" spc="31" dirty="0" err="1">
                <a:solidFill>
                  <a:srgbClr val="000000"/>
                </a:solidFill>
                <a:latin typeface="DM Sans Bold"/>
              </a:rPr>
              <a:t>jenis</a:t>
            </a:r>
            <a:r>
              <a:rPr lang="en-US" sz="1948" spc="31" dirty="0">
                <a:solidFill>
                  <a:srgbClr val="000000"/>
                </a:solidFill>
                <a:latin typeface="DM Sans Bold"/>
              </a:rPr>
              <a:t> </a:t>
            </a:r>
            <a:r>
              <a:rPr lang="en-US" sz="1948" spc="31" dirty="0" err="1">
                <a:solidFill>
                  <a:srgbClr val="000000"/>
                </a:solidFill>
                <a:latin typeface="DM Sans Bold"/>
              </a:rPr>
              <a:t>jaringan</a:t>
            </a:r>
            <a:r>
              <a:rPr lang="en-US" sz="1948" spc="31" dirty="0">
                <a:solidFill>
                  <a:srgbClr val="000000"/>
                </a:solidFill>
                <a:latin typeface="DM Sans Bold"/>
              </a:rPr>
              <a:t> </a:t>
            </a:r>
            <a:r>
              <a:rPr lang="en-US" sz="1948" spc="31" dirty="0" err="1">
                <a:solidFill>
                  <a:srgbClr val="000000"/>
                </a:solidFill>
                <a:latin typeface="DM Sans Bold"/>
              </a:rPr>
              <a:t>saraf</a:t>
            </a:r>
            <a:r>
              <a:rPr lang="en-US" sz="1948" spc="31" dirty="0">
                <a:solidFill>
                  <a:srgbClr val="000000"/>
                </a:solidFill>
                <a:latin typeface="DM Sans Bold"/>
              </a:rPr>
              <a:t> yang </a:t>
            </a:r>
            <a:r>
              <a:rPr lang="en-US" sz="1948" spc="31" dirty="0" err="1">
                <a:solidFill>
                  <a:srgbClr val="000000"/>
                </a:solidFill>
                <a:latin typeface="DM Sans Bold"/>
              </a:rPr>
              <a:t>efektif</a:t>
            </a:r>
            <a:r>
              <a:rPr lang="en-US" sz="1948" spc="31" dirty="0">
                <a:solidFill>
                  <a:srgbClr val="000000"/>
                </a:solidFill>
                <a:latin typeface="DM Sans Bold"/>
              </a:rPr>
              <a:t> </a:t>
            </a:r>
            <a:r>
              <a:rPr lang="en-US" sz="1948" spc="31" dirty="0" err="1">
                <a:solidFill>
                  <a:srgbClr val="000000"/>
                </a:solidFill>
                <a:latin typeface="DM Sans Bold"/>
              </a:rPr>
              <a:t>untuk</a:t>
            </a:r>
            <a:r>
              <a:rPr lang="en-US" sz="1948" spc="31" dirty="0">
                <a:solidFill>
                  <a:srgbClr val="000000"/>
                </a:solidFill>
                <a:latin typeface="DM Sans Bold"/>
              </a:rPr>
              <a:t> </a:t>
            </a:r>
            <a:r>
              <a:rPr lang="en-US" sz="1948" spc="31" dirty="0" err="1">
                <a:solidFill>
                  <a:srgbClr val="000000"/>
                </a:solidFill>
                <a:latin typeface="DM Sans Bold"/>
              </a:rPr>
              <a:t>memahami</a:t>
            </a:r>
            <a:r>
              <a:rPr lang="en-US" sz="1948" spc="31" dirty="0">
                <a:solidFill>
                  <a:srgbClr val="000000"/>
                </a:solidFill>
                <a:latin typeface="DM Sans Bold"/>
              </a:rPr>
              <a:t> </a:t>
            </a:r>
            <a:r>
              <a:rPr lang="en-US" sz="1948" spc="31" dirty="0" err="1">
                <a:solidFill>
                  <a:srgbClr val="000000"/>
                </a:solidFill>
                <a:latin typeface="DM Sans Bold"/>
              </a:rPr>
              <a:t>dan</a:t>
            </a:r>
            <a:r>
              <a:rPr lang="en-US" sz="1948" spc="31" dirty="0">
                <a:solidFill>
                  <a:srgbClr val="000000"/>
                </a:solidFill>
                <a:latin typeface="DM Sans Bold"/>
              </a:rPr>
              <a:t> </a:t>
            </a:r>
            <a:r>
              <a:rPr lang="en-US" sz="1948" spc="31" dirty="0" err="1">
                <a:solidFill>
                  <a:srgbClr val="000000"/>
                </a:solidFill>
                <a:latin typeface="DM Sans Bold"/>
              </a:rPr>
              <a:t>mengingat</a:t>
            </a:r>
            <a:r>
              <a:rPr lang="en-US" sz="1948" spc="31" dirty="0">
                <a:solidFill>
                  <a:srgbClr val="000000"/>
                </a:solidFill>
                <a:latin typeface="DM Sans Bold"/>
              </a:rPr>
              <a:t> </a:t>
            </a:r>
            <a:r>
              <a:rPr lang="en-US" sz="1948" spc="31" dirty="0" err="1">
                <a:solidFill>
                  <a:srgbClr val="000000"/>
                </a:solidFill>
                <a:latin typeface="DM Sans Bold"/>
              </a:rPr>
              <a:t>pola</a:t>
            </a:r>
            <a:r>
              <a:rPr lang="en-US" sz="1948" spc="31" dirty="0">
                <a:solidFill>
                  <a:srgbClr val="000000"/>
                </a:solidFill>
                <a:latin typeface="DM Sans Bold"/>
              </a:rPr>
              <a:t> </a:t>
            </a:r>
            <a:r>
              <a:rPr lang="en-US" sz="1948" spc="31" dirty="0" err="1">
                <a:solidFill>
                  <a:srgbClr val="000000"/>
                </a:solidFill>
                <a:latin typeface="DM Sans Bold"/>
              </a:rPr>
              <a:t>dalam</a:t>
            </a:r>
            <a:r>
              <a:rPr lang="en-US" sz="1948" spc="31" dirty="0">
                <a:solidFill>
                  <a:srgbClr val="000000"/>
                </a:solidFill>
                <a:latin typeface="DM Sans Bold"/>
              </a:rPr>
              <a:t> data </a:t>
            </a:r>
            <a:r>
              <a:rPr lang="en-US" sz="1948" spc="31" dirty="0" err="1">
                <a:solidFill>
                  <a:srgbClr val="000000"/>
                </a:solidFill>
                <a:latin typeface="DM Sans Bold"/>
              </a:rPr>
              <a:t>urutan</a:t>
            </a:r>
            <a:r>
              <a:rPr lang="en-US" sz="1948" spc="31" dirty="0">
                <a:solidFill>
                  <a:srgbClr val="000000"/>
                </a:solidFill>
                <a:latin typeface="DM Sans Bold"/>
              </a:rPr>
              <a:t>, </a:t>
            </a:r>
            <a:r>
              <a:rPr lang="en-US" sz="1948" spc="31" dirty="0" err="1">
                <a:solidFill>
                  <a:srgbClr val="000000"/>
                </a:solidFill>
                <a:latin typeface="DM Sans Bold"/>
              </a:rPr>
              <a:t>seperti</a:t>
            </a:r>
            <a:r>
              <a:rPr lang="en-US" sz="1948" spc="31" dirty="0">
                <a:solidFill>
                  <a:srgbClr val="000000"/>
                </a:solidFill>
                <a:latin typeface="DM Sans Bold"/>
              </a:rPr>
              <a:t> </a:t>
            </a:r>
            <a:r>
              <a:rPr lang="en-US" sz="1948" spc="31" dirty="0" err="1">
                <a:solidFill>
                  <a:srgbClr val="000000"/>
                </a:solidFill>
                <a:latin typeface="DM Sans Bold"/>
              </a:rPr>
              <a:t>teks</a:t>
            </a:r>
            <a:r>
              <a:rPr lang="en-US" sz="1948" spc="31" dirty="0">
                <a:solidFill>
                  <a:srgbClr val="000000"/>
                </a:solidFill>
                <a:latin typeface="DM Sans Bold"/>
              </a:rPr>
              <a:t> </a:t>
            </a:r>
            <a:r>
              <a:rPr lang="en-US" sz="1948" spc="31" dirty="0" err="1">
                <a:solidFill>
                  <a:srgbClr val="000000"/>
                </a:solidFill>
                <a:latin typeface="DM Sans Bold"/>
              </a:rPr>
              <a:t>atau</a:t>
            </a:r>
            <a:r>
              <a:rPr lang="en-US" sz="1948" spc="31" dirty="0">
                <a:solidFill>
                  <a:srgbClr val="000000"/>
                </a:solidFill>
                <a:latin typeface="DM Sans Bold"/>
              </a:rPr>
              <a:t> data </a:t>
            </a:r>
            <a:r>
              <a:rPr lang="en-US" sz="1948" spc="31" dirty="0" err="1">
                <a:solidFill>
                  <a:srgbClr val="000000"/>
                </a:solidFill>
                <a:latin typeface="DM Sans Bold"/>
              </a:rPr>
              <a:t>waktu</a:t>
            </a:r>
            <a:r>
              <a:rPr lang="en-US" sz="1948" spc="31" dirty="0">
                <a:solidFill>
                  <a:srgbClr val="000000"/>
                </a:solidFill>
                <a:latin typeface="DM Sans Bold"/>
              </a:rPr>
              <a:t>. </a:t>
            </a:r>
            <a:r>
              <a:rPr lang="en-US" sz="1948" spc="31" dirty="0" err="1">
                <a:solidFill>
                  <a:srgbClr val="000000"/>
                </a:solidFill>
                <a:latin typeface="DM Sans Bold"/>
              </a:rPr>
              <a:t>Ini</a:t>
            </a:r>
            <a:r>
              <a:rPr lang="en-US" sz="1948" spc="31" dirty="0">
                <a:solidFill>
                  <a:srgbClr val="000000"/>
                </a:solidFill>
                <a:latin typeface="DM Sans Bold"/>
              </a:rPr>
              <a:t> </a:t>
            </a:r>
            <a:r>
              <a:rPr lang="en-US" sz="1948" spc="31" dirty="0" err="1">
                <a:solidFill>
                  <a:srgbClr val="000000"/>
                </a:solidFill>
                <a:latin typeface="DM Sans Bold"/>
              </a:rPr>
              <a:t>memiliki</a:t>
            </a:r>
            <a:r>
              <a:rPr lang="en-US" sz="1948" spc="31" dirty="0">
                <a:solidFill>
                  <a:srgbClr val="000000"/>
                </a:solidFill>
                <a:latin typeface="DM Sans Bold"/>
              </a:rPr>
              <a:t> </a:t>
            </a:r>
            <a:r>
              <a:rPr lang="en-US" sz="1948" spc="31" dirty="0" err="1">
                <a:solidFill>
                  <a:srgbClr val="000000"/>
                </a:solidFill>
                <a:latin typeface="DM Sans Bold"/>
              </a:rPr>
              <a:t>kemampuan</a:t>
            </a:r>
            <a:r>
              <a:rPr lang="en-US" sz="1948" spc="31" dirty="0">
                <a:solidFill>
                  <a:srgbClr val="000000"/>
                </a:solidFill>
                <a:latin typeface="DM Sans Bold"/>
              </a:rPr>
              <a:t> </a:t>
            </a:r>
            <a:r>
              <a:rPr lang="en-US" sz="1948" spc="31" dirty="0" err="1">
                <a:solidFill>
                  <a:srgbClr val="000000"/>
                </a:solidFill>
                <a:latin typeface="DM Sans Bold"/>
              </a:rPr>
              <a:t>khusus</a:t>
            </a:r>
            <a:r>
              <a:rPr lang="en-US" sz="1948" spc="31" dirty="0">
                <a:solidFill>
                  <a:srgbClr val="000000"/>
                </a:solidFill>
                <a:latin typeface="DM Sans Bold"/>
              </a:rPr>
              <a:t> </a:t>
            </a:r>
            <a:r>
              <a:rPr lang="en-US" sz="1948" spc="31" dirty="0" err="1">
                <a:solidFill>
                  <a:srgbClr val="000000"/>
                </a:solidFill>
                <a:latin typeface="DM Sans Bold"/>
              </a:rPr>
              <a:t>untuk</a:t>
            </a:r>
            <a:r>
              <a:rPr lang="en-US" sz="1948" spc="31" dirty="0">
                <a:solidFill>
                  <a:srgbClr val="000000"/>
                </a:solidFill>
                <a:latin typeface="DM Sans Bold"/>
              </a:rPr>
              <a:t> </a:t>
            </a:r>
            <a:r>
              <a:rPr lang="en-US" sz="1948" spc="31" dirty="0" err="1">
                <a:solidFill>
                  <a:srgbClr val="000000"/>
                </a:solidFill>
                <a:latin typeface="DM Sans Bold"/>
              </a:rPr>
              <a:t>mempertahankan</a:t>
            </a:r>
            <a:r>
              <a:rPr lang="en-US" sz="1948" spc="31" dirty="0">
                <a:solidFill>
                  <a:srgbClr val="000000"/>
                </a:solidFill>
                <a:latin typeface="DM Sans Bold"/>
              </a:rPr>
              <a:t> </a:t>
            </a:r>
            <a:r>
              <a:rPr lang="en-US" sz="1948" spc="31" dirty="0" err="1">
                <a:solidFill>
                  <a:srgbClr val="000000"/>
                </a:solidFill>
                <a:latin typeface="DM Sans Bold"/>
              </a:rPr>
              <a:t>informasi</a:t>
            </a:r>
            <a:r>
              <a:rPr lang="en-US" sz="1948" spc="31" dirty="0">
                <a:solidFill>
                  <a:srgbClr val="000000"/>
                </a:solidFill>
                <a:latin typeface="DM Sans Bold"/>
              </a:rPr>
              <a:t> </a:t>
            </a:r>
            <a:r>
              <a:rPr lang="en-US" sz="1948" spc="31" dirty="0" err="1">
                <a:solidFill>
                  <a:srgbClr val="000000"/>
                </a:solidFill>
                <a:latin typeface="DM Sans Bold"/>
              </a:rPr>
              <a:t>jangka</a:t>
            </a:r>
            <a:r>
              <a:rPr lang="en-US" sz="1948" spc="31" dirty="0">
                <a:solidFill>
                  <a:srgbClr val="000000"/>
                </a:solidFill>
                <a:latin typeface="DM Sans Bold"/>
              </a:rPr>
              <a:t> </a:t>
            </a:r>
            <a:r>
              <a:rPr lang="en-US" sz="1948" spc="31" dirty="0" err="1">
                <a:solidFill>
                  <a:srgbClr val="000000"/>
                </a:solidFill>
                <a:latin typeface="DM Sans Bold"/>
              </a:rPr>
              <a:t>panjang</a:t>
            </a:r>
            <a:r>
              <a:rPr lang="en-US" sz="1948" spc="31" dirty="0">
                <a:solidFill>
                  <a:srgbClr val="000000"/>
                </a:solidFill>
                <a:latin typeface="DM Sans Bold"/>
              </a:rPr>
              <a:t>, </a:t>
            </a:r>
            <a:r>
              <a:rPr lang="en-US" sz="1948" spc="31" dirty="0" err="1">
                <a:solidFill>
                  <a:srgbClr val="000000"/>
                </a:solidFill>
                <a:latin typeface="DM Sans Bold"/>
              </a:rPr>
              <a:t>menjadikannya</a:t>
            </a:r>
            <a:r>
              <a:rPr lang="en-US" sz="1948" spc="31" dirty="0">
                <a:solidFill>
                  <a:srgbClr val="000000"/>
                </a:solidFill>
                <a:latin typeface="DM Sans Bold"/>
              </a:rPr>
              <a:t> </a:t>
            </a:r>
            <a:r>
              <a:rPr lang="en-US" sz="1948" spc="31" dirty="0" err="1">
                <a:solidFill>
                  <a:srgbClr val="000000"/>
                </a:solidFill>
                <a:latin typeface="DM Sans Bold"/>
              </a:rPr>
              <a:t>cocok</a:t>
            </a:r>
            <a:r>
              <a:rPr lang="en-US" sz="1948" spc="31" dirty="0">
                <a:solidFill>
                  <a:srgbClr val="000000"/>
                </a:solidFill>
                <a:latin typeface="DM Sans Bold"/>
              </a:rPr>
              <a:t> </a:t>
            </a:r>
            <a:r>
              <a:rPr lang="en-US" sz="1948" spc="31" dirty="0" err="1">
                <a:solidFill>
                  <a:srgbClr val="000000"/>
                </a:solidFill>
                <a:latin typeface="DM Sans Bold"/>
              </a:rPr>
              <a:t>untuk</a:t>
            </a:r>
            <a:r>
              <a:rPr lang="en-US" sz="1948" spc="31" dirty="0">
                <a:solidFill>
                  <a:srgbClr val="000000"/>
                </a:solidFill>
                <a:latin typeface="DM Sans Bold"/>
              </a:rPr>
              <a:t> </a:t>
            </a:r>
            <a:r>
              <a:rPr lang="en-US" sz="1948" spc="31" dirty="0" err="1">
                <a:solidFill>
                  <a:srgbClr val="000000"/>
                </a:solidFill>
                <a:latin typeface="DM Sans Bold"/>
              </a:rPr>
              <a:t>tugas-tugas</a:t>
            </a:r>
            <a:r>
              <a:rPr lang="en-US" sz="1948" spc="31" dirty="0">
                <a:solidFill>
                  <a:srgbClr val="000000"/>
                </a:solidFill>
                <a:latin typeface="DM Sans Bold"/>
              </a:rPr>
              <a:t> </a:t>
            </a:r>
            <a:r>
              <a:rPr lang="en-US" sz="1948" spc="31" dirty="0" err="1">
                <a:solidFill>
                  <a:srgbClr val="000000"/>
                </a:solidFill>
                <a:latin typeface="DM Sans Bold"/>
              </a:rPr>
              <a:t>seperti</a:t>
            </a:r>
            <a:r>
              <a:rPr lang="en-US" sz="1948" spc="31" dirty="0">
                <a:solidFill>
                  <a:srgbClr val="000000"/>
                </a:solidFill>
                <a:latin typeface="DM Sans Bold"/>
              </a:rPr>
              <a:t> </a:t>
            </a:r>
            <a:r>
              <a:rPr lang="en-US" sz="1948" spc="31" dirty="0" err="1">
                <a:solidFill>
                  <a:srgbClr val="000000"/>
                </a:solidFill>
                <a:latin typeface="DM Sans Bold"/>
              </a:rPr>
              <a:t>penerjemahan</a:t>
            </a:r>
            <a:r>
              <a:rPr lang="en-US" sz="1948" spc="31" dirty="0">
                <a:solidFill>
                  <a:srgbClr val="000000"/>
                </a:solidFill>
                <a:latin typeface="DM Sans Bold"/>
              </a:rPr>
              <a:t> </a:t>
            </a:r>
            <a:r>
              <a:rPr lang="en-US" sz="1948" spc="31" dirty="0" err="1">
                <a:solidFill>
                  <a:srgbClr val="000000"/>
                </a:solidFill>
                <a:latin typeface="DM Sans Bold"/>
              </a:rPr>
              <a:t>bahasa</a:t>
            </a:r>
            <a:r>
              <a:rPr lang="en-US" sz="1948" spc="31" dirty="0">
                <a:solidFill>
                  <a:srgbClr val="000000"/>
                </a:solidFill>
                <a:latin typeface="DM Sans Bold"/>
              </a:rPr>
              <a:t>, </a:t>
            </a:r>
            <a:r>
              <a:rPr lang="en-US" sz="1948" spc="31" dirty="0" err="1">
                <a:solidFill>
                  <a:srgbClr val="000000"/>
                </a:solidFill>
                <a:latin typeface="DM Sans Bold"/>
              </a:rPr>
              <a:t>pengenalan</a:t>
            </a:r>
            <a:r>
              <a:rPr lang="en-US" sz="1948" spc="31" dirty="0">
                <a:solidFill>
                  <a:srgbClr val="000000"/>
                </a:solidFill>
                <a:latin typeface="DM Sans Bold"/>
              </a:rPr>
              <a:t> </a:t>
            </a:r>
            <a:r>
              <a:rPr lang="en-US" sz="1948" spc="31" dirty="0" err="1">
                <a:solidFill>
                  <a:srgbClr val="000000"/>
                </a:solidFill>
                <a:latin typeface="DM Sans Bold"/>
              </a:rPr>
              <a:t>ucapan</a:t>
            </a:r>
            <a:r>
              <a:rPr lang="en-US" sz="1948" spc="31" dirty="0">
                <a:solidFill>
                  <a:srgbClr val="000000"/>
                </a:solidFill>
                <a:latin typeface="DM Sans Bold"/>
              </a:rPr>
              <a:t>, </a:t>
            </a:r>
            <a:r>
              <a:rPr lang="en-US" sz="1948" spc="31" dirty="0" err="1">
                <a:solidFill>
                  <a:srgbClr val="000000"/>
                </a:solidFill>
                <a:latin typeface="DM Sans Bold"/>
              </a:rPr>
              <a:t>dan</a:t>
            </a:r>
            <a:r>
              <a:rPr lang="en-US" sz="1948" spc="31" dirty="0">
                <a:solidFill>
                  <a:srgbClr val="000000"/>
                </a:solidFill>
                <a:latin typeface="DM Sans Bold"/>
              </a:rPr>
              <a:t> </a:t>
            </a:r>
            <a:r>
              <a:rPr lang="en-US" sz="1948" spc="31" dirty="0" err="1">
                <a:solidFill>
                  <a:srgbClr val="000000"/>
                </a:solidFill>
                <a:latin typeface="DM Sans Bold"/>
              </a:rPr>
              <a:t>analisis</a:t>
            </a:r>
            <a:r>
              <a:rPr lang="en-US" sz="1948" spc="31" dirty="0">
                <a:solidFill>
                  <a:srgbClr val="000000"/>
                </a:solidFill>
                <a:latin typeface="DM Sans Bold"/>
              </a:rPr>
              <a:t> </a:t>
            </a:r>
            <a:r>
              <a:rPr lang="en-US" sz="1948" spc="31" dirty="0" err="1">
                <a:solidFill>
                  <a:srgbClr val="000000"/>
                </a:solidFill>
                <a:latin typeface="DM Sans Bold"/>
              </a:rPr>
              <a:t>sentimen</a:t>
            </a:r>
            <a:r>
              <a:rPr lang="en-US" sz="1948" spc="31" dirty="0">
                <a:solidFill>
                  <a:srgbClr val="000000"/>
                </a:solidFill>
                <a:latin typeface="DM Sans Bold"/>
              </a:rPr>
              <a:t> </a:t>
            </a:r>
            <a:r>
              <a:rPr lang="en-US" sz="1948" spc="31" dirty="0" err="1">
                <a:solidFill>
                  <a:srgbClr val="000000"/>
                </a:solidFill>
                <a:latin typeface="DM Sans Bold"/>
              </a:rPr>
              <a:t>teks</a:t>
            </a:r>
            <a:r>
              <a:rPr lang="en-US" sz="1948" spc="31" dirty="0">
                <a:solidFill>
                  <a:srgbClr val="000000"/>
                </a:solidFill>
                <a:latin typeface="DM Sans Bold"/>
              </a:rPr>
              <a:t>.</a:t>
            </a:r>
          </a:p>
        </p:txBody>
      </p:sp>
      <p:sp>
        <p:nvSpPr>
          <p:cNvPr id="9" name="Freeform 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0" name="Freeform 10"/>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11" name="Freeform 1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12" name="Freeform 1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grpSp>
        <p:nvGrpSpPr>
          <p:cNvPr id="13" name="Group 13"/>
          <p:cNvGrpSpPr/>
          <p:nvPr/>
        </p:nvGrpSpPr>
        <p:grpSpPr>
          <a:xfrm>
            <a:off x="7520077" y="5693414"/>
            <a:ext cx="9739223" cy="3564886"/>
            <a:chOff x="0" y="0"/>
            <a:chExt cx="2342659" cy="857492"/>
          </a:xfrm>
        </p:grpSpPr>
        <p:sp>
          <p:nvSpPr>
            <p:cNvPr id="14" name="Freeform 14"/>
            <p:cNvSpPr/>
            <p:nvPr/>
          </p:nvSpPr>
          <p:spPr>
            <a:xfrm>
              <a:off x="0" y="0"/>
              <a:ext cx="2342659" cy="857492"/>
            </a:xfrm>
            <a:custGeom>
              <a:avLst/>
              <a:gdLst/>
              <a:ahLst/>
              <a:cxnLst/>
              <a:rect l="l" t="t" r="r" b="b"/>
              <a:pathLst>
                <a:path w="2342659" h="857492">
                  <a:moveTo>
                    <a:pt x="11924" y="0"/>
                  </a:moveTo>
                  <a:lnTo>
                    <a:pt x="2330735" y="0"/>
                  </a:lnTo>
                  <a:cubicBezTo>
                    <a:pt x="2333897" y="0"/>
                    <a:pt x="2336930" y="1256"/>
                    <a:pt x="2339166" y="3492"/>
                  </a:cubicBezTo>
                  <a:cubicBezTo>
                    <a:pt x="2341402" y="5729"/>
                    <a:pt x="2342659" y="8761"/>
                    <a:pt x="2342659" y="11924"/>
                  </a:cubicBezTo>
                  <a:lnTo>
                    <a:pt x="2342659" y="845569"/>
                  </a:lnTo>
                  <a:cubicBezTo>
                    <a:pt x="2342659" y="848731"/>
                    <a:pt x="2341402" y="851764"/>
                    <a:pt x="2339166" y="854000"/>
                  </a:cubicBezTo>
                  <a:cubicBezTo>
                    <a:pt x="2336930" y="856236"/>
                    <a:pt x="2333897" y="857492"/>
                    <a:pt x="2330735" y="857492"/>
                  </a:cubicBezTo>
                  <a:lnTo>
                    <a:pt x="11924" y="857492"/>
                  </a:lnTo>
                  <a:cubicBezTo>
                    <a:pt x="8761" y="857492"/>
                    <a:pt x="5729" y="856236"/>
                    <a:pt x="3492" y="854000"/>
                  </a:cubicBezTo>
                  <a:cubicBezTo>
                    <a:pt x="1256" y="851764"/>
                    <a:pt x="0" y="848731"/>
                    <a:pt x="0" y="845569"/>
                  </a:cubicBezTo>
                  <a:lnTo>
                    <a:pt x="0" y="11924"/>
                  </a:lnTo>
                  <a:cubicBezTo>
                    <a:pt x="0" y="8761"/>
                    <a:pt x="1256" y="5729"/>
                    <a:pt x="3492" y="3492"/>
                  </a:cubicBezTo>
                  <a:cubicBezTo>
                    <a:pt x="5729" y="1256"/>
                    <a:pt x="8761" y="0"/>
                    <a:pt x="11924" y="0"/>
                  </a:cubicBezTo>
                  <a:close/>
                </a:path>
              </a:pathLst>
            </a:custGeom>
            <a:solidFill>
              <a:srgbClr val="8AB7E2"/>
            </a:solidFill>
          </p:spPr>
        </p:sp>
        <p:sp>
          <p:nvSpPr>
            <p:cNvPr id="15" name="TextBox 15"/>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6" name="TextBox 16"/>
          <p:cNvSpPr txBox="1"/>
          <p:nvPr/>
        </p:nvSpPr>
        <p:spPr>
          <a:xfrm>
            <a:off x="7944907" y="6966100"/>
            <a:ext cx="1674860" cy="1248115"/>
          </a:xfrm>
          <a:prstGeom prst="rect">
            <a:avLst/>
          </a:prstGeom>
        </p:spPr>
        <p:txBody>
          <a:bodyPr lIns="0" tIns="0" rIns="0" bIns="0" rtlCol="0" anchor="t">
            <a:spAutoFit/>
          </a:bodyPr>
          <a:lstStyle/>
          <a:p>
            <a:pPr>
              <a:lnSpc>
                <a:spcPts val="9352"/>
              </a:lnSpc>
            </a:pPr>
            <a:r>
              <a:rPr lang="en-US" sz="9741" spc="-798">
                <a:solidFill>
                  <a:srgbClr val="000000"/>
                </a:solidFill>
                <a:latin typeface="DM Sans"/>
              </a:rPr>
              <a:t>02.</a:t>
            </a:r>
          </a:p>
        </p:txBody>
      </p:sp>
      <p:sp>
        <p:nvSpPr>
          <p:cNvPr id="17" name="TextBox 17"/>
          <p:cNvSpPr txBox="1"/>
          <p:nvPr/>
        </p:nvSpPr>
        <p:spPr>
          <a:xfrm>
            <a:off x="9763260" y="6316033"/>
            <a:ext cx="7026964" cy="2186298"/>
          </a:xfrm>
          <a:prstGeom prst="rect">
            <a:avLst/>
          </a:prstGeom>
        </p:spPr>
        <p:txBody>
          <a:bodyPr lIns="0" tIns="0" rIns="0" bIns="0" rtlCol="0" anchor="t">
            <a:spAutoFit/>
          </a:bodyPr>
          <a:lstStyle/>
          <a:p>
            <a:pPr>
              <a:lnSpc>
                <a:spcPts val="4321"/>
              </a:lnSpc>
            </a:pPr>
            <a:r>
              <a:rPr lang="en-US" sz="3200" spc="51">
                <a:solidFill>
                  <a:srgbClr val="000000"/>
                </a:solidFill>
                <a:latin typeface="DM Sans Bold"/>
              </a:rPr>
              <a:t>MLP (Multi-layer Perceptron)</a:t>
            </a:r>
          </a:p>
          <a:p>
            <a:pPr marL="0" lvl="0" indent="0" algn="just">
              <a:lnSpc>
                <a:spcPts val="2630"/>
              </a:lnSpc>
              <a:spcBef>
                <a:spcPct val="0"/>
              </a:spcBef>
            </a:pPr>
            <a:r>
              <a:rPr lang="en-US" sz="1948" spc="31">
                <a:solidFill>
                  <a:srgbClr val="000000"/>
                </a:solidFill>
                <a:latin typeface="DM Sans Bold"/>
              </a:rPr>
              <a:t>MLP (Multi-layer Perceptron) adalah jenis jaringan saraf buatan yang terdiri dari beberapa lapisan neuron, termasuk lapisan input, lapisan tersembunyi, dan lapisan output. Ini digunakan untuk tugas seperti klasifikasi dan regresi pada data yang kompleks.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1265580" y="6039311"/>
            <a:ext cx="7100121" cy="1280323"/>
          </a:xfrm>
          <a:custGeom>
            <a:avLst/>
            <a:gdLst/>
            <a:ahLst/>
            <a:cxnLst/>
            <a:rect l="l" t="t" r="r" b="b"/>
            <a:pathLst>
              <a:path w="7100121" h="1280323">
                <a:moveTo>
                  <a:pt x="0" y="0"/>
                </a:moveTo>
                <a:lnTo>
                  <a:pt x="7100121" y="0"/>
                </a:lnTo>
                <a:lnTo>
                  <a:pt x="7100121" y="1280324"/>
                </a:lnTo>
                <a:lnTo>
                  <a:pt x="0" y="1280324"/>
                </a:lnTo>
                <a:lnTo>
                  <a:pt x="0" y="0"/>
                </a:lnTo>
                <a:close/>
              </a:path>
            </a:pathLst>
          </a:custGeom>
          <a:blipFill>
            <a:blip r:embed="rId11"/>
            <a:stretch>
              <a:fillRect t="-2638" b="-258"/>
            </a:stretch>
          </a:blipFill>
        </p:spPr>
      </p:sp>
      <p:sp>
        <p:nvSpPr>
          <p:cNvPr id="8" name="Freeform 8"/>
          <p:cNvSpPr/>
          <p:nvPr/>
        </p:nvSpPr>
        <p:spPr>
          <a:xfrm>
            <a:off x="8682283" y="2278383"/>
            <a:ext cx="8577017" cy="6979917"/>
          </a:xfrm>
          <a:custGeom>
            <a:avLst/>
            <a:gdLst/>
            <a:ahLst/>
            <a:cxnLst/>
            <a:rect l="l" t="t" r="r" b="b"/>
            <a:pathLst>
              <a:path w="8577017" h="6979917">
                <a:moveTo>
                  <a:pt x="0" y="0"/>
                </a:moveTo>
                <a:lnTo>
                  <a:pt x="8577017" y="0"/>
                </a:lnTo>
                <a:lnTo>
                  <a:pt x="8577017" y="6979917"/>
                </a:lnTo>
                <a:lnTo>
                  <a:pt x="0" y="6979917"/>
                </a:lnTo>
                <a:lnTo>
                  <a:pt x="0" y="0"/>
                </a:lnTo>
                <a:close/>
              </a:path>
            </a:pathLst>
          </a:custGeom>
          <a:blipFill>
            <a:blip r:embed="rId12"/>
            <a:stretch>
              <a:fillRect/>
            </a:stretch>
          </a:blipFill>
        </p:spPr>
      </p:sp>
      <p:sp>
        <p:nvSpPr>
          <p:cNvPr id="9" name="TextBox 9"/>
          <p:cNvSpPr txBox="1"/>
          <p:nvPr/>
        </p:nvSpPr>
        <p:spPr>
          <a:xfrm>
            <a:off x="1265580" y="615231"/>
            <a:ext cx="14200241" cy="1177253"/>
          </a:xfrm>
          <a:prstGeom prst="rect">
            <a:avLst/>
          </a:prstGeom>
        </p:spPr>
        <p:txBody>
          <a:bodyPr lIns="0" tIns="0" rIns="0" bIns="0" rtlCol="0" anchor="t">
            <a:spAutoFit/>
          </a:bodyPr>
          <a:lstStyle/>
          <a:p>
            <a:pPr>
              <a:lnSpc>
                <a:spcPts val="8730"/>
              </a:lnSpc>
            </a:pPr>
            <a:r>
              <a:rPr lang="en-US" sz="9000">
                <a:solidFill>
                  <a:srgbClr val="000000"/>
                </a:solidFill>
                <a:latin typeface="DM Sans Bold"/>
              </a:rPr>
              <a:t>Expolatory Data Analysis</a:t>
            </a:r>
          </a:p>
        </p:txBody>
      </p:sp>
      <p:sp>
        <p:nvSpPr>
          <p:cNvPr id="10" name="TextBox 10"/>
          <p:cNvSpPr txBox="1"/>
          <p:nvPr/>
        </p:nvSpPr>
        <p:spPr>
          <a:xfrm>
            <a:off x="1265580" y="4063384"/>
            <a:ext cx="7026964" cy="1704958"/>
          </a:xfrm>
          <a:prstGeom prst="rect">
            <a:avLst/>
          </a:prstGeom>
        </p:spPr>
        <p:txBody>
          <a:bodyPr lIns="0" tIns="0" rIns="0" bIns="0" rtlCol="0" anchor="t">
            <a:spAutoFit/>
          </a:bodyPr>
          <a:lstStyle/>
          <a:p>
            <a:pPr algn="just">
              <a:lnSpc>
                <a:spcPts val="3376"/>
              </a:lnSpc>
            </a:pPr>
            <a:r>
              <a:rPr lang="en-US" sz="2500" spc="40">
                <a:solidFill>
                  <a:srgbClr val="000000"/>
                </a:solidFill>
                <a:latin typeface="DM Sans"/>
              </a:rPr>
              <a:t>Terdapat 10933 rows didalam Dataset dengan 3 label yaitu Negativ, Neutral, Positive.</a:t>
            </a:r>
          </a:p>
          <a:p>
            <a:pPr algn="just">
              <a:lnSpc>
                <a:spcPts val="3376"/>
              </a:lnSpc>
            </a:pPr>
            <a:r>
              <a:rPr lang="en-US" sz="2500" spc="40">
                <a:solidFill>
                  <a:srgbClr val="000000"/>
                </a:solidFill>
                <a:latin typeface="DM Sans Bold"/>
              </a:rPr>
              <a:t>Avarage Text Lenght : 33.0 Words</a:t>
            </a:r>
          </a:p>
          <a:p>
            <a:pPr marL="0" lvl="0" indent="0" algn="just">
              <a:lnSpc>
                <a:spcPts val="3376"/>
              </a:lnSpc>
              <a:spcBef>
                <a:spcPct val="0"/>
              </a:spcBef>
            </a:pPr>
            <a:r>
              <a:rPr lang="en-US" sz="2500" spc="40">
                <a:solidFill>
                  <a:srgbClr val="000000"/>
                </a:solidFill>
                <a:latin typeface="DM Sans Bold"/>
              </a:rPr>
              <a:t>Median Text Length : 28.0 Words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8535547" y="1792484"/>
            <a:ext cx="8818482" cy="7872035"/>
          </a:xfrm>
          <a:custGeom>
            <a:avLst/>
            <a:gdLst/>
            <a:ahLst/>
            <a:cxnLst/>
            <a:rect l="l" t="t" r="r" b="b"/>
            <a:pathLst>
              <a:path w="8818482" h="7872035">
                <a:moveTo>
                  <a:pt x="0" y="0"/>
                </a:moveTo>
                <a:lnTo>
                  <a:pt x="8818482" y="0"/>
                </a:lnTo>
                <a:lnTo>
                  <a:pt x="8818482" y="7872035"/>
                </a:lnTo>
                <a:lnTo>
                  <a:pt x="0" y="7872035"/>
                </a:lnTo>
                <a:lnTo>
                  <a:pt x="0" y="0"/>
                </a:lnTo>
                <a:close/>
              </a:path>
            </a:pathLst>
          </a:custGeom>
          <a:blipFill>
            <a:blip r:embed="rId11"/>
            <a:stretch>
              <a:fillRect/>
            </a:stretch>
          </a:blipFill>
        </p:spPr>
      </p:sp>
      <p:sp>
        <p:nvSpPr>
          <p:cNvPr id="8" name="TextBox 8"/>
          <p:cNvSpPr txBox="1"/>
          <p:nvPr/>
        </p:nvSpPr>
        <p:spPr>
          <a:xfrm>
            <a:off x="1265580" y="615231"/>
            <a:ext cx="14200241" cy="1177253"/>
          </a:xfrm>
          <a:prstGeom prst="rect">
            <a:avLst/>
          </a:prstGeom>
        </p:spPr>
        <p:txBody>
          <a:bodyPr lIns="0" tIns="0" rIns="0" bIns="0" rtlCol="0" anchor="t">
            <a:spAutoFit/>
          </a:bodyPr>
          <a:lstStyle/>
          <a:p>
            <a:pPr>
              <a:lnSpc>
                <a:spcPts val="8730"/>
              </a:lnSpc>
            </a:pPr>
            <a:r>
              <a:rPr lang="en-US" sz="9000">
                <a:solidFill>
                  <a:srgbClr val="000000"/>
                </a:solidFill>
                <a:latin typeface="DM Sans Bold"/>
              </a:rPr>
              <a:t>Expolatory Data Analysis</a:t>
            </a:r>
          </a:p>
        </p:txBody>
      </p:sp>
      <p:sp>
        <p:nvSpPr>
          <p:cNvPr id="9" name="TextBox 9"/>
          <p:cNvSpPr txBox="1"/>
          <p:nvPr/>
        </p:nvSpPr>
        <p:spPr>
          <a:xfrm>
            <a:off x="1265580" y="3985895"/>
            <a:ext cx="6695051" cy="2942891"/>
          </a:xfrm>
          <a:prstGeom prst="rect">
            <a:avLst/>
          </a:prstGeom>
        </p:spPr>
        <p:txBody>
          <a:bodyPr lIns="0" tIns="0" rIns="0" bIns="0" rtlCol="0" anchor="t">
            <a:spAutoFit/>
          </a:bodyPr>
          <a:lstStyle/>
          <a:p>
            <a:pPr algn="just">
              <a:lnSpc>
                <a:spcPts val="4722"/>
              </a:lnSpc>
            </a:pPr>
            <a:r>
              <a:rPr lang="en-US" sz="3498" spc="55">
                <a:solidFill>
                  <a:srgbClr val="000000"/>
                </a:solidFill>
                <a:latin typeface="DM Sans"/>
              </a:rPr>
              <a:t>Terdapat 3 sentiment yg akan diproses :</a:t>
            </a:r>
          </a:p>
          <a:p>
            <a:pPr algn="just">
              <a:lnSpc>
                <a:spcPts val="4722"/>
              </a:lnSpc>
            </a:pPr>
            <a:r>
              <a:rPr lang="en-US" sz="3498" spc="55">
                <a:solidFill>
                  <a:srgbClr val="000000"/>
                </a:solidFill>
                <a:latin typeface="DM Sans Bold"/>
              </a:rPr>
              <a:t>Negative : 3412</a:t>
            </a:r>
          </a:p>
          <a:p>
            <a:pPr algn="just">
              <a:lnSpc>
                <a:spcPts val="4722"/>
              </a:lnSpc>
            </a:pPr>
            <a:r>
              <a:rPr lang="en-US" sz="3498" spc="55">
                <a:solidFill>
                  <a:srgbClr val="000000"/>
                </a:solidFill>
                <a:latin typeface="DM Sans Bold"/>
              </a:rPr>
              <a:t>Positive : 6383</a:t>
            </a:r>
          </a:p>
          <a:p>
            <a:pPr marL="0" lvl="0" indent="0" algn="just">
              <a:lnSpc>
                <a:spcPts val="4722"/>
              </a:lnSpc>
              <a:spcBef>
                <a:spcPct val="0"/>
              </a:spcBef>
            </a:pPr>
            <a:r>
              <a:rPr lang="en-US" sz="3498" spc="55">
                <a:solidFill>
                  <a:srgbClr val="000000"/>
                </a:solidFill>
                <a:latin typeface="DM Sans Bold"/>
              </a:rPr>
              <a:t>Neutral : 1138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6427668" y="1792484"/>
            <a:ext cx="10738958" cy="7680394"/>
          </a:xfrm>
          <a:custGeom>
            <a:avLst/>
            <a:gdLst/>
            <a:ahLst/>
            <a:cxnLst/>
            <a:rect l="l" t="t" r="r" b="b"/>
            <a:pathLst>
              <a:path w="10738958" h="7680394">
                <a:moveTo>
                  <a:pt x="0" y="0"/>
                </a:moveTo>
                <a:lnTo>
                  <a:pt x="10738958" y="0"/>
                </a:lnTo>
                <a:lnTo>
                  <a:pt x="10738958" y="7680393"/>
                </a:lnTo>
                <a:lnTo>
                  <a:pt x="0" y="7680393"/>
                </a:lnTo>
                <a:lnTo>
                  <a:pt x="0" y="0"/>
                </a:lnTo>
                <a:close/>
              </a:path>
            </a:pathLst>
          </a:custGeom>
          <a:blipFill>
            <a:blip r:embed="rId11"/>
            <a:stretch>
              <a:fillRect/>
            </a:stretch>
          </a:blipFill>
        </p:spPr>
      </p:sp>
      <p:sp>
        <p:nvSpPr>
          <p:cNvPr id="8" name="TextBox 8"/>
          <p:cNvSpPr txBox="1"/>
          <p:nvPr/>
        </p:nvSpPr>
        <p:spPr>
          <a:xfrm>
            <a:off x="1265580" y="615231"/>
            <a:ext cx="14200241" cy="1177253"/>
          </a:xfrm>
          <a:prstGeom prst="rect">
            <a:avLst/>
          </a:prstGeom>
        </p:spPr>
        <p:txBody>
          <a:bodyPr lIns="0" tIns="0" rIns="0" bIns="0" rtlCol="0" anchor="t">
            <a:spAutoFit/>
          </a:bodyPr>
          <a:lstStyle/>
          <a:p>
            <a:pPr>
              <a:lnSpc>
                <a:spcPts val="8730"/>
              </a:lnSpc>
            </a:pPr>
            <a:r>
              <a:rPr lang="en-US" sz="9000">
                <a:solidFill>
                  <a:srgbClr val="000000"/>
                </a:solidFill>
                <a:latin typeface="DM Sans Bold"/>
              </a:rPr>
              <a:t>Expolatory Data Analysis</a:t>
            </a:r>
          </a:p>
        </p:txBody>
      </p:sp>
      <p:sp>
        <p:nvSpPr>
          <p:cNvPr id="9" name="TextBox 9"/>
          <p:cNvSpPr txBox="1"/>
          <p:nvPr/>
        </p:nvSpPr>
        <p:spPr>
          <a:xfrm>
            <a:off x="1761812" y="3096010"/>
            <a:ext cx="3338523" cy="2047490"/>
          </a:xfrm>
          <a:prstGeom prst="rect">
            <a:avLst/>
          </a:prstGeom>
        </p:spPr>
        <p:txBody>
          <a:bodyPr lIns="0" tIns="0" rIns="0" bIns="0" rtlCol="0" anchor="t">
            <a:spAutoFit/>
          </a:bodyPr>
          <a:lstStyle/>
          <a:p>
            <a:pPr algn="ctr">
              <a:lnSpc>
                <a:spcPts val="5427"/>
              </a:lnSpc>
            </a:pPr>
            <a:r>
              <a:rPr lang="en-US" sz="4020" spc="64">
                <a:solidFill>
                  <a:srgbClr val="000000"/>
                </a:solidFill>
                <a:latin typeface="DM Sans Bold"/>
              </a:rPr>
              <a:t>Wordcloud</a:t>
            </a:r>
          </a:p>
          <a:p>
            <a:pPr marL="0" lvl="0" indent="0" algn="ctr">
              <a:lnSpc>
                <a:spcPts val="5427"/>
              </a:lnSpc>
              <a:spcBef>
                <a:spcPct val="0"/>
              </a:spcBef>
            </a:pPr>
            <a:r>
              <a:rPr lang="en-US" sz="4020" spc="64">
                <a:solidFill>
                  <a:srgbClr val="000000"/>
                </a:solidFill>
                <a:latin typeface="DM Sans Bold"/>
              </a:rPr>
              <a:t>Sentiment Positive Text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6507515" y="1792484"/>
            <a:ext cx="10751785" cy="7672059"/>
          </a:xfrm>
          <a:custGeom>
            <a:avLst/>
            <a:gdLst/>
            <a:ahLst/>
            <a:cxnLst/>
            <a:rect l="l" t="t" r="r" b="b"/>
            <a:pathLst>
              <a:path w="10751785" h="7672059">
                <a:moveTo>
                  <a:pt x="0" y="0"/>
                </a:moveTo>
                <a:lnTo>
                  <a:pt x="10751785" y="0"/>
                </a:lnTo>
                <a:lnTo>
                  <a:pt x="10751785" y="7672059"/>
                </a:lnTo>
                <a:lnTo>
                  <a:pt x="0" y="7672059"/>
                </a:lnTo>
                <a:lnTo>
                  <a:pt x="0" y="0"/>
                </a:lnTo>
                <a:close/>
              </a:path>
            </a:pathLst>
          </a:custGeom>
          <a:blipFill>
            <a:blip r:embed="rId11"/>
            <a:stretch>
              <a:fillRect/>
            </a:stretch>
          </a:blipFill>
        </p:spPr>
      </p:sp>
      <p:sp>
        <p:nvSpPr>
          <p:cNvPr id="8" name="TextBox 8"/>
          <p:cNvSpPr txBox="1"/>
          <p:nvPr/>
        </p:nvSpPr>
        <p:spPr>
          <a:xfrm>
            <a:off x="1265580" y="615231"/>
            <a:ext cx="14200241" cy="1177253"/>
          </a:xfrm>
          <a:prstGeom prst="rect">
            <a:avLst/>
          </a:prstGeom>
        </p:spPr>
        <p:txBody>
          <a:bodyPr lIns="0" tIns="0" rIns="0" bIns="0" rtlCol="0" anchor="t">
            <a:spAutoFit/>
          </a:bodyPr>
          <a:lstStyle/>
          <a:p>
            <a:pPr>
              <a:lnSpc>
                <a:spcPts val="8730"/>
              </a:lnSpc>
            </a:pPr>
            <a:r>
              <a:rPr lang="en-US" sz="9000">
                <a:solidFill>
                  <a:srgbClr val="000000"/>
                </a:solidFill>
                <a:latin typeface="DM Sans Bold"/>
              </a:rPr>
              <a:t>Expolatory Data Analysis</a:t>
            </a:r>
          </a:p>
        </p:txBody>
      </p:sp>
      <p:sp>
        <p:nvSpPr>
          <p:cNvPr id="9" name="TextBox 9"/>
          <p:cNvSpPr txBox="1"/>
          <p:nvPr/>
        </p:nvSpPr>
        <p:spPr>
          <a:xfrm>
            <a:off x="1761812" y="3096010"/>
            <a:ext cx="3338523" cy="2733290"/>
          </a:xfrm>
          <a:prstGeom prst="rect">
            <a:avLst/>
          </a:prstGeom>
        </p:spPr>
        <p:txBody>
          <a:bodyPr lIns="0" tIns="0" rIns="0" bIns="0" rtlCol="0" anchor="t">
            <a:spAutoFit/>
          </a:bodyPr>
          <a:lstStyle/>
          <a:p>
            <a:pPr algn="ctr">
              <a:lnSpc>
                <a:spcPts val="5427"/>
              </a:lnSpc>
            </a:pPr>
            <a:r>
              <a:rPr lang="en-US" sz="4020" spc="64">
                <a:solidFill>
                  <a:srgbClr val="000000"/>
                </a:solidFill>
                <a:latin typeface="DM Sans Bold"/>
              </a:rPr>
              <a:t>Wordcloud</a:t>
            </a:r>
          </a:p>
          <a:p>
            <a:pPr marL="0" lvl="0" indent="0" algn="ctr">
              <a:lnSpc>
                <a:spcPts val="5427"/>
              </a:lnSpc>
              <a:spcBef>
                <a:spcPct val="0"/>
              </a:spcBef>
            </a:pPr>
            <a:r>
              <a:rPr lang="en-US" sz="4020" spc="64">
                <a:solidFill>
                  <a:srgbClr val="000000"/>
                </a:solidFill>
                <a:latin typeface="DM Sans Bold"/>
              </a:rPr>
              <a:t>Sentiment Negative Text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sp>
        <p:nvSpPr>
          <p:cNvPr id="7" name="Freeform 7"/>
          <p:cNvSpPr/>
          <p:nvPr/>
        </p:nvSpPr>
        <p:spPr>
          <a:xfrm>
            <a:off x="6597282" y="1792484"/>
            <a:ext cx="10662018" cy="7602248"/>
          </a:xfrm>
          <a:custGeom>
            <a:avLst/>
            <a:gdLst/>
            <a:ahLst/>
            <a:cxnLst/>
            <a:rect l="l" t="t" r="r" b="b"/>
            <a:pathLst>
              <a:path w="10662018" h="7602248">
                <a:moveTo>
                  <a:pt x="0" y="0"/>
                </a:moveTo>
                <a:lnTo>
                  <a:pt x="10662018" y="0"/>
                </a:lnTo>
                <a:lnTo>
                  <a:pt x="10662018" y="7602247"/>
                </a:lnTo>
                <a:lnTo>
                  <a:pt x="0" y="7602247"/>
                </a:lnTo>
                <a:lnTo>
                  <a:pt x="0" y="0"/>
                </a:lnTo>
                <a:close/>
              </a:path>
            </a:pathLst>
          </a:custGeom>
          <a:blipFill>
            <a:blip r:embed="rId11"/>
            <a:stretch>
              <a:fillRect/>
            </a:stretch>
          </a:blipFill>
        </p:spPr>
      </p:sp>
      <p:sp>
        <p:nvSpPr>
          <p:cNvPr id="8" name="TextBox 8"/>
          <p:cNvSpPr txBox="1"/>
          <p:nvPr/>
        </p:nvSpPr>
        <p:spPr>
          <a:xfrm>
            <a:off x="1265580" y="615231"/>
            <a:ext cx="14200241" cy="1177253"/>
          </a:xfrm>
          <a:prstGeom prst="rect">
            <a:avLst/>
          </a:prstGeom>
        </p:spPr>
        <p:txBody>
          <a:bodyPr lIns="0" tIns="0" rIns="0" bIns="0" rtlCol="0" anchor="t">
            <a:spAutoFit/>
          </a:bodyPr>
          <a:lstStyle/>
          <a:p>
            <a:pPr>
              <a:lnSpc>
                <a:spcPts val="8730"/>
              </a:lnSpc>
            </a:pPr>
            <a:r>
              <a:rPr lang="en-US" sz="9000">
                <a:solidFill>
                  <a:srgbClr val="000000"/>
                </a:solidFill>
                <a:latin typeface="DM Sans Bold"/>
              </a:rPr>
              <a:t>Expolatory Data Analysis</a:t>
            </a:r>
          </a:p>
        </p:txBody>
      </p:sp>
      <p:sp>
        <p:nvSpPr>
          <p:cNvPr id="9" name="TextBox 9"/>
          <p:cNvSpPr txBox="1"/>
          <p:nvPr/>
        </p:nvSpPr>
        <p:spPr>
          <a:xfrm>
            <a:off x="1761812" y="3096010"/>
            <a:ext cx="3338523" cy="2047490"/>
          </a:xfrm>
          <a:prstGeom prst="rect">
            <a:avLst/>
          </a:prstGeom>
        </p:spPr>
        <p:txBody>
          <a:bodyPr lIns="0" tIns="0" rIns="0" bIns="0" rtlCol="0" anchor="t">
            <a:spAutoFit/>
          </a:bodyPr>
          <a:lstStyle/>
          <a:p>
            <a:pPr algn="ctr">
              <a:lnSpc>
                <a:spcPts val="5427"/>
              </a:lnSpc>
            </a:pPr>
            <a:r>
              <a:rPr lang="en-US" sz="4020" spc="64">
                <a:solidFill>
                  <a:srgbClr val="000000"/>
                </a:solidFill>
                <a:latin typeface="DM Sans Bold"/>
              </a:rPr>
              <a:t>Wordcloud</a:t>
            </a:r>
          </a:p>
          <a:p>
            <a:pPr marL="0" lvl="0" indent="0" algn="ctr">
              <a:lnSpc>
                <a:spcPts val="5427"/>
              </a:lnSpc>
              <a:spcBef>
                <a:spcPct val="0"/>
              </a:spcBef>
            </a:pPr>
            <a:r>
              <a:rPr lang="en-US" sz="4020" spc="64">
                <a:solidFill>
                  <a:srgbClr val="000000"/>
                </a:solidFill>
                <a:latin typeface="DM Sans Bold"/>
              </a:rPr>
              <a:t>Sentiment Neutral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a:ln cap="sq">
            <a:noFill/>
            <a:prstDash val="solid"/>
            <a:miter/>
          </a:ln>
        </p:spPr>
      </p:sp>
      <p:graphicFrame>
        <p:nvGraphicFramePr>
          <p:cNvPr id="7" name="Table 7"/>
          <p:cNvGraphicFramePr>
            <a:graphicFrameLocks noGrp="1"/>
          </p:cNvGraphicFramePr>
          <p:nvPr>
            <p:extLst>
              <p:ext uri="{D42A27DB-BD31-4B8C-83A1-F6EECF244321}">
                <p14:modId xmlns:p14="http://schemas.microsoft.com/office/powerpoint/2010/main" val="1874745153"/>
              </p:ext>
            </p:extLst>
          </p:nvPr>
        </p:nvGraphicFramePr>
        <p:xfrm>
          <a:off x="1086898" y="2379707"/>
          <a:ext cx="16143300" cy="3095957"/>
        </p:xfrm>
        <a:graphic>
          <a:graphicData uri="http://schemas.openxmlformats.org/drawingml/2006/table">
            <a:tbl>
              <a:tblPr/>
              <a:tblGrid>
                <a:gridCol w="1793700">
                  <a:extLst>
                    <a:ext uri="{9D8B030D-6E8A-4147-A177-3AD203B41FA5}">
                      <a16:colId xmlns:a16="http://schemas.microsoft.com/office/drawing/2014/main" val="20000"/>
                    </a:ext>
                  </a:extLst>
                </a:gridCol>
                <a:gridCol w="1793700">
                  <a:extLst>
                    <a:ext uri="{9D8B030D-6E8A-4147-A177-3AD203B41FA5}">
                      <a16:colId xmlns:a16="http://schemas.microsoft.com/office/drawing/2014/main" val="20001"/>
                    </a:ext>
                  </a:extLst>
                </a:gridCol>
                <a:gridCol w="1793700">
                  <a:extLst>
                    <a:ext uri="{9D8B030D-6E8A-4147-A177-3AD203B41FA5}">
                      <a16:colId xmlns:a16="http://schemas.microsoft.com/office/drawing/2014/main" val="20002"/>
                    </a:ext>
                  </a:extLst>
                </a:gridCol>
                <a:gridCol w="1793700">
                  <a:extLst>
                    <a:ext uri="{9D8B030D-6E8A-4147-A177-3AD203B41FA5}">
                      <a16:colId xmlns:a16="http://schemas.microsoft.com/office/drawing/2014/main" val="20003"/>
                    </a:ext>
                  </a:extLst>
                </a:gridCol>
                <a:gridCol w="1793700">
                  <a:extLst>
                    <a:ext uri="{9D8B030D-6E8A-4147-A177-3AD203B41FA5}">
                      <a16:colId xmlns:a16="http://schemas.microsoft.com/office/drawing/2014/main" val="20004"/>
                    </a:ext>
                  </a:extLst>
                </a:gridCol>
                <a:gridCol w="1793700">
                  <a:extLst>
                    <a:ext uri="{9D8B030D-6E8A-4147-A177-3AD203B41FA5}">
                      <a16:colId xmlns:a16="http://schemas.microsoft.com/office/drawing/2014/main" val="20005"/>
                    </a:ext>
                  </a:extLst>
                </a:gridCol>
                <a:gridCol w="1793700">
                  <a:extLst>
                    <a:ext uri="{9D8B030D-6E8A-4147-A177-3AD203B41FA5}">
                      <a16:colId xmlns:a16="http://schemas.microsoft.com/office/drawing/2014/main" val="20006"/>
                    </a:ext>
                  </a:extLst>
                </a:gridCol>
                <a:gridCol w="1793700">
                  <a:extLst>
                    <a:ext uri="{9D8B030D-6E8A-4147-A177-3AD203B41FA5}">
                      <a16:colId xmlns:a16="http://schemas.microsoft.com/office/drawing/2014/main" val="20007"/>
                    </a:ext>
                  </a:extLst>
                </a:gridCol>
                <a:gridCol w="1793700">
                  <a:extLst>
                    <a:ext uri="{9D8B030D-6E8A-4147-A177-3AD203B41FA5}">
                      <a16:colId xmlns:a16="http://schemas.microsoft.com/office/drawing/2014/main" val="20008"/>
                    </a:ext>
                  </a:extLst>
                </a:gridCol>
              </a:tblGrid>
              <a:tr h="1293439">
                <a:tc>
                  <a:txBody>
                    <a:bodyPr/>
                    <a:lstStyle/>
                    <a:p>
                      <a:pPr algn="ctr">
                        <a:lnSpc>
                          <a:spcPts val="2794"/>
                        </a:lnSpc>
                        <a:defRPr/>
                      </a:pPr>
                      <a:r>
                        <a:rPr lang="en-US" sz="1995">
                          <a:solidFill>
                            <a:srgbClr val="000000"/>
                          </a:solidFill>
                          <a:latin typeface="DM Sans Bold"/>
                        </a:rPr>
                        <a:t>Layer</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Output Layer</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654"/>
                        </a:lnSpc>
                        <a:defRPr/>
                      </a:pPr>
                      <a:r>
                        <a:rPr lang="en-US" sz="1895">
                          <a:solidFill>
                            <a:srgbClr val="000000"/>
                          </a:solidFill>
                          <a:latin typeface="DM Sans Bold"/>
                        </a:rPr>
                        <a:t>Activation</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654"/>
                        </a:lnSpc>
                        <a:defRPr/>
                      </a:pPr>
                      <a:r>
                        <a:rPr lang="en-US" sz="1895">
                          <a:solidFill>
                            <a:srgbClr val="000000"/>
                          </a:solidFill>
                          <a:latin typeface="DM Sans Bold"/>
                        </a:rPr>
                        <a:t>Droupout</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Optimizer</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Loss</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Learning Rate</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Ecpochs</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2794"/>
                        </a:lnSpc>
                        <a:defRPr/>
                      </a:pPr>
                      <a:r>
                        <a:rPr lang="en-US" sz="1995">
                          <a:solidFill>
                            <a:srgbClr val="000000"/>
                          </a:solidFill>
                          <a:latin typeface="DM Sans Bold"/>
                        </a:rPr>
                        <a:t>Batch Size</a:t>
                      </a:r>
                      <a:endParaRPr lang="en-US" sz="110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99083">
                <a:tc>
                  <a:txBody>
                    <a:bodyPr/>
                    <a:lstStyle/>
                    <a:p>
                      <a:pPr algn="ctr">
                        <a:lnSpc>
                          <a:spcPts val="3354"/>
                        </a:lnSpc>
                        <a:defRPr/>
                      </a:pPr>
                      <a:r>
                        <a:rPr lang="en-US" sz="3200" dirty="0" smtClean="0"/>
                        <a:t>64, 32</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3</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2800" dirty="0" err="1" smtClean="0"/>
                        <a:t>softmax</a:t>
                      </a:r>
                      <a:endParaRPr lang="en-US" sz="28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0.5</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Adam</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ts val="3354"/>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Categorical</a:t>
                      </a:r>
                      <a:r>
                        <a:rPr lang="en-US" sz="1600" b="0" kern="1200" baseline="0" dirty="0" smtClean="0">
                          <a:solidFill>
                            <a:schemeClr val="tx1"/>
                          </a:solidFill>
                          <a:effectLst/>
                          <a:latin typeface="+mn-lt"/>
                          <a:ea typeface="+mn-ea"/>
                          <a:cs typeface="+mn-cs"/>
                        </a:rPr>
                        <a:t> </a:t>
                      </a:r>
                      <a:r>
                        <a:rPr lang="en-US" sz="1600" b="0" kern="1200" dirty="0" err="1" smtClean="0">
                          <a:solidFill>
                            <a:schemeClr val="tx1"/>
                          </a:solidFill>
                          <a:effectLst/>
                          <a:latin typeface="+mn-lt"/>
                          <a:ea typeface="+mn-ea"/>
                          <a:cs typeface="+mn-cs"/>
                        </a:rPr>
                        <a:t>crossentropy</a:t>
                      </a:r>
                      <a:endParaRPr lang="en-US" sz="1600" b="0" kern="1200" dirty="0" smtClean="0">
                        <a:solidFill>
                          <a:schemeClr val="tx1"/>
                        </a:solidFill>
                        <a:effectLst/>
                        <a:latin typeface="+mn-lt"/>
                        <a:ea typeface="+mn-ea"/>
                        <a:cs typeface="+mn-cs"/>
                      </a:endParaRPr>
                    </a:p>
                    <a:p>
                      <a:pPr algn="ctr">
                        <a:lnSpc>
                          <a:spcPts val="3354"/>
                        </a:lnSpc>
                        <a:defRPr/>
                      </a:pPr>
                      <a:endParaRPr lang="en-US" sz="36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0.0001</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30</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tc>
                  <a:txBody>
                    <a:bodyPr/>
                    <a:lstStyle/>
                    <a:p>
                      <a:pPr algn="ctr">
                        <a:lnSpc>
                          <a:spcPts val="3354"/>
                        </a:lnSpc>
                        <a:defRPr/>
                      </a:pPr>
                      <a:r>
                        <a:rPr lang="en-US" sz="3200" dirty="0" smtClean="0"/>
                        <a:t>64</a:t>
                      </a:r>
                      <a:endParaRPr lang="en-US" sz="3200" dirty="0"/>
                    </a:p>
                  </a:txBody>
                  <a:tcPr marL="253559" marR="253559" marT="253559" marB="253559" anchor="ctr">
                    <a:lnL w="50712" cap="flat" cmpd="sng" algn="ctr">
                      <a:solidFill>
                        <a:srgbClr val="000000"/>
                      </a:solidFill>
                      <a:prstDash val="solid"/>
                      <a:round/>
                      <a:headEnd type="none" w="med" len="med"/>
                      <a:tailEnd type="none" w="med" len="med"/>
                    </a:lnL>
                    <a:lnR w="50712" cap="flat" cmpd="sng" algn="ctr">
                      <a:solidFill>
                        <a:srgbClr val="000000"/>
                      </a:solidFill>
                      <a:prstDash val="solid"/>
                      <a:round/>
                      <a:headEnd type="none" w="med" len="med"/>
                      <a:tailEnd type="none" w="med" len="med"/>
                    </a:lnR>
                    <a:lnT w="50712" cap="flat" cmpd="sng" algn="ctr">
                      <a:solidFill>
                        <a:srgbClr val="000000"/>
                      </a:solidFill>
                      <a:prstDash val="solid"/>
                      <a:round/>
                      <a:headEnd type="none" w="med" len="med"/>
                      <a:tailEnd type="none" w="med" len="med"/>
                    </a:lnT>
                    <a:lnB w="507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Box 8"/>
          <p:cNvSpPr txBox="1"/>
          <p:nvPr/>
        </p:nvSpPr>
        <p:spPr>
          <a:xfrm>
            <a:off x="5398067" y="377654"/>
            <a:ext cx="7491865" cy="759980"/>
          </a:xfrm>
          <a:prstGeom prst="rect">
            <a:avLst/>
          </a:prstGeom>
        </p:spPr>
        <p:txBody>
          <a:bodyPr lIns="0" tIns="0" rIns="0" bIns="0" rtlCol="0" anchor="t">
            <a:spAutoFit/>
          </a:bodyPr>
          <a:lstStyle/>
          <a:p>
            <a:pPr>
              <a:lnSpc>
                <a:spcPts val="5626"/>
              </a:lnSpc>
            </a:pPr>
            <a:r>
              <a:rPr lang="en-US" sz="5800">
                <a:solidFill>
                  <a:srgbClr val="000000"/>
                </a:solidFill>
                <a:latin typeface="DM Sans Bold"/>
              </a:rPr>
              <a:t>Model Development</a:t>
            </a:r>
          </a:p>
        </p:txBody>
      </p:sp>
      <p:sp>
        <p:nvSpPr>
          <p:cNvPr id="9" name="TextBox 9"/>
          <p:cNvSpPr txBox="1"/>
          <p:nvPr/>
        </p:nvSpPr>
        <p:spPr>
          <a:xfrm>
            <a:off x="1086902" y="1566260"/>
            <a:ext cx="4374697" cy="939815"/>
          </a:xfrm>
          <a:prstGeom prst="rect">
            <a:avLst/>
          </a:prstGeom>
        </p:spPr>
        <p:txBody>
          <a:bodyPr lIns="0" tIns="0" rIns="0" bIns="0" rtlCol="0" anchor="t">
            <a:spAutoFit/>
          </a:bodyPr>
          <a:lstStyle/>
          <a:p>
            <a:pPr algn="ctr">
              <a:lnSpc>
                <a:spcPts val="2425"/>
              </a:lnSpc>
            </a:pPr>
            <a:r>
              <a:rPr lang="en-US" sz="2500">
                <a:solidFill>
                  <a:srgbClr val="000000"/>
                </a:solidFill>
                <a:latin typeface="DM Sans Bold"/>
              </a:rPr>
              <a:t>LSTM</a:t>
            </a:r>
          </a:p>
          <a:p>
            <a:pPr algn="ctr">
              <a:lnSpc>
                <a:spcPts val="2425"/>
              </a:lnSpc>
            </a:pPr>
            <a:r>
              <a:rPr lang="en-US" sz="2500">
                <a:solidFill>
                  <a:srgbClr val="000000"/>
                </a:solidFill>
                <a:latin typeface="DM Sans Bold"/>
              </a:rPr>
              <a:t>(Long Short-Term Memory)</a:t>
            </a:r>
          </a:p>
          <a:p>
            <a:pPr algn="ctr">
              <a:lnSpc>
                <a:spcPts val="2425"/>
              </a:lnSpc>
            </a:pPr>
            <a:endParaRPr lang="en-US" sz="2500">
              <a:solidFill>
                <a:srgbClr val="000000"/>
              </a:solidFill>
              <a:latin typeface="DM Sans Bold"/>
            </a:endParaRPr>
          </a:p>
        </p:txBody>
      </p:sp>
      <p:pic>
        <p:nvPicPr>
          <p:cNvPr id="14" name="Picture 13"/>
          <p:cNvPicPr>
            <a:picLocks noChangeAspect="1"/>
          </p:cNvPicPr>
          <p:nvPr/>
        </p:nvPicPr>
        <p:blipFill>
          <a:blip r:embed="rId11"/>
          <a:stretch>
            <a:fillRect/>
          </a:stretch>
        </p:blipFill>
        <p:spPr>
          <a:xfrm>
            <a:off x="1066845" y="5605790"/>
            <a:ext cx="8827731" cy="4264012"/>
          </a:xfrm>
          <a:prstGeom prst="rect">
            <a:avLst/>
          </a:prstGeom>
        </p:spPr>
      </p:pic>
    </p:spTree>
    <p:extLst>
      <p:ext uri="{BB962C8B-B14F-4D97-AF65-F5344CB8AC3E}">
        <p14:creationId xmlns:p14="http://schemas.microsoft.com/office/powerpoint/2010/main" val="1006873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2594</TotalTime>
  <Words>389</Words>
  <Application>Microsoft Office PowerPoint</Application>
  <PresentationFormat>Custom</PresentationFormat>
  <Paragraphs>98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DM Sans Bold</vt:lpstr>
      <vt:lpstr>DM Sans</vt:lpstr>
      <vt:lpstr>Arial</vt:lpstr>
      <vt:lpstr>Calibri</vt:lpstr>
      <vt:lpstr>__Inter_aaf875</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dc:creator>Khoirul Anam</dc:creator>
  <cp:lastModifiedBy>Khoirul Anam</cp:lastModifiedBy>
  <cp:revision>16</cp:revision>
  <dcterms:created xsi:type="dcterms:W3CDTF">2006-08-16T00:00:00Z</dcterms:created>
  <dcterms:modified xsi:type="dcterms:W3CDTF">2024-04-07T12:26:26Z</dcterms:modified>
  <dc:identifier>DAGBjuAF-Gk</dc:identifier>
</cp:coreProperties>
</file>