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45"/>
  </p:notesMasterIdLst>
  <p:sldIdLst>
    <p:sldId id="256" r:id="rId2"/>
    <p:sldId id="310" r:id="rId3"/>
    <p:sldId id="418" r:id="rId4"/>
    <p:sldId id="468" r:id="rId5"/>
    <p:sldId id="469" r:id="rId6"/>
    <p:sldId id="470" r:id="rId7"/>
    <p:sldId id="467" r:id="rId8"/>
    <p:sldId id="471" r:id="rId9"/>
    <p:sldId id="412" r:id="rId10"/>
    <p:sldId id="461" r:id="rId11"/>
    <p:sldId id="457" r:id="rId12"/>
    <p:sldId id="463" r:id="rId13"/>
    <p:sldId id="464" r:id="rId14"/>
    <p:sldId id="472" r:id="rId15"/>
    <p:sldId id="473" r:id="rId16"/>
    <p:sldId id="474" r:id="rId17"/>
    <p:sldId id="482" r:id="rId18"/>
    <p:sldId id="465" r:id="rId19"/>
    <p:sldId id="444" r:id="rId20"/>
    <p:sldId id="466" r:id="rId21"/>
    <p:sldId id="419" r:id="rId22"/>
    <p:sldId id="448" r:id="rId23"/>
    <p:sldId id="451" r:id="rId24"/>
    <p:sldId id="405" r:id="rId25"/>
    <p:sldId id="407" r:id="rId26"/>
    <p:sldId id="442" r:id="rId27"/>
    <p:sldId id="409" r:id="rId28"/>
    <p:sldId id="481" r:id="rId29"/>
    <p:sldId id="452" r:id="rId30"/>
    <p:sldId id="453" r:id="rId31"/>
    <p:sldId id="458" r:id="rId32"/>
    <p:sldId id="483" r:id="rId33"/>
    <p:sldId id="446" r:id="rId34"/>
    <p:sldId id="447" r:id="rId35"/>
    <p:sldId id="449" r:id="rId36"/>
    <p:sldId id="450" r:id="rId37"/>
    <p:sldId id="459" r:id="rId38"/>
    <p:sldId id="475" r:id="rId39"/>
    <p:sldId id="476" r:id="rId40"/>
    <p:sldId id="477" r:id="rId41"/>
    <p:sldId id="478" r:id="rId42"/>
    <p:sldId id="479" r:id="rId43"/>
    <p:sldId id="480" r:id="rId44"/>
  </p:sldIdLst>
  <p:sldSz cx="12192000" cy="6858000"/>
  <p:notesSz cx="6797675" cy="9929813"/>
  <p:defaultTextStyle>
    <a:defPPr>
      <a:defRPr lang="ko-KR"/>
    </a:defPPr>
    <a:lvl1pPr marL="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91" userDrawn="1">
          <p15:clr>
            <a:srgbClr val="A4A3A4"/>
          </p15:clr>
        </p15:guide>
        <p15:guide id="3" pos="481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shin" initials="s" lastIdx="2" clrIdx="0">
    <p:extLst>
      <p:ext uri="{19B8F6BF-5375-455C-9EA6-DF929625EA0E}">
        <p15:presenceInfo xmlns:p15="http://schemas.microsoft.com/office/powerpoint/2012/main" userId="e8f995de79cf1c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0E"/>
    <a:srgbClr val="FFE100"/>
    <a:srgbClr val="4472C4"/>
    <a:srgbClr val="FFFFFF"/>
    <a:srgbClr val="3C81F6"/>
    <a:srgbClr val="A6A6A6"/>
    <a:srgbClr val="D9D9D9"/>
    <a:srgbClr val="FF7C80"/>
    <a:srgbClr val="F8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5153" autoAdjust="0"/>
  </p:normalViewPr>
  <p:slideViewPr>
    <p:cSldViewPr snapToGrid="0" snapToObjects="1">
      <p:cViewPr varScale="1">
        <p:scale>
          <a:sx n="123" d="100"/>
          <a:sy n="123" d="100"/>
        </p:scale>
        <p:origin x="120" y="114"/>
      </p:cViewPr>
      <p:guideLst>
        <p:guide orient="horz" pos="2160"/>
        <p:guide pos="3591"/>
        <p:guide pos="4815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21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21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25BC9E8-164A-3E46-A3BC-521612EA2447}" type="datetime1">
              <a:rPr lang="ko-KR" altLang="en-US"/>
              <a:pPr lvl="0">
                <a:defRPr lang="ko-KR" altLang="en-US"/>
              </a:pPr>
              <a:t>2023-07-06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28AE8B5-1B09-C647-964A-02340F34AD1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8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8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27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4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0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4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2E0BA37-9C7C-A144-9E2E-90CBFDFF0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5651" y="0"/>
            <a:ext cx="6858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47E6D96-03A3-394F-9760-52A98C955B08}"/>
              </a:ext>
            </a:extLst>
          </p:cNvPr>
          <p:cNvGrpSpPr/>
          <p:nvPr userDrawn="1"/>
        </p:nvGrpSpPr>
        <p:grpSpPr>
          <a:xfrm>
            <a:off x="8626740" y="1510146"/>
            <a:ext cx="3565260" cy="5347854"/>
            <a:chOff x="7256583" y="1603481"/>
            <a:chExt cx="2880020" cy="4320001"/>
          </a:xfrm>
        </p:grpSpPr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137A0A91-4A59-4B46-B20F-001C9F2A4B7C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65DDB90-E583-D441-A3F1-A63BD34C149F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237B14D3-1119-3847-9EA8-F29E3F4D335A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각 삼각형[R] 17">
              <a:extLst>
                <a:ext uri="{FF2B5EF4-FFF2-40B4-BE49-F238E27FC236}">
                  <a16:creationId xmlns:a16="http://schemas.microsoft.com/office/drawing/2014/main" id="{18C66EEB-B95E-734C-9C53-9680565DE6CA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AA7CEB6-FF1C-9241-AFCA-047BE60CA0EF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7972116B-D1E8-DF49-9ABE-C2B008E7DD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906" y="2463688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4400" b="0" i="0" spc="-150" baseline="0">
                <a:solidFill>
                  <a:srgbClr val="40414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0E1EE07-3B12-964A-B9BB-8880CEB5DDFF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9" y="6602509"/>
            <a:ext cx="394741" cy="93600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8CEF7F5-5ED5-0042-A8E0-527FC6B21F48}"/>
              </a:ext>
            </a:extLst>
          </p:cNvPr>
          <p:cNvCxnSpPr>
            <a:cxnSpLocks/>
          </p:cNvCxnSpPr>
          <p:nvPr userDrawn="1"/>
        </p:nvCxnSpPr>
        <p:spPr>
          <a:xfrm>
            <a:off x="277089" y="3265053"/>
            <a:ext cx="101336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>
            <a:extLst>
              <a:ext uri="{FF2B5EF4-FFF2-40B4-BE49-F238E27FC236}">
                <a16:creationId xmlns:a16="http://schemas.microsoft.com/office/drawing/2014/main" id="{DE7E7376-3106-8045-8DD8-3EA493D4CF68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rgbClr val="FF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D151B1-DA5A-0E4E-808E-15C83ABD19FF}"/>
              </a:ext>
            </a:extLst>
          </p:cNvPr>
          <p:cNvSpPr/>
          <p:nvPr userDrawn="1"/>
        </p:nvSpPr>
        <p:spPr>
          <a:xfrm>
            <a:off x="-1" y="1"/>
            <a:ext cx="11471995" cy="720000"/>
          </a:xfrm>
          <a:prstGeom prst="rect">
            <a:avLst/>
          </a:prstGeom>
          <a:gradFill flip="none" rotWithShape="1">
            <a:gsLst>
              <a:gs pos="46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F2174672-CCAB-BD44-9D27-F9D2FD653670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 개체 틀 18">
            <a:extLst>
              <a:ext uri="{FF2B5EF4-FFF2-40B4-BE49-F238E27FC236}">
                <a16:creationId xmlns:a16="http://schemas.microsoft.com/office/drawing/2014/main" id="{DFF728FA-03E3-7847-BA1D-D5221C12B1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3A30B5F-00E7-6A45-82E2-E288347C38B1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10752000" y="-13461"/>
            <a:ext cx="1440000" cy="2162737"/>
            <a:chOff x="7256583" y="4467579"/>
            <a:chExt cx="2880020" cy="4325503"/>
          </a:xfrm>
        </p:grpSpPr>
        <p:sp>
          <p:nvSpPr>
            <p:cNvPr id="34" name="자유형 33">
              <a:extLst>
                <a:ext uri="{FF2B5EF4-FFF2-40B4-BE49-F238E27FC236}">
                  <a16:creationId xmlns:a16="http://schemas.microsoft.com/office/drawing/2014/main" id="{6C2E8D92-A81C-5F44-A8E9-56FD924CEB3A}"/>
                </a:ext>
              </a:extLst>
            </p:cNvPr>
            <p:cNvSpPr/>
            <p:nvPr/>
          </p:nvSpPr>
          <p:spPr>
            <a:xfrm>
              <a:off x="7256583" y="59130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6AC3CBB-AA2A-CD42-B8A9-332CEA29BEE3}"/>
                </a:ext>
              </a:extLst>
            </p:cNvPr>
            <p:cNvSpPr/>
            <p:nvPr/>
          </p:nvSpPr>
          <p:spPr>
            <a:xfrm>
              <a:off x="7256583" y="44675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자유형 35">
              <a:extLst>
                <a:ext uri="{FF2B5EF4-FFF2-40B4-BE49-F238E27FC236}">
                  <a16:creationId xmlns:a16="http://schemas.microsoft.com/office/drawing/2014/main" id="{E9DA5900-BC35-9444-AB2E-B8C47DE6C94C}"/>
                </a:ext>
              </a:extLst>
            </p:cNvPr>
            <p:cNvSpPr/>
            <p:nvPr/>
          </p:nvSpPr>
          <p:spPr>
            <a:xfrm rot="10800000">
              <a:off x="8696603" y="5885790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7" name="직각 삼각형[R] 36">
              <a:extLst>
                <a:ext uri="{FF2B5EF4-FFF2-40B4-BE49-F238E27FC236}">
                  <a16:creationId xmlns:a16="http://schemas.microsoft.com/office/drawing/2014/main" id="{D4599EB4-57BE-E846-BCBA-742A5E9CAD0B}"/>
                </a:ext>
              </a:extLst>
            </p:cNvPr>
            <p:cNvSpPr/>
            <p:nvPr/>
          </p:nvSpPr>
          <p:spPr>
            <a:xfrm rot="5400000">
              <a:off x="8696603" y="4467579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9330A8F-A16D-914A-980C-B41BAF78D324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8ACC6B-E449-1A45-912C-90028729C4F2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850F1-DCC7-1047-9E71-1FADCED29EC3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71965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55DA9FA-A2C5-3342-BE46-25FA21B5BB14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9" y="6602509"/>
            <a:ext cx="394741" cy="936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268FE0-47D0-3849-BF43-BBB3B5DCB547}"/>
              </a:ext>
            </a:extLst>
          </p:cNvPr>
          <p:cNvGrpSpPr/>
          <p:nvPr userDrawn="1"/>
        </p:nvGrpSpPr>
        <p:grpSpPr>
          <a:xfrm>
            <a:off x="8626740" y="1510146"/>
            <a:ext cx="3565260" cy="5347854"/>
            <a:chOff x="7256583" y="1603481"/>
            <a:chExt cx="2880020" cy="4320001"/>
          </a:xfrm>
        </p:grpSpPr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8986135E-AF38-2942-B2ED-B38148C930D1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7C3F005-204E-D348-BE50-4146937E2DA5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자유형 19">
              <a:extLst>
                <a:ext uri="{FF2B5EF4-FFF2-40B4-BE49-F238E27FC236}">
                  <a16:creationId xmlns:a16="http://schemas.microsoft.com/office/drawing/2014/main" id="{3CE1A60E-0FA1-BE44-9046-911EDBAED561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각 삼각형[R] 20">
              <a:extLst>
                <a:ext uri="{FF2B5EF4-FFF2-40B4-BE49-F238E27FC236}">
                  <a16:creationId xmlns:a16="http://schemas.microsoft.com/office/drawing/2014/main" id="{4DA92441-D9BE-FC4E-9519-0C5311BD2656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53E66A4-D218-9343-AAC8-A7611F64AC51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E8CB4C73-8D36-2349-B3AF-D7F57B46960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265053"/>
            <a:ext cx="2770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18">
            <a:extLst>
              <a:ext uri="{FF2B5EF4-FFF2-40B4-BE49-F238E27FC236}">
                <a16:creationId xmlns:a16="http://schemas.microsoft.com/office/drawing/2014/main" id="{5EB8E2C9-9599-B544-803B-BB4634F831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906" y="2463688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4400" b="0" i="0" spc="-150" baseline="0">
                <a:solidFill>
                  <a:srgbClr val="40414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E74A3DC5-1008-5444-AA60-31AFE9E87391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rgbClr val="FF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71512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6568420-A4D6-D048-9AC2-DBEC1A30A4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67199"/>
            <a:ext cx="218934" cy="20506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4FCC897-9F35-4045-8A08-B177B002C8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427" y="2122488"/>
            <a:ext cx="1593900" cy="3759201"/>
          </a:xfrm>
          <a:prstGeom prst="rect">
            <a:avLst/>
          </a:prstGeom>
        </p:spPr>
      </p:pic>
      <p:sp>
        <p:nvSpPr>
          <p:cNvPr id="5" name="텍스트 개체 틀 21">
            <a:extLst>
              <a:ext uri="{FF2B5EF4-FFF2-40B4-BE49-F238E27FC236}">
                <a16:creationId xmlns:a16="http://schemas.microsoft.com/office/drawing/2014/main" id="{120A0BF2-7C16-C246-97CE-9906D68FE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424" y="198246"/>
            <a:ext cx="2136775" cy="205068"/>
          </a:xfrm>
        </p:spPr>
        <p:txBody>
          <a:bodyPr>
            <a:noAutofit/>
          </a:bodyPr>
          <a:lstStyle>
            <a:lvl1pPr marL="0" indent="0">
              <a:buNone/>
              <a:defRPr sz="1000" b="1" i="0" spc="-50" baseline="0">
                <a:solidFill>
                  <a:srgbClr val="7F7F7F"/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</p:spTree>
    <p:extLst>
      <p:ext uri="{BB962C8B-B14F-4D97-AF65-F5344CB8AC3E}">
        <p14:creationId xmlns:p14="http://schemas.microsoft.com/office/powerpoint/2010/main" val="40914773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DA50ED4E-785F-794E-A4A2-576D52FDE5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-72803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BCB68BF5-7BFD-A944-BC28-C204FC5C03AA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rgbClr val="FF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AF977-171A-A64B-81B7-F5C0D90C97C9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14" name="직선 연결선[R] 3">
            <a:extLst>
              <a:ext uri="{FF2B5EF4-FFF2-40B4-BE49-F238E27FC236}">
                <a16:creationId xmlns:a16="http://schemas.microsoft.com/office/drawing/2014/main" id="{A2DEBCC0-2B6F-4F7B-A260-D4BD3D6C1F9D}"/>
              </a:ext>
            </a:extLst>
          </p:cNvPr>
          <p:cNvCxnSpPr>
            <a:cxnSpLocks/>
            <a:endCxn id="16" idx="0"/>
          </p:cNvCxnSpPr>
          <p:nvPr userDrawn="1"/>
        </p:nvCxnSpPr>
        <p:spPr>
          <a:xfrm>
            <a:off x="589280" y="528315"/>
            <a:ext cx="1107439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DF4894F-CD2B-4BBE-849B-AF673AFA517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135360" y="0"/>
            <a:ext cx="1056637" cy="1584944"/>
            <a:chOff x="7256583" y="1603481"/>
            <a:chExt cx="2880020" cy="4320001"/>
          </a:xfrm>
        </p:grpSpPr>
        <p:sp>
          <p:nvSpPr>
            <p:cNvPr id="16" name="자유형 5">
              <a:extLst>
                <a:ext uri="{FF2B5EF4-FFF2-40B4-BE49-F238E27FC236}">
                  <a16:creationId xmlns:a16="http://schemas.microsoft.com/office/drawing/2014/main" id="{C54306E8-2AA7-4614-A1F8-7DF5BF2B5166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C89015E-2B37-4930-825B-C4CDB96CBC69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자유형 7">
              <a:extLst>
                <a:ext uri="{FF2B5EF4-FFF2-40B4-BE49-F238E27FC236}">
                  <a16:creationId xmlns:a16="http://schemas.microsoft.com/office/drawing/2014/main" id="{AB3B41D7-4E92-409C-B36A-4EED03D18E6D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각 삼각형[R] 8">
              <a:extLst>
                <a:ext uri="{FF2B5EF4-FFF2-40B4-BE49-F238E27FC236}">
                  <a16:creationId xmlns:a16="http://schemas.microsoft.com/office/drawing/2014/main" id="{E1E9F782-B3AA-44C5-BA49-2C543799FBF1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CF5BFF9-D0B4-4D67-B7EC-5088302516C0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75CE14-1659-674E-B40F-6E5770A4E9FF}"/>
              </a:ext>
            </a:extLst>
          </p:cNvPr>
          <p:cNvSpPr/>
          <p:nvPr userDrawn="1"/>
        </p:nvSpPr>
        <p:spPr>
          <a:xfrm>
            <a:off x="-1" y="1"/>
            <a:ext cx="11549744" cy="720000"/>
          </a:xfrm>
          <a:prstGeom prst="rect">
            <a:avLst/>
          </a:prstGeom>
          <a:gradFill flip="none" rotWithShape="1">
            <a:gsLst>
              <a:gs pos="0">
                <a:srgbClr val="2771FF"/>
              </a:gs>
              <a:gs pos="80000">
                <a:srgbClr val="3C81F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EB6C176-7107-0D4A-826C-7965134C202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2000" y="0"/>
            <a:ext cx="1440000" cy="2159984"/>
            <a:chOff x="7256583" y="3043481"/>
            <a:chExt cx="2880021" cy="4320000"/>
          </a:xfrm>
        </p:grpSpPr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E4DCC41B-6334-634F-9628-F620D8533ADF}"/>
                </a:ext>
              </a:extLst>
            </p:cNvPr>
            <p:cNvSpPr/>
            <p:nvPr/>
          </p:nvSpPr>
          <p:spPr>
            <a:xfrm>
              <a:off x="7256583" y="4483481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635972E-2CBE-C14E-A20E-666A7177AF25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자유형 28">
              <a:extLst>
                <a:ext uri="{FF2B5EF4-FFF2-40B4-BE49-F238E27FC236}">
                  <a16:creationId xmlns:a16="http://schemas.microsoft.com/office/drawing/2014/main" id="{4C0B8939-AB78-7C47-B516-6C05870D8D8C}"/>
                </a:ext>
              </a:extLst>
            </p:cNvPr>
            <p:cNvSpPr/>
            <p:nvPr/>
          </p:nvSpPr>
          <p:spPr>
            <a:xfrm rot="16200000">
              <a:off x="8696603" y="5922515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직각 삼각형[R] 29">
              <a:extLst>
                <a:ext uri="{FF2B5EF4-FFF2-40B4-BE49-F238E27FC236}">
                  <a16:creationId xmlns:a16="http://schemas.microsoft.com/office/drawing/2014/main" id="{280CD79D-285A-B745-B2FB-6AC096DBC1DB}"/>
                </a:ext>
              </a:extLst>
            </p:cNvPr>
            <p:cNvSpPr/>
            <p:nvPr/>
          </p:nvSpPr>
          <p:spPr>
            <a:xfrm rot="16200000">
              <a:off x="8696603" y="4483482"/>
              <a:ext cx="1440001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EA3AE7F-A41B-EC4C-AB13-C04EE3F80CEF}"/>
                </a:ext>
              </a:extLst>
            </p:cNvPr>
            <p:cNvSpPr/>
            <p:nvPr/>
          </p:nvSpPr>
          <p:spPr>
            <a:xfrm>
              <a:off x="8682668" y="4513319"/>
              <a:ext cx="1440000" cy="1440001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자유형 10">
            <a:extLst>
              <a:ext uri="{FF2B5EF4-FFF2-40B4-BE49-F238E27FC236}">
                <a16:creationId xmlns:a16="http://schemas.microsoft.com/office/drawing/2014/main" id="{4AFAE663-3E35-9344-A3E4-5E7AB2CDCA0D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5F82E553-9BBC-FF4B-B342-B876FF38CE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1E1F7-2B76-2346-963E-C68E80E7F25A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88001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2AB29F-4FDF-C74F-862B-1DB355E006B7}"/>
              </a:ext>
            </a:extLst>
          </p:cNvPr>
          <p:cNvSpPr/>
          <p:nvPr userDrawn="1"/>
        </p:nvSpPr>
        <p:spPr>
          <a:xfrm>
            <a:off x="-1" y="1"/>
            <a:ext cx="11472003" cy="720000"/>
          </a:xfrm>
          <a:prstGeom prst="rect">
            <a:avLst/>
          </a:prstGeom>
          <a:gradFill flip="none" rotWithShape="1">
            <a:gsLst>
              <a:gs pos="0">
                <a:srgbClr val="F9BE00"/>
              </a:gs>
              <a:gs pos="100000">
                <a:srgbClr val="FFE1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FFBE503-97B9-CB47-ADBF-4A170083DAC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1998" y="-419"/>
            <a:ext cx="1440000" cy="2159020"/>
            <a:chOff x="7256583" y="4483481"/>
            <a:chExt cx="2880020" cy="4318069"/>
          </a:xfrm>
        </p:grpSpPr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2CDBE9A2-4544-A849-A129-1DDF67CDB671}"/>
                </a:ext>
              </a:extLst>
            </p:cNvPr>
            <p:cNvSpPr/>
            <p:nvPr/>
          </p:nvSpPr>
          <p:spPr>
            <a:xfrm>
              <a:off x="7256583" y="59130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5C24F0B-C928-A249-A466-84EB6A080515}"/>
                </a:ext>
              </a:extLst>
            </p:cNvPr>
            <p:cNvSpPr/>
            <p:nvPr/>
          </p:nvSpPr>
          <p:spPr>
            <a:xfrm>
              <a:off x="8696603" y="7361550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FD6EAACC-46E7-5440-BB3E-ACEE8F4B8E38}"/>
                </a:ext>
              </a:extLst>
            </p:cNvPr>
            <p:cNvSpPr/>
            <p:nvPr/>
          </p:nvSpPr>
          <p:spPr>
            <a:xfrm rot="16200000">
              <a:off x="8696603" y="5922515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각 삼각형[R] 24">
              <a:extLst>
                <a:ext uri="{FF2B5EF4-FFF2-40B4-BE49-F238E27FC236}">
                  <a16:creationId xmlns:a16="http://schemas.microsoft.com/office/drawing/2014/main" id="{9CE6F772-33C7-5649-8BB4-2F50EA6EC5AB}"/>
                </a:ext>
              </a:extLst>
            </p:cNvPr>
            <p:cNvSpPr/>
            <p:nvPr/>
          </p:nvSpPr>
          <p:spPr>
            <a:xfrm rot="54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DF4E30F-7B1C-A243-A9DE-0AEA2AB842B2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2" name="자유형 11">
            <a:extLst>
              <a:ext uri="{FF2B5EF4-FFF2-40B4-BE49-F238E27FC236}">
                <a16:creationId xmlns:a16="http://schemas.microsoft.com/office/drawing/2014/main" id="{2CCD0948-B217-3D4D-985F-9C3AAA82491C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51AD6665-94B0-8644-BE26-D99FB3A824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C4BCC-78BC-FC44-9B47-8E5F377A8055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3711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D8340E-4E2A-504B-A772-132F84913D74}"/>
              </a:ext>
            </a:extLst>
          </p:cNvPr>
          <p:cNvSpPr/>
          <p:nvPr userDrawn="1"/>
        </p:nvSpPr>
        <p:spPr>
          <a:xfrm>
            <a:off x="-1" y="1"/>
            <a:ext cx="11471995" cy="720000"/>
          </a:xfrm>
          <a:prstGeom prst="rect">
            <a:avLst/>
          </a:prstGeom>
          <a:gradFill flip="none" rotWithShape="1">
            <a:gsLst>
              <a:gs pos="46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D27DCBC-368E-8943-BC78-19430C1C57CD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10752000" y="-13461"/>
            <a:ext cx="1440000" cy="2162737"/>
            <a:chOff x="7256583" y="4467579"/>
            <a:chExt cx="2880020" cy="4325503"/>
          </a:xfrm>
        </p:grpSpPr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0493EDFF-931A-F64E-AE4D-FE9AD8B00CF0}"/>
                </a:ext>
              </a:extLst>
            </p:cNvPr>
            <p:cNvSpPr/>
            <p:nvPr/>
          </p:nvSpPr>
          <p:spPr>
            <a:xfrm>
              <a:off x="7256583" y="59130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35A78C1-B3D5-6346-96E6-50BB8ED70655}"/>
                </a:ext>
              </a:extLst>
            </p:cNvPr>
            <p:cNvSpPr/>
            <p:nvPr/>
          </p:nvSpPr>
          <p:spPr>
            <a:xfrm>
              <a:off x="7256583" y="44675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자유형 31">
              <a:extLst>
                <a:ext uri="{FF2B5EF4-FFF2-40B4-BE49-F238E27FC236}">
                  <a16:creationId xmlns:a16="http://schemas.microsoft.com/office/drawing/2014/main" id="{897EC682-C042-2E42-B7A4-BBE9892DB05E}"/>
                </a:ext>
              </a:extLst>
            </p:cNvPr>
            <p:cNvSpPr/>
            <p:nvPr/>
          </p:nvSpPr>
          <p:spPr>
            <a:xfrm rot="10800000">
              <a:off x="8696603" y="5885790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직각 삼각형[R] 32">
              <a:extLst>
                <a:ext uri="{FF2B5EF4-FFF2-40B4-BE49-F238E27FC236}">
                  <a16:creationId xmlns:a16="http://schemas.microsoft.com/office/drawing/2014/main" id="{A5F0FF5C-AE47-DB48-BC18-F616FAC1DF41}"/>
                </a:ext>
              </a:extLst>
            </p:cNvPr>
            <p:cNvSpPr/>
            <p:nvPr/>
          </p:nvSpPr>
          <p:spPr>
            <a:xfrm rot="5400000">
              <a:off x="8696603" y="4467579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FD634A3-8A44-4443-9199-89787CD3F00F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자유형 10">
            <a:extLst>
              <a:ext uri="{FF2B5EF4-FFF2-40B4-BE49-F238E27FC236}">
                <a16:creationId xmlns:a16="http://schemas.microsoft.com/office/drawing/2014/main" id="{10946458-562B-EB4F-BC03-BDA1F0010DF5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7F9EF4B3-5673-1A43-832D-179FD68D6E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A1996-D96A-B648-9059-EB6F406D7A0E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3447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69F42714-1371-ED49-A3A8-DA3499E4E32A}"/>
              </a:ext>
            </a:extLst>
          </p:cNvPr>
          <p:cNvCxnSpPr>
            <a:cxnSpLocks/>
            <a:endCxn id="6" idx="0"/>
          </p:cNvCxnSpPr>
          <p:nvPr userDrawn="1"/>
        </p:nvCxnSpPr>
        <p:spPr>
          <a:xfrm>
            <a:off x="553500" y="719995"/>
            <a:ext cx="109184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198E1C-8C88-6C49-9998-07B3D82E99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1998" y="0"/>
            <a:ext cx="1440000" cy="2159984"/>
            <a:chOff x="7256583" y="1603481"/>
            <a:chExt cx="2880020" cy="4320001"/>
          </a:xfrm>
        </p:grpSpPr>
        <p:sp>
          <p:nvSpPr>
            <p:cNvPr id="6" name="자유형 5">
              <a:extLst>
                <a:ext uri="{FF2B5EF4-FFF2-40B4-BE49-F238E27FC236}">
                  <a16:creationId xmlns:a16="http://schemas.microsoft.com/office/drawing/2014/main" id="{6BAD3906-CB4D-CA45-B3CE-0495BAC517F9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23468E-0AE7-B949-AD25-253F7144DE5C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EC1EC851-5244-DE43-8E54-04542B4BEDC2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각 삼각형[R] 8">
              <a:extLst>
                <a:ext uri="{FF2B5EF4-FFF2-40B4-BE49-F238E27FC236}">
                  <a16:creationId xmlns:a16="http://schemas.microsoft.com/office/drawing/2014/main" id="{F7C56AA3-8138-CA46-B35D-C92BA2E3DB64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35BE994-F507-B343-BF7A-A59B36176B89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자유형 10">
            <a:extLst>
              <a:ext uri="{FF2B5EF4-FFF2-40B4-BE49-F238E27FC236}">
                <a16:creationId xmlns:a16="http://schemas.microsoft.com/office/drawing/2014/main" id="{DB4AFFFF-A284-3A43-B4B6-C7D53279D86D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1"/>
            <a:ext cx="505045" cy="503999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rgbClr val="FF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DA50ED4E-785F-794E-A4A2-576D52FDE5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6598F4-1A60-E742-8A19-F3EC38205CBC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72BFBE-5915-8C40-871B-D96F8CFFCC66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5114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F46083-C671-FF45-9B90-45ED95CE4D88}"/>
              </a:ext>
            </a:extLst>
          </p:cNvPr>
          <p:cNvSpPr/>
          <p:nvPr userDrawn="1"/>
        </p:nvSpPr>
        <p:spPr>
          <a:xfrm>
            <a:off x="-1" y="0"/>
            <a:ext cx="11472005" cy="720000"/>
          </a:xfrm>
          <a:prstGeom prst="rect">
            <a:avLst/>
          </a:prstGeom>
          <a:gradFill>
            <a:gsLst>
              <a:gs pos="0">
                <a:srgbClr val="FF2800"/>
              </a:gs>
              <a:gs pos="85000">
                <a:srgbClr val="FF470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2FBA90A-4D85-514D-86C4-AC401FC22C9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2000" y="0"/>
            <a:ext cx="1440000" cy="2159980"/>
            <a:chOff x="7256583" y="1603481"/>
            <a:chExt cx="2880020" cy="4320001"/>
          </a:xfrm>
        </p:grpSpPr>
        <p:sp>
          <p:nvSpPr>
            <p:cNvPr id="23" name="자유형 22">
              <a:extLst>
                <a:ext uri="{FF2B5EF4-FFF2-40B4-BE49-F238E27FC236}">
                  <a16:creationId xmlns:a16="http://schemas.microsoft.com/office/drawing/2014/main" id="{DD967E6B-BBEC-A849-ADB1-0816C0032877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AEE5F99-2319-6A40-8CF5-2404DD9890DE}"/>
                </a:ext>
              </a:extLst>
            </p:cNvPr>
            <p:cNvSpPr/>
            <p:nvPr/>
          </p:nvSpPr>
          <p:spPr>
            <a:xfrm>
              <a:off x="8696603" y="306380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4310EBDC-2D8F-9E4D-A3AF-BFD428850138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각 삼각형[R] 25">
              <a:extLst>
                <a:ext uri="{FF2B5EF4-FFF2-40B4-BE49-F238E27FC236}">
                  <a16:creationId xmlns:a16="http://schemas.microsoft.com/office/drawing/2014/main" id="{5B3EAB2D-68E6-EC48-9AED-6346CBEB57D4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EFBC011-8680-3C46-8395-FB23F59DF694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8" name="텍스트 개체 틀 18">
            <a:extLst>
              <a:ext uri="{FF2B5EF4-FFF2-40B4-BE49-F238E27FC236}">
                <a16:creationId xmlns:a16="http://schemas.microsoft.com/office/drawing/2014/main" id="{4222955D-2F1B-2D46-941B-23D145DC41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7CE6F4-361D-9646-B2FA-B15FE4E29826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43785EBB-F807-4A4E-833F-9AA145418B05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9BB151-664A-0D43-A3EB-5ECD7894D7CE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77939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017EF4-FF1B-BC40-9855-5481DEACDB3E}"/>
              </a:ext>
            </a:extLst>
          </p:cNvPr>
          <p:cNvSpPr/>
          <p:nvPr userDrawn="1"/>
        </p:nvSpPr>
        <p:spPr>
          <a:xfrm>
            <a:off x="-1" y="1"/>
            <a:ext cx="11549744" cy="720000"/>
          </a:xfrm>
          <a:prstGeom prst="rect">
            <a:avLst/>
          </a:prstGeom>
          <a:gradFill flip="none" rotWithShape="1">
            <a:gsLst>
              <a:gs pos="0">
                <a:srgbClr val="2771FF"/>
              </a:gs>
              <a:gs pos="80000">
                <a:srgbClr val="3C81F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C1325C5-6936-A14F-8C9C-FB87597F9DA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2000" y="0"/>
            <a:ext cx="1440000" cy="2159984"/>
            <a:chOff x="7256583" y="3043481"/>
            <a:chExt cx="2880021" cy="4320000"/>
          </a:xfrm>
        </p:grpSpPr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3AADCCB5-E6AF-C34D-BAC4-D0D92A9A422F}"/>
                </a:ext>
              </a:extLst>
            </p:cNvPr>
            <p:cNvSpPr/>
            <p:nvPr/>
          </p:nvSpPr>
          <p:spPr>
            <a:xfrm>
              <a:off x="7256583" y="4483481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75FD8A6-33C8-9C44-A3B6-FAB11465807E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200823D2-5506-1E4F-8160-8C1A4AF2DFA8}"/>
                </a:ext>
              </a:extLst>
            </p:cNvPr>
            <p:cNvSpPr/>
            <p:nvPr/>
          </p:nvSpPr>
          <p:spPr>
            <a:xfrm rot="16200000">
              <a:off x="8696603" y="5922515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각 삼각형[R] 27">
              <a:extLst>
                <a:ext uri="{FF2B5EF4-FFF2-40B4-BE49-F238E27FC236}">
                  <a16:creationId xmlns:a16="http://schemas.microsoft.com/office/drawing/2014/main" id="{9C5BBF3A-D665-FC4B-8322-1D80E71B1BC7}"/>
                </a:ext>
              </a:extLst>
            </p:cNvPr>
            <p:cNvSpPr/>
            <p:nvPr/>
          </p:nvSpPr>
          <p:spPr>
            <a:xfrm rot="16200000">
              <a:off x="8696603" y="4483482"/>
              <a:ext cx="1440001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AD5CF90-04CC-5B45-B523-B4B8957FCAAF}"/>
                </a:ext>
              </a:extLst>
            </p:cNvPr>
            <p:cNvSpPr/>
            <p:nvPr/>
          </p:nvSpPr>
          <p:spPr>
            <a:xfrm>
              <a:off x="8682668" y="4513319"/>
              <a:ext cx="1440000" cy="1440001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0" name="자유형 29">
            <a:extLst>
              <a:ext uri="{FF2B5EF4-FFF2-40B4-BE49-F238E27FC236}">
                <a16:creationId xmlns:a16="http://schemas.microsoft.com/office/drawing/2014/main" id="{6A541F9A-2DA4-4A47-9EFE-A296ED4042D1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 개체 틀 18">
            <a:extLst>
              <a:ext uri="{FF2B5EF4-FFF2-40B4-BE49-F238E27FC236}">
                <a16:creationId xmlns:a16="http://schemas.microsoft.com/office/drawing/2014/main" id="{A3A921A2-6BAE-4D48-B37A-A1ECEF980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0EF53A-416C-5649-80DF-AE9C2CBE623B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EB693-F10B-E946-B99D-508E11714010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59600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E5EF76-0D76-CE48-9BBC-A27D9C234BF8}"/>
              </a:ext>
            </a:extLst>
          </p:cNvPr>
          <p:cNvSpPr/>
          <p:nvPr userDrawn="1"/>
        </p:nvSpPr>
        <p:spPr>
          <a:xfrm>
            <a:off x="-1" y="1"/>
            <a:ext cx="11472003" cy="720000"/>
          </a:xfrm>
          <a:prstGeom prst="rect">
            <a:avLst/>
          </a:prstGeom>
          <a:gradFill flip="none" rotWithShape="1">
            <a:gsLst>
              <a:gs pos="0">
                <a:srgbClr val="F9BE00"/>
              </a:gs>
              <a:gs pos="100000">
                <a:srgbClr val="FFE1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D145326-E060-BB4D-953C-345D4BD8641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1998" y="-419"/>
            <a:ext cx="1440000" cy="2159020"/>
            <a:chOff x="7256583" y="4483481"/>
            <a:chExt cx="2880020" cy="4318069"/>
          </a:xfrm>
        </p:grpSpPr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6A712E38-9625-B24B-8EDE-6D7C34D5A7C7}"/>
                </a:ext>
              </a:extLst>
            </p:cNvPr>
            <p:cNvSpPr/>
            <p:nvPr/>
          </p:nvSpPr>
          <p:spPr>
            <a:xfrm>
              <a:off x="7256583" y="59130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018D1D6-9415-A746-82E2-E838C9523620}"/>
                </a:ext>
              </a:extLst>
            </p:cNvPr>
            <p:cNvSpPr/>
            <p:nvPr/>
          </p:nvSpPr>
          <p:spPr>
            <a:xfrm>
              <a:off x="8696603" y="7361550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F3219B08-A7FB-CD47-8C95-08F7C1934740}"/>
                </a:ext>
              </a:extLst>
            </p:cNvPr>
            <p:cNvSpPr/>
            <p:nvPr/>
          </p:nvSpPr>
          <p:spPr>
            <a:xfrm rot="16200000">
              <a:off x="8696603" y="5922515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각 삼각형[R] 27">
              <a:extLst>
                <a:ext uri="{FF2B5EF4-FFF2-40B4-BE49-F238E27FC236}">
                  <a16:creationId xmlns:a16="http://schemas.microsoft.com/office/drawing/2014/main" id="{0AC5D3FF-F60B-DB4B-9BD9-3E8DC0D4E690}"/>
                </a:ext>
              </a:extLst>
            </p:cNvPr>
            <p:cNvSpPr/>
            <p:nvPr/>
          </p:nvSpPr>
          <p:spPr>
            <a:xfrm rot="54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2114A09-CF0A-6E4C-9A0E-9D56494A91D0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0" name="자유형 29">
            <a:extLst>
              <a:ext uri="{FF2B5EF4-FFF2-40B4-BE49-F238E27FC236}">
                <a16:creationId xmlns:a16="http://schemas.microsoft.com/office/drawing/2014/main" id="{E6395302-3590-0949-ADA4-BCEB26DC7D23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 개체 틀 18">
            <a:extLst>
              <a:ext uri="{FF2B5EF4-FFF2-40B4-BE49-F238E27FC236}">
                <a16:creationId xmlns:a16="http://schemas.microsoft.com/office/drawing/2014/main" id="{FEB524B1-48DF-C646-87C1-1E0515301B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CC2B695-B4BA-1547-A89E-8F34C3E3D0F3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2093C-D6B5-5E4E-92D3-39D0652B915F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32394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1443" y="6582864"/>
            <a:ext cx="1978427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5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  <a:cs typeface="NanumSquare" charset="-127"/>
              </a:rPr>
              <a:t>© Copyright 2001~2022</a:t>
            </a:r>
            <a:r>
              <a:rPr kumimoji="0" lang="ko-KR" altLang="en-US" sz="5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  <a:cs typeface="NanumSquare" charset="-127"/>
              </a:rPr>
              <a:t> </a:t>
            </a:r>
            <a:r>
              <a:rPr kumimoji="0" lang="en-US" altLang="ko-KR" sz="5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  <a:cs typeface="NanumSquare" charset="-127"/>
              </a:rPr>
              <a:t> EXEM CO., LTD. All Rights Reserved.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58349" y="6602320"/>
            <a:ext cx="396000" cy="9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3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713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12" r:id="rId11"/>
    <p:sldLayoutId id="214748372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NanumSquare Light" panose="020B0600000101010101" pitchFamily="34" charset="-127"/>
          <a:ea typeface="NanumSquare Light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3700" b="1" dirty="0"/>
              <a:t>통합 분석 모듈 운영 메뉴얼</a:t>
            </a:r>
          </a:p>
        </p:txBody>
      </p:sp>
      <p:sp>
        <p:nvSpPr>
          <p:cNvPr id="3" name="부제 2"/>
          <p:cNvSpPr txBox="1"/>
          <p:nvPr/>
        </p:nvSpPr>
        <p:spPr>
          <a:xfrm>
            <a:off x="453556" y="3355002"/>
            <a:ext cx="4039939" cy="452636"/>
          </a:xfrm>
          <a:prstGeom prst="rect">
            <a:avLst/>
          </a:prstGeom>
        </p:spPr>
        <p:txBody>
          <a:bodyPr vert="horz" lIns="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lang="ko-KR" altLang="en-US"/>
            </a:pP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/>
                <a:ea typeface="NanumSquare"/>
                <a:cs typeface="NanumSquare"/>
              </a:rPr>
              <a:t>통합기술연구팀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anumSquare"/>
              <a:ea typeface="NanumSquare"/>
              <a:cs typeface="NanumSquare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텍스트 개체 틀 1">
            <a:extLst>
              <a:ext uri="{FF2B5EF4-FFF2-40B4-BE49-F238E27FC236}">
                <a16:creationId xmlns:a16="http://schemas.microsoft.com/office/drawing/2014/main" id="{7CD9D0B2-D10C-1450-B763-CEA07DEF9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9677783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② </a:t>
            </a:r>
            <a:r>
              <a:rPr lang="ko-KR" altLang="en-US" b="1" dirty="0"/>
              <a:t>통합 분석 모듈 </a:t>
            </a:r>
            <a:r>
              <a:rPr lang="en-US" altLang="ko-KR" b="1" dirty="0"/>
              <a:t>config </a:t>
            </a:r>
            <a:r>
              <a:rPr lang="ko-KR" altLang="en-US" b="1" dirty="0"/>
              <a:t>설정 </a:t>
            </a:r>
            <a:r>
              <a:rPr lang="en-US" altLang="ko-KR" b="1" dirty="0"/>
              <a:t>(DB </a:t>
            </a:r>
            <a:r>
              <a:rPr lang="ko-KR" altLang="en-US" b="1" dirty="0"/>
              <a:t>접속 정보</a:t>
            </a:r>
            <a:r>
              <a:rPr lang="en-US" altLang="ko-KR" b="1" dirty="0"/>
              <a:t>)</a:t>
            </a:r>
            <a:endParaRPr lang="ko-KR" altLang="en-US" sz="20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AAC216-3383-415D-A7CA-DE4C08B7F8E3}"/>
              </a:ext>
            </a:extLst>
          </p:cNvPr>
          <p:cNvSpPr/>
          <p:nvPr/>
        </p:nvSpPr>
        <p:spPr>
          <a:xfrm>
            <a:off x="710018" y="669138"/>
            <a:ext cx="9365819" cy="6631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통합 분석 모듈을 실행하기 전 성능 데이터를 추출할 타겟 </a:t>
            </a:r>
            <a:r>
              <a:rPr lang="en-US" altLang="ko-KR" sz="1300" dirty="0">
                <a:solidFill>
                  <a:schemeClr val="tx1"/>
                </a:solidFill>
              </a:rPr>
              <a:t>DB </a:t>
            </a:r>
            <a:r>
              <a:rPr lang="ko-KR" altLang="en-US" sz="1300" dirty="0">
                <a:solidFill>
                  <a:schemeClr val="tx1"/>
                </a:solidFill>
              </a:rPr>
              <a:t>접속 정보를 입력해야 한다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9710A1E-7D89-454A-A8E4-2F9CE460483A}"/>
              </a:ext>
            </a:extLst>
          </p:cNvPr>
          <p:cNvGrpSpPr/>
          <p:nvPr/>
        </p:nvGrpSpPr>
        <p:grpSpPr>
          <a:xfrm>
            <a:off x="384323" y="1450188"/>
            <a:ext cx="11598127" cy="5248271"/>
            <a:chOff x="384323" y="1450188"/>
            <a:chExt cx="11598127" cy="524827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0BA4810-156C-4470-A4CC-4AA81BCE9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4751" y="1450188"/>
              <a:ext cx="2508989" cy="5248271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A18BD08-47E8-4CA2-B7FE-38BB44EEB89F}"/>
                </a:ext>
              </a:extLst>
            </p:cNvPr>
            <p:cNvGrpSpPr/>
            <p:nvPr/>
          </p:nvGrpSpPr>
          <p:grpSpPr>
            <a:xfrm>
              <a:off x="384323" y="1515390"/>
              <a:ext cx="11598127" cy="5178996"/>
              <a:chOff x="384323" y="1515390"/>
              <a:chExt cx="11598127" cy="5178996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06789EB-AF99-9FE5-9CBB-E58FF375B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493" y="2837028"/>
                <a:ext cx="2368690" cy="1091681"/>
              </a:xfrm>
              <a:prstGeom prst="rect">
                <a:avLst/>
              </a:prstGeom>
            </p:spPr>
          </p:pic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6E32B73-421B-C9E3-298C-35A9E6263E28}"/>
                  </a:ext>
                </a:extLst>
              </p:cNvPr>
              <p:cNvSpPr/>
              <p:nvPr/>
            </p:nvSpPr>
            <p:spPr>
              <a:xfrm>
                <a:off x="487300" y="2837028"/>
                <a:ext cx="2379825" cy="109168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FE02CD42-47B9-E2DE-7657-FB3D67718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3205" y="3775347"/>
                <a:ext cx="244015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4723498-253A-3AA2-9199-79F928D7F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8434" y="3823662"/>
                <a:ext cx="84748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E0D6FFC-A161-4139-BB41-2C2B9594A413}"/>
                  </a:ext>
                </a:extLst>
              </p:cNvPr>
              <p:cNvSpPr/>
              <p:nvPr/>
            </p:nvSpPr>
            <p:spPr>
              <a:xfrm>
                <a:off x="526821" y="2890022"/>
                <a:ext cx="2010215" cy="276292"/>
              </a:xfrm>
              <a:prstGeom prst="rect">
                <a:avLst/>
              </a:prstGeom>
              <a:noFill/>
              <a:ln w="381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ABF3F5-DD38-BB58-720D-D2A73A894410}"/>
                  </a:ext>
                </a:extLst>
              </p:cNvPr>
              <p:cNvSpPr txBox="1"/>
              <p:nvPr/>
            </p:nvSpPr>
            <p:spPr>
              <a:xfrm>
                <a:off x="384323" y="2197401"/>
                <a:ext cx="420903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1. </a:t>
                </a:r>
                <a:r>
                  <a:rPr lang="en-US" altLang="ko-KR" sz="1300" dirty="0" err="1"/>
                  <a:t>Smart_analyzer</a:t>
                </a:r>
                <a:r>
                  <a:rPr lang="en-US" altLang="ko-KR" sz="1300" dirty="0"/>
                  <a:t>-{version} &gt; resources &gt; config </a:t>
                </a:r>
                <a:r>
                  <a:rPr lang="ko-KR" altLang="en-US" sz="1300" dirty="0"/>
                  <a:t>폴더에서</a:t>
                </a:r>
                <a:endParaRPr lang="en-US" altLang="ko-KR" sz="1300" dirty="0"/>
              </a:p>
              <a:p>
                <a:r>
                  <a:rPr lang="en-US" altLang="ko-KR" sz="1300" dirty="0"/>
                  <a:t>config-</a:t>
                </a:r>
                <a:r>
                  <a:rPr lang="en-US" altLang="ko-KR" sz="1300" dirty="0" err="1"/>
                  <a:t>prod.json</a:t>
                </a:r>
                <a:r>
                  <a:rPr lang="en-US" altLang="ko-KR" sz="1300" dirty="0"/>
                  <a:t> </a:t>
                </a:r>
                <a:r>
                  <a:rPr lang="ko-KR" altLang="en-US" sz="1300" dirty="0"/>
                  <a:t>파일을 연다</a:t>
                </a:r>
                <a:r>
                  <a:rPr lang="en-US" altLang="ko-KR" sz="1300" dirty="0"/>
                  <a:t>.</a:t>
                </a:r>
                <a:endParaRPr lang="ko-KR" altLang="en-US" sz="1300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7EE98A-68FA-72F6-B80A-90F14A03533D}"/>
                  </a:ext>
                </a:extLst>
              </p:cNvPr>
              <p:cNvSpPr txBox="1"/>
              <p:nvPr/>
            </p:nvSpPr>
            <p:spPr>
              <a:xfrm>
                <a:off x="7672554" y="2197401"/>
                <a:ext cx="4309896" cy="2292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2. DB </a:t>
                </a:r>
                <a:r>
                  <a:rPr lang="ko-KR" altLang="en-US" sz="1300" dirty="0"/>
                  <a:t>접속 정보 입력</a:t>
                </a:r>
                <a:endParaRPr lang="en-US" altLang="ko-KR" sz="1300" dirty="0"/>
              </a:p>
              <a:p>
                <a:r>
                  <a:rPr lang="en-US" altLang="ko-KR" sz="1300" b="1" dirty="0">
                    <a:solidFill>
                      <a:srgbClr val="FF0000"/>
                    </a:solidFill>
                  </a:rPr>
                  <a:t>- </a:t>
                </a:r>
                <a:r>
                  <a:rPr lang="en-US" altLang="ko-KR" sz="1300" b="1" dirty="0" err="1">
                    <a:solidFill>
                      <a:srgbClr val="FF0000"/>
                    </a:solidFill>
                  </a:rPr>
                  <a:t>intermax_repo</a:t>
                </a:r>
                <a:r>
                  <a:rPr lang="en-US" altLang="ko-KR" sz="1300" b="1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ko-KR" sz="1300" b="1" dirty="0" err="1">
                    <a:solidFill>
                      <a:srgbClr val="FF0000"/>
                    </a:solidFill>
                  </a:rPr>
                  <a:t>InterMax</a:t>
                </a:r>
                <a:r>
                  <a:rPr lang="en-US" altLang="ko-KR" sz="1300" b="1" dirty="0">
                    <a:solidFill>
                      <a:srgbClr val="FF0000"/>
                    </a:solidFill>
                  </a:rPr>
                  <a:t> DB </a:t>
                </a:r>
                <a:r>
                  <a:rPr lang="ko-KR" altLang="en-US" sz="1300" b="1" dirty="0">
                    <a:solidFill>
                      <a:srgbClr val="FF0000"/>
                    </a:solidFill>
                  </a:rPr>
                  <a:t>접속 정보 입력</a:t>
                </a:r>
                <a:endParaRPr lang="en-US" altLang="ko-KR" sz="1300" b="1" dirty="0">
                  <a:solidFill>
                    <a:srgbClr val="FF0000"/>
                  </a:solidFill>
                </a:endParaRPr>
              </a:p>
              <a:p>
                <a:r>
                  <a:rPr lang="en-US" altLang="ko-KR" sz="1300" b="1" dirty="0">
                    <a:solidFill>
                      <a:srgbClr val="FF0000"/>
                    </a:solidFill>
                  </a:rPr>
                  <a:t>- </a:t>
                </a:r>
                <a:r>
                  <a:rPr lang="en-US" altLang="ko-KR" sz="1300" b="1" dirty="0" err="1">
                    <a:solidFill>
                      <a:srgbClr val="FF0000"/>
                    </a:solidFill>
                  </a:rPr>
                  <a:t>maxgauge_repo</a:t>
                </a:r>
                <a:r>
                  <a:rPr lang="en-US" altLang="ko-KR" sz="1300" b="1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ko-KR" sz="1300" b="1" dirty="0" err="1">
                    <a:solidFill>
                      <a:srgbClr val="FF0000"/>
                    </a:solidFill>
                  </a:rPr>
                  <a:t>MaxGauge</a:t>
                </a:r>
                <a:r>
                  <a:rPr lang="en-US" altLang="ko-KR" sz="1300" b="1" dirty="0">
                    <a:solidFill>
                      <a:srgbClr val="FF0000"/>
                    </a:solidFill>
                  </a:rPr>
                  <a:t> DB </a:t>
                </a:r>
                <a:r>
                  <a:rPr lang="ko-KR" altLang="en-US" sz="1300" b="1" dirty="0">
                    <a:solidFill>
                      <a:srgbClr val="FF0000"/>
                    </a:solidFill>
                  </a:rPr>
                  <a:t>접속 정보 입력</a:t>
                </a:r>
                <a:endParaRPr lang="en-US" altLang="ko-KR" sz="1300" b="1" dirty="0">
                  <a:solidFill>
                    <a:srgbClr val="FF0000"/>
                  </a:solidFill>
                </a:endParaRPr>
              </a:p>
              <a:p>
                <a:r>
                  <a:rPr lang="en-US" altLang="ko-KR" sz="1300" dirty="0"/>
                  <a:t>- </a:t>
                </a:r>
                <a:r>
                  <a:rPr lang="en-US" altLang="ko-KR" sz="1300" dirty="0" err="1"/>
                  <a:t>analysis_repo</a:t>
                </a:r>
                <a:r>
                  <a:rPr lang="en-US" altLang="ko-KR" sz="1300" dirty="0"/>
                  <a:t>: </a:t>
                </a:r>
                <a:r>
                  <a:rPr lang="ko-KR" altLang="en-US" sz="1300" dirty="0"/>
                  <a:t>통합 분석 모듈 </a:t>
                </a:r>
                <a:r>
                  <a:rPr lang="en-US" altLang="ko-KR" sz="1300" dirty="0"/>
                  <a:t>DB </a:t>
                </a:r>
                <a:r>
                  <a:rPr lang="ko-KR" altLang="en-US" sz="1300" dirty="0"/>
                  <a:t>접속</a:t>
                </a:r>
                <a:r>
                  <a:rPr lang="en-US" altLang="ko-KR" sz="1300" dirty="0"/>
                  <a:t> </a:t>
                </a:r>
                <a:r>
                  <a:rPr lang="ko-KR" altLang="en-US" sz="1300" dirty="0"/>
                  <a:t>정보 입력 확인</a:t>
                </a:r>
                <a:endParaRPr lang="en-US" altLang="ko-KR" sz="1300" dirty="0"/>
              </a:p>
              <a:p>
                <a:r>
                  <a:rPr lang="ko-KR" altLang="en-US" sz="1300" dirty="0"/>
                  <a:t> </a:t>
                </a:r>
                <a:r>
                  <a:rPr lang="en-US" altLang="ko-KR" sz="1300" dirty="0"/>
                  <a:t>(</a:t>
                </a:r>
                <a:r>
                  <a:rPr lang="ko-KR" altLang="en-US" sz="1300" dirty="0"/>
                  <a:t>패키징 시 포함되어 있음</a:t>
                </a:r>
                <a:r>
                  <a:rPr lang="en-US" altLang="ko-KR" sz="1300" dirty="0"/>
                  <a:t>)</a:t>
                </a:r>
              </a:p>
              <a:p>
                <a:endParaRPr lang="en-US" altLang="ko-KR" sz="1300" dirty="0"/>
              </a:p>
              <a:p>
                <a:r>
                  <a:rPr lang="en-US" altLang="ko-KR" sz="1300" dirty="0"/>
                  <a:t>※ </a:t>
                </a:r>
                <a:r>
                  <a:rPr lang="en-US" altLang="ko-KR" sz="1300" dirty="0" err="1"/>
                  <a:t>InterMax</a:t>
                </a:r>
                <a:r>
                  <a:rPr lang="ko-KR" altLang="en-US" sz="1300" dirty="0"/>
                  <a:t>나 </a:t>
                </a:r>
                <a:r>
                  <a:rPr lang="en-US" altLang="ko-KR" sz="1300" dirty="0" err="1"/>
                  <a:t>MaxGauge</a:t>
                </a:r>
                <a:r>
                  <a:rPr lang="en-US" altLang="ko-KR" sz="1300" dirty="0"/>
                  <a:t> </a:t>
                </a:r>
                <a:r>
                  <a:rPr lang="ko-KR" altLang="en-US" sz="1300" dirty="0"/>
                  <a:t>중 사용하지 않는 타겟이 있다면 각 </a:t>
                </a:r>
                <a:r>
                  <a:rPr lang="en-US" altLang="ko-KR" sz="1300" dirty="0"/>
                  <a:t>repo</a:t>
                </a:r>
                <a:r>
                  <a:rPr lang="ko-KR" altLang="en-US" sz="1300" dirty="0"/>
                  <a:t>의</a:t>
                </a:r>
                <a:r>
                  <a:rPr lang="en-US" altLang="ko-KR" sz="1300" dirty="0"/>
                  <a:t> use </a:t>
                </a:r>
                <a:r>
                  <a:rPr lang="ko-KR" altLang="en-US" sz="1300" dirty="0"/>
                  <a:t>값을 </a:t>
                </a:r>
                <a:r>
                  <a:rPr lang="en-US" altLang="ko-KR" sz="1300" dirty="0"/>
                  <a:t>false</a:t>
                </a:r>
                <a:r>
                  <a:rPr lang="ko-KR" altLang="en-US" sz="1300" dirty="0"/>
                  <a:t>로 변경 해준다</a:t>
                </a:r>
                <a:r>
                  <a:rPr lang="en-US" altLang="ko-KR" sz="1300" dirty="0"/>
                  <a:t>.</a:t>
                </a:r>
              </a:p>
              <a:p>
                <a:endParaRPr lang="en-US" altLang="ko-KR" sz="130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  <a:p>
                <a:endParaRPr lang="en-US" altLang="ko-KR" sz="130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  <a:p>
                <a:r>
                  <a:rPr lang="en-US" altLang="ko-KR" sz="1300" dirty="0"/>
                  <a:t>ex)</a:t>
                </a:r>
                <a:endParaRPr lang="ko-KR" altLang="en-US" sz="1300" dirty="0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A7081D8E-1201-40E1-9719-400F920E1730}"/>
                  </a:ext>
                </a:extLst>
              </p:cNvPr>
              <p:cNvGrpSpPr/>
              <p:nvPr/>
            </p:nvGrpSpPr>
            <p:grpSpPr>
              <a:xfrm>
                <a:off x="4764286" y="1515390"/>
                <a:ext cx="2908271" cy="2866109"/>
                <a:chOff x="4324838" y="719376"/>
                <a:chExt cx="2020020" cy="2735285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D2534295-E659-12C6-EBF2-39BFCC4387B8}"/>
                    </a:ext>
                  </a:extLst>
                </p:cNvPr>
                <p:cNvSpPr/>
                <p:nvPr/>
              </p:nvSpPr>
              <p:spPr>
                <a:xfrm>
                  <a:off x="4324838" y="719376"/>
                  <a:ext cx="1560101" cy="2735285"/>
                </a:xfrm>
                <a:prstGeom prst="rect">
                  <a:avLst/>
                </a:prstGeom>
                <a:noFill/>
                <a:ln w="38100">
                  <a:solidFill>
                    <a:srgbClr val="44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" name="직선 화살표 연결선 5">
                  <a:extLst>
                    <a:ext uri="{FF2B5EF4-FFF2-40B4-BE49-F238E27FC236}">
                      <a16:creationId xmlns:a16="http://schemas.microsoft.com/office/drawing/2014/main" id="{464DAAAD-D9BD-1E78-E73B-9173CA08E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4939" y="2294943"/>
                  <a:ext cx="459919" cy="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80495836-802C-4F30-BD94-0D34FA88C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6028" y="4164363"/>
                <a:ext cx="1946172" cy="2530023"/>
              </a:xfrm>
              <a:prstGeom prst="rect">
                <a:avLst/>
              </a:prstGeom>
            </p:spPr>
          </p:pic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A46683A-2D48-F5D0-93B3-AD7EFFE1B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3585" y="5899381"/>
            <a:ext cx="2440155" cy="7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3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F807FD-0B7B-467F-9B3C-F258C3402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71345" y="600561"/>
            <a:ext cx="2777648" cy="5810248"/>
          </a:xfrm>
          <a:prstGeom prst="rect">
            <a:avLst/>
          </a:prstGeom>
        </p:spPr>
      </p:pic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EF04AF8-57B2-C088-2E32-F1E657099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10186288" cy="781050"/>
          </a:xfrm>
        </p:spPr>
        <p:txBody>
          <a:bodyPr>
            <a:normAutofit/>
          </a:bodyPr>
          <a:lstStyle/>
          <a:p>
            <a:r>
              <a:rPr lang="ko-KR" altLang="en-US" b="1" dirty="0"/>
              <a:t>② 통합 분석 모듈 </a:t>
            </a:r>
            <a:r>
              <a:rPr lang="en-US" altLang="ko-KR" b="1" dirty="0"/>
              <a:t>config </a:t>
            </a:r>
            <a:r>
              <a:rPr lang="ko-KR" altLang="en-US" b="1" dirty="0"/>
              <a:t>설정 </a:t>
            </a:r>
            <a:r>
              <a:rPr lang="en-US" altLang="ko-KR" b="1" dirty="0"/>
              <a:t>(</a:t>
            </a:r>
            <a:r>
              <a:rPr lang="ko-KR" altLang="en-US" b="1" dirty="0" err="1"/>
              <a:t>스케쥴러</a:t>
            </a:r>
            <a:r>
              <a:rPr lang="ko-KR" altLang="en-US" b="1" dirty="0"/>
              <a:t> 설정 및 기타 정보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2F93CB-3F3C-C092-AB78-25B8C3F783D9}"/>
              </a:ext>
            </a:extLst>
          </p:cNvPr>
          <p:cNvSpPr/>
          <p:nvPr/>
        </p:nvSpPr>
        <p:spPr>
          <a:xfrm>
            <a:off x="3663837" y="776539"/>
            <a:ext cx="7225023" cy="22905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1. </a:t>
            </a:r>
            <a:r>
              <a:rPr lang="en-US" altLang="ko-KR" sz="1200" b="1" dirty="0" err="1"/>
              <a:t>is_alive_sched</a:t>
            </a:r>
            <a:r>
              <a:rPr lang="en-US" altLang="ko-KR" sz="1200" dirty="0"/>
              <a:t>: </a:t>
            </a:r>
            <a:r>
              <a:rPr lang="ko-KR" altLang="en-US" sz="1200" dirty="0"/>
              <a:t>해당 시간마다 </a:t>
            </a:r>
            <a:r>
              <a:rPr lang="en-US" altLang="ko-KR" sz="1200" dirty="0"/>
              <a:t>alive</a:t>
            </a:r>
            <a:r>
              <a:rPr lang="ko-KR" altLang="en-US" sz="1200" dirty="0"/>
              <a:t> 스케쥴 </a:t>
            </a:r>
            <a:r>
              <a:rPr lang="en-US" altLang="ko-KR" sz="1200" dirty="0"/>
              <a:t>log </a:t>
            </a:r>
            <a:r>
              <a:rPr lang="ko-KR" altLang="en-US" sz="1200" dirty="0"/>
              <a:t>찍힘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(</a:t>
            </a:r>
            <a:r>
              <a:rPr lang="ko-KR" altLang="en-US" sz="1200" dirty="0" err="1"/>
              <a:t>스케쥴러의</a:t>
            </a:r>
            <a:r>
              <a:rPr lang="ko-KR" altLang="en-US" sz="1200" dirty="0"/>
              <a:t> </a:t>
            </a:r>
            <a:r>
              <a:rPr lang="en-US" altLang="ko-KR" sz="1200" dirty="0"/>
              <a:t>alive </a:t>
            </a:r>
            <a:r>
              <a:rPr lang="ko-KR" altLang="en-US" sz="1200" dirty="0"/>
              <a:t>확인 및 다음 </a:t>
            </a:r>
            <a:r>
              <a:rPr lang="ko-KR" altLang="en-US" sz="1200" dirty="0" err="1"/>
              <a:t>스케쥴러</a:t>
            </a:r>
            <a:r>
              <a:rPr lang="ko-KR" altLang="en-US" sz="1200" dirty="0"/>
              <a:t> 동작 확인용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(default value : </a:t>
            </a:r>
            <a:r>
              <a:rPr lang="ko-KR" altLang="en-US" sz="1200" dirty="0"/>
              <a:t>매 시 </a:t>
            </a:r>
            <a:r>
              <a:rPr lang="en-US" altLang="ko-KR" sz="1200" dirty="0"/>
              <a:t>0</a:t>
            </a:r>
            <a:r>
              <a:rPr lang="ko-KR" altLang="en-US" sz="1200" dirty="0"/>
              <a:t>분</a:t>
            </a:r>
            <a:r>
              <a:rPr lang="en-US" altLang="ko-KR" sz="1200" dirty="0"/>
              <a:t>, 30</a:t>
            </a:r>
            <a:r>
              <a:rPr lang="ko-KR" altLang="en-US" sz="1200" dirty="0"/>
              <a:t>분</a:t>
            </a:r>
            <a:r>
              <a:rPr lang="en-US" altLang="ko-KR" sz="1200" dirty="0"/>
              <a:t>)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2. </a:t>
            </a:r>
            <a:r>
              <a:rPr lang="en-US" altLang="ko-KR" sz="1200" b="1" dirty="0" err="1"/>
              <a:t>main_sched</a:t>
            </a:r>
            <a:r>
              <a:rPr lang="en-US" altLang="ko-KR" sz="1200" dirty="0"/>
              <a:t>: </a:t>
            </a:r>
            <a:r>
              <a:rPr lang="ko-KR" altLang="en-US" sz="1200" dirty="0"/>
              <a:t>해당 시간마다 분석 모듈 메인 기능 스케쥴 동작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(default</a:t>
            </a:r>
            <a:r>
              <a:rPr lang="ko-KR" altLang="en-US" sz="1200" dirty="0"/>
              <a:t> </a:t>
            </a:r>
            <a:r>
              <a:rPr lang="en-US" altLang="ko-KR" sz="1200" dirty="0"/>
              <a:t>value</a:t>
            </a:r>
            <a:r>
              <a:rPr lang="ko-KR" altLang="en-US" sz="1200" dirty="0"/>
              <a:t> </a:t>
            </a:r>
            <a:r>
              <a:rPr lang="en-US" altLang="ko-KR" sz="1200" dirty="0"/>
              <a:t>: 3</a:t>
            </a:r>
            <a:r>
              <a:rPr lang="ko-KR" altLang="en-US" sz="1200" dirty="0"/>
              <a:t>시 </a:t>
            </a:r>
            <a:r>
              <a:rPr lang="en-US" altLang="ko-KR" sz="1200" dirty="0"/>
              <a:t>5</a:t>
            </a:r>
            <a:r>
              <a:rPr lang="ko-KR" altLang="en-US" sz="1200" dirty="0"/>
              <a:t>분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3. </a:t>
            </a:r>
            <a:r>
              <a:rPr lang="en-US" altLang="ko-KR" sz="1200" b="1" dirty="0" err="1"/>
              <a:t>sql_text_similarity_sched</a:t>
            </a:r>
            <a:r>
              <a:rPr lang="en-US" altLang="ko-KR" sz="1200" dirty="0"/>
              <a:t>:</a:t>
            </a:r>
            <a:r>
              <a:rPr lang="ko-KR" altLang="en-US" sz="1200" dirty="0"/>
              <a:t> 해당 시간마다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text similarity </a:t>
            </a:r>
            <a:r>
              <a:rPr lang="ko-KR" altLang="en-US" sz="1200" dirty="0"/>
              <a:t>분석 기능 스케쥴 동작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(default</a:t>
            </a:r>
            <a:r>
              <a:rPr lang="ko-KR" altLang="en-US" sz="1200" dirty="0"/>
              <a:t> </a:t>
            </a:r>
            <a:r>
              <a:rPr lang="en-US" altLang="ko-KR" sz="1200" dirty="0"/>
              <a:t>value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매 시 </a:t>
            </a:r>
            <a:r>
              <a:rPr lang="en-US" altLang="ko-KR" sz="1200" dirty="0"/>
              <a:t>3</a:t>
            </a:r>
            <a:r>
              <a:rPr lang="ko-KR" altLang="en-US" sz="1200" dirty="0"/>
              <a:t>분</a:t>
            </a:r>
            <a:r>
              <a:rPr lang="en-US" altLang="ko-KR" sz="1200" dirty="0"/>
              <a:t>, 13</a:t>
            </a:r>
            <a:r>
              <a:rPr lang="ko-KR" altLang="en-US" sz="1200" dirty="0"/>
              <a:t>분</a:t>
            </a:r>
            <a:r>
              <a:rPr lang="en-US" altLang="ko-KR" sz="1200" dirty="0"/>
              <a:t>, 23</a:t>
            </a:r>
            <a:r>
              <a:rPr lang="ko-KR" altLang="en-US" sz="1200" dirty="0"/>
              <a:t>분</a:t>
            </a:r>
            <a:r>
              <a:rPr lang="en-US" altLang="ko-KR" sz="1200" dirty="0"/>
              <a:t>, 33</a:t>
            </a:r>
            <a:r>
              <a:rPr lang="ko-KR" altLang="en-US" sz="1200" dirty="0"/>
              <a:t>분</a:t>
            </a:r>
            <a:r>
              <a:rPr lang="en-US" altLang="ko-KR" sz="1200" dirty="0"/>
              <a:t>, 43</a:t>
            </a:r>
            <a:r>
              <a:rPr lang="ko-KR" altLang="en-US" sz="1200" dirty="0"/>
              <a:t>분</a:t>
            </a:r>
            <a:r>
              <a:rPr lang="en-US" altLang="ko-KR" sz="1200" dirty="0"/>
              <a:t>, 53</a:t>
            </a:r>
            <a:r>
              <a:rPr lang="ko-KR" altLang="en-US" sz="1200" dirty="0"/>
              <a:t>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F3471-B372-AE59-A3D3-7737E225F8BD}"/>
              </a:ext>
            </a:extLst>
          </p:cNvPr>
          <p:cNvSpPr/>
          <p:nvPr/>
        </p:nvSpPr>
        <p:spPr>
          <a:xfrm>
            <a:off x="3663836" y="3190875"/>
            <a:ext cx="7225023" cy="309368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/>
              <a:t>sql_debug_flag</a:t>
            </a:r>
            <a:r>
              <a:rPr lang="en-US" altLang="ko-KR" sz="1300" b="1" dirty="0"/>
              <a:t> 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ae_execute_log</a:t>
            </a:r>
            <a:r>
              <a:rPr lang="en-US" altLang="ko-KR" sz="1300" dirty="0"/>
              <a:t> </a:t>
            </a:r>
            <a:r>
              <a:rPr lang="ko-KR" altLang="en-US" sz="1300" dirty="0"/>
              <a:t>쿼리 기록 </a:t>
            </a:r>
            <a:r>
              <a:rPr lang="en-US" altLang="ko-KR" sz="1300" dirty="0"/>
              <a:t>log </a:t>
            </a:r>
            <a:r>
              <a:rPr lang="ko-KR" altLang="en-US" sz="1300" dirty="0"/>
              <a:t>표출 </a:t>
            </a:r>
            <a:r>
              <a:rPr lang="en-US" altLang="ko-KR" sz="1300" dirty="0"/>
              <a:t>flag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/>
              <a:t>data_handling_chunksize</a:t>
            </a:r>
            <a:r>
              <a:rPr lang="en-US" altLang="ko-KR" sz="1300" b="1" dirty="0"/>
              <a:t> </a:t>
            </a:r>
            <a:r>
              <a:rPr lang="en-US" altLang="ko-KR" sz="1300" dirty="0"/>
              <a:t>: </a:t>
            </a:r>
            <a:r>
              <a:rPr lang="ko-KR" altLang="en-US" sz="1300" dirty="0"/>
              <a:t>전체 로직 내 </a:t>
            </a:r>
            <a:r>
              <a:rPr lang="en-US" altLang="ko-KR" sz="1300" dirty="0"/>
              <a:t>data</a:t>
            </a:r>
            <a:r>
              <a:rPr lang="ko-KR" altLang="en-US" sz="1300" dirty="0"/>
              <a:t>를 </a:t>
            </a:r>
            <a:r>
              <a:rPr lang="en-US" altLang="ko-KR" sz="1300" dirty="0"/>
              <a:t>handling </a:t>
            </a:r>
            <a:r>
              <a:rPr lang="ko-KR" altLang="en-US" sz="1300" dirty="0"/>
              <a:t>하는 </a:t>
            </a:r>
            <a:r>
              <a:rPr lang="en-US" altLang="ko-KR" sz="1300" dirty="0"/>
              <a:t>row </a:t>
            </a:r>
            <a:r>
              <a:rPr lang="ko-KR" altLang="en-US" sz="1300" dirty="0"/>
              <a:t>크기 </a:t>
            </a:r>
            <a:r>
              <a:rPr lang="en-US" altLang="ko-KR" sz="1300" dirty="0"/>
              <a:t>                	                          (</a:t>
            </a:r>
            <a:r>
              <a:rPr lang="ko-KR" altLang="en-US" sz="1300" dirty="0"/>
              <a:t>기본 </a:t>
            </a:r>
            <a:r>
              <a:rPr lang="en-US" altLang="ko-KR" sz="1300" dirty="0"/>
              <a:t>: 10000)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/>
              <a:t>sql_match_time</a:t>
            </a:r>
            <a:r>
              <a:rPr lang="en-US" altLang="ko-KR" sz="1300" b="1" dirty="0"/>
              <a:t> 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match </a:t>
            </a:r>
            <a:r>
              <a:rPr lang="ko-KR" altLang="en-US" sz="1300" dirty="0"/>
              <a:t>기능 동작 시 해당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</a:t>
            </a:r>
            <a:r>
              <a:rPr lang="ko-KR" altLang="en-US" sz="1300" dirty="0"/>
              <a:t>가 실제 수행된 시간을 필터링 하기 위한 값  </a:t>
            </a:r>
            <a:r>
              <a:rPr lang="en-US" altLang="ko-KR" sz="1300" dirty="0"/>
              <a:t>(</a:t>
            </a:r>
            <a:r>
              <a:rPr lang="en-US" altLang="ko-KR" sz="1300" dirty="0" err="1"/>
              <a:t>ae_txn_sql_detail</a:t>
            </a:r>
            <a:r>
              <a:rPr lang="ko-KR" altLang="en-US" sz="1300" dirty="0"/>
              <a:t>의 </a:t>
            </a:r>
            <a:r>
              <a:rPr lang="en-US" altLang="ko-KR" sz="1300" dirty="0" err="1"/>
              <a:t>elapsed_time</a:t>
            </a:r>
            <a:r>
              <a:rPr lang="en-US" altLang="ko-KR" sz="1300" dirty="0"/>
              <a:t> </a:t>
            </a:r>
            <a:r>
              <a:rPr lang="ko-KR" altLang="en-US" sz="1300" dirty="0"/>
              <a:t>값과 비교</a:t>
            </a:r>
            <a:r>
              <a:rPr lang="en-US" altLang="ko-KR" sz="1300" dirty="0"/>
              <a:t>, </a:t>
            </a:r>
            <a:r>
              <a:rPr lang="ko-KR" altLang="en-US" sz="1300" dirty="0"/>
              <a:t>기본 </a:t>
            </a:r>
            <a:r>
              <a:rPr lang="en-US" altLang="ko-KR" sz="1300" dirty="0" err="1"/>
              <a:t>ms</a:t>
            </a:r>
            <a:r>
              <a:rPr lang="en-US" altLang="ko-KR" sz="13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/>
              <a:t>sql_template_select_only</a:t>
            </a:r>
            <a:r>
              <a:rPr lang="en-US" altLang="ko-KR" sz="1300" b="1" dirty="0"/>
              <a:t> 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template </a:t>
            </a:r>
            <a:r>
              <a:rPr lang="ko-KR" altLang="en-US" sz="1300" dirty="0"/>
              <a:t>기능 동작</a:t>
            </a:r>
            <a:r>
              <a:rPr lang="en-US" altLang="ko-KR" sz="1300" dirty="0"/>
              <a:t> </a:t>
            </a:r>
            <a:r>
              <a:rPr lang="ko-KR" altLang="en-US" sz="1300" dirty="0"/>
              <a:t>시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</a:t>
            </a:r>
            <a:r>
              <a:rPr lang="ko-KR" altLang="en-US" sz="1300" dirty="0"/>
              <a:t>에 </a:t>
            </a:r>
            <a:r>
              <a:rPr lang="en-US" altLang="ko-KR" sz="1300" dirty="0"/>
              <a:t>select</a:t>
            </a:r>
            <a:r>
              <a:rPr lang="ko-KR" altLang="en-US" sz="1300" dirty="0"/>
              <a:t>가 포함된 </a:t>
            </a:r>
            <a:r>
              <a:rPr lang="ko-KR" altLang="en-US" sz="1300" dirty="0">
                <a:solidFill>
                  <a:schemeClr val="tx1"/>
                </a:solidFill>
              </a:rPr>
              <a:t>쿼리들만 분석하기 위한 </a:t>
            </a:r>
            <a:r>
              <a:rPr lang="en-US" altLang="ko-KR" sz="1300" dirty="0">
                <a:solidFill>
                  <a:schemeClr val="tx1"/>
                </a:solidFill>
              </a:rPr>
              <a:t>flag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>
                <a:solidFill>
                  <a:schemeClr val="tx1"/>
                </a:solidFill>
              </a:rPr>
              <a:t>extract_bind_value</a:t>
            </a:r>
            <a:r>
              <a:rPr lang="en-US" altLang="ko-KR" sz="1300" b="1" dirty="0">
                <a:solidFill>
                  <a:schemeClr val="tx1"/>
                </a:solidFill>
              </a:rPr>
              <a:t>: </a:t>
            </a:r>
            <a:r>
              <a:rPr lang="en-US" altLang="ko-KR" sz="1300" dirty="0" err="1">
                <a:solidFill>
                  <a:schemeClr val="tx1"/>
                </a:solidFill>
              </a:rPr>
              <a:t>extract_bind_value</a:t>
            </a:r>
            <a:r>
              <a:rPr lang="ko-KR" altLang="en-US" sz="1300" dirty="0">
                <a:solidFill>
                  <a:schemeClr val="tx1"/>
                </a:solidFill>
              </a:rPr>
              <a:t>가 </a:t>
            </a:r>
            <a:r>
              <a:rPr lang="en-US" altLang="ko-KR" sz="1300" dirty="0">
                <a:solidFill>
                  <a:schemeClr val="tx1"/>
                </a:solidFill>
              </a:rPr>
              <a:t>true</a:t>
            </a:r>
            <a:r>
              <a:rPr lang="ko-KR" altLang="en-US" sz="1300" dirty="0">
                <a:solidFill>
                  <a:schemeClr val="tx1"/>
                </a:solidFill>
              </a:rPr>
              <a:t>이면 복호화 로직 수행하고</a:t>
            </a:r>
            <a:r>
              <a:rPr lang="en-US" altLang="ko-KR" sz="1300" dirty="0">
                <a:solidFill>
                  <a:schemeClr val="tx1"/>
                </a:solidFill>
              </a:rPr>
              <a:t>, false</a:t>
            </a:r>
            <a:r>
              <a:rPr lang="ko-KR" altLang="en-US" sz="1300" dirty="0">
                <a:solidFill>
                  <a:schemeClr val="tx1"/>
                </a:solidFill>
              </a:rPr>
              <a:t>이면 수행하지 않는다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>
                <a:solidFill>
                  <a:schemeClr val="tx1"/>
                </a:solidFill>
              </a:rPr>
              <a:t>valid_sql_text_similarity</a:t>
            </a:r>
            <a:r>
              <a:rPr lang="en-US" altLang="ko-KR" sz="1300" b="1" dirty="0">
                <a:solidFill>
                  <a:schemeClr val="tx1"/>
                </a:solidFill>
              </a:rPr>
              <a:t>: </a:t>
            </a:r>
            <a:r>
              <a:rPr lang="ko-KR" altLang="en-US" sz="1300" dirty="0">
                <a:solidFill>
                  <a:schemeClr val="tx1"/>
                </a:solidFill>
              </a:rPr>
              <a:t>튜닝 </a:t>
            </a:r>
            <a:r>
              <a:rPr lang="en-US" altLang="ko-KR" sz="1300" dirty="0" err="1">
                <a:solidFill>
                  <a:schemeClr val="tx1"/>
                </a:solidFill>
              </a:rPr>
              <a:t>sql</a:t>
            </a:r>
            <a:r>
              <a:rPr lang="en-US" altLang="ko-KR" sz="1300" dirty="0">
                <a:solidFill>
                  <a:schemeClr val="tx1"/>
                </a:solidFill>
              </a:rPr>
              <a:t> text </a:t>
            </a:r>
            <a:r>
              <a:rPr lang="ko-KR" altLang="en-US" sz="1300" dirty="0">
                <a:solidFill>
                  <a:schemeClr val="tx1"/>
                </a:solidFill>
              </a:rPr>
              <a:t>유사도 분석 기능 에서 유효하다고 판별할 유사도 값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667C7F-A5E1-8834-CDC3-C178FF1F7EB3}"/>
              </a:ext>
            </a:extLst>
          </p:cNvPr>
          <p:cNvSpPr/>
          <p:nvPr/>
        </p:nvSpPr>
        <p:spPr>
          <a:xfrm>
            <a:off x="688920" y="3810751"/>
            <a:ext cx="2560073" cy="15519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C2738B-90E7-D3C3-4485-EF0F95B0B037}"/>
              </a:ext>
            </a:extLst>
          </p:cNvPr>
          <p:cNvSpPr/>
          <p:nvPr/>
        </p:nvSpPr>
        <p:spPr>
          <a:xfrm>
            <a:off x="727020" y="5522923"/>
            <a:ext cx="2521973" cy="8878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E5BA9A6-5B94-AF6E-B56B-C119A4A31AC1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248993" y="1921795"/>
            <a:ext cx="414844" cy="266495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855A60-6C96-DDDD-E39E-BB92FCDA1F9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248993" y="5966866"/>
            <a:ext cx="4148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9BA7F37C-08BC-F85E-7C2D-07B954A9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9" y="5550669"/>
            <a:ext cx="2506313" cy="80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9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텍스트 개체 틀 1">
            <a:extLst>
              <a:ext uri="{FF2B5EF4-FFF2-40B4-BE49-F238E27FC236}">
                <a16:creationId xmlns:a16="http://schemas.microsoft.com/office/drawing/2014/main" id="{7CD9D0B2-D10C-1450-B763-CEA07DEF9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9677783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③ </a:t>
            </a:r>
            <a:r>
              <a:rPr lang="en-US" altLang="ko-KR" b="1" dirty="0"/>
              <a:t>Windows</a:t>
            </a:r>
            <a:r>
              <a:rPr lang="ko-KR" altLang="en-US" sz="2000" b="1" dirty="0"/>
              <a:t> 환경에서 실행 방법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31A81-3919-7F45-D69B-D48BFA491602}"/>
              </a:ext>
            </a:extLst>
          </p:cNvPr>
          <p:cNvSpPr txBox="1"/>
          <p:nvPr/>
        </p:nvSpPr>
        <p:spPr>
          <a:xfrm>
            <a:off x="723578" y="633619"/>
            <a:ext cx="9176999" cy="65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/>
              <a:t>통합 분석 모듈을 실행하기 위해 필요한 </a:t>
            </a:r>
            <a:r>
              <a:rPr lang="en-US" altLang="ko-KR" sz="1300" dirty="0"/>
              <a:t>python </a:t>
            </a:r>
            <a:r>
              <a:rPr lang="ko-KR" altLang="en-US" sz="1300" dirty="0"/>
              <a:t>가상 환경 설정 및 라이브러리를 설치 하고</a:t>
            </a:r>
            <a:r>
              <a:rPr lang="en-US" altLang="ko-KR" sz="1300" dirty="0"/>
              <a:t>(</a:t>
            </a:r>
            <a:r>
              <a:rPr lang="ko-KR" altLang="en-US" sz="1300" dirty="0"/>
              <a:t>①</a:t>
            </a:r>
            <a:r>
              <a:rPr lang="en-US" altLang="ko-KR" sz="1300" dirty="0"/>
              <a:t>~</a:t>
            </a:r>
            <a:r>
              <a:rPr lang="ko-KR" altLang="en-US" sz="1300" dirty="0">
                <a:latin typeface="+mn-ea"/>
              </a:rPr>
              <a:t> ③</a:t>
            </a:r>
            <a:r>
              <a:rPr lang="en-US" altLang="ko-KR" sz="1300" dirty="0"/>
              <a:t>), initialize </a:t>
            </a:r>
            <a:r>
              <a:rPr lang="ko-KR" altLang="en-US" sz="1300" dirty="0"/>
              <a:t>기능을 실행 한다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* initialize: </a:t>
            </a:r>
            <a:r>
              <a:rPr lang="ko-KR" altLang="en-US" sz="1300" dirty="0"/>
              <a:t>분석 모듈에서 사용할 </a:t>
            </a:r>
            <a:r>
              <a:rPr lang="en-US" altLang="ko-KR" sz="1300" dirty="0"/>
              <a:t>Table </a:t>
            </a:r>
            <a:r>
              <a:rPr lang="ko-KR" altLang="en-US" sz="1300" dirty="0"/>
              <a:t>생성 및 각 분석 대상 타겟의 메타 정보 저장 기능</a:t>
            </a:r>
            <a:r>
              <a:rPr lang="en-US" altLang="ko-KR" sz="1300" dirty="0"/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B23311-08D6-A91B-B0B6-D7F47B0C51EC}"/>
              </a:ext>
            </a:extLst>
          </p:cNvPr>
          <p:cNvSpPr/>
          <p:nvPr/>
        </p:nvSpPr>
        <p:spPr>
          <a:xfrm>
            <a:off x="764076" y="652498"/>
            <a:ext cx="9365819" cy="6631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DE160D-9F94-4FCD-BD81-D58278346C9B}"/>
              </a:ext>
            </a:extLst>
          </p:cNvPr>
          <p:cNvGrpSpPr/>
          <p:nvPr/>
        </p:nvGrpSpPr>
        <p:grpSpPr>
          <a:xfrm>
            <a:off x="498858" y="1442660"/>
            <a:ext cx="11391727" cy="4996541"/>
            <a:chOff x="498858" y="1442660"/>
            <a:chExt cx="11391727" cy="499654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DCF4561-40C0-4239-AA7F-C1CA8DE8A59C}"/>
                </a:ext>
              </a:extLst>
            </p:cNvPr>
            <p:cNvGrpSpPr/>
            <p:nvPr/>
          </p:nvGrpSpPr>
          <p:grpSpPr>
            <a:xfrm>
              <a:off x="498858" y="1442660"/>
              <a:ext cx="11391727" cy="4996541"/>
              <a:chOff x="498858" y="1442660"/>
              <a:chExt cx="11391727" cy="499654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A8D313-D0F5-6087-7701-550349B8FCDB}"/>
                  </a:ext>
                </a:extLst>
              </p:cNvPr>
              <p:cNvSpPr txBox="1"/>
              <p:nvPr/>
            </p:nvSpPr>
            <p:spPr>
              <a:xfrm>
                <a:off x="664859" y="1769392"/>
                <a:ext cx="5221135" cy="4455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300" dirty="0">
                  <a:latin typeface="+mn-ea"/>
                </a:endParaRPr>
              </a:p>
              <a:p>
                <a:r>
                  <a:rPr lang="ko-KR" altLang="en-US" sz="1300" dirty="0">
                    <a:latin typeface="+mn-ea"/>
                  </a:rPr>
                  <a:t>①</a:t>
                </a:r>
                <a:r>
                  <a:rPr lang="en-US" altLang="ko-KR" sz="1300" dirty="0" err="1">
                    <a:latin typeface="+mn-ea"/>
                  </a:rPr>
                  <a:t>cmd</a:t>
                </a:r>
                <a:r>
                  <a:rPr lang="ko-KR" altLang="en-US" sz="1300" dirty="0">
                    <a:latin typeface="+mn-ea"/>
                  </a:rPr>
                  <a:t> 관리자 모드로 실행 하고 통합 분석 모듈 경로로 이동</a:t>
                </a:r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r>
                  <a:rPr lang="ko-KR" altLang="en-US" sz="1300" dirty="0">
                    <a:latin typeface="+mn-ea"/>
                  </a:rPr>
                  <a:t>②</a:t>
                </a:r>
                <a:r>
                  <a:rPr lang="ko-KR" altLang="en-US" sz="1300" dirty="0" err="1">
                    <a:latin typeface="+mn-ea"/>
                  </a:rPr>
                  <a:t>파이썬</a:t>
                </a:r>
                <a:r>
                  <a:rPr lang="ko-KR" altLang="en-US" sz="1300" dirty="0">
                    <a:latin typeface="+mn-ea"/>
                  </a:rPr>
                  <a:t> 가상환경 생성 및 라이브러리 설치 </a:t>
                </a:r>
                <a:r>
                  <a:rPr lang="en-US" altLang="ko-KR" sz="1300" dirty="0">
                    <a:latin typeface="+mn-ea"/>
                  </a:rPr>
                  <a:t>(</a:t>
                </a:r>
                <a:r>
                  <a:rPr lang="ko-KR" altLang="en-US" sz="1300" dirty="0">
                    <a:latin typeface="+mn-ea"/>
                  </a:rPr>
                  <a:t>환경에 따라 </a:t>
                </a:r>
                <a:r>
                  <a:rPr lang="ko-KR" altLang="en-US" sz="1300" dirty="0" err="1">
                    <a:latin typeface="+mn-ea"/>
                  </a:rPr>
                  <a:t>택</a:t>
                </a:r>
                <a:r>
                  <a:rPr lang="en-US" altLang="ko-KR" sz="1300" dirty="0">
                    <a:latin typeface="+mn-ea"/>
                  </a:rPr>
                  <a:t>1)</a:t>
                </a:r>
                <a:endParaRPr lang="en-US" altLang="ko-KR" sz="1300" b="1" dirty="0">
                  <a:latin typeface="+mn-ea"/>
                </a:endParaRPr>
              </a:p>
              <a:p>
                <a:r>
                  <a:rPr lang="en-US" altLang="ko-KR" sz="1200" b="1" dirty="0">
                    <a:latin typeface="+mn-ea"/>
                  </a:rPr>
                  <a:t>  - 0_install-offline.bat</a:t>
                </a:r>
                <a:r>
                  <a:rPr lang="en-US" altLang="ko-KR" sz="1200" dirty="0">
                    <a:latin typeface="+mn-ea"/>
                  </a:rPr>
                  <a:t>: </a:t>
                </a:r>
                <a:r>
                  <a:rPr lang="ko-KR" altLang="en-US" sz="1200" dirty="0" err="1">
                    <a:latin typeface="+mn-ea"/>
                  </a:rPr>
                  <a:t>내부망</a:t>
                </a:r>
                <a:r>
                  <a:rPr lang="ko-KR" altLang="en-US" sz="1200" dirty="0">
                    <a:latin typeface="+mn-ea"/>
                  </a:rPr>
                  <a:t> 환경일 때 사용</a:t>
                </a:r>
                <a:endParaRPr lang="en-US" altLang="ko-KR" sz="12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1" dirty="0">
                    <a:latin typeface="+mn-ea"/>
                  </a:rPr>
                  <a:t>  - 0_install_online.bat</a:t>
                </a:r>
                <a:r>
                  <a:rPr lang="en-US" altLang="ko-KR" sz="1200" dirty="0">
                    <a:latin typeface="+mn-ea"/>
                  </a:rPr>
                  <a:t>: </a:t>
                </a:r>
                <a:r>
                  <a:rPr lang="ko-KR" altLang="en-US" sz="1200" dirty="0" err="1">
                    <a:latin typeface="+mn-ea"/>
                  </a:rPr>
                  <a:t>외부망</a:t>
                </a:r>
                <a:r>
                  <a:rPr lang="ko-KR" altLang="en-US" sz="1200" dirty="0">
                    <a:latin typeface="+mn-ea"/>
                  </a:rPr>
                  <a:t> 환경일 때 사용</a:t>
                </a:r>
                <a:endParaRPr lang="en-US" altLang="ko-KR" sz="12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300" dirty="0">
                    <a:latin typeface="+mn-ea"/>
                  </a:rPr>
                  <a:t>③ </a:t>
                </a:r>
                <a:r>
                  <a:rPr lang="en-US" altLang="ko-KR" sz="1300" b="1" dirty="0">
                    <a:latin typeface="+mn-ea"/>
                  </a:rPr>
                  <a:t>call .</a:t>
                </a:r>
                <a:r>
                  <a:rPr lang="en-US" altLang="ko-KR" sz="1300" b="1" dirty="0" err="1">
                    <a:latin typeface="+mn-ea"/>
                  </a:rPr>
                  <a:t>venv</a:t>
                </a:r>
                <a:r>
                  <a:rPr lang="en-US" altLang="ko-KR" sz="1300" b="1" dirty="0">
                    <a:latin typeface="+mn-ea"/>
                  </a:rPr>
                  <a:t>/Scripts/activate &amp;&amp; pip list</a:t>
                </a:r>
                <a:r>
                  <a:rPr lang="ko-KR" altLang="en-US" sz="1300" dirty="0">
                    <a:latin typeface="+mn-ea"/>
                  </a:rPr>
                  <a:t>를 통해 </a:t>
                </a:r>
                <a:endParaRPr lang="en-US" altLang="ko-KR" sz="1300" dirty="0">
                  <a:latin typeface="+mn-ea"/>
                </a:endParaRPr>
              </a:p>
              <a:p>
                <a:r>
                  <a:rPr lang="en-US" altLang="ko-KR" sz="1300" dirty="0">
                    <a:latin typeface="+mn-ea"/>
                  </a:rPr>
                  <a:t>    python </a:t>
                </a:r>
                <a:r>
                  <a:rPr lang="ko-KR" altLang="en-US" sz="1300" dirty="0">
                    <a:latin typeface="+mn-ea"/>
                  </a:rPr>
                  <a:t>라이브러리 정상 설치 여부 확인</a:t>
                </a:r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r>
                  <a:rPr lang="ko-KR" altLang="en-US" sz="1300" dirty="0">
                    <a:latin typeface="+mn-ea"/>
                  </a:rPr>
                  <a:t>④ </a:t>
                </a:r>
                <a:r>
                  <a:rPr lang="en-US" altLang="ko-KR" sz="1300" b="1" dirty="0">
                    <a:latin typeface="+mn-ea"/>
                  </a:rPr>
                  <a:t>1_initialize.bat </a:t>
                </a:r>
                <a:r>
                  <a:rPr lang="ko-KR" altLang="en-US" sz="1300" dirty="0">
                    <a:latin typeface="+mn-ea"/>
                  </a:rPr>
                  <a:t>실행</a:t>
                </a:r>
                <a:endParaRPr lang="en-US" altLang="ko-KR" sz="1300" dirty="0">
                  <a:latin typeface="+mn-ea"/>
                </a:endParaRPr>
              </a:p>
              <a:p>
                <a:r>
                  <a:rPr lang="en-US" altLang="ko-KR" sz="1300" dirty="0">
                    <a:latin typeface="+mn-ea"/>
                  </a:rPr>
                  <a:t>    “</a:t>
                </a:r>
                <a:r>
                  <a:rPr lang="ko-KR" altLang="en-US" sz="1300" dirty="0">
                    <a:latin typeface="+mn-ea"/>
                  </a:rPr>
                  <a:t>정상처리완료</a:t>
                </a:r>
                <a:r>
                  <a:rPr lang="en-US" altLang="ko-KR" sz="1300" dirty="0">
                    <a:latin typeface="+mn-ea"/>
                  </a:rPr>
                  <a:t>” </a:t>
                </a:r>
                <a:r>
                  <a:rPr lang="ko-KR" altLang="en-US" sz="1300" dirty="0">
                    <a:latin typeface="+mn-ea"/>
                  </a:rPr>
                  <a:t>확인</a:t>
                </a: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8EF69068-D39C-D304-A384-3DD50CB54000}"/>
                  </a:ext>
                </a:extLst>
              </p:cNvPr>
              <p:cNvGrpSpPr/>
              <p:nvPr/>
            </p:nvGrpSpPr>
            <p:grpSpPr>
              <a:xfrm>
                <a:off x="554037" y="1822027"/>
                <a:ext cx="5442779" cy="4401313"/>
                <a:chOff x="609216" y="1162106"/>
                <a:chExt cx="5442779" cy="4401313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5F404100-1B20-884E-5455-9DE8018D05D2}"/>
                    </a:ext>
                  </a:extLst>
                </p:cNvPr>
                <p:cNvSpPr/>
                <p:nvPr/>
              </p:nvSpPr>
              <p:spPr>
                <a:xfrm>
                  <a:off x="609216" y="1162106"/>
                  <a:ext cx="5221136" cy="440131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09282584-645E-E2E3-07A9-126EC10A84AF}"/>
                    </a:ext>
                  </a:extLst>
                </p:cNvPr>
                <p:cNvCxnSpPr>
                  <a:cxnSpLocks/>
                  <a:endCxn id="3" idx="1"/>
                </p:cNvCxnSpPr>
                <p:nvPr/>
              </p:nvCxnSpPr>
              <p:spPr>
                <a:xfrm>
                  <a:off x="5502166" y="1888824"/>
                  <a:ext cx="54982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id="{C2B85B21-E30A-CE24-130F-229ED40B28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9104" y="3144089"/>
                  <a:ext cx="120724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1DA564-5D6D-0B43-D82E-F323DCEBF91A}"/>
                  </a:ext>
                </a:extLst>
              </p:cNvPr>
              <p:cNvSpPr txBox="1"/>
              <p:nvPr/>
            </p:nvSpPr>
            <p:spPr>
              <a:xfrm>
                <a:off x="498858" y="1442660"/>
                <a:ext cx="227337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b="1" dirty="0"/>
                  <a:t>[</a:t>
                </a:r>
                <a:r>
                  <a:rPr lang="ko-KR" altLang="en-US" sz="1500" b="1" dirty="0"/>
                  <a:t>기본 가이드 순서 </a:t>
                </a:r>
                <a:r>
                  <a:rPr lang="en-US" altLang="ko-KR" sz="1500" b="1" dirty="0"/>
                  <a:t>- </a:t>
                </a:r>
                <a:r>
                  <a:rPr lang="ko-KR" altLang="en-US" sz="1500" b="1" dirty="0">
                    <a:solidFill>
                      <a:srgbClr val="FF0000"/>
                    </a:solidFill>
                  </a:rPr>
                  <a:t>필수</a:t>
                </a:r>
                <a:r>
                  <a:rPr lang="en-US" altLang="ko-KR" sz="1500" b="1" dirty="0"/>
                  <a:t>]</a:t>
                </a:r>
                <a:endParaRPr lang="ko-KR" altLang="en-US" sz="1500" b="1" dirty="0"/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327E5210-050D-4D13-BB20-F46652AAA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96816" y="1765424"/>
                <a:ext cx="5893769" cy="1566642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7040E1B-5D0C-4EE2-BDED-55D7F5AFE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4521" y="3372447"/>
                <a:ext cx="3131010" cy="2174173"/>
              </a:xfrm>
              <a:prstGeom prst="rect">
                <a:avLst/>
              </a:prstGeom>
            </p:spPr>
          </p:pic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62084D9F-FCC6-49D2-993B-8151877DEE4D}"/>
                  </a:ext>
                </a:extLst>
              </p:cNvPr>
              <p:cNvGrpSpPr/>
              <p:nvPr/>
            </p:nvGrpSpPr>
            <p:grpSpPr>
              <a:xfrm>
                <a:off x="3164441" y="4265029"/>
                <a:ext cx="8726144" cy="2174172"/>
                <a:chOff x="3164441" y="4265029"/>
                <a:chExt cx="8726144" cy="2174172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59EFB0F0-EC0F-46C8-A5DA-98BF68BD48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62636" y="4265029"/>
                  <a:ext cx="4627949" cy="2174172"/>
                </a:xfrm>
                <a:prstGeom prst="rect">
                  <a:avLst/>
                </a:prstGeom>
              </p:spPr>
            </p:pic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9CCDF38F-F444-4C62-9A26-EE45A02A1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64441" y="5838826"/>
                  <a:ext cx="409819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E8B1159-42BC-4D01-B0CE-43DF047C32F9}"/>
                  </a:ext>
                </a:extLst>
              </p:cNvPr>
              <p:cNvSpPr/>
              <p:nvPr/>
            </p:nvSpPr>
            <p:spPr>
              <a:xfrm>
                <a:off x="7151815" y="5935002"/>
                <a:ext cx="857289" cy="28833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DF1101D-9A26-420D-A08C-96CA4EDEC08B}"/>
                </a:ext>
              </a:extLst>
            </p:cNvPr>
            <p:cNvSpPr/>
            <p:nvPr/>
          </p:nvSpPr>
          <p:spPr>
            <a:xfrm>
              <a:off x="7262636" y="4337332"/>
              <a:ext cx="2157589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5451FA8-A202-4649-B365-27A8430E692C}"/>
                </a:ext>
              </a:extLst>
            </p:cNvPr>
            <p:cNvSpPr/>
            <p:nvPr/>
          </p:nvSpPr>
          <p:spPr>
            <a:xfrm>
              <a:off x="7415036" y="3332066"/>
              <a:ext cx="1690495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5DE5757-CA02-4D84-A2D3-EF2F124B963F}"/>
                </a:ext>
              </a:extLst>
            </p:cNvPr>
            <p:cNvSpPr/>
            <p:nvPr/>
          </p:nvSpPr>
          <p:spPr>
            <a:xfrm>
              <a:off x="5974521" y="1703995"/>
              <a:ext cx="1931229" cy="288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56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텍스트 개체 틀 1">
            <a:extLst>
              <a:ext uri="{FF2B5EF4-FFF2-40B4-BE49-F238E27FC236}">
                <a16:creationId xmlns:a16="http://schemas.microsoft.com/office/drawing/2014/main" id="{7CD9D0B2-D10C-1450-B763-CEA07DEF9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9677783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③ </a:t>
            </a:r>
            <a:r>
              <a:rPr lang="en-US" altLang="ko-KR" b="1" dirty="0"/>
              <a:t>Windows</a:t>
            </a:r>
            <a:r>
              <a:rPr lang="ko-KR" altLang="en-US" sz="2000" b="1" dirty="0"/>
              <a:t> 환경에서 실행 방법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31A81-3919-7F45-D69B-D48BFA491602}"/>
              </a:ext>
            </a:extLst>
          </p:cNvPr>
          <p:cNvSpPr txBox="1"/>
          <p:nvPr/>
        </p:nvSpPr>
        <p:spPr>
          <a:xfrm>
            <a:off x="723578" y="633619"/>
            <a:ext cx="10010236" cy="246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/>
              <a:t>기본 가이드 순서대로</a:t>
            </a:r>
            <a:r>
              <a:rPr lang="en-US" altLang="ko-KR" sz="1300" dirty="0"/>
              <a:t> </a:t>
            </a:r>
            <a:r>
              <a:rPr lang="ko-KR" altLang="en-US" sz="1300" dirty="0"/>
              <a:t>필수 라이브러리 설치 및 </a:t>
            </a:r>
            <a:r>
              <a:rPr lang="en-US" altLang="ko-KR" sz="1300" dirty="0"/>
              <a:t>initialize</a:t>
            </a:r>
            <a:r>
              <a:rPr lang="ko-KR" altLang="en-US" sz="1300" dirty="0"/>
              <a:t> 실행을 완료하였다면</a:t>
            </a:r>
            <a:r>
              <a:rPr lang="en-US" altLang="ko-KR" sz="1300" dirty="0"/>
              <a:t>, </a:t>
            </a:r>
            <a:r>
              <a:rPr lang="ko-KR" altLang="en-US" sz="1300" dirty="0"/>
              <a:t>고객사에 수집된 성능 데이터를 통합 분석 모듈 </a:t>
            </a:r>
            <a:r>
              <a:rPr lang="en-US" altLang="ko-KR" sz="1300" dirty="0"/>
              <a:t>DB</a:t>
            </a:r>
            <a:r>
              <a:rPr lang="ko-KR" altLang="en-US" sz="1300" dirty="0"/>
              <a:t>에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저장해야 한다</a:t>
            </a:r>
            <a:r>
              <a:rPr lang="en-US" altLang="ko-KR" sz="1300" dirty="0"/>
              <a:t>. </a:t>
            </a:r>
            <a:r>
              <a:rPr lang="ko-KR" altLang="en-US" sz="1300" dirty="0"/>
              <a:t>그리고 필요에 따라 시각화 데이터 추출 작업 및 </a:t>
            </a:r>
            <a:r>
              <a:rPr lang="ko-KR" altLang="en-US" sz="1300" dirty="0" err="1"/>
              <a:t>리터럴</a:t>
            </a:r>
            <a:r>
              <a:rPr lang="ko-KR" altLang="en-US" sz="1300" dirty="0"/>
              <a:t> 쿼리 분석 기능을 사용하면 된다</a:t>
            </a:r>
            <a:r>
              <a:rPr lang="en-US" altLang="ko-KR" sz="13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* extractor:</a:t>
            </a:r>
            <a:r>
              <a:rPr lang="ko-KR" altLang="en-US" sz="1300" dirty="0"/>
              <a:t>  성능데이터</a:t>
            </a:r>
            <a:r>
              <a:rPr lang="en-US" altLang="ko-KR" sz="1300" dirty="0"/>
              <a:t>(raw data) </a:t>
            </a:r>
            <a:r>
              <a:rPr lang="ko-KR" altLang="en-US" sz="1300" dirty="0"/>
              <a:t>추출</a:t>
            </a:r>
            <a:r>
              <a:rPr lang="en-US" altLang="ko-KR" sz="1300" dirty="0"/>
              <a:t>, summarizer: </a:t>
            </a:r>
            <a:r>
              <a:rPr lang="ko-KR" altLang="en-US" sz="1300" dirty="0"/>
              <a:t>특정 날짜 데이터 취합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sqltextmerge</a:t>
            </a:r>
            <a:r>
              <a:rPr lang="en-US" altLang="ko-KR" sz="1300" dirty="0"/>
              <a:t>: was – </a:t>
            </a:r>
            <a:r>
              <a:rPr lang="en-US" altLang="ko-KR" sz="1300" dirty="0" err="1"/>
              <a:t>db</a:t>
            </a:r>
            <a:r>
              <a:rPr lang="ko-KR" altLang="en-US" sz="1300" dirty="0"/>
              <a:t>간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match,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visualization : </a:t>
            </a:r>
            <a:r>
              <a:rPr lang="ko-KR" altLang="en-US" sz="1300" dirty="0"/>
              <a:t>데이터 시각화를 위한 </a:t>
            </a:r>
            <a:r>
              <a:rPr lang="en-US" altLang="ko-KR" sz="1300" dirty="0"/>
              <a:t>summary </a:t>
            </a:r>
            <a:r>
              <a:rPr lang="ko-KR" altLang="en-US" sz="1300" dirty="0"/>
              <a:t>데이터 </a:t>
            </a:r>
            <a:r>
              <a:rPr lang="en-US" altLang="ko-KR" sz="1300" dirty="0"/>
              <a:t>excel file export, </a:t>
            </a:r>
            <a:r>
              <a:rPr lang="en-US" altLang="ko-KR" sz="1300" dirty="0" err="1"/>
              <a:t>sqltexttemplate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리터럴</a:t>
            </a:r>
            <a:r>
              <a:rPr lang="ko-KR" altLang="en-US" sz="1300" dirty="0"/>
              <a:t> 쿼리 </a:t>
            </a:r>
            <a:r>
              <a:rPr lang="en-US" altLang="ko-KR" sz="1300" dirty="0"/>
              <a:t>clustering </a:t>
            </a:r>
            <a:r>
              <a:rPr lang="ko-KR" altLang="en-US" sz="1300" dirty="0"/>
              <a:t>분석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B23311-08D6-A91B-B0B6-D7F47B0C51EC}"/>
              </a:ext>
            </a:extLst>
          </p:cNvPr>
          <p:cNvSpPr/>
          <p:nvPr/>
        </p:nvSpPr>
        <p:spPr>
          <a:xfrm>
            <a:off x="764076" y="652497"/>
            <a:ext cx="9762018" cy="12717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CD9F4F5-D6F7-4032-B78C-1EF77D60FC5E}"/>
              </a:ext>
            </a:extLst>
          </p:cNvPr>
          <p:cNvGrpSpPr/>
          <p:nvPr/>
        </p:nvGrpSpPr>
        <p:grpSpPr>
          <a:xfrm>
            <a:off x="5936065" y="2359841"/>
            <a:ext cx="6013284" cy="1210671"/>
            <a:chOff x="5978212" y="1680337"/>
            <a:chExt cx="6013284" cy="12106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A69D17-19C5-EBD2-59EB-1A9FE311CDEE}"/>
                </a:ext>
              </a:extLst>
            </p:cNvPr>
            <p:cNvSpPr txBox="1"/>
            <p:nvPr/>
          </p:nvSpPr>
          <p:spPr>
            <a:xfrm>
              <a:off x="5978212" y="1680337"/>
              <a:ext cx="5810245" cy="893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/>
                <a:t>2_extractor.bat, 4_sqltextmerge.bat : </a:t>
              </a:r>
              <a:r>
                <a:rPr lang="en-US" altLang="ko-KR" sz="1400" b="1" dirty="0"/>
                <a:t>home</a:t>
              </a:r>
              <a:r>
                <a:rPr lang="ko-KR" altLang="en-US" sz="1400" b="1" dirty="0"/>
                <a:t>경로 </a:t>
              </a:r>
              <a:r>
                <a:rPr lang="en-US" altLang="ko-KR" sz="1400" b="1" dirty="0"/>
                <a:t>&gt; [batch</a:t>
              </a:r>
              <a:r>
                <a:rPr lang="ko-KR" altLang="en-US" sz="1400" b="1" dirty="0"/>
                <a:t>파일</a:t>
              </a:r>
              <a:r>
                <a:rPr lang="en-US" altLang="ko-KR" sz="1400" b="1" dirty="0"/>
                <a:t>]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[</a:t>
              </a:r>
              <a:r>
                <a:rPr lang="ko-KR" altLang="en-US" sz="1400" b="1" dirty="0"/>
                <a:t>날짜</a:t>
              </a:r>
              <a:r>
                <a:rPr lang="en-US" altLang="ko-KR" sz="1400" b="1" dirty="0"/>
                <a:t>]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[</a:t>
              </a:r>
              <a:r>
                <a:rPr lang="ko-KR" altLang="en-US" sz="1400" b="1" dirty="0"/>
                <a:t>기간</a:t>
              </a:r>
              <a:r>
                <a:rPr lang="en-US" altLang="ko-KR" sz="1400" b="1" dirty="0"/>
                <a:t>]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400" b="1" dirty="0"/>
                <a:t>        </a:t>
              </a:r>
              <a:r>
                <a:rPr lang="ko-KR" altLang="en-US" sz="1400" b="1" dirty="0"/>
                <a:t>입력 방법 예시 →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743D8D-5DE7-1475-A20B-CA138A92D18C}"/>
                </a:ext>
              </a:extLst>
            </p:cNvPr>
            <p:cNvSpPr txBox="1"/>
            <p:nvPr/>
          </p:nvSpPr>
          <p:spPr>
            <a:xfrm>
              <a:off x="10501527" y="1786471"/>
              <a:ext cx="27443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FF0000"/>
                  </a:solidFill>
                </a:rPr>
                <a:t>▼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EE75AD-3AA3-558C-18E6-21BB1DC74B56}"/>
                </a:ext>
              </a:extLst>
            </p:cNvPr>
            <p:cNvSpPr txBox="1"/>
            <p:nvPr/>
          </p:nvSpPr>
          <p:spPr>
            <a:xfrm>
              <a:off x="11007775" y="1786471"/>
              <a:ext cx="27443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FF0000"/>
                  </a:solidFill>
                </a:rPr>
                <a:t>▼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0ED804-64E2-8D3D-45CA-6BAC9DFD814E}"/>
                </a:ext>
              </a:extLst>
            </p:cNvPr>
            <p:cNvSpPr txBox="1"/>
            <p:nvPr/>
          </p:nvSpPr>
          <p:spPr>
            <a:xfrm>
              <a:off x="10568241" y="1680337"/>
              <a:ext cx="64472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solidFill>
                    <a:srgbClr val="FF0000"/>
                  </a:solidFill>
                </a:rPr>
                <a:t>※</a:t>
              </a:r>
              <a:r>
                <a:rPr lang="ko-KR" altLang="en-US" sz="700" b="1" dirty="0">
                  <a:solidFill>
                    <a:srgbClr val="FF0000"/>
                  </a:solidFill>
                </a:rPr>
                <a:t>띄어쓰기</a:t>
              </a:r>
              <a:r>
                <a:rPr lang="en-US" altLang="ko-KR" sz="700" b="1" dirty="0">
                  <a:solidFill>
                    <a:srgbClr val="FF0000"/>
                  </a:solidFill>
                </a:rPr>
                <a:t>!</a:t>
              </a:r>
              <a:endParaRPr lang="ko-KR" altLang="en-US" sz="700" b="1" dirty="0">
                <a:solidFill>
                  <a:srgbClr val="FF0000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013335D-5E41-66E1-1D89-F2340DFDF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25220" y="2230190"/>
              <a:ext cx="4166276" cy="32335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3C286F-404F-B689-6DA6-77F169F33F30}"/>
                </a:ext>
              </a:extLst>
            </p:cNvPr>
            <p:cNvSpPr txBox="1"/>
            <p:nvPr/>
          </p:nvSpPr>
          <p:spPr>
            <a:xfrm>
              <a:off x="5978212" y="2429856"/>
              <a:ext cx="3956148" cy="461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/>
                <a:t>3_summarizer.bat : </a:t>
              </a:r>
              <a:r>
                <a:rPr lang="en-US" altLang="ko-KR" sz="1400" b="1" dirty="0"/>
                <a:t>home</a:t>
              </a:r>
              <a:r>
                <a:rPr lang="ko-KR" altLang="en-US" sz="1400" b="1" dirty="0"/>
                <a:t>경로 </a:t>
              </a:r>
              <a:r>
                <a:rPr lang="en-US" altLang="ko-KR" sz="1400" b="1" dirty="0"/>
                <a:t>&gt; [batch</a:t>
              </a:r>
              <a:r>
                <a:rPr lang="ko-KR" altLang="en-US" sz="1400" b="1" dirty="0"/>
                <a:t>파일</a:t>
              </a:r>
              <a:r>
                <a:rPr lang="en-US" altLang="ko-KR" sz="1400" b="1" dirty="0"/>
                <a:t>] [</a:t>
              </a:r>
              <a:r>
                <a:rPr lang="ko-KR" altLang="en-US" sz="1400" b="1" dirty="0"/>
                <a:t>날짜</a:t>
              </a:r>
              <a:r>
                <a:rPr lang="en-US" altLang="ko-KR" sz="1400" b="1" dirty="0"/>
                <a:t>]</a:t>
              </a:r>
              <a:endParaRPr lang="ko-KR" altLang="en-US" sz="140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C91656-C1D2-4C6F-AE63-2B208BEDDE87}"/>
              </a:ext>
            </a:extLst>
          </p:cNvPr>
          <p:cNvGrpSpPr/>
          <p:nvPr/>
        </p:nvGrpSpPr>
        <p:grpSpPr>
          <a:xfrm>
            <a:off x="490208" y="2030347"/>
            <a:ext cx="6190343" cy="4225953"/>
            <a:chOff x="498857" y="1442660"/>
            <a:chExt cx="6190343" cy="422595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B1E1F4-EF23-DEB6-51DA-DB55893C4FEF}"/>
                </a:ext>
              </a:extLst>
            </p:cNvPr>
            <p:cNvSpPr txBox="1"/>
            <p:nvPr/>
          </p:nvSpPr>
          <p:spPr>
            <a:xfrm>
              <a:off x="584004" y="5126402"/>
              <a:ext cx="6105196" cy="4364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300" b="1" dirty="0"/>
                <a:t>6_sqltexttemplate.bat [</a:t>
              </a:r>
              <a:r>
                <a:rPr lang="ko-KR" altLang="en-US" sz="1300" b="1" dirty="0"/>
                <a:t>날짜</a:t>
              </a:r>
              <a:r>
                <a:rPr lang="en-US" altLang="ko-KR" sz="1300" b="1" dirty="0"/>
                <a:t>][</a:t>
              </a:r>
              <a:r>
                <a:rPr lang="ko-KR" altLang="en-US" sz="1300" b="1" dirty="0"/>
                <a:t>기간</a:t>
              </a:r>
              <a:r>
                <a:rPr lang="en-US" altLang="ko-KR" sz="1300" b="1" dirty="0"/>
                <a:t>]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FAAE087-E27A-4D18-954E-2AB5712277AF}"/>
                </a:ext>
              </a:extLst>
            </p:cNvPr>
            <p:cNvGrpSpPr/>
            <p:nvPr/>
          </p:nvGrpSpPr>
          <p:grpSpPr>
            <a:xfrm>
              <a:off x="498857" y="1442660"/>
              <a:ext cx="6190343" cy="4225953"/>
              <a:chOff x="498857" y="1442660"/>
              <a:chExt cx="6190343" cy="422595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0CA468-CFCE-5C23-88F5-B1F1AD9D3300}"/>
                  </a:ext>
                </a:extLst>
              </p:cNvPr>
              <p:cNvSpPr txBox="1"/>
              <p:nvPr/>
            </p:nvSpPr>
            <p:spPr>
              <a:xfrm>
                <a:off x="584004" y="3896218"/>
                <a:ext cx="6105196" cy="436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300" dirty="0"/>
                  <a:t> </a:t>
                </a:r>
                <a:r>
                  <a:rPr lang="en-US" altLang="ko-KR" sz="1300" b="1" dirty="0"/>
                  <a:t>5_visualization.bat</a:t>
                </a: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9365D26-3E1E-4853-9B22-AB732CC4ABAD}"/>
                  </a:ext>
                </a:extLst>
              </p:cNvPr>
              <p:cNvGrpSpPr/>
              <p:nvPr/>
            </p:nvGrpSpPr>
            <p:grpSpPr>
              <a:xfrm>
                <a:off x="498857" y="1442660"/>
                <a:ext cx="5276316" cy="4225953"/>
                <a:chOff x="498857" y="1442660"/>
                <a:chExt cx="5276316" cy="4225953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5F404100-1B20-884E-5455-9DE8018D05D2}"/>
                    </a:ext>
                  </a:extLst>
                </p:cNvPr>
                <p:cNvSpPr/>
                <p:nvPr/>
              </p:nvSpPr>
              <p:spPr>
                <a:xfrm>
                  <a:off x="554037" y="1822027"/>
                  <a:ext cx="5221136" cy="13783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1DA564-5D6D-0B43-D82E-F323DCEBF91A}"/>
                    </a:ext>
                  </a:extLst>
                </p:cNvPr>
                <p:cNvSpPr txBox="1"/>
                <p:nvPr/>
              </p:nvSpPr>
              <p:spPr>
                <a:xfrm>
                  <a:off x="498858" y="1442660"/>
                  <a:ext cx="436369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b="1" dirty="0"/>
                    <a:t>[</a:t>
                  </a:r>
                  <a:r>
                    <a:rPr lang="ko-KR" altLang="en-US" sz="1500" b="1" dirty="0"/>
                    <a:t>수집된 성능 데이터를 </a:t>
                  </a:r>
                  <a:r>
                    <a:rPr lang="en-US" altLang="ko-KR" sz="1500" b="1" dirty="0"/>
                    <a:t>DB</a:t>
                  </a:r>
                  <a:r>
                    <a:rPr lang="ko-KR" altLang="en-US" sz="1500" b="1" dirty="0"/>
                    <a:t>에 저장하는 방법 </a:t>
                  </a:r>
                  <a:r>
                    <a:rPr lang="en-US" altLang="ko-KR" sz="1500" b="1" dirty="0"/>
                    <a:t>- </a:t>
                  </a:r>
                  <a:r>
                    <a:rPr lang="ko-KR" altLang="en-US" sz="1500" b="1" dirty="0">
                      <a:solidFill>
                        <a:srgbClr val="FF0000"/>
                      </a:solidFill>
                    </a:rPr>
                    <a:t>필수</a:t>
                  </a:r>
                  <a:r>
                    <a:rPr lang="en-US" altLang="ko-KR" sz="1500" b="1" dirty="0"/>
                    <a:t>]</a:t>
                  </a:r>
                  <a:endParaRPr lang="ko-KR" altLang="en-US" sz="1500" b="1" dirty="0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CF93BD5-1FFF-DA0C-DF73-0A1A6FB777E7}"/>
                    </a:ext>
                  </a:extLst>
                </p:cNvPr>
                <p:cNvSpPr txBox="1"/>
                <p:nvPr/>
              </p:nvSpPr>
              <p:spPr>
                <a:xfrm>
                  <a:off x="584004" y="1815464"/>
                  <a:ext cx="2781211" cy="12350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:r>
                    <a:rPr lang="ko-KR" altLang="en-US" sz="1300" dirty="0"/>
                    <a:t>① </a:t>
                  </a:r>
                  <a:r>
                    <a:rPr lang="en-US" altLang="ko-KR" sz="1300" dirty="0"/>
                    <a:t>: </a:t>
                  </a:r>
                  <a:r>
                    <a:rPr lang="en-US" altLang="ko-KR" sz="1300" b="1" dirty="0"/>
                    <a:t>2_extractor.bat [</a:t>
                  </a:r>
                  <a:r>
                    <a:rPr lang="ko-KR" altLang="en-US" sz="1300" b="1" dirty="0"/>
                    <a:t>날짜</a:t>
                  </a:r>
                  <a:r>
                    <a:rPr lang="en-US" altLang="ko-KR" sz="1300" b="1" dirty="0"/>
                    <a:t>]</a:t>
                  </a:r>
                  <a:r>
                    <a:rPr lang="ko-KR" altLang="en-US" sz="1300" b="1" dirty="0"/>
                    <a:t> </a:t>
                  </a:r>
                  <a:r>
                    <a:rPr lang="en-US" altLang="ko-KR" sz="1300" b="1" dirty="0"/>
                    <a:t>[</a:t>
                  </a:r>
                  <a:r>
                    <a:rPr lang="ko-KR" altLang="en-US" sz="1300" b="1" dirty="0"/>
                    <a:t>기간</a:t>
                  </a:r>
                  <a:r>
                    <a:rPr lang="en-US" altLang="ko-KR" sz="1300" b="1" dirty="0"/>
                    <a:t>]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ko-KR" altLang="en-US" sz="1300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②</a:t>
                  </a:r>
                  <a:r>
                    <a:rPr lang="en-US" altLang="ko-KR" sz="1300" dirty="0"/>
                    <a:t> : </a:t>
                  </a:r>
                  <a:r>
                    <a:rPr kumimoji="0" lang="en-US" altLang="ko-KR" sz="13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21474836470000000000"/>
                      <a:ea typeface="맑은 고딕" panose="020B0503020000020004" pitchFamily="50" charset="-127"/>
                      <a:cs typeface="+mn-cs"/>
                    </a:rPr>
                    <a:t>3_summarizer.bat [</a:t>
                  </a:r>
                  <a:r>
                    <a:rPr kumimoji="0" lang="ko-KR" altLang="en-US" sz="13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21474836470000000000"/>
                      <a:ea typeface="맑은 고딕" panose="020B0503020000020004" pitchFamily="50" charset="-127"/>
                      <a:cs typeface="+mn-cs"/>
                    </a:rPr>
                    <a:t>날짜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] [</a:t>
                  </a:r>
                  <a:r>
                    <a:rPr lang="ko-KR" altLang="en-US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기간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]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ko-KR" altLang="en-US" sz="1300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③</a:t>
                  </a:r>
                  <a:r>
                    <a:rPr lang="en-US" altLang="ko-KR" sz="1300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 : 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4_sqltextmerge.bat [</a:t>
                  </a:r>
                  <a:r>
                    <a:rPr lang="ko-KR" altLang="en-US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날짜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] [</a:t>
                  </a:r>
                  <a:r>
                    <a:rPr lang="ko-KR" altLang="en-US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기간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]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1D90303-FCAD-BED9-3C57-2CA8D46F465E}"/>
                    </a:ext>
                  </a:extLst>
                </p:cNvPr>
                <p:cNvSpPr txBox="1"/>
                <p:nvPr/>
              </p:nvSpPr>
              <p:spPr>
                <a:xfrm>
                  <a:off x="498857" y="3393886"/>
                  <a:ext cx="2893741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b="1" dirty="0"/>
                    <a:t>[</a:t>
                  </a:r>
                  <a:r>
                    <a:rPr lang="ko-KR" altLang="en-US" sz="1500" b="1" dirty="0"/>
                    <a:t>시각화 데이터 추출 작업 </a:t>
                  </a:r>
                  <a:r>
                    <a:rPr lang="en-US" altLang="ko-KR" sz="1500" b="1" dirty="0"/>
                    <a:t>- </a:t>
                  </a:r>
                  <a:r>
                    <a:rPr lang="ko-KR" altLang="en-US" sz="1500" b="1" dirty="0">
                      <a:solidFill>
                        <a:srgbClr val="FF0000"/>
                      </a:solidFill>
                    </a:rPr>
                    <a:t>선택</a:t>
                  </a:r>
                  <a:r>
                    <a:rPr lang="en-US" altLang="ko-KR" sz="1500" b="1" dirty="0"/>
                    <a:t>]</a:t>
                  </a:r>
                  <a:endParaRPr lang="ko-KR" altLang="en-US" sz="1500" b="1" dirty="0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D3CC165B-3C47-6B4A-8868-6A32558A6755}"/>
                    </a:ext>
                  </a:extLst>
                </p:cNvPr>
                <p:cNvSpPr/>
                <p:nvPr/>
              </p:nvSpPr>
              <p:spPr>
                <a:xfrm>
                  <a:off x="554037" y="3896218"/>
                  <a:ext cx="5221136" cy="5905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A11B28-936B-177C-4A47-BFCC84BBD25A}"/>
                    </a:ext>
                  </a:extLst>
                </p:cNvPr>
                <p:cNvSpPr txBox="1"/>
                <p:nvPr/>
              </p:nvSpPr>
              <p:spPr>
                <a:xfrm>
                  <a:off x="503406" y="4699117"/>
                  <a:ext cx="227337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b="1" dirty="0"/>
                    <a:t>[</a:t>
                  </a:r>
                  <a:r>
                    <a:rPr lang="ko-KR" altLang="en-US" sz="1500" b="1" dirty="0" err="1"/>
                    <a:t>리터럴</a:t>
                  </a:r>
                  <a:r>
                    <a:rPr lang="ko-KR" altLang="en-US" sz="1500" b="1" dirty="0"/>
                    <a:t> 쿼리 분석 </a:t>
                  </a:r>
                  <a:r>
                    <a:rPr lang="en-US" altLang="ko-KR" sz="1500" b="1" dirty="0"/>
                    <a:t>- </a:t>
                  </a:r>
                  <a:r>
                    <a:rPr lang="ko-KR" altLang="en-US" sz="1500" b="1" dirty="0">
                      <a:solidFill>
                        <a:srgbClr val="FF0000"/>
                      </a:solidFill>
                    </a:rPr>
                    <a:t>선택</a:t>
                  </a:r>
                  <a:r>
                    <a:rPr lang="en-US" altLang="ko-KR" sz="1500" b="1" dirty="0"/>
                    <a:t>]</a:t>
                  </a:r>
                  <a:endParaRPr lang="ko-KR" altLang="en-US" sz="1500" b="1" dirty="0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2EF8E3DA-BC1B-A2D8-E890-7C4DBD280EAB}"/>
                    </a:ext>
                  </a:extLst>
                </p:cNvPr>
                <p:cNvSpPr/>
                <p:nvPr/>
              </p:nvSpPr>
              <p:spPr>
                <a:xfrm>
                  <a:off x="554037" y="5078071"/>
                  <a:ext cx="5221136" cy="5905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9593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D79B1A-8F8E-4505-909E-BFE8C8869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③ </a:t>
            </a:r>
            <a:r>
              <a:rPr lang="en-US" altLang="ko-KR" b="1" dirty="0"/>
              <a:t>Windows</a:t>
            </a:r>
            <a:r>
              <a:rPr lang="ko-KR" altLang="en-US" b="1" dirty="0"/>
              <a:t> 환경에서 실행 방법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A360E44-8D03-4320-B66A-4D1A25B2C9B9}"/>
              </a:ext>
            </a:extLst>
          </p:cNvPr>
          <p:cNvCxnSpPr>
            <a:cxnSpLocks/>
          </p:cNvCxnSpPr>
          <p:nvPr/>
        </p:nvCxnSpPr>
        <p:spPr>
          <a:xfrm flipV="1">
            <a:off x="9945416" y="3610248"/>
            <a:ext cx="555896" cy="2154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C8A969B-F0A5-4CB3-B159-5B140C32EEF0}"/>
              </a:ext>
            </a:extLst>
          </p:cNvPr>
          <p:cNvGrpSpPr/>
          <p:nvPr/>
        </p:nvGrpSpPr>
        <p:grpSpPr>
          <a:xfrm>
            <a:off x="553499" y="1354461"/>
            <a:ext cx="10314526" cy="4942460"/>
            <a:chOff x="553499" y="755826"/>
            <a:chExt cx="7853629" cy="534634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AA6BC39-8C3A-40D8-80D0-D2710B64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850" y="755826"/>
              <a:ext cx="7702278" cy="534634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8FD428F-F0F8-4598-9A88-48BA791012A7}"/>
                </a:ext>
              </a:extLst>
            </p:cNvPr>
            <p:cNvSpPr/>
            <p:nvPr/>
          </p:nvSpPr>
          <p:spPr>
            <a:xfrm>
              <a:off x="704851" y="1315377"/>
              <a:ext cx="2628900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82D15C-727E-47BF-A143-42D4A30EDD8A}"/>
                </a:ext>
              </a:extLst>
            </p:cNvPr>
            <p:cNvSpPr/>
            <p:nvPr/>
          </p:nvSpPr>
          <p:spPr>
            <a:xfrm>
              <a:off x="553499" y="2315502"/>
              <a:ext cx="932401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A8ED50-F95F-4F9F-A14F-1A030EF07A56}"/>
                </a:ext>
              </a:extLst>
            </p:cNvPr>
            <p:cNvSpPr/>
            <p:nvPr/>
          </p:nvSpPr>
          <p:spPr>
            <a:xfrm>
              <a:off x="3400425" y="755826"/>
              <a:ext cx="5006703" cy="53463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301EC1F-C632-441A-9791-3535F0231561}"/>
                </a:ext>
              </a:extLst>
            </p:cNvPr>
            <p:cNvSpPr/>
            <p:nvPr/>
          </p:nvSpPr>
          <p:spPr>
            <a:xfrm>
              <a:off x="5992274" y="871376"/>
              <a:ext cx="1675351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199E1D-C867-4262-BC2F-4421DB251C80}"/>
              </a:ext>
            </a:extLst>
          </p:cNvPr>
          <p:cNvSpPr/>
          <p:nvPr/>
        </p:nvSpPr>
        <p:spPr>
          <a:xfrm>
            <a:off x="764076" y="652497"/>
            <a:ext cx="9922974" cy="489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dirty="0"/>
              <a:t>각 기능 수행 시 패키징 된 </a:t>
            </a:r>
            <a:r>
              <a:rPr lang="en-US" altLang="ko-KR" sz="1300" dirty="0"/>
              <a:t>baretail.exe</a:t>
            </a:r>
            <a:r>
              <a:rPr lang="ko-KR" altLang="en-US" sz="1300" dirty="0"/>
              <a:t>을 실행하여 </a:t>
            </a:r>
            <a:r>
              <a:rPr lang="en-US" altLang="ko-KR" sz="1300" dirty="0"/>
              <a:t>/</a:t>
            </a:r>
            <a:r>
              <a:rPr lang="en-US" altLang="ko-KR" sz="1300" dirty="0" err="1"/>
              <a:t>Smar_analyzer</a:t>
            </a:r>
            <a:r>
              <a:rPr lang="en-US" altLang="ko-KR" sz="1300" dirty="0"/>
              <a:t>-{version} /logs/master.log</a:t>
            </a:r>
            <a:r>
              <a:rPr lang="ko-KR" altLang="en-US" sz="1300" dirty="0"/>
              <a:t> 파일을 열어 기능 수행 로그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73913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89ED983-7FEB-4571-ADBE-2DD65D960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③ </a:t>
            </a:r>
            <a:r>
              <a:rPr lang="en-US" altLang="ko-KR" b="1" dirty="0"/>
              <a:t>Windows</a:t>
            </a:r>
            <a:r>
              <a:rPr lang="ko-KR" altLang="en-US" b="1" dirty="0"/>
              <a:t> 환경에서 실행 방법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56ED42F-0937-4C30-AD2E-E2A96BA2C2F4}"/>
              </a:ext>
            </a:extLst>
          </p:cNvPr>
          <p:cNvGrpSpPr/>
          <p:nvPr/>
        </p:nvGrpSpPr>
        <p:grpSpPr>
          <a:xfrm>
            <a:off x="451313" y="1352712"/>
            <a:ext cx="11007262" cy="2266950"/>
            <a:chOff x="451313" y="800100"/>
            <a:chExt cx="11007262" cy="22669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8C63ABD-321F-4B94-BDB6-497B13726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499" y="800100"/>
              <a:ext cx="8029391" cy="2266950"/>
            </a:xfrm>
            <a:prstGeom prst="rect">
              <a:avLst/>
            </a:prstGeom>
          </p:spPr>
        </p:pic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D79E370-D501-4310-A448-FAD2B94CAACC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933950" y="2652100"/>
              <a:ext cx="4124325" cy="83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B806F3-197A-4127-A34C-FD16DDE4E15C}"/>
                </a:ext>
              </a:extLst>
            </p:cNvPr>
            <p:cNvSpPr/>
            <p:nvPr/>
          </p:nvSpPr>
          <p:spPr>
            <a:xfrm>
              <a:off x="451313" y="2495550"/>
              <a:ext cx="4482637" cy="313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63D661-01ED-4D08-B503-D479D4EDBE26}"/>
                </a:ext>
              </a:extLst>
            </p:cNvPr>
            <p:cNvSpPr txBox="1"/>
            <p:nvPr/>
          </p:nvSpPr>
          <p:spPr>
            <a:xfrm>
              <a:off x="9058275" y="2398856"/>
              <a:ext cx="2400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실행 </a:t>
              </a:r>
              <a:r>
                <a:rPr lang="ko-KR" altLang="en-US" sz="1400" dirty="0" err="1"/>
                <a:t>입력값을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날짜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기간</a:t>
              </a:r>
              <a:r>
                <a:rPr lang="en-US" altLang="ko-KR" sz="1400" dirty="0"/>
                <a:t>)</a:t>
              </a:r>
            </a:p>
            <a:p>
              <a:r>
                <a:rPr lang="ko-KR" altLang="en-US" sz="1400" dirty="0"/>
                <a:t>잘못 입력 </a:t>
              </a:r>
              <a:r>
                <a:rPr lang="ko-KR" altLang="en-US" sz="1400" dirty="0" err="1"/>
                <a:t>했을때</a:t>
              </a:r>
              <a:r>
                <a:rPr lang="en-US" altLang="ko-KR" sz="1400" dirty="0"/>
                <a:t>!!</a:t>
              </a:r>
              <a:endParaRPr lang="ko-KR" altLang="en-US" sz="1400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9E7DCA-13F3-4020-9AF0-27B0C4C57778}"/>
              </a:ext>
            </a:extLst>
          </p:cNvPr>
          <p:cNvSpPr/>
          <p:nvPr/>
        </p:nvSpPr>
        <p:spPr>
          <a:xfrm>
            <a:off x="764076" y="652497"/>
            <a:ext cx="9922974" cy="489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dirty="0"/>
              <a:t>통합 분석 모듈 실행 </a:t>
            </a:r>
            <a:r>
              <a:rPr lang="ko-KR" altLang="en-US" sz="1300" dirty="0">
                <a:solidFill>
                  <a:srgbClr val="FF0000"/>
                </a:solidFill>
              </a:rPr>
              <a:t>오류</a:t>
            </a:r>
            <a:r>
              <a:rPr lang="ko-KR" altLang="en-US" sz="1300" dirty="0"/>
              <a:t> 예시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6E706B-4CFE-4429-8678-7EE485C198AA}"/>
              </a:ext>
            </a:extLst>
          </p:cNvPr>
          <p:cNvGrpSpPr/>
          <p:nvPr/>
        </p:nvGrpSpPr>
        <p:grpSpPr>
          <a:xfrm>
            <a:off x="451313" y="4148327"/>
            <a:ext cx="10626262" cy="1461736"/>
            <a:chOff x="451313" y="4148327"/>
            <a:chExt cx="10626262" cy="146173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748877B-1224-4F5B-B535-31C1462B4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313" y="4148327"/>
              <a:ext cx="8112635" cy="1461736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9259B57-4077-4B6D-9167-22F62D541BA8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4933950" y="4785862"/>
              <a:ext cx="4124325" cy="176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A58C54-FF22-46B6-B021-EF604C4ECB94}"/>
                </a:ext>
              </a:extLst>
            </p:cNvPr>
            <p:cNvSpPr/>
            <p:nvPr/>
          </p:nvSpPr>
          <p:spPr>
            <a:xfrm>
              <a:off x="451313" y="4629312"/>
              <a:ext cx="4482637" cy="313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7257B5-3AE1-4DFC-B6A0-2B656927F9F6}"/>
                </a:ext>
              </a:extLst>
            </p:cNvPr>
            <p:cNvSpPr txBox="1"/>
            <p:nvPr/>
          </p:nvSpPr>
          <p:spPr>
            <a:xfrm>
              <a:off x="9058275" y="4541858"/>
              <a:ext cx="2019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통합 분석 모듈 </a:t>
              </a:r>
              <a:r>
                <a:rPr lang="en-US" altLang="ko-KR" sz="1400" dirty="0"/>
                <a:t>DB</a:t>
              </a:r>
              <a:r>
                <a:rPr lang="ko-KR" altLang="en-US" sz="1400" dirty="0"/>
                <a:t> </a:t>
              </a:r>
              <a:endParaRPr lang="en-US" altLang="ko-KR" sz="1400" dirty="0"/>
            </a:p>
            <a:p>
              <a:r>
                <a:rPr lang="ko-KR" altLang="en-US" sz="1400" dirty="0"/>
                <a:t>중지 상태일때</a:t>
              </a:r>
              <a:r>
                <a:rPr lang="en-US" altLang="ko-KR" sz="1400" dirty="0"/>
                <a:t>!!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28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9DDABD9-E9BB-421E-8377-E8F724ED5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45" y="4411279"/>
            <a:ext cx="5692856" cy="1546153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AEAA1D-A82D-44EE-969E-8A5DE04BED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③ </a:t>
            </a:r>
            <a:r>
              <a:rPr lang="en-US" altLang="ko-KR" b="1" dirty="0"/>
              <a:t>Windows</a:t>
            </a:r>
            <a:r>
              <a:rPr lang="ko-KR" altLang="en-US" b="1" dirty="0"/>
              <a:t> 환경에서 실행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ED62F-9783-4CDC-9E3E-959290C918E9}"/>
              </a:ext>
            </a:extLst>
          </p:cNvPr>
          <p:cNvSpPr txBox="1"/>
          <p:nvPr/>
        </p:nvSpPr>
        <p:spPr>
          <a:xfrm>
            <a:off x="723578" y="633619"/>
            <a:ext cx="10286149" cy="959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err="1"/>
              <a:t>스케쥴러</a:t>
            </a:r>
            <a:r>
              <a:rPr lang="ko-KR" altLang="en-US" sz="1300" dirty="0"/>
              <a:t> 서비스 실행 </a:t>
            </a:r>
            <a:r>
              <a:rPr lang="en-US" altLang="ko-KR" sz="1300" dirty="0"/>
              <a:t>: </a:t>
            </a:r>
            <a:r>
              <a:rPr lang="ko-KR" altLang="en-US" sz="1300" dirty="0"/>
              <a:t>전날 생성된 성능데이터를 다음날 자동으로 데이터 추출</a:t>
            </a:r>
            <a:r>
              <a:rPr lang="en-US" altLang="ko-KR" sz="1300" dirty="0"/>
              <a:t>, </a:t>
            </a:r>
            <a:r>
              <a:rPr lang="ko-KR" altLang="en-US" sz="1300" dirty="0"/>
              <a:t>취합 처리를 위한</a:t>
            </a:r>
            <a:r>
              <a:rPr lang="en-US" altLang="ko-KR" sz="1300" dirty="0"/>
              <a:t> </a:t>
            </a:r>
            <a:r>
              <a:rPr lang="ko-KR" altLang="en-US" sz="1300" dirty="0"/>
              <a:t>기능 및</a:t>
            </a:r>
            <a:r>
              <a:rPr lang="en-US" altLang="ko-KR" sz="1300" dirty="0"/>
              <a:t> </a:t>
            </a:r>
            <a:r>
              <a:rPr lang="ko-KR" altLang="en-US" sz="1300" dirty="0" err="1"/>
              <a:t>튜닝된</a:t>
            </a:r>
            <a:r>
              <a:rPr lang="ko-KR" altLang="en-US" sz="1300" dirty="0"/>
              <a:t>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</a:t>
            </a:r>
            <a:r>
              <a:rPr lang="ko-KR" altLang="en-US" sz="1300" dirty="0"/>
              <a:t>와 </a:t>
            </a:r>
            <a:r>
              <a:rPr lang="en-US" altLang="ko-KR" sz="1300" dirty="0" err="1"/>
              <a:t>InterMax</a:t>
            </a:r>
            <a:r>
              <a:rPr lang="ko-KR" altLang="en-US" sz="1300" dirty="0"/>
              <a:t>에서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수집하는 </a:t>
            </a:r>
            <a:r>
              <a:rPr lang="en-US" altLang="ko-KR" sz="1300" dirty="0" err="1"/>
              <a:t>txn_sql</a:t>
            </a:r>
            <a:r>
              <a:rPr lang="en-US" altLang="ko-KR" sz="1300" dirty="0"/>
              <a:t> </a:t>
            </a:r>
            <a:r>
              <a:rPr lang="ko-KR" altLang="en-US" sz="1300" dirty="0"/>
              <a:t>유사도 분석 기능 수행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* scheduler: </a:t>
            </a:r>
            <a:r>
              <a:rPr lang="ko-KR" altLang="en-US" sz="1300" dirty="0"/>
              <a:t>전날 수집된 성능 데이터를 정해진 시간에 </a:t>
            </a:r>
            <a:r>
              <a:rPr lang="en-US" altLang="ko-KR" sz="1300" dirty="0"/>
              <a:t>(</a:t>
            </a:r>
            <a:r>
              <a:rPr lang="en-US" altLang="ko-KR" sz="1300" dirty="0" err="1"/>
              <a:t>config.json</a:t>
            </a:r>
            <a:r>
              <a:rPr lang="ko-KR" altLang="en-US" sz="1300" dirty="0"/>
              <a:t> 에서 설정</a:t>
            </a:r>
            <a:r>
              <a:rPr lang="en-US" altLang="ko-KR" sz="1300" dirty="0"/>
              <a:t>)</a:t>
            </a:r>
            <a:r>
              <a:rPr lang="ko-KR" altLang="en-US" sz="1300" dirty="0"/>
              <a:t> </a:t>
            </a:r>
            <a:r>
              <a:rPr lang="en-US" altLang="ko-KR" sz="1300" dirty="0"/>
              <a:t>extractor, </a:t>
            </a:r>
            <a:r>
              <a:rPr lang="en-US" altLang="ko-KR" sz="1300" dirty="0" err="1"/>
              <a:t>summrizer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sqltextmerge</a:t>
            </a:r>
            <a:r>
              <a:rPr lang="en-US" altLang="ko-KR" sz="1300" dirty="0"/>
              <a:t> </a:t>
            </a:r>
            <a:r>
              <a:rPr lang="ko-KR" altLang="en-US" sz="1300" dirty="0"/>
              <a:t>순으로 기능 실행</a:t>
            </a:r>
            <a:endParaRPr lang="en-US" altLang="ko-KR" sz="13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73050C-5525-4DCE-90BA-044F5B6EB189}"/>
              </a:ext>
            </a:extLst>
          </p:cNvPr>
          <p:cNvSpPr/>
          <p:nvPr/>
        </p:nvSpPr>
        <p:spPr>
          <a:xfrm>
            <a:off x="764076" y="652498"/>
            <a:ext cx="10056324" cy="9948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601D69C-AD2D-4F72-92AE-60407E59463B}"/>
              </a:ext>
            </a:extLst>
          </p:cNvPr>
          <p:cNvGrpSpPr/>
          <p:nvPr/>
        </p:nvGrpSpPr>
        <p:grpSpPr>
          <a:xfrm>
            <a:off x="553499" y="1647301"/>
            <a:ext cx="11085002" cy="4317718"/>
            <a:chOff x="553499" y="1647301"/>
            <a:chExt cx="11085002" cy="4317718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9A06260-4B74-456F-8963-8B5CF531ED93}"/>
                </a:ext>
              </a:extLst>
            </p:cNvPr>
            <p:cNvGrpSpPr/>
            <p:nvPr/>
          </p:nvGrpSpPr>
          <p:grpSpPr>
            <a:xfrm>
              <a:off x="553499" y="1647301"/>
              <a:ext cx="11085002" cy="4317718"/>
              <a:chOff x="553499" y="1647301"/>
              <a:chExt cx="11085002" cy="431771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ACE0ECC4-20F2-444B-BA36-E62AB1A6EDE3}"/>
                  </a:ext>
                </a:extLst>
              </p:cNvPr>
              <p:cNvGrpSpPr/>
              <p:nvPr/>
            </p:nvGrpSpPr>
            <p:grpSpPr>
              <a:xfrm>
                <a:off x="812441" y="1647301"/>
                <a:ext cx="6434138" cy="2543700"/>
                <a:chOff x="823912" y="1552051"/>
                <a:chExt cx="9186863" cy="3876958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0EC77026-AB86-492A-B85B-E216641BB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3912" y="1552051"/>
                  <a:ext cx="9186863" cy="3876958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DCB33114-89E3-433F-A012-AAC5FB77E63C}"/>
                    </a:ext>
                  </a:extLst>
                </p:cNvPr>
                <p:cNvSpPr/>
                <p:nvPr/>
              </p:nvSpPr>
              <p:spPr>
                <a:xfrm>
                  <a:off x="3205667" y="2571750"/>
                  <a:ext cx="2280734" cy="41910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AE737E57-2774-4769-905A-3B05E51D1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499" y="4522689"/>
                <a:ext cx="5677609" cy="1280022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002B354-8710-4764-922D-5134A3429F78}"/>
                  </a:ext>
                </a:extLst>
              </p:cNvPr>
              <p:cNvSpPr/>
              <p:nvPr/>
            </p:nvSpPr>
            <p:spPr>
              <a:xfrm>
                <a:off x="2880584" y="4722545"/>
                <a:ext cx="2339116" cy="2749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5E66E2C-CFF3-4E38-AE4F-F3C6E54547CE}"/>
                  </a:ext>
                </a:extLst>
              </p:cNvPr>
              <p:cNvSpPr/>
              <p:nvPr/>
            </p:nvSpPr>
            <p:spPr>
              <a:xfrm>
                <a:off x="8115371" y="4451378"/>
                <a:ext cx="2378114" cy="31605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E5803D9-5EAC-4677-8007-97E99BAB3756}"/>
                  </a:ext>
                </a:extLst>
              </p:cNvPr>
              <p:cNvSpPr/>
              <p:nvPr/>
            </p:nvSpPr>
            <p:spPr>
              <a:xfrm>
                <a:off x="565040" y="5213320"/>
                <a:ext cx="5666067" cy="6071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FFA0B89-EF96-4713-98A8-6B0176DB97CF}"/>
                  </a:ext>
                </a:extLst>
              </p:cNvPr>
              <p:cNvSpPr/>
              <p:nvPr/>
            </p:nvSpPr>
            <p:spPr>
              <a:xfrm>
                <a:off x="9467303" y="5534132"/>
                <a:ext cx="2171198" cy="43088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래픽 19" descr="커서">
              <a:extLst>
                <a:ext uri="{FF2B5EF4-FFF2-40B4-BE49-F238E27FC236}">
                  <a16:creationId xmlns:a16="http://schemas.microsoft.com/office/drawing/2014/main" id="{23674C56-BA5B-4678-9674-5111D0D5A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10171" y="2431059"/>
              <a:ext cx="338305" cy="33830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809B26-FA65-4817-B3F3-147CD94203BF}"/>
                  </a:ext>
                </a:extLst>
              </p:cNvPr>
              <p:cNvSpPr txBox="1"/>
              <p:nvPr/>
            </p:nvSpPr>
            <p:spPr>
              <a:xfrm>
                <a:off x="7237054" y="6070162"/>
                <a:ext cx="40957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※</m:t>
                    </m:r>
                  </m:oMath>
                </a14:m>
                <a:r>
                  <a:rPr lang="ko-KR" altLang="en-US" sz="1100" dirty="0" err="1">
                    <a:solidFill>
                      <a:srgbClr val="FF0000"/>
                    </a:solidFill>
                  </a:rPr>
                  <a:t>스케쥴러는</a:t>
                </a:r>
                <a:r>
                  <a:rPr lang="ko-KR" altLang="en-US" sz="11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100" dirty="0">
                    <a:solidFill>
                      <a:srgbClr val="FF0000"/>
                    </a:solidFill>
                  </a:rPr>
                  <a:t>python </a:t>
                </a:r>
                <a:r>
                  <a:rPr lang="ko-KR" altLang="en-US" sz="1100" dirty="0">
                    <a:solidFill>
                      <a:srgbClr val="FF0000"/>
                    </a:solidFill>
                  </a:rPr>
                  <a:t>가상환경이 설치 된 이후에 실행 가능 </a:t>
                </a:r>
                <a:r>
                  <a:rPr lang="en-US" altLang="ko-KR" sz="11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sz="1100" b="1" dirty="0">
                    <a:solidFill>
                      <a:srgbClr val="FF0000"/>
                    </a:solidFill>
                    <a:latin typeface="+mn-ea"/>
                  </a:rPr>
                  <a:t>0_install-……bat </a:t>
                </a:r>
                <a:r>
                  <a:rPr lang="ko-KR" altLang="en-US" sz="1100" b="1" dirty="0">
                    <a:solidFill>
                      <a:srgbClr val="FF0000"/>
                    </a:solidFill>
                    <a:latin typeface="+mn-ea"/>
                  </a:rPr>
                  <a:t>실행 이후</a:t>
                </a:r>
                <a:r>
                  <a:rPr lang="en-US" altLang="ko-KR" sz="1100" b="1" dirty="0">
                    <a:solidFill>
                      <a:srgbClr val="FF0000"/>
                    </a:solidFill>
                    <a:latin typeface="+mn-ea"/>
                  </a:rPr>
                  <a:t>)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809B26-FA65-4817-B3F3-147CD9420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054" y="6070162"/>
                <a:ext cx="4095750" cy="430887"/>
              </a:xfrm>
              <a:prstGeom prst="rect">
                <a:avLst/>
              </a:prstGeom>
              <a:blipFill>
                <a:blip r:embed="rId8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50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AEAA1D-A82D-44EE-969E-8A5DE04BED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③ </a:t>
            </a:r>
            <a:r>
              <a:rPr lang="en-US" altLang="ko-KR" b="1" dirty="0"/>
              <a:t>Windows</a:t>
            </a:r>
            <a:r>
              <a:rPr lang="ko-KR" altLang="en-US" b="1" dirty="0"/>
              <a:t> 환경에서 실행 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73050C-5525-4DCE-90BA-044F5B6EB189}"/>
              </a:ext>
            </a:extLst>
          </p:cNvPr>
          <p:cNvSpPr/>
          <p:nvPr/>
        </p:nvSpPr>
        <p:spPr>
          <a:xfrm>
            <a:off x="764075" y="652498"/>
            <a:ext cx="10256349" cy="14192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튜닝된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text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InterMax</a:t>
            </a:r>
            <a:r>
              <a:rPr lang="ko-KR" altLang="en-US" sz="1200" dirty="0"/>
              <a:t>에서 수집하는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xapm_txn_sql_detail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이전 </a:t>
            </a:r>
            <a:r>
              <a:rPr lang="en-US" altLang="ko-KR" sz="1200" dirty="0"/>
              <a:t>10</a:t>
            </a:r>
            <a:r>
              <a:rPr lang="ko-KR" altLang="en-US" sz="1200" dirty="0"/>
              <a:t>분치 데이터 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text</a:t>
            </a:r>
            <a:r>
              <a:rPr lang="ko-KR" altLang="en-US" sz="1200" dirty="0"/>
              <a:t>의 유사도 분석이 기능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튜닝 후 고객사의 전달하는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text</a:t>
            </a:r>
            <a:r>
              <a:rPr lang="ko-KR" altLang="en-US" sz="1200" dirty="0"/>
              <a:t>의 트랜잭션 추적이 필요하면 분석 모듈 패키지에 해당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text</a:t>
            </a:r>
            <a:r>
              <a:rPr lang="ko-KR" altLang="en-US" sz="1200" dirty="0"/>
              <a:t>를 저장 시킨다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- {</a:t>
            </a:r>
            <a:r>
              <a:rPr lang="ko-KR" altLang="en-US" sz="1200" dirty="0"/>
              <a:t>모듈 패키지 </a:t>
            </a:r>
            <a:r>
              <a:rPr lang="en-US" altLang="ko-KR" sz="1200" dirty="0"/>
              <a:t>home}/</a:t>
            </a:r>
            <a:r>
              <a:rPr lang="en-US" altLang="ko-KR" sz="1200" dirty="0" err="1"/>
              <a:t>tuning_sql</a:t>
            </a:r>
            <a:r>
              <a:rPr lang="en-US" altLang="ko-KR" sz="1200" dirty="0"/>
              <a:t>/{</a:t>
            </a:r>
            <a:r>
              <a:rPr lang="ko-KR" altLang="en-US" sz="1200" dirty="0"/>
              <a:t>기존 </a:t>
            </a:r>
            <a:r>
              <a:rPr lang="en-US" altLang="ko-KR" sz="1200" dirty="0" err="1"/>
              <a:t>sql_id</a:t>
            </a:r>
            <a:r>
              <a:rPr lang="en-US" altLang="ko-KR" sz="1200" dirty="0"/>
              <a:t>}/{a-zA-z1-0}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en-US" altLang="ko-KR" sz="1200" dirty="0" err="1">
                <a:solidFill>
                  <a:srgbClr val="FF0000"/>
                </a:solidFill>
              </a:rPr>
              <a:t>sql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분석이 필요 없는 </a:t>
            </a:r>
            <a:r>
              <a:rPr lang="en-US" altLang="ko-KR" sz="1200" dirty="0" err="1"/>
              <a:t>sql_text</a:t>
            </a:r>
            <a:r>
              <a:rPr lang="ko-KR" altLang="en-US" sz="1200" dirty="0"/>
              <a:t>는 해당 </a:t>
            </a:r>
            <a:r>
              <a:rPr lang="en-US" altLang="ko-KR" sz="1200" dirty="0" err="1"/>
              <a:t>sql_id</a:t>
            </a:r>
            <a:r>
              <a:rPr lang="en-US" altLang="ko-KR" sz="1200" dirty="0"/>
              <a:t> </a:t>
            </a:r>
            <a:r>
              <a:rPr lang="ko-KR" altLang="en-US" sz="1200" dirty="0"/>
              <a:t>폴더를 삭제 시키면 된다</a:t>
            </a:r>
            <a:r>
              <a:rPr lang="en-US" altLang="ko-KR" sz="1200" dirty="0"/>
              <a:t>. (</a:t>
            </a:r>
            <a:r>
              <a:rPr lang="ko-KR" altLang="en-US" sz="1200" dirty="0"/>
              <a:t>다음 </a:t>
            </a:r>
            <a:r>
              <a:rPr lang="ko-KR" altLang="en-US" sz="1200" dirty="0" err="1"/>
              <a:t>스케쥴러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동작시</a:t>
            </a:r>
            <a:r>
              <a:rPr lang="ko-KR" altLang="en-US" sz="1200" dirty="0"/>
              <a:t> 반영됨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추가로 분석이 필요한 </a:t>
            </a:r>
            <a:r>
              <a:rPr lang="en-US" altLang="ko-KR" sz="1200" dirty="0" err="1"/>
              <a:t>sql_text</a:t>
            </a:r>
            <a:r>
              <a:rPr lang="ko-KR" altLang="en-US" sz="1200" dirty="0"/>
              <a:t>는 </a:t>
            </a:r>
            <a:r>
              <a:rPr lang="en-US" altLang="ko-KR" sz="1200" dirty="0"/>
              <a:t>/</a:t>
            </a:r>
            <a:r>
              <a:rPr lang="en-US" altLang="ko-KR" sz="1200" dirty="0" err="1"/>
              <a:t>tuning_sql</a:t>
            </a:r>
            <a:r>
              <a:rPr lang="en-US" altLang="ko-KR" sz="1200" dirty="0"/>
              <a:t>/ </a:t>
            </a:r>
            <a:r>
              <a:rPr lang="ko-KR" altLang="en-US" sz="1200" dirty="0"/>
              <a:t>하위에 정해진 형식대로 추가 시키면 된다</a:t>
            </a:r>
            <a:r>
              <a:rPr lang="en-US" altLang="ko-KR" sz="1200" dirty="0"/>
              <a:t>. (</a:t>
            </a:r>
            <a:r>
              <a:rPr lang="ko-KR" altLang="en-US" sz="1200" dirty="0"/>
              <a:t>다음 </a:t>
            </a:r>
            <a:r>
              <a:rPr lang="ko-KR" altLang="en-US" sz="1200" dirty="0" err="1"/>
              <a:t>스케쥴러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동작시</a:t>
            </a:r>
            <a:r>
              <a:rPr lang="ko-KR" altLang="en-US" sz="1200" dirty="0"/>
              <a:t> 반영됨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BE6B697-6B6B-455F-AC94-86FF5EBDB587}"/>
              </a:ext>
            </a:extLst>
          </p:cNvPr>
          <p:cNvGrpSpPr/>
          <p:nvPr/>
        </p:nvGrpSpPr>
        <p:grpSpPr>
          <a:xfrm>
            <a:off x="628844" y="2306475"/>
            <a:ext cx="10859353" cy="2534314"/>
            <a:chOff x="723578" y="1880556"/>
            <a:chExt cx="10859353" cy="253431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1164608-803A-4327-9E92-9C2D9DAFD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7406" y="3814795"/>
              <a:ext cx="6105525" cy="60007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A29725A-2314-476B-BE87-7D210F35D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578" y="1880556"/>
              <a:ext cx="6562725" cy="1419225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78B4DF-D215-4650-871F-1DB2D4740786}"/>
                </a:ext>
              </a:extLst>
            </p:cNvPr>
            <p:cNvSpPr/>
            <p:nvPr/>
          </p:nvSpPr>
          <p:spPr>
            <a:xfrm>
              <a:off x="852406" y="2974314"/>
              <a:ext cx="1611182" cy="2749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5F584F3-A648-4100-B9D0-44015F9BC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5361" y="2716687"/>
              <a:ext cx="6372225" cy="119062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3189E08-EFF6-46D3-876C-15BE304F3094}"/>
                </a:ext>
              </a:extLst>
            </p:cNvPr>
            <p:cNvSpPr/>
            <p:nvPr/>
          </p:nvSpPr>
          <p:spPr>
            <a:xfrm>
              <a:off x="2836176" y="2820808"/>
              <a:ext cx="3217227" cy="920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244120-157F-4C0C-8569-38570F674ACA}"/>
                </a:ext>
              </a:extLst>
            </p:cNvPr>
            <p:cNvSpPr/>
            <p:nvPr/>
          </p:nvSpPr>
          <p:spPr>
            <a:xfrm>
              <a:off x="5614333" y="3891905"/>
              <a:ext cx="2196099" cy="4458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래픽 24" descr="커서">
              <a:extLst>
                <a:ext uri="{FF2B5EF4-FFF2-40B4-BE49-F238E27FC236}">
                  <a16:creationId xmlns:a16="http://schemas.microsoft.com/office/drawing/2014/main" id="{CC7BB4F1-F630-4A20-BFA1-D71DE3954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00129" y="3111801"/>
              <a:ext cx="338305" cy="338305"/>
            </a:xfrm>
            <a:prstGeom prst="rect">
              <a:avLst/>
            </a:prstGeom>
          </p:spPr>
        </p:pic>
        <p:pic>
          <p:nvPicPr>
            <p:cNvPr id="26" name="그래픽 25" descr="커서">
              <a:extLst>
                <a:ext uri="{FF2B5EF4-FFF2-40B4-BE49-F238E27FC236}">
                  <a16:creationId xmlns:a16="http://schemas.microsoft.com/office/drawing/2014/main" id="{B8415917-AF6E-4D2C-AD6A-C944ECFA2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87837" y="3373478"/>
              <a:ext cx="338305" cy="338305"/>
            </a:xfrm>
            <a:prstGeom prst="rect">
              <a:avLst/>
            </a:prstGeom>
          </p:spPr>
        </p:pic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710B987E-FD7D-4B63-AA0C-F92DECCF60A3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16200000" flipH="1">
              <a:off x="1998578" y="2908708"/>
              <a:ext cx="285244" cy="96640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8E01ECA4-DDA5-4C22-B9A0-36A834E6A16B}"/>
                </a:ext>
              </a:extLst>
            </p:cNvPr>
            <p:cNvCxnSpPr>
              <a:cxnSpLocks/>
              <a:stCxn id="22" idx="2"/>
              <a:endCxn id="13" idx="1"/>
            </p:cNvCxnSpPr>
            <p:nvPr/>
          </p:nvCxnSpPr>
          <p:spPr>
            <a:xfrm rot="16200000" flipH="1">
              <a:off x="4774231" y="3411657"/>
              <a:ext cx="373735" cy="103261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06A771-C92E-4FE0-A573-B547D1DBBE42}"/>
              </a:ext>
            </a:extLst>
          </p:cNvPr>
          <p:cNvGrpSpPr/>
          <p:nvPr/>
        </p:nvGrpSpPr>
        <p:grpSpPr>
          <a:xfrm>
            <a:off x="252144" y="4943801"/>
            <a:ext cx="11687711" cy="1594637"/>
            <a:chOff x="252144" y="4943801"/>
            <a:chExt cx="11687711" cy="1594637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4AC7723-1480-4C85-AA4D-C0EE604C6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44" y="4974134"/>
              <a:ext cx="11687711" cy="1564304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F625F1-582B-4152-A90B-B08D24F37DCE}"/>
                </a:ext>
              </a:extLst>
            </p:cNvPr>
            <p:cNvSpPr/>
            <p:nvPr/>
          </p:nvSpPr>
          <p:spPr>
            <a:xfrm>
              <a:off x="4158125" y="4943801"/>
              <a:ext cx="4233400" cy="3303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4C362B8-9BEC-4C94-B7BD-4EFB405DB5AD}"/>
                </a:ext>
              </a:extLst>
            </p:cNvPr>
            <p:cNvSpPr/>
            <p:nvPr/>
          </p:nvSpPr>
          <p:spPr>
            <a:xfrm>
              <a:off x="4158125" y="5450049"/>
              <a:ext cx="4233399" cy="2271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109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2ED0E2-30AD-CE61-0837-BED8104FA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03" y="689487"/>
            <a:ext cx="3286125" cy="609600"/>
          </a:xfrm>
          <a:prstGeom prst="rect">
            <a:avLst/>
          </a:prstGeom>
        </p:spPr>
      </p:pic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4A881BCD-55BB-D0DA-8483-68451DB48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9677783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④ </a:t>
            </a:r>
            <a:r>
              <a:rPr lang="en-US" altLang="ko-KR" b="1" dirty="0"/>
              <a:t>Linux</a:t>
            </a:r>
            <a:r>
              <a:rPr lang="ko-KR" altLang="en-US" sz="2000" b="1" dirty="0"/>
              <a:t>  환경에서 실행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29499-6A10-BF46-2BE8-F18C24844FE6}"/>
              </a:ext>
            </a:extLst>
          </p:cNvPr>
          <p:cNvSpPr txBox="1"/>
          <p:nvPr/>
        </p:nvSpPr>
        <p:spPr>
          <a:xfrm>
            <a:off x="640747" y="767143"/>
            <a:ext cx="12772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① </a:t>
            </a:r>
            <a:r>
              <a:rPr lang="en-US" altLang="ko-KR" sz="1500" b="1" dirty="0"/>
              <a:t>putty </a:t>
            </a:r>
            <a:r>
              <a:rPr lang="ko-KR" altLang="en-US" sz="1500" b="1" dirty="0"/>
              <a:t>접속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7B75CA-93AF-C6D0-112B-4D39980C10F5}"/>
              </a:ext>
            </a:extLst>
          </p:cNvPr>
          <p:cNvGrpSpPr/>
          <p:nvPr/>
        </p:nvGrpSpPr>
        <p:grpSpPr>
          <a:xfrm>
            <a:off x="966990" y="1875556"/>
            <a:ext cx="3286125" cy="3223647"/>
            <a:chOff x="948704" y="1556782"/>
            <a:chExt cx="3286125" cy="322364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CD9B95-688D-B738-F181-34866875F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704" y="1556782"/>
              <a:ext cx="3286125" cy="3223647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1B5B90-BCF0-FE83-E02E-44DF34014A5F}"/>
                </a:ext>
              </a:extLst>
            </p:cNvPr>
            <p:cNvSpPr/>
            <p:nvPr/>
          </p:nvSpPr>
          <p:spPr>
            <a:xfrm>
              <a:off x="2088931" y="2184838"/>
              <a:ext cx="2065283" cy="3547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99C02FC-1672-4E69-EC2D-B65D3BDDDFCB}"/>
                </a:ext>
              </a:extLst>
            </p:cNvPr>
            <p:cNvSpPr/>
            <p:nvPr/>
          </p:nvSpPr>
          <p:spPr>
            <a:xfrm>
              <a:off x="2871952" y="4495800"/>
              <a:ext cx="714703" cy="2846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C6E953F-4D38-7F4C-40CF-9C8C00CC3B10}"/>
              </a:ext>
            </a:extLst>
          </p:cNvPr>
          <p:cNvSpPr txBox="1"/>
          <p:nvPr/>
        </p:nvSpPr>
        <p:spPr>
          <a:xfrm>
            <a:off x="640747" y="1470537"/>
            <a:ext cx="51353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② </a:t>
            </a:r>
            <a:r>
              <a:rPr lang="en-US" altLang="ko-KR" sz="1500" b="1" dirty="0"/>
              <a:t>Host Name (IP address)/ Port</a:t>
            </a:r>
            <a:r>
              <a:rPr lang="ko-KR" altLang="en-US" sz="1500" b="1" dirty="0"/>
              <a:t>를 입력한 후 </a:t>
            </a:r>
            <a:r>
              <a:rPr lang="en-US" altLang="ko-KR" sz="1500" b="1" dirty="0"/>
              <a:t>Open</a:t>
            </a:r>
            <a:r>
              <a:rPr lang="ko-KR" altLang="en-US" sz="1500" b="1" dirty="0"/>
              <a:t>을 누른다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903EB5-7A90-7145-515A-0A440B37E9B0}"/>
              </a:ext>
            </a:extLst>
          </p:cNvPr>
          <p:cNvSpPr txBox="1"/>
          <p:nvPr/>
        </p:nvSpPr>
        <p:spPr>
          <a:xfrm>
            <a:off x="640747" y="5296183"/>
            <a:ext cx="34883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③ </a:t>
            </a:r>
            <a:r>
              <a:rPr lang="en-US" altLang="ko-KR" sz="1500" b="1" dirty="0" err="1"/>
              <a:t>id,password</a:t>
            </a:r>
            <a:r>
              <a:rPr lang="ko-KR" altLang="en-US" sz="1500" b="1" dirty="0"/>
              <a:t>를 입력하여 로그인 한다</a:t>
            </a:r>
            <a:r>
              <a:rPr lang="en-US" altLang="ko-KR" sz="1500" b="1" dirty="0"/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D81F2CF-0E98-584A-D6ED-21E7D6840FE0}"/>
              </a:ext>
            </a:extLst>
          </p:cNvPr>
          <p:cNvGrpSpPr/>
          <p:nvPr/>
        </p:nvGrpSpPr>
        <p:grpSpPr>
          <a:xfrm>
            <a:off x="4253115" y="5343705"/>
            <a:ext cx="4972633" cy="1235914"/>
            <a:chOff x="5392927" y="4870075"/>
            <a:chExt cx="5373269" cy="138441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3CAEEB5-DBEA-0522-A7BE-100083DED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2928" y="4870075"/>
              <a:ext cx="5373268" cy="138441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DE2587-9525-C070-1CAF-2B98146A65A9}"/>
                </a:ext>
              </a:extLst>
            </p:cNvPr>
            <p:cNvSpPr/>
            <p:nvPr/>
          </p:nvSpPr>
          <p:spPr>
            <a:xfrm>
              <a:off x="5392928" y="5138294"/>
              <a:ext cx="1157644" cy="1624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E8AA6F3-EE19-0EAB-6548-9F11931793BA}"/>
                </a:ext>
              </a:extLst>
            </p:cNvPr>
            <p:cNvSpPr/>
            <p:nvPr/>
          </p:nvSpPr>
          <p:spPr>
            <a:xfrm>
              <a:off x="5392927" y="5402151"/>
              <a:ext cx="1993217" cy="1624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21B0E4F-026B-C56B-B069-44D3DC6DBB4B}"/>
              </a:ext>
            </a:extLst>
          </p:cNvPr>
          <p:cNvSpPr txBox="1"/>
          <p:nvPr/>
        </p:nvSpPr>
        <p:spPr>
          <a:xfrm>
            <a:off x="5117947" y="5312341"/>
            <a:ext cx="3305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id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B4730B-78F8-DF11-E11C-2BE6B8B07347}"/>
              </a:ext>
            </a:extLst>
          </p:cNvPr>
          <p:cNvSpPr txBox="1"/>
          <p:nvPr/>
        </p:nvSpPr>
        <p:spPr>
          <a:xfrm>
            <a:off x="5648154" y="5528173"/>
            <a:ext cx="9491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password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1374DAF-D027-4DDA-99D6-0DE83D8EE814}"/>
              </a:ext>
            </a:extLst>
          </p:cNvPr>
          <p:cNvSpPr/>
          <p:nvPr/>
        </p:nvSpPr>
        <p:spPr>
          <a:xfrm>
            <a:off x="292201" y="571500"/>
            <a:ext cx="11137800" cy="6008119"/>
          </a:xfrm>
          <a:prstGeom prst="round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v1.1.1 </a:t>
            </a:r>
            <a:r>
              <a:rPr lang="ko-KR" altLang="en-US" sz="5400" dirty="0">
                <a:solidFill>
                  <a:srgbClr val="FF0000"/>
                </a:solidFill>
              </a:rPr>
              <a:t>이후 추가 예정</a:t>
            </a:r>
          </a:p>
        </p:txBody>
      </p:sp>
    </p:spTree>
    <p:extLst>
      <p:ext uri="{BB962C8B-B14F-4D97-AF65-F5344CB8AC3E}">
        <p14:creationId xmlns:p14="http://schemas.microsoft.com/office/powerpoint/2010/main" val="2785025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8410906-EE8E-41C5-9710-BED80DB9851C}"/>
              </a:ext>
            </a:extLst>
          </p:cNvPr>
          <p:cNvGrpSpPr/>
          <p:nvPr/>
        </p:nvGrpSpPr>
        <p:grpSpPr>
          <a:xfrm>
            <a:off x="5488378" y="3146071"/>
            <a:ext cx="6448096" cy="1210651"/>
            <a:chOff x="6157936" y="2609167"/>
            <a:chExt cx="5816727" cy="366045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FB05BD0-C0EC-36AF-875B-98895FAC052F}"/>
                </a:ext>
              </a:extLst>
            </p:cNvPr>
            <p:cNvSpPr txBox="1"/>
            <p:nvPr/>
          </p:nvSpPr>
          <p:spPr>
            <a:xfrm>
              <a:off x="6285641" y="3839409"/>
              <a:ext cx="5555644" cy="2127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1_initialize.sh,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6_batch.sh</a:t>
              </a:r>
              <a:r>
                <a:rPr lang="ko-KR" altLang="en-US" sz="1400" dirty="0"/>
                <a:t>의 경우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입력방법</a:t>
              </a:r>
              <a:r>
                <a:rPr lang="en-US" altLang="ko-KR" sz="1400" dirty="0"/>
                <a:t>: </a:t>
              </a:r>
              <a:r>
                <a:rPr lang="en-US" altLang="ko-KR" sz="1400" b="1" dirty="0"/>
                <a:t>bin</a:t>
              </a:r>
              <a:r>
                <a:rPr lang="ko-KR" altLang="en-US" sz="1400" b="1" dirty="0"/>
                <a:t>경로 </a:t>
              </a:r>
              <a:r>
                <a:rPr lang="en-US" altLang="ko-KR" sz="1400" b="1" dirty="0"/>
                <a:t>&gt; [shell script </a:t>
              </a:r>
              <a:r>
                <a:rPr lang="ko-KR" altLang="en-US" sz="1400" b="1" dirty="0"/>
                <a:t>파일</a:t>
              </a:r>
              <a:r>
                <a:rPr lang="en-US" altLang="ko-KR" sz="1400" b="1" dirty="0"/>
                <a:t>]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          </a:t>
              </a:r>
              <a:r>
                <a:rPr lang="ko-KR" altLang="en-US" sz="1400" b="1" dirty="0"/>
                <a:t>입력방법 예시 →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2EFE41A-DEFB-38CB-F4B5-99FE437DA724}"/>
                </a:ext>
              </a:extLst>
            </p:cNvPr>
            <p:cNvSpPr/>
            <p:nvPr/>
          </p:nvSpPr>
          <p:spPr>
            <a:xfrm>
              <a:off x="6157936" y="3839409"/>
              <a:ext cx="5816727" cy="24302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B503BD9-B5E0-1F1E-17AE-BE4D48DC686E}"/>
                </a:ext>
              </a:extLst>
            </p:cNvPr>
            <p:cNvSpPr txBox="1"/>
            <p:nvPr/>
          </p:nvSpPr>
          <p:spPr>
            <a:xfrm>
              <a:off x="10642247" y="2609167"/>
              <a:ext cx="1508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F585CFB-0CFB-15E0-D801-2CA6737A2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5370" y="5054517"/>
              <a:ext cx="3524342" cy="884674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FFEE775-D971-CDA1-1A64-2269E7A76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473" y="874231"/>
            <a:ext cx="3247738" cy="2363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143AB7-DE50-3707-ABAC-58F8FC49C557}"/>
              </a:ext>
            </a:extLst>
          </p:cNvPr>
          <p:cNvSpPr txBox="1"/>
          <p:nvPr/>
        </p:nvSpPr>
        <p:spPr>
          <a:xfrm>
            <a:off x="5927531" y="60215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5F067-B496-E56B-C9FF-6BD0FA7A7A56}"/>
              </a:ext>
            </a:extLst>
          </p:cNvPr>
          <p:cNvSpPr txBox="1"/>
          <p:nvPr/>
        </p:nvSpPr>
        <p:spPr>
          <a:xfrm>
            <a:off x="465050" y="4914907"/>
            <a:ext cx="4110562" cy="123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⑥</a:t>
            </a:r>
            <a:r>
              <a:rPr lang="en-US" altLang="ko-KR" sz="1300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 : </a:t>
            </a:r>
            <a:r>
              <a:rPr lang="en-US" altLang="ko-KR" sz="1300" b="1" dirty="0"/>
              <a:t>./2_extractor.sh [</a:t>
            </a:r>
            <a:r>
              <a:rPr lang="ko-KR" altLang="en-US" sz="1300" b="1" dirty="0"/>
              <a:t>날짜</a:t>
            </a:r>
            <a:r>
              <a:rPr lang="en-US" altLang="ko-KR" sz="1300" b="1" dirty="0"/>
              <a:t>]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[</a:t>
            </a:r>
            <a:r>
              <a:rPr lang="ko-KR" altLang="en-US" sz="1300" b="1" dirty="0"/>
              <a:t>기간</a:t>
            </a:r>
            <a:r>
              <a:rPr lang="en-US" altLang="ko-KR" sz="1300" b="1" dirty="0"/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1300" dirty="0"/>
              <a:t>⑦</a:t>
            </a:r>
            <a:r>
              <a:rPr lang="en-US" altLang="ko-KR" sz="1300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 : </a:t>
            </a:r>
            <a:r>
              <a:rPr lang="en-US" altLang="ko-KR" sz="1300" b="1" dirty="0"/>
              <a:t>./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21474836470000000000"/>
                <a:ea typeface="맑은 고딕" panose="020B0503020000020004" pitchFamily="50" charset="-127"/>
                <a:cs typeface="+mn-cs"/>
              </a:rPr>
              <a:t>3_summarizer.sh [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21474836470000000000"/>
                <a:ea typeface="맑은 고딕" panose="020B0503020000020004" pitchFamily="50" charset="-127"/>
                <a:cs typeface="+mn-cs"/>
              </a:rPr>
              <a:t>날짜</a:t>
            </a:r>
            <a:r>
              <a:rPr lang="en-US" altLang="ko-KR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] </a:t>
            </a:r>
            <a:endParaRPr lang="en-US" altLang="ko-KR" sz="1300" dirty="0">
              <a:solidFill>
                <a:prstClr val="black"/>
              </a:solidFill>
              <a:latin typeface="Calibri" panose="21474836470000000000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300" dirty="0"/>
              <a:t>⑧ </a:t>
            </a:r>
            <a:r>
              <a:rPr lang="en-US" altLang="ko-KR" sz="1300" dirty="0"/>
              <a:t>: </a:t>
            </a:r>
            <a:r>
              <a:rPr lang="en-US" altLang="ko-KR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./4_sqltextmerge.sh [</a:t>
            </a:r>
            <a:r>
              <a:rPr lang="ko-KR" altLang="en-US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날짜</a:t>
            </a:r>
            <a:r>
              <a:rPr lang="en-US" altLang="ko-KR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] [</a:t>
            </a:r>
            <a:r>
              <a:rPr lang="ko-KR" altLang="en-US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기간</a:t>
            </a:r>
            <a:r>
              <a:rPr lang="en-US" altLang="ko-KR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]</a:t>
            </a:r>
            <a:endParaRPr lang="en-US" altLang="ko-KR" sz="1300" dirty="0">
              <a:solidFill>
                <a:prstClr val="black"/>
              </a:solidFill>
              <a:latin typeface="Calibri" panose="21474836470000000000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B71C746-1A3F-68B1-BBA3-09CA7501CB5B}"/>
              </a:ext>
            </a:extLst>
          </p:cNvPr>
          <p:cNvGrpSpPr/>
          <p:nvPr/>
        </p:nvGrpSpPr>
        <p:grpSpPr>
          <a:xfrm>
            <a:off x="373548" y="1091885"/>
            <a:ext cx="5018779" cy="3269498"/>
            <a:chOff x="323015" y="1112789"/>
            <a:chExt cx="5018779" cy="326949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67979D1-00C3-48D1-A9E5-B9D36C2BEA89}"/>
                </a:ext>
              </a:extLst>
            </p:cNvPr>
            <p:cNvSpPr txBox="1"/>
            <p:nvPr/>
          </p:nvSpPr>
          <p:spPr>
            <a:xfrm>
              <a:off x="419066" y="1112789"/>
              <a:ext cx="4758034" cy="2435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300" dirty="0"/>
                <a:t>① 파이썬 </a:t>
              </a:r>
              <a:r>
                <a:rPr lang="en-US" altLang="ko-KR" sz="1300" dirty="0"/>
                <a:t>3.8.10 </a:t>
              </a:r>
              <a:r>
                <a:rPr lang="ko-KR" altLang="en-US" sz="1300" dirty="0"/>
                <a:t>버전 확인 </a:t>
              </a:r>
              <a:r>
                <a:rPr lang="en-US" altLang="ko-KR" sz="1300" b="1" dirty="0"/>
                <a:t>python –version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300" dirty="0"/>
                <a:t>② 파이썬 가상환경 생성 및 라이브러리 설치 </a:t>
              </a:r>
              <a:r>
                <a:rPr lang="en-US" altLang="ko-KR" sz="1300" dirty="0"/>
                <a:t>(</a:t>
              </a:r>
              <a:r>
                <a:rPr lang="ko-KR" altLang="en-US" sz="1300" dirty="0"/>
                <a:t>환경에 따라 </a:t>
              </a:r>
              <a:r>
                <a:rPr lang="ko-KR" altLang="en-US" sz="1300" dirty="0" err="1"/>
                <a:t>택</a:t>
              </a:r>
              <a:r>
                <a:rPr lang="en-US" altLang="ko-KR" sz="1300" dirty="0"/>
                <a:t>1)</a:t>
              </a:r>
              <a:r>
                <a:rPr lang="ko-KR" altLang="en-US" sz="1300" dirty="0"/>
                <a:t> </a:t>
              </a:r>
              <a:endParaRPr lang="en-US" altLang="ko-KR" sz="1300" dirty="0"/>
            </a:p>
            <a:p>
              <a:pPr>
                <a:lnSpc>
                  <a:spcPct val="200000"/>
                </a:lnSpc>
              </a:pPr>
              <a:r>
                <a:rPr lang="en-US" altLang="ko-KR" sz="1300" b="1" dirty="0"/>
                <a:t>     ./0_install-offline.sh </a:t>
              </a:r>
              <a:r>
                <a:rPr lang="en-US" altLang="ko-KR" sz="1300" dirty="0"/>
                <a:t>: </a:t>
              </a:r>
              <a:r>
                <a:rPr lang="ko-KR" altLang="en-US" sz="1300" dirty="0" err="1"/>
                <a:t>외부망</a:t>
              </a:r>
              <a:r>
                <a:rPr lang="ko-KR" altLang="en-US" sz="1300" dirty="0"/>
                <a:t> 환경일 때 사용</a:t>
              </a:r>
              <a:endParaRPr lang="en-US" altLang="ko-KR" sz="1300" dirty="0"/>
            </a:p>
            <a:p>
              <a:pPr>
                <a:lnSpc>
                  <a:spcPct val="200000"/>
                </a:lnSpc>
              </a:pPr>
              <a:r>
                <a:rPr lang="en-US" altLang="ko-KR" sz="1300" b="1" dirty="0"/>
                <a:t>     ./0_install_online.sh</a:t>
              </a:r>
              <a:r>
                <a:rPr lang="en-US" altLang="ko-KR" sz="1300" dirty="0"/>
                <a:t>: </a:t>
              </a:r>
              <a:r>
                <a:rPr lang="ko-KR" altLang="en-US" sz="1300" dirty="0" err="1"/>
                <a:t>내부망</a:t>
              </a:r>
              <a:r>
                <a:rPr lang="ko-KR" altLang="en-US" sz="1300" dirty="0"/>
                <a:t> 환경일 때 사용</a:t>
              </a:r>
              <a:endParaRPr lang="en-US" altLang="ko-KR" sz="1300" dirty="0"/>
            </a:p>
            <a:p>
              <a:pPr>
                <a:lnSpc>
                  <a:spcPct val="200000"/>
                </a:lnSpc>
              </a:pPr>
              <a:r>
                <a:rPr lang="ko-KR" altLang="en-US" sz="1300" dirty="0"/>
                <a:t>③ </a:t>
              </a:r>
              <a:r>
                <a:rPr lang="en-US" altLang="ko-KR" sz="1300" b="1" dirty="0"/>
                <a:t>source ../.</a:t>
              </a:r>
              <a:r>
                <a:rPr lang="en-US" altLang="ko-KR" sz="1300" b="1" dirty="0" err="1"/>
                <a:t>venv</a:t>
              </a:r>
              <a:r>
                <a:rPr lang="en-US" altLang="ko-KR" sz="1300" b="1" dirty="0"/>
                <a:t>/bin/activate &amp;&amp; pip list</a:t>
              </a:r>
              <a:r>
                <a:rPr lang="ko-KR" altLang="en-US" sz="1300" dirty="0"/>
                <a:t>를 통해 ②에서 설치한 </a:t>
              </a:r>
              <a:endParaRPr lang="en-US" altLang="ko-KR" sz="1300" dirty="0"/>
            </a:p>
            <a:p>
              <a:pPr>
                <a:lnSpc>
                  <a:spcPct val="200000"/>
                </a:lnSpc>
              </a:pPr>
              <a:r>
                <a:rPr lang="ko-KR" altLang="en-US" sz="1300" dirty="0"/>
                <a:t>    라이브러리들이 잘 설치되었는지 확인  </a:t>
              </a:r>
              <a:endParaRPr lang="en-US" altLang="ko-KR" sz="13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B793766-5EB7-A7A0-543C-DF3B2667318C}"/>
                </a:ext>
              </a:extLst>
            </p:cNvPr>
            <p:cNvSpPr/>
            <p:nvPr/>
          </p:nvSpPr>
          <p:spPr>
            <a:xfrm>
              <a:off x="323015" y="1117938"/>
              <a:ext cx="5018779" cy="3264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6DBE13-1024-1B16-9D1F-5B3FBB861D44}"/>
                </a:ext>
              </a:extLst>
            </p:cNvPr>
            <p:cNvSpPr txBox="1"/>
            <p:nvPr/>
          </p:nvSpPr>
          <p:spPr>
            <a:xfrm>
              <a:off x="422158" y="3429812"/>
              <a:ext cx="1542538" cy="834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300" dirty="0"/>
                <a:t>④ </a:t>
              </a:r>
              <a:r>
                <a:rPr lang="en-US" altLang="ko-KR" sz="1300" dirty="0"/>
                <a:t>: </a:t>
              </a:r>
              <a:r>
                <a:rPr lang="en-US" altLang="ko-KR" sz="1300" b="1" dirty="0"/>
                <a:t>./1_initialize.sh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300" dirty="0"/>
                <a:t>⑤</a:t>
              </a:r>
              <a:r>
                <a:rPr lang="en-US" altLang="ko-KR" sz="1300" dirty="0"/>
                <a:t> : </a:t>
              </a:r>
              <a:r>
                <a:rPr lang="en-US" altLang="ko-KR" sz="1300" b="1" dirty="0"/>
                <a:t>./6_batch.sh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D6A8AC-5280-DA6F-AB5E-389859557823}"/>
              </a:ext>
            </a:extLst>
          </p:cNvPr>
          <p:cNvSpPr txBox="1"/>
          <p:nvPr/>
        </p:nvSpPr>
        <p:spPr>
          <a:xfrm>
            <a:off x="293906" y="651485"/>
            <a:ext cx="22733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/>
              <a:t>기본 가이드 순서 </a:t>
            </a:r>
            <a:r>
              <a:rPr lang="en-US" altLang="ko-KR" sz="1500" b="1" dirty="0"/>
              <a:t>- </a:t>
            </a:r>
            <a:r>
              <a:rPr lang="ko-KR" altLang="en-US" sz="1500" b="1" dirty="0">
                <a:solidFill>
                  <a:srgbClr val="FF0000"/>
                </a:solidFill>
              </a:rPr>
              <a:t>필수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7D90CF-E23D-4E9C-8F54-E320275AB69A}"/>
              </a:ext>
            </a:extLst>
          </p:cNvPr>
          <p:cNvSpPr txBox="1"/>
          <p:nvPr/>
        </p:nvSpPr>
        <p:spPr>
          <a:xfrm>
            <a:off x="292200" y="4476368"/>
            <a:ext cx="35509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/>
              <a:t>이전 데이터 </a:t>
            </a:r>
            <a:r>
              <a:rPr lang="en-US" altLang="ko-KR" sz="1500" b="1" dirty="0"/>
              <a:t>DB</a:t>
            </a:r>
            <a:r>
              <a:rPr lang="ko-KR" altLang="en-US" sz="1500" b="1" dirty="0"/>
              <a:t>에 저장하는 방법 </a:t>
            </a:r>
            <a:r>
              <a:rPr lang="en-US" altLang="ko-KR" sz="1500" b="1" dirty="0"/>
              <a:t>- </a:t>
            </a:r>
            <a:r>
              <a:rPr lang="ko-KR" altLang="en-US" sz="1500" b="1" dirty="0">
                <a:solidFill>
                  <a:srgbClr val="FF0000"/>
                </a:solidFill>
              </a:rPr>
              <a:t>필수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ABFC82-305C-F57F-C4D9-34CF9C6F39F0}"/>
              </a:ext>
            </a:extLst>
          </p:cNvPr>
          <p:cNvSpPr/>
          <p:nvPr/>
        </p:nvSpPr>
        <p:spPr>
          <a:xfrm>
            <a:off x="364933" y="4913009"/>
            <a:ext cx="5018779" cy="1378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71E3A85-900B-1EE9-657C-E7474F46592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096042" y="2055864"/>
            <a:ext cx="1201431" cy="8686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0B0E3A-D861-4DA7-84CC-3A2B9DE128B1}"/>
              </a:ext>
            </a:extLst>
          </p:cNvPr>
          <p:cNvGrpSpPr/>
          <p:nvPr/>
        </p:nvGrpSpPr>
        <p:grpSpPr>
          <a:xfrm>
            <a:off x="5483829" y="4901448"/>
            <a:ext cx="6448096" cy="1389934"/>
            <a:chOff x="6262454" y="4257910"/>
            <a:chExt cx="5816727" cy="243021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A5D3E9B-974A-544F-2E03-E61C8DFD14D6}"/>
                </a:ext>
              </a:extLst>
            </p:cNvPr>
            <p:cNvSpPr/>
            <p:nvPr/>
          </p:nvSpPr>
          <p:spPr>
            <a:xfrm>
              <a:off x="6262454" y="4257910"/>
              <a:ext cx="5816727" cy="24302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1B92CFA-6D7C-0B1A-6D49-86B9FF142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0111" y="5645799"/>
              <a:ext cx="4004479" cy="3628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FE8F140-EEEE-4145-FD6B-62274A3F000C}"/>
              </a:ext>
            </a:extLst>
          </p:cNvPr>
          <p:cNvSpPr txBox="1"/>
          <p:nvPr/>
        </p:nvSpPr>
        <p:spPr>
          <a:xfrm>
            <a:off x="5627653" y="4914907"/>
            <a:ext cx="4435830" cy="1026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2_extractor.sh, 3_summarizer.sh, 4_sqltextmerge.sh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</a:t>
            </a:r>
            <a:r>
              <a:rPr lang="ko-KR" altLang="en-US" sz="1400" b="1" dirty="0"/>
              <a:t>입력방법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→ </a:t>
            </a:r>
            <a:r>
              <a:rPr lang="en-US" altLang="ko-KR" sz="1400" b="1" dirty="0"/>
              <a:t>bin</a:t>
            </a:r>
            <a:r>
              <a:rPr lang="ko-KR" altLang="en-US" sz="1400" b="1" dirty="0"/>
              <a:t>경로 </a:t>
            </a:r>
            <a:r>
              <a:rPr lang="en-US" altLang="ko-KR" sz="1400" b="1" dirty="0"/>
              <a:t>&gt; [shell scrip</a:t>
            </a:r>
            <a:r>
              <a:rPr lang="ko-KR" altLang="en-US" sz="1400" b="1" dirty="0"/>
              <a:t>파일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날짜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기간</a:t>
            </a:r>
            <a:r>
              <a:rPr lang="en-US" altLang="ko-KR" sz="14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</a:t>
            </a:r>
            <a:r>
              <a:rPr lang="ko-KR" altLang="en-US" sz="1400" b="1" dirty="0"/>
              <a:t>입력방법 예시 →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2DCAE4-8289-FD9A-E7F2-92612879C856}"/>
              </a:ext>
            </a:extLst>
          </p:cNvPr>
          <p:cNvSpPr txBox="1"/>
          <p:nvPr/>
        </p:nvSpPr>
        <p:spPr>
          <a:xfrm>
            <a:off x="8789329" y="5263260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834F5E-7F95-1D8B-AE34-ED0B0DCDF768}"/>
              </a:ext>
            </a:extLst>
          </p:cNvPr>
          <p:cNvSpPr txBox="1"/>
          <p:nvPr/>
        </p:nvSpPr>
        <p:spPr>
          <a:xfrm>
            <a:off x="9289189" y="5259322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8D560A-37D4-13E2-E318-5469C8BFBC26}"/>
              </a:ext>
            </a:extLst>
          </p:cNvPr>
          <p:cNvSpPr txBox="1"/>
          <p:nvPr/>
        </p:nvSpPr>
        <p:spPr>
          <a:xfrm>
            <a:off x="9104042" y="5170934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</a:rPr>
              <a:t>※</a:t>
            </a:r>
            <a:r>
              <a:rPr lang="ko-KR" altLang="en-US" sz="700" b="1" dirty="0">
                <a:solidFill>
                  <a:srgbClr val="FF0000"/>
                </a:solidFill>
              </a:rPr>
              <a:t>띄어쓰기</a:t>
            </a:r>
            <a:r>
              <a:rPr lang="en-US" altLang="ko-KR" sz="700" b="1" dirty="0">
                <a:solidFill>
                  <a:srgbClr val="FF0000"/>
                </a:solidFill>
              </a:rPr>
              <a:t>!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C6DED7-E870-940F-B979-A052D044C7EB}"/>
              </a:ext>
            </a:extLst>
          </p:cNvPr>
          <p:cNvSpPr txBox="1"/>
          <p:nvPr/>
        </p:nvSpPr>
        <p:spPr>
          <a:xfrm>
            <a:off x="8594403" y="5173111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</a:rPr>
              <a:t>※</a:t>
            </a:r>
            <a:r>
              <a:rPr lang="ko-KR" altLang="en-US" sz="700" b="1" dirty="0">
                <a:solidFill>
                  <a:srgbClr val="FF0000"/>
                </a:solidFill>
              </a:rPr>
              <a:t>띄어쓰기</a:t>
            </a:r>
            <a:r>
              <a:rPr lang="en-US" altLang="ko-KR" sz="700" b="1" dirty="0">
                <a:solidFill>
                  <a:srgbClr val="FF0000"/>
                </a:solidFill>
              </a:rPr>
              <a:t>!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2CA183-2C85-22CE-5A27-7199CE7006E4}"/>
              </a:ext>
            </a:extLst>
          </p:cNvPr>
          <p:cNvSpPr txBox="1"/>
          <p:nvPr/>
        </p:nvSpPr>
        <p:spPr>
          <a:xfrm>
            <a:off x="10670841" y="5626251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801127-0059-F434-18FD-14BB05E4602F}"/>
              </a:ext>
            </a:extLst>
          </p:cNvPr>
          <p:cNvSpPr txBox="1"/>
          <p:nvPr/>
        </p:nvSpPr>
        <p:spPr>
          <a:xfrm>
            <a:off x="11477811" y="5628464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AE842F-4F0F-FF8B-B173-22EF925041B9}"/>
              </a:ext>
            </a:extLst>
          </p:cNvPr>
          <p:cNvSpPr txBox="1"/>
          <p:nvPr/>
        </p:nvSpPr>
        <p:spPr>
          <a:xfrm>
            <a:off x="3387352" y="3723597"/>
            <a:ext cx="2981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Nyala" panose="020B0604020202020204" pitchFamily="2" charset="0"/>
              </a:rPr>
              <a:t>※</a:t>
            </a:r>
            <a:r>
              <a:rPr lang="ko-KR" altLang="en-US" sz="1000" dirty="0">
                <a:solidFill>
                  <a:srgbClr val="FF0000"/>
                </a:solidFill>
                <a:latin typeface="Nyala" panose="020B0604020202020204" pitchFamily="2" charset="0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batch</a:t>
            </a:r>
            <a:r>
              <a:rPr lang="ko-KR" altLang="en-US" sz="1000" dirty="0">
                <a:solidFill>
                  <a:srgbClr val="FF0000"/>
                </a:solidFill>
              </a:rPr>
              <a:t>와 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 err="1">
                <a:solidFill>
                  <a:srgbClr val="FF0000"/>
                </a:solidFill>
              </a:rPr>
              <a:t>sqltextmerge,sqltextemplate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기본 백그라운드 실행됨</a:t>
            </a:r>
          </a:p>
        </p:txBody>
      </p:sp>
      <p:sp>
        <p:nvSpPr>
          <p:cNvPr id="47" name="텍스트 개체 틀 1">
            <a:extLst>
              <a:ext uri="{FF2B5EF4-FFF2-40B4-BE49-F238E27FC236}">
                <a16:creationId xmlns:a16="http://schemas.microsoft.com/office/drawing/2014/main" id="{E14FDA71-43EF-A305-55A6-87C9DE9D3D18}"/>
              </a:ext>
            </a:extLst>
          </p:cNvPr>
          <p:cNvSpPr txBox="1">
            <a:spLocks/>
          </p:cNvSpPr>
          <p:nvPr/>
        </p:nvSpPr>
        <p:spPr>
          <a:xfrm>
            <a:off x="554037" y="-73025"/>
            <a:ext cx="9677783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④ </a:t>
            </a:r>
            <a:r>
              <a:rPr lang="en-US" altLang="ko-KR" sz="2000" b="1" dirty="0"/>
              <a:t>Linux</a:t>
            </a:r>
            <a:r>
              <a:rPr lang="ko-KR" altLang="en-US" sz="2000" b="1" dirty="0"/>
              <a:t>  환경에서 실행 방법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40C9497-F864-4FCC-8E2C-FF24D3EB62F9}"/>
              </a:ext>
            </a:extLst>
          </p:cNvPr>
          <p:cNvSpPr/>
          <p:nvPr/>
        </p:nvSpPr>
        <p:spPr>
          <a:xfrm>
            <a:off x="292201" y="571500"/>
            <a:ext cx="11137800" cy="6008119"/>
          </a:xfrm>
          <a:prstGeom prst="round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v1.1.1 </a:t>
            </a:r>
            <a:r>
              <a:rPr lang="ko-KR" altLang="en-US" sz="5400" dirty="0">
                <a:solidFill>
                  <a:srgbClr val="FF0000"/>
                </a:solidFill>
              </a:rPr>
              <a:t>이후 추가 예정</a:t>
            </a:r>
          </a:p>
        </p:txBody>
      </p:sp>
    </p:spTree>
    <p:extLst>
      <p:ext uri="{BB962C8B-B14F-4D97-AF65-F5344CB8AC3E}">
        <p14:creationId xmlns:p14="http://schemas.microsoft.com/office/powerpoint/2010/main" val="153603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[R] 9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2"/>
          <p:cNvSpPr txBox="1">
            <a:spLocks/>
          </p:cNvSpPr>
          <p:nvPr/>
        </p:nvSpPr>
        <p:spPr>
          <a:xfrm>
            <a:off x="825500" y="521178"/>
            <a:ext cx="4053861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 of 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90BF5-E089-8146-970E-861DC4C2C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038790" y="3108300"/>
            <a:ext cx="5176455" cy="923330"/>
            <a:chOff x="1014620" y="1288842"/>
            <a:chExt cx="5176455" cy="923330"/>
          </a:xfrm>
        </p:grpSpPr>
        <p:grpSp>
          <p:nvGrpSpPr>
            <p:cNvPr id="15" name="그룹 14"/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03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통합 분석 모듈 실행 결과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EE313F2-4E6A-1C24-8D18-1C736F158462}"/>
              </a:ext>
            </a:extLst>
          </p:cNvPr>
          <p:cNvGrpSpPr/>
          <p:nvPr/>
        </p:nvGrpSpPr>
        <p:grpSpPr>
          <a:xfrm>
            <a:off x="1038790" y="2328105"/>
            <a:ext cx="5176455" cy="923330"/>
            <a:chOff x="1014620" y="1288842"/>
            <a:chExt cx="5176455" cy="92333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2DC1B11-DA80-933F-AC63-0E0BD7B4EACE}"/>
                </a:ext>
              </a:extLst>
            </p:cNvPr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5DD8EC-672C-6364-DC80-D857A110D08B}"/>
                  </a:ext>
                </a:extLst>
              </p:cNvPr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02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376B250A-35D4-37CC-6A9F-F6CF6337B059}"/>
                  </a:ext>
                </a:extLst>
              </p:cNvPr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587096-64BE-1847-22EC-F8BF0579DD9A}"/>
                </a:ext>
              </a:extLst>
            </p:cNvPr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통합 분석 모듈 구성 및 실행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5B369D-D3D4-3BFB-3795-E489187AFBD3}"/>
              </a:ext>
            </a:extLst>
          </p:cNvPr>
          <p:cNvGrpSpPr/>
          <p:nvPr/>
        </p:nvGrpSpPr>
        <p:grpSpPr>
          <a:xfrm>
            <a:off x="1038790" y="3913707"/>
            <a:ext cx="5176455" cy="923330"/>
            <a:chOff x="1014620" y="1288842"/>
            <a:chExt cx="5176455" cy="92333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7D832A4-FA64-86E4-EEE8-C10878F88AAC}"/>
                </a:ext>
              </a:extLst>
            </p:cNvPr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013E52-5452-106A-7850-44D13DC2214F}"/>
                  </a:ext>
                </a:extLst>
              </p:cNvPr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04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2717F1E-9B3F-3F51-7616-4096F5B1824B}"/>
                  </a:ext>
                </a:extLst>
              </p:cNvPr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A66126-16DA-7622-E329-3AD958FBC6C1}"/>
                </a:ext>
              </a:extLst>
            </p:cNvPr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Appendix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E75958B-6919-48CF-A5E5-A64C4B9C6A7C}"/>
              </a:ext>
            </a:extLst>
          </p:cNvPr>
          <p:cNvGrpSpPr/>
          <p:nvPr/>
        </p:nvGrpSpPr>
        <p:grpSpPr>
          <a:xfrm>
            <a:off x="1038790" y="1518452"/>
            <a:ext cx="5176455" cy="923330"/>
            <a:chOff x="1014620" y="1288842"/>
            <a:chExt cx="5176455" cy="92333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C23535C-6243-4740-AFFB-47F4F922D9CA}"/>
                </a:ext>
              </a:extLst>
            </p:cNvPr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A8F060-2881-4948-8D23-9E5027974972}"/>
                  </a:ext>
                </a:extLst>
              </p:cNvPr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01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9E20246-63CB-4272-9A7F-B6E95AFF2A8F}"/>
                  </a:ext>
                </a:extLst>
              </p:cNvPr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E6DDE4-6534-482E-AA5E-010E65088C85}"/>
                </a:ext>
              </a:extLst>
            </p:cNvPr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통합 분석 모듈 세팅 및 환경 설정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F480168-0CBE-4D40-9659-4DF9FF3F510B}"/>
              </a:ext>
            </a:extLst>
          </p:cNvPr>
          <p:cNvGrpSpPr/>
          <p:nvPr/>
        </p:nvGrpSpPr>
        <p:grpSpPr>
          <a:xfrm>
            <a:off x="1038790" y="4749330"/>
            <a:ext cx="5176455" cy="923330"/>
            <a:chOff x="1014620" y="1288842"/>
            <a:chExt cx="5176455" cy="92333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37DA12F-3250-4A56-9534-0F6D5D73C03E}"/>
                </a:ext>
              </a:extLst>
            </p:cNvPr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5F287D-45C1-4573-9410-670A4479DE6E}"/>
                  </a:ext>
                </a:extLst>
              </p:cNvPr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05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4F264261-AAE2-4467-9087-BA3317C28F31}"/>
                  </a:ext>
                </a:extLst>
              </p:cNvPr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C0AE29C-CA63-4D77-BC12-D6868E4B6E80}"/>
                </a:ext>
              </a:extLst>
            </p:cNvPr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Release Note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104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92FD837-62A8-431F-88F0-7AE43D1CCBDB}"/>
              </a:ext>
            </a:extLst>
          </p:cNvPr>
          <p:cNvSpPr txBox="1"/>
          <p:nvPr/>
        </p:nvSpPr>
        <p:spPr>
          <a:xfrm>
            <a:off x="5630988" y="2432762"/>
            <a:ext cx="235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Nyala" panose="020B0604020202020204" pitchFamily="2" charset="0"/>
              </a:rPr>
              <a:t>※ </a:t>
            </a:r>
            <a:r>
              <a:rPr lang="en-US" altLang="ko-KR" sz="1000" dirty="0" err="1">
                <a:solidFill>
                  <a:srgbClr val="FF0000"/>
                </a:solidFill>
                <a:latin typeface="Nyala" panose="020B0604020202020204" pitchFamily="2" charset="0"/>
              </a:rPr>
              <a:t>s</a:t>
            </a:r>
            <a:r>
              <a:rPr lang="en-US" altLang="ko-KR" sz="1000" dirty="0" err="1">
                <a:solidFill>
                  <a:srgbClr val="FF0000"/>
                </a:solidFill>
              </a:rPr>
              <a:t>qltextemplate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에서 날짜</a:t>
            </a:r>
            <a:r>
              <a:rPr lang="en-US" altLang="ko-KR" sz="1000" dirty="0">
                <a:solidFill>
                  <a:srgbClr val="FF0000"/>
                </a:solidFill>
              </a:rPr>
              <a:t>/</a:t>
            </a:r>
            <a:r>
              <a:rPr lang="ko-KR" altLang="en-US" sz="1000" dirty="0">
                <a:solidFill>
                  <a:srgbClr val="FF0000"/>
                </a:solidFill>
              </a:rPr>
              <a:t>기간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값은</a:t>
            </a:r>
            <a:r>
              <a:rPr lang="en-US" altLang="ko-KR" sz="1000" dirty="0" err="1">
                <a:solidFill>
                  <a:srgbClr val="FF0000"/>
                </a:solidFill>
              </a:rPr>
              <a:t>db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sql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text </a:t>
            </a:r>
            <a:r>
              <a:rPr lang="ko-KR" altLang="en-US" sz="1000" dirty="0">
                <a:solidFill>
                  <a:srgbClr val="FF0000"/>
                </a:solidFill>
              </a:rPr>
              <a:t>분석 시 사용됨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DAEEB-F26B-2520-126E-45428957513F}"/>
              </a:ext>
            </a:extLst>
          </p:cNvPr>
          <p:cNvSpPr txBox="1"/>
          <p:nvPr/>
        </p:nvSpPr>
        <p:spPr>
          <a:xfrm>
            <a:off x="436540" y="1081255"/>
            <a:ext cx="1822487" cy="434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/>
              <a:t>⑨</a:t>
            </a:r>
            <a:r>
              <a:rPr lang="en-US" altLang="ko-KR" sz="1300" dirty="0"/>
              <a:t> : </a:t>
            </a:r>
            <a:r>
              <a:rPr lang="en-US" altLang="ko-KR" sz="1300" b="1" dirty="0"/>
              <a:t>./5_visualization.sh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9D5C05-616E-E66C-AB50-F08094019A80}"/>
              </a:ext>
            </a:extLst>
          </p:cNvPr>
          <p:cNvSpPr txBox="1"/>
          <p:nvPr/>
        </p:nvSpPr>
        <p:spPr>
          <a:xfrm>
            <a:off x="465050" y="2305305"/>
            <a:ext cx="2963247" cy="434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dirty="0"/>
              <a:t>⑩ : ./</a:t>
            </a:r>
            <a:r>
              <a:rPr lang="en-US" altLang="ko-KR" sz="1300" b="1" dirty="0"/>
              <a:t>7_sqltexttemplate.sh [</a:t>
            </a:r>
            <a:r>
              <a:rPr lang="ko-KR" altLang="en-US" sz="1300" b="1" dirty="0"/>
              <a:t>날짜</a:t>
            </a:r>
            <a:r>
              <a:rPr lang="en-US" altLang="ko-KR" sz="1300" b="1" dirty="0"/>
              <a:t>][</a:t>
            </a:r>
            <a:r>
              <a:rPr lang="ko-KR" altLang="en-US" sz="1300" b="1" dirty="0"/>
              <a:t>기간</a:t>
            </a:r>
            <a:r>
              <a:rPr lang="en-US" altLang="ko-KR" sz="1300" b="1" dirty="0"/>
              <a:t>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172362-A30F-DF6F-F721-856A88665FC7}"/>
              </a:ext>
            </a:extLst>
          </p:cNvPr>
          <p:cNvSpPr/>
          <p:nvPr/>
        </p:nvSpPr>
        <p:spPr>
          <a:xfrm>
            <a:off x="373548" y="1097897"/>
            <a:ext cx="5018779" cy="590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1CD5A-3EE2-8353-FB92-33F5D569CC6C}"/>
              </a:ext>
            </a:extLst>
          </p:cNvPr>
          <p:cNvSpPr txBox="1"/>
          <p:nvPr/>
        </p:nvSpPr>
        <p:spPr>
          <a:xfrm>
            <a:off x="292200" y="644614"/>
            <a:ext cx="24657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/>
              <a:t>데이터 시각화 작업 </a:t>
            </a:r>
            <a:r>
              <a:rPr lang="en-US" altLang="ko-KR" sz="1500" b="1" dirty="0"/>
              <a:t>- </a:t>
            </a:r>
            <a:r>
              <a:rPr lang="ko-KR" altLang="en-US" sz="1500" b="1" dirty="0">
                <a:solidFill>
                  <a:srgbClr val="FF0000"/>
                </a:solidFill>
              </a:rPr>
              <a:t>선택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E9FAC-E1C3-9621-8500-6B81F4F786D1}"/>
              </a:ext>
            </a:extLst>
          </p:cNvPr>
          <p:cNvSpPr txBox="1"/>
          <p:nvPr/>
        </p:nvSpPr>
        <p:spPr>
          <a:xfrm>
            <a:off x="292200" y="1815173"/>
            <a:ext cx="18453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 err="1"/>
              <a:t>리터럴</a:t>
            </a:r>
            <a:r>
              <a:rPr lang="ko-KR" altLang="en-US" sz="1500" b="1" dirty="0"/>
              <a:t> 통계 </a:t>
            </a:r>
            <a:r>
              <a:rPr lang="en-US" altLang="ko-KR" sz="1500" b="1" dirty="0"/>
              <a:t>- </a:t>
            </a:r>
            <a:r>
              <a:rPr lang="ko-KR" altLang="en-US" sz="1500" b="1" dirty="0">
                <a:solidFill>
                  <a:srgbClr val="FF0000"/>
                </a:solidFill>
              </a:rPr>
              <a:t>선택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B1A3F4-F505-3388-F9AA-5AF547FE026F}"/>
              </a:ext>
            </a:extLst>
          </p:cNvPr>
          <p:cNvSpPr/>
          <p:nvPr/>
        </p:nvSpPr>
        <p:spPr>
          <a:xfrm>
            <a:off x="364932" y="2337546"/>
            <a:ext cx="5018779" cy="590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1">
            <a:extLst>
              <a:ext uri="{FF2B5EF4-FFF2-40B4-BE49-F238E27FC236}">
                <a16:creationId xmlns:a16="http://schemas.microsoft.com/office/drawing/2014/main" id="{A5C1AC8F-C013-EBD2-51D8-526E6AEE9B1B}"/>
              </a:ext>
            </a:extLst>
          </p:cNvPr>
          <p:cNvSpPr txBox="1">
            <a:spLocks/>
          </p:cNvSpPr>
          <p:nvPr/>
        </p:nvSpPr>
        <p:spPr>
          <a:xfrm>
            <a:off x="554037" y="-73025"/>
            <a:ext cx="9677783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④ </a:t>
            </a:r>
            <a:r>
              <a:rPr lang="en-US" altLang="ko-KR" sz="2000" b="1" dirty="0"/>
              <a:t>Linux</a:t>
            </a:r>
            <a:r>
              <a:rPr lang="ko-KR" altLang="en-US" sz="2000" b="1" dirty="0"/>
              <a:t>  환경에서 실행 방법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7EA901-C4E6-4A7A-A32D-743432932685}"/>
              </a:ext>
            </a:extLst>
          </p:cNvPr>
          <p:cNvSpPr/>
          <p:nvPr/>
        </p:nvSpPr>
        <p:spPr>
          <a:xfrm>
            <a:off x="292201" y="571500"/>
            <a:ext cx="11137800" cy="6008119"/>
          </a:xfrm>
          <a:prstGeom prst="round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v1.1.1 </a:t>
            </a:r>
            <a:r>
              <a:rPr lang="ko-KR" altLang="en-US" sz="5400" dirty="0">
                <a:solidFill>
                  <a:srgbClr val="FF0000"/>
                </a:solidFill>
              </a:rPr>
              <a:t>이후 추가 예정</a:t>
            </a:r>
          </a:p>
        </p:txBody>
      </p:sp>
    </p:spTree>
    <p:extLst>
      <p:ext uri="{BB962C8B-B14F-4D97-AF65-F5344CB8AC3E}">
        <p14:creationId xmlns:p14="http://schemas.microsoft.com/office/powerpoint/2010/main" val="2827792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/>
              <a:t>03. </a:t>
            </a:r>
            <a:r>
              <a:rPr lang="ko-KR" altLang="en-US" sz="3700" b="1" dirty="0"/>
              <a:t>통합 분석 모듈 실행 결과</a:t>
            </a:r>
          </a:p>
        </p:txBody>
      </p:sp>
    </p:spTree>
    <p:extLst>
      <p:ext uri="{BB962C8B-B14F-4D97-AF65-F5344CB8AC3E}">
        <p14:creationId xmlns:p14="http://schemas.microsoft.com/office/powerpoint/2010/main" val="339940670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93E9EC-AD7E-4AA7-8692-235A5EA15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8" y="-72803"/>
            <a:ext cx="8228551" cy="781487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① 모듈 실행 로그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127728-6F3C-4928-A814-06031E89FE32}"/>
              </a:ext>
            </a:extLst>
          </p:cNvPr>
          <p:cNvSpPr/>
          <p:nvPr/>
        </p:nvSpPr>
        <p:spPr>
          <a:xfrm>
            <a:off x="368168" y="709918"/>
            <a:ext cx="5616511" cy="5373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C4FB1-6866-488A-9442-01839F6CD076}"/>
              </a:ext>
            </a:extLst>
          </p:cNvPr>
          <p:cNvSpPr txBox="1"/>
          <p:nvPr/>
        </p:nvSpPr>
        <p:spPr>
          <a:xfrm>
            <a:off x="419065" y="744145"/>
            <a:ext cx="5276885" cy="563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/>
              <a:t>분석 모듈 실행 후 </a:t>
            </a:r>
            <a:r>
              <a:rPr lang="en-US" altLang="ko-KR" sz="1300" dirty="0"/>
              <a:t>python </a:t>
            </a:r>
            <a:r>
              <a:rPr lang="ko-KR" altLang="en-US" sz="1300" dirty="0"/>
              <a:t>모듈이 정상적으로 동작을 하면 </a:t>
            </a:r>
            <a:r>
              <a:rPr lang="en-US" altLang="ko-KR" sz="1300" dirty="0"/>
              <a:t>./logs</a:t>
            </a:r>
            <a:r>
              <a:rPr lang="ko-KR" altLang="en-US" sz="1300" dirty="0"/>
              <a:t> 폴더에 로그 파일이 생성되고 수행되는 로그가 기록된다</a:t>
            </a:r>
            <a:r>
              <a:rPr lang="en-US" altLang="ko-KR" sz="13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300" b="1" dirty="0">
                <a:solidFill>
                  <a:schemeClr val="accent1"/>
                </a:solidFill>
              </a:rPr>
              <a:t>① 로그 파일 종류</a:t>
            </a:r>
            <a:endParaRPr lang="en-US" altLang="ko-KR" sz="1300" b="1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master.log </a:t>
            </a:r>
            <a:r>
              <a:rPr lang="en-US" altLang="ko-KR" sz="1300" dirty="0"/>
              <a:t>: </a:t>
            </a:r>
            <a:r>
              <a:rPr lang="ko-KR" altLang="en-US" sz="1300" dirty="0"/>
              <a:t>주요 기능 수행 로그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etc.log </a:t>
            </a:r>
            <a:r>
              <a:rPr lang="en-US" altLang="ko-KR" sz="1300" dirty="0"/>
              <a:t>: </a:t>
            </a:r>
            <a:r>
              <a:rPr lang="ko-KR" altLang="en-US" sz="1300" dirty="0"/>
              <a:t>주요 기능 이외의 기능 수행 시 생성되는 로그 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en-US" altLang="ko-KR" sz="1300" dirty="0"/>
              <a:t>(DB export/import)</a:t>
            </a:r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scheduler.log</a:t>
            </a:r>
            <a:r>
              <a:rPr lang="en-US" altLang="ko-KR" sz="1300" dirty="0"/>
              <a:t> : </a:t>
            </a:r>
            <a:r>
              <a:rPr lang="ko-KR" altLang="en-US" sz="1300" dirty="0" err="1"/>
              <a:t>스케쥴러</a:t>
            </a:r>
            <a:r>
              <a:rPr lang="ko-KR" altLang="en-US" sz="1300" dirty="0"/>
              <a:t> 동작 시 생성 및 기능 수행 로그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sql_text_template.log 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template drain worker </a:t>
            </a:r>
            <a:r>
              <a:rPr lang="ko-KR" altLang="en-US" sz="1300" dirty="0"/>
              <a:t>로그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ko-KR" altLang="en-US" sz="1300" b="1" dirty="0">
                <a:solidFill>
                  <a:schemeClr val="accent1"/>
                </a:solidFill>
              </a:rPr>
              <a:t>② 로그 파일 관리 설정 </a:t>
            </a:r>
            <a:r>
              <a:rPr lang="en-US" altLang="ko-KR" sz="1300" b="1" dirty="0">
                <a:solidFill>
                  <a:schemeClr val="accent1"/>
                </a:solidFill>
              </a:rPr>
              <a:t>(./resource/logger/logger-</a:t>
            </a:r>
            <a:r>
              <a:rPr lang="en-US" altLang="ko-KR" sz="1300" b="1" dirty="0" err="1">
                <a:solidFill>
                  <a:schemeClr val="accent1"/>
                </a:solidFill>
              </a:rPr>
              <a:t>prod.json</a:t>
            </a:r>
            <a:r>
              <a:rPr lang="en-US" altLang="ko-KR" sz="1300" b="1" dirty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300" dirty="0"/>
              <a:t>로그 파일 백업 </a:t>
            </a:r>
            <a:r>
              <a:rPr lang="ko-KR" altLang="en-US" sz="1300" dirty="0" err="1"/>
              <a:t>갯수</a:t>
            </a:r>
            <a:r>
              <a:rPr lang="ko-KR" altLang="en-US" sz="1300" dirty="0"/>
              <a:t> 변경이 필요 할 때 </a:t>
            </a:r>
            <a:r>
              <a:rPr lang="en-US" altLang="ko-KR" sz="1300" dirty="0"/>
              <a:t>(</a:t>
            </a:r>
            <a:r>
              <a:rPr lang="ko-KR" altLang="en-US" sz="1300" b="1" dirty="0"/>
              <a:t>기본 </a:t>
            </a:r>
            <a:r>
              <a:rPr lang="en-US" altLang="ko-KR" sz="1300" b="1" dirty="0"/>
              <a:t>30</a:t>
            </a:r>
            <a:r>
              <a:rPr lang="ko-KR" altLang="en-US" sz="1300" b="1" dirty="0"/>
              <a:t>일치 백업됨</a:t>
            </a:r>
            <a:r>
              <a:rPr lang="en-US" altLang="ko-KR" sz="1300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300" b="1" dirty="0">
                <a:solidFill>
                  <a:schemeClr val="accent1"/>
                </a:solidFill>
              </a:rPr>
              <a:t>③ 모듈 기능 동작 처리 결과는 </a:t>
            </a:r>
            <a:r>
              <a:rPr lang="en-US" altLang="ko-KR" sz="1300" b="1" dirty="0">
                <a:solidFill>
                  <a:schemeClr val="accent1"/>
                </a:solidFill>
              </a:rPr>
              <a:t>DB</a:t>
            </a:r>
            <a:r>
              <a:rPr lang="ko-KR" altLang="en-US" sz="1300" b="1" dirty="0">
                <a:solidFill>
                  <a:schemeClr val="accent1"/>
                </a:solidFill>
              </a:rPr>
              <a:t>에서 확인 가능하다</a:t>
            </a:r>
            <a:r>
              <a:rPr lang="en-US" altLang="ko-KR" sz="1300" b="1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b="1" dirty="0" err="1"/>
              <a:t>ae_execute_log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테이블</a:t>
            </a:r>
            <a:endParaRPr lang="en-US" altLang="ko-KR" sz="1300" b="1" dirty="0"/>
          </a:p>
          <a:p>
            <a:pPr>
              <a:lnSpc>
                <a:spcPct val="20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모듈 동작 기능</a:t>
            </a:r>
            <a:r>
              <a:rPr lang="en-US" altLang="ko-KR" sz="1300" dirty="0"/>
              <a:t>, </a:t>
            </a:r>
            <a:r>
              <a:rPr lang="ko-KR" altLang="en-US" sz="1300" dirty="0"/>
              <a:t>수행시작</a:t>
            </a:r>
            <a:r>
              <a:rPr lang="en-US" altLang="ko-KR" sz="1300" dirty="0"/>
              <a:t>/</a:t>
            </a:r>
            <a:r>
              <a:rPr lang="ko-KR" altLang="en-US" sz="1300" dirty="0"/>
              <a:t>종료 시간</a:t>
            </a:r>
            <a:r>
              <a:rPr lang="en-US" altLang="ko-KR" sz="1300" dirty="0"/>
              <a:t>, </a:t>
            </a:r>
            <a:r>
              <a:rPr lang="ko-KR" altLang="en-US" sz="1300" dirty="0"/>
              <a:t>총 수행시간</a:t>
            </a:r>
            <a:r>
              <a:rPr lang="en-US" altLang="ko-KR" sz="1300" dirty="0"/>
              <a:t>(s), </a:t>
            </a:r>
            <a:r>
              <a:rPr lang="ko-KR" altLang="en-US" sz="1300" dirty="0"/>
              <a:t>결과 등</a:t>
            </a:r>
            <a:r>
              <a:rPr lang="en-US" altLang="ko-KR" sz="1300" dirty="0"/>
              <a:t>..</a:t>
            </a:r>
          </a:p>
          <a:p>
            <a:pPr>
              <a:lnSpc>
                <a:spcPct val="200000"/>
              </a:lnSpc>
            </a:pPr>
            <a:endParaRPr lang="en-US" altLang="ko-KR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A455C2-845E-448E-A6A7-5F7984A42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9" y="708684"/>
            <a:ext cx="4095751" cy="1715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ECC8E0-B2F4-414C-B352-145E7D3C7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550428"/>
            <a:ext cx="4095750" cy="21996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758B4B-F225-4FFD-9B06-2B21352C7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399" y="5068776"/>
            <a:ext cx="5064071" cy="7986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6D3345-D2A8-4A49-A5DE-7080EE0552C9}"/>
              </a:ext>
            </a:extLst>
          </p:cNvPr>
          <p:cNvSpPr txBox="1"/>
          <p:nvPr/>
        </p:nvSpPr>
        <p:spPr>
          <a:xfrm>
            <a:off x="6188254" y="66798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B9881-0CA1-45C9-8F26-9E5D719A72D7}"/>
              </a:ext>
            </a:extLst>
          </p:cNvPr>
          <p:cNvSpPr txBox="1"/>
          <p:nvPr/>
        </p:nvSpPr>
        <p:spPr>
          <a:xfrm>
            <a:off x="6212338" y="25089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CE0CD3-4A5A-45FB-BC64-4FD59DCF3556}"/>
              </a:ext>
            </a:extLst>
          </p:cNvPr>
          <p:cNvSpPr txBox="1"/>
          <p:nvPr/>
        </p:nvSpPr>
        <p:spPr>
          <a:xfrm>
            <a:off x="6212338" y="49512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94218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21CBB3B4-7ADF-46FE-8CB3-0E57C6387A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9" y="-72803"/>
            <a:ext cx="6851650" cy="781487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② </a:t>
            </a:r>
            <a:r>
              <a:rPr lang="ko-KR" altLang="en-US" sz="2000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en-US" altLang="ko-KR" sz="2000" b="1" dirty="0" err="1">
                <a:solidFill>
                  <a:schemeClr val="tx1"/>
                </a:solidFill>
              </a:rPr>
              <a:t>ae_execute_log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94075D-B771-8D9A-63EF-2F9B44B0C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9" y="823077"/>
            <a:ext cx="10534650" cy="2400300"/>
          </a:xfrm>
          <a:prstGeom prst="rect">
            <a:avLst/>
          </a:prstGeo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D6ABF7A-494F-7A1E-3D75-96EBF312E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27780"/>
              </p:ext>
            </p:extLst>
          </p:nvPr>
        </p:nvGraphicFramePr>
        <p:xfrm>
          <a:off x="697239" y="3437213"/>
          <a:ext cx="594307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6338">
                  <a:extLst>
                    <a:ext uri="{9D8B030D-6E8A-4147-A177-3AD203B41FA5}">
                      <a16:colId xmlns:a16="http://schemas.microsoft.com/office/drawing/2014/main" val="2321656074"/>
                    </a:ext>
                  </a:extLst>
                </a:gridCol>
                <a:gridCol w="3766738">
                  <a:extLst>
                    <a:ext uri="{9D8B030D-6E8A-4147-A177-3AD203B41FA5}">
                      <a16:colId xmlns:a16="http://schemas.microsoft.com/office/drawing/2014/main" val="3946760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execute_name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실행한 모듈 이름 출력됨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00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execute_start_dt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모듈 실행 시작시간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3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execute_end_dt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모듈 실행 끝난 시간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execute_elapsed_time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모듈 실행하는데 소요된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94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execute_args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모듈실행시 기입한 </a:t>
                      </a:r>
                      <a:r>
                        <a:rPr lang="ko-KR" altLang="en-US" sz="1500" dirty="0" err="1"/>
                        <a:t>인자값</a:t>
                      </a:r>
                      <a:r>
                        <a:rPr lang="ko-KR" altLang="en-US" sz="1500" dirty="0"/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53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result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[ S: </a:t>
                      </a:r>
                      <a:r>
                        <a:rPr lang="ko-KR" altLang="en-US" sz="1500" dirty="0"/>
                        <a:t>성공</a:t>
                      </a:r>
                      <a:r>
                        <a:rPr lang="en-US" altLang="ko-KR" sz="1500" dirty="0"/>
                        <a:t>/ F: </a:t>
                      </a:r>
                      <a:r>
                        <a:rPr lang="ko-KR" altLang="en-US" sz="1500" dirty="0"/>
                        <a:t>실패</a:t>
                      </a:r>
                      <a:r>
                        <a:rPr lang="en-US" altLang="ko-KR" sz="1500" dirty="0"/>
                        <a:t>/ E: </a:t>
                      </a:r>
                      <a:r>
                        <a:rPr lang="ko-KR" altLang="en-US" sz="1500" dirty="0"/>
                        <a:t>에러</a:t>
                      </a:r>
                      <a:r>
                        <a:rPr lang="en-US" altLang="ko-KR" sz="1500" dirty="0"/>
                        <a:t>/ P: </a:t>
                      </a:r>
                      <a:r>
                        <a:rPr lang="ko-KR" altLang="en-US" sz="1500" dirty="0"/>
                        <a:t>진행중 </a:t>
                      </a:r>
                      <a:r>
                        <a:rPr lang="en-US" altLang="ko-KR" sz="1500" dirty="0"/>
                        <a:t>]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5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result_code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모듈 실행 결과 코드로 출력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4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result_msg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모듈 실행 결과 </a:t>
                      </a:r>
                      <a:r>
                        <a:rPr lang="ko-KR" altLang="en-US" sz="1500" dirty="0" err="1"/>
                        <a:t>메세지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1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687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5353AAC-023D-1D6F-41B6-5DF198973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③ </a:t>
            </a:r>
            <a:r>
              <a:rPr lang="ko-KR" altLang="en-US" sz="2000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initialize, extractor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E7DAF-5E7C-B965-9B25-5D910B5EA4E1}"/>
              </a:ext>
            </a:extLst>
          </p:cNvPr>
          <p:cNvSpPr txBox="1"/>
          <p:nvPr/>
        </p:nvSpPr>
        <p:spPr>
          <a:xfrm>
            <a:off x="752705" y="867526"/>
            <a:ext cx="9490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 1. initialize.py </a:t>
            </a:r>
            <a:r>
              <a:rPr lang="ko-KR" altLang="en-US" sz="2000" dirty="0"/>
              <a:t>실행하면 분석</a:t>
            </a:r>
            <a:r>
              <a:rPr lang="en-US" altLang="ko-KR" sz="2000" dirty="0"/>
              <a:t> DB</a:t>
            </a:r>
            <a:r>
              <a:rPr lang="ko-KR" altLang="en-US" sz="2000" dirty="0"/>
              <a:t>에 </a:t>
            </a:r>
            <a:r>
              <a:rPr lang="en-US" altLang="ko-KR" sz="2000" dirty="0"/>
              <a:t>Table </a:t>
            </a:r>
            <a:r>
              <a:rPr lang="ko-KR" altLang="en-US" sz="2000" dirty="0"/>
              <a:t>생성 및 </a:t>
            </a:r>
            <a:r>
              <a:rPr lang="en-US" altLang="ko-KR" sz="2000" dirty="0" err="1"/>
              <a:t>ae_was_sql_text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 </a:t>
            </a:r>
            <a:r>
              <a:rPr lang="en-US" altLang="ko-KR" sz="2000" dirty="0"/>
              <a:t>data</a:t>
            </a:r>
            <a:r>
              <a:rPr lang="ko-KR" altLang="en-US" sz="2000" dirty="0"/>
              <a:t>값 </a:t>
            </a:r>
            <a:r>
              <a:rPr lang="en-US" altLang="ko-KR" sz="2000" dirty="0"/>
              <a:t>insert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EDAD974-6A14-1B34-2E0C-6BBEE01D4176}"/>
              </a:ext>
            </a:extLst>
          </p:cNvPr>
          <p:cNvGrpSpPr/>
          <p:nvPr/>
        </p:nvGrpSpPr>
        <p:grpSpPr>
          <a:xfrm>
            <a:off x="1422358" y="1605081"/>
            <a:ext cx="1856940" cy="3248060"/>
            <a:chOff x="1410832" y="1434709"/>
            <a:chExt cx="2568491" cy="438779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8AED00-11C1-DF5F-1DFE-3FF4671706C3}"/>
                </a:ext>
              </a:extLst>
            </p:cNvPr>
            <p:cNvSpPr/>
            <p:nvPr/>
          </p:nvSpPr>
          <p:spPr>
            <a:xfrm>
              <a:off x="1410832" y="1434709"/>
              <a:ext cx="2568491" cy="4387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7A37FC8-F9BF-ADB5-AE87-FC14F7ACD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1295" y="1472651"/>
              <a:ext cx="2407564" cy="431191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D42CCC8-AB4A-72B8-5EDD-7D13C6D909C4}"/>
              </a:ext>
            </a:extLst>
          </p:cNvPr>
          <p:cNvSpPr txBox="1"/>
          <p:nvPr/>
        </p:nvSpPr>
        <p:spPr>
          <a:xfrm>
            <a:off x="752705" y="5121000"/>
            <a:ext cx="10387524" cy="9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2. extractor.py </a:t>
            </a:r>
            <a:r>
              <a:rPr lang="ko-KR" altLang="en-US" sz="2000" dirty="0"/>
              <a:t>실행하면 </a:t>
            </a:r>
            <a:r>
              <a:rPr lang="en-US" altLang="ko-KR" sz="2000" dirty="0" err="1"/>
              <a:t>InterMax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MaxGauge</a:t>
            </a:r>
            <a:r>
              <a:rPr lang="en-US" altLang="ko-KR" sz="2000" dirty="0"/>
              <a:t> DB</a:t>
            </a:r>
            <a:r>
              <a:rPr lang="ko-KR" altLang="en-US" sz="2000" dirty="0"/>
              <a:t>에서 데이터 추출해서 분석 </a:t>
            </a:r>
            <a:r>
              <a:rPr lang="en-US" altLang="ko-KR" sz="2000" dirty="0"/>
              <a:t>DB</a:t>
            </a:r>
            <a:r>
              <a:rPr lang="ko-KR" altLang="en-US" sz="2000" dirty="0"/>
              <a:t>에 데이터 </a:t>
            </a:r>
            <a:r>
              <a:rPr lang="en-US" altLang="ko-KR" sz="2000" dirty="0"/>
              <a:t>insert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( meta data</a:t>
            </a:r>
            <a:r>
              <a:rPr lang="ko-KR" altLang="en-US" sz="2000" dirty="0"/>
              <a:t>를 포함한 모든 데이터</a:t>
            </a:r>
            <a:r>
              <a:rPr lang="en-US" altLang="ko-KR" sz="2000" dirty="0"/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7DE723-9CD7-C9F3-6E89-B10F41587F67}"/>
              </a:ext>
            </a:extLst>
          </p:cNvPr>
          <p:cNvSpPr/>
          <p:nvPr/>
        </p:nvSpPr>
        <p:spPr>
          <a:xfrm>
            <a:off x="1673817" y="4564251"/>
            <a:ext cx="968644" cy="1394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15364D3-7DF6-D52E-DFE3-99F1F0141E9C}"/>
              </a:ext>
            </a:extLst>
          </p:cNvPr>
          <p:cNvCxnSpPr>
            <a:cxnSpLocks/>
          </p:cNvCxnSpPr>
          <p:nvPr/>
        </p:nvCxnSpPr>
        <p:spPr>
          <a:xfrm flipV="1">
            <a:off x="2655049" y="3742842"/>
            <a:ext cx="1635071" cy="8989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B3A1AB4-0BF8-F0AB-62B7-82164B6B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08" y="1592494"/>
            <a:ext cx="4909653" cy="3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87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BF20FF-1EDB-9951-EF74-E1A9D3657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④ 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summarizer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EF5DA-7E16-7C75-5E38-9D6C3A61B3AD}"/>
              </a:ext>
            </a:extLst>
          </p:cNvPr>
          <p:cNvSpPr txBox="1"/>
          <p:nvPr/>
        </p:nvSpPr>
        <p:spPr>
          <a:xfrm>
            <a:off x="896471" y="708684"/>
            <a:ext cx="9015994" cy="9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temp Table </a:t>
            </a:r>
            <a:r>
              <a:rPr lang="ko-KR" altLang="en-US" sz="2000" dirty="0"/>
              <a:t>두 개를 만든 후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AE DB</a:t>
            </a:r>
            <a:r>
              <a:rPr lang="ko-KR" altLang="en-US" sz="2000" dirty="0"/>
              <a:t> </a:t>
            </a:r>
            <a:r>
              <a:rPr lang="en-US" altLang="ko-KR" sz="2000" dirty="0"/>
              <a:t>Table</a:t>
            </a:r>
            <a:r>
              <a:rPr lang="ko-KR" altLang="en-US" sz="2000" dirty="0"/>
              <a:t>에 있는 데이터들을 추출하여 </a:t>
            </a:r>
            <a:r>
              <a:rPr lang="en-US" altLang="ko-KR" sz="2000" dirty="0"/>
              <a:t>insert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그리고 두 </a:t>
            </a:r>
            <a:r>
              <a:rPr lang="en-US" altLang="ko-KR" sz="2000" dirty="0"/>
              <a:t>temp table</a:t>
            </a:r>
            <a:r>
              <a:rPr lang="ko-KR" altLang="en-US" sz="2000" dirty="0"/>
              <a:t>을 </a:t>
            </a:r>
            <a:r>
              <a:rPr lang="en-US" altLang="ko-KR" sz="2000" dirty="0"/>
              <a:t>join</a:t>
            </a:r>
            <a:r>
              <a:rPr lang="ko-KR" altLang="en-US" sz="2000" dirty="0"/>
              <a:t>한 것을 </a:t>
            </a:r>
            <a:r>
              <a:rPr lang="en-US" altLang="ko-KR" sz="2000" dirty="0" err="1"/>
              <a:t>ae_txn_sql_summary</a:t>
            </a:r>
            <a:r>
              <a:rPr lang="en-US" altLang="ko-KR" sz="2000" dirty="0"/>
              <a:t> </a:t>
            </a:r>
            <a:r>
              <a:rPr lang="ko-KR" altLang="en-US" sz="2000" dirty="0"/>
              <a:t>에 </a:t>
            </a:r>
            <a:r>
              <a:rPr lang="en-US" altLang="ko-KR" sz="2000" dirty="0"/>
              <a:t>insert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635D95FF-C414-D978-7A3C-2C1D07AC2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4549"/>
              </p:ext>
            </p:extLst>
          </p:nvPr>
        </p:nvGraphicFramePr>
        <p:xfrm>
          <a:off x="1042763" y="2341009"/>
          <a:ext cx="1970725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0725">
                  <a:extLst>
                    <a:ext uri="{9D8B030D-6E8A-4147-A177-3AD203B41FA5}">
                      <a16:colId xmlns:a16="http://schemas.microsoft.com/office/drawing/2014/main" val="100830516"/>
                    </a:ext>
                  </a:extLst>
                </a:gridCol>
              </a:tblGrid>
              <a:tr h="161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ae_</a:t>
                      </a:r>
                      <a:r>
                        <a:rPr lang="en-US" altLang="ko-KR" dirty="0" err="1"/>
                        <a:t>txn_detail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9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8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ae_was_indo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29827"/>
                  </a:ext>
                </a:extLst>
              </a:tr>
            </a:tbl>
          </a:graphicData>
        </a:graphic>
      </p:graphicFrame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DFA38519-CC79-C607-B961-2E471E81C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9265"/>
              </p:ext>
            </p:extLst>
          </p:nvPr>
        </p:nvGraphicFramePr>
        <p:xfrm>
          <a:off x="3865508" y="2735758"/>
          <a:ext cx="353964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9641">
                  <a:extLst>
                    <a:ext uri="{9D8B030D-6E8A-4147-A177-3AD203B41FA5}">
                      <a16:colId xmlns:a16="http://schemas.microsoft.com/office/drawing/2014/main" val="4068888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ae_txn_detail_summary_temp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3795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30761FE-D0F4-55C5-6A16-686359235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39383"/>
              </p:ext>
            </p:extLst>
          </p:nvPr>
        </p:nvGraphicFramePr>
        <p:xfrm>
          <a:off x="3865508" y="5081206"/>
          <a:ext cx="353964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9641">
                  <a:extLst>
                    <a:ext uri="{9D8B030D-6E8A-4147-A177-3AD203B41FA5}">
                      <a16:colId xmlns:a16="http://schemas.microsoft.com/office/drawing/2014/main" val="4068888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ae_txn_sql_detail_summary_temp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37958"/>
                  </a:ext>
                </a:extLst>
              </a:tr>
            </a:tbl>
          </a:graphicData>
        </a:graphic>
      </p:graphicFrame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E890AD6D-8169-5641-87E1-4C46F1585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99953"/>
              </p:ext>
            </p:extLst>
          </p:nvPr>
        </p:nvGraphicFramePr>
        <p:xfrm>
          <a:off x="1042763" y="4541448"/>
          <a:ext cx="19707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0725">
                  <a:extLst>
                    <a:ext uri="{9D8B030D-6E8A-4147-A177-3AD203B41FA5}">
                      <a16:colId xmlns:a16="http://schemas.microsoft.com/office/drawing/2014/main" val="3574328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ae_txn_sql_detail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3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ae_was_db_info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00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6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ae_was_info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855941"/>
                  </a:ext>
                </a:extLst>
              </a:tr>
            </a:tbl>
          </a:graphicData>
        </a:graphic>
      </p:graphicFrame>
      <p:graphicFrame>
        <p:nvGraphicFramePr>
          <p:cNvPr id="24" name="표 21">
            <a:extLst>
              <a:ext uri="{FF2B5EF4-FFF2-40B4-BE49-F238E27FC236}">
                <a16:creationId xmlns:a16="http://schemas.microsoft.com/office/drawing/2014/main" id="{3BB7A8A5-A5F8-642B-7375-95F625655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64534"/>
              </p:ext>
            </p:extLst>
          </p:nvPr>
        </p:nvGraphicFramePr>
        <p:xfrm>
          <a:off x="8696675" y="3956271"/>
          <a:ext cx="319092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0929">
                  <a:extLst>
                    <a:ext uri="{9D8B030D-6E8A-4147-A177-3AD203B41FA5}">
                      <a16:colId xmlns:a16="http://schemas.microsoft.com/office/drawing/2014/main" val="4068888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ae_txn_sql_summary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37958"/>
                  </a:ext>
                </a:extLst>
              </a:tr>
            </a:tbl>
          </a:graphicData>
        </a:graphic>
      </p:graphicFrame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4EDCA03-49C7-E538-26FD-6CC76EEF4654}"/>
              </a:ext>
            </a:extLst>
          </p:cNvPr>
          <p:cNvSpPr/>
          <p:nvPr/>
        </p:nvSpPr>
        <p:spPr>
          <a:xfrm>
            <a:off x="3193440" y="2721123"/>
            <a:ext cx="47269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739506A-6512-7A3A-AE25-46A78D7AA63D}"/>
              </a:ext>
            </a:extLst>
          </p:cNvPr>
          <p:cNvSpPr/>
          <p:nvPr/>
        </p:nvSpPr>
        <p:spPr>
          <a:xfrm>
            <a:off x="3203149" y="5081206"/>
            <a:ext cx="47269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CFF84CA-CDA4-74EB-DF29-1A9858A78ADF}"/>
              </a:ext>
            </a:extLst>
          </p:cNvPr>
          <p:cNvCxnSpPr>
            <a:cxnSpLocks/>
            <a:stCxn id="21" idx="3"/>
            <a:endCxn id="22" idx="3"/>
          </p:cNvCxnSpPr>
          <p:nvPr/>
        </p:nvCxnSpPr>
        <p:spPr>
          <a:xfrm>
            <a:off x="7405149" y="2921178"/>
            <a:ext cx="12700" cy="2345448"/>
          </a:xfrm>
          <a:prstGeom prst="bentConnector3">
            <a:avLst>
              <a:gd name="adj1" fmla="val 405882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90C36EDA-D176-7EC2-FF36-15CBA7354671}"/>
              </a:ext>
            </a:extLst>
          </p:cNvPr>
          <p:cNvSpPr/>
          <p:nvPr/>
        </p:nvSpPr>
        <p:spPr>
          <a:xfrm>
            <a:off x="8079205" y="3893847"/>
            <a:ext cx="47269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40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901318-64AF-5349-C4CE-D48B1972A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30" y="908205"/>
            <a:ext cx="2419030" cy="1007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FAE663-2167-0A1B-58FF-A90AB22E1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357" y="1380145"/>
            <a:ext cx="1123950" cy="666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D03FE2-0ED3-EC23-9A83-D94B87F72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453" y="2032126"/>
            <a:ext cx="2447925" cy="15144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403AE4-4FAB-E38C-5719-93492E71BCBD}"/>
              </a:ext>
            </a:extLst>
          </p:cNvPr>
          <p:cNvSpPr/>
          <p:nvPr/>
        </p:nvSpPr>
        <p:spPr>
          <a:xfrm>
            <a:off x="3380357" y="1421315"/>
            <a:ext cx="1123950" cy="5310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FB063F-A0C2-5BE4-5837-D57BFB56304E}"/>
              </a:ext>
            </a:extLst>
          </p:cNvPr>
          <p:cNvSpPr/>
          <p:nvPr/>
        </p:nvSpPr>
        <p:spPr>
          <a:xfrm>
            <a:off x="586534" y="908205"/>
            <a:ext cx="2451526" cy="10669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37A8CE-1AE4-7187-BD97-EB70F76A8827}"/>
              </a:ext>
            </a:extLst>
          </p:cNvPr>
          <p:cNvSpPr/>
          <p:nvPr/>
        </p:nvSpPr>
        <p:spPr>
          <a:xfrm>
            <a:off x="5478284" y="2017781"/>
            <a:ext cx="2447925" cy="15144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1A448E-CB52-C537-A42E-213C0B4CAB3B}"/>
              </a:ext>
            </a:extLst>
          </p:cNvPr>
          <p:cNvSpPr txBox="1"/>
          <p:nvPr/>
        </p:nvSpPr>
        <p:spPr>
          <a:xfrm>
            <a:off x="5280496" y="1709055"/>
            <a:ext cx="3115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※ </a:t>
            </a:r>
            <a:r>
              <a:rPr lang="ko-KR" altLang="en-US" sz="1200" b="1" dirty="0">
                <a:solidFill>
                  <a:srgbClr val="FF0000"/>
                </a:solidFill>
              </a:rPr>
              <a:t>파일명 규칙 주의</a:t>
            </a:r>
            <a:r>
              <a:rPr lang="en-US" altLang="ko-KR" sz="1200" b="1" dirty="0">
                <a:solidFill>
                  <a:srgbClr val="FF0000"/>
                </a:solidFill>
              </a:rPr>
              <a:t>! </a:t>
            </a:r>
            <a:r>
              <a:rPr lang="ko-KR" altLang="en-US" sz="1200" dirty="0"/>
              <a:t>→ 숫자</a:t>
            </a:r>
            <a:r>
              <a:rPr lang="en-US" altLang="ko-KR" sz="1200" dirty="0"/>
              <a:t>-</a:t>
            </a:r>
            <a:r>
              <a:rPr lang="ko-KR" altLang="en-US" sz="1200" dirty="0"/>
              <a:t>숫자 파일명</a:t>
            </a:r>
            <a:r>
              <a:rPr lang="en-US" altLang="ko-KR" sz="1200" dirty="0"/>
              <a:t>.txt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CFDDAA-1AC5-9A7D-0087-4F117E6AF48C}"/>
              </a:ext>
            </a:extLst>
          </p:cNvPr>
          <p:cNvSpPr txBox="1"/>
          <p:nvPr/>
        </p:nvSpPr>
        <p:spPr>
          <a:xfrm>
            <a:off x="7229446" y="151521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※ </a:t>
            </a:r>
            <a:r>
              <a:rPr lang="ko-KR" altLang="en-US" sz="800" b="1" dirty="0">
                <a:solidFill>
                  <a:srgbClr val="FF0000"/>
                </a:solidFill>
              </a:rPr>
              <a:t>띄어쓰기</a:t>
            </a:r>
          </a:p>
        </p:txBody>
      </p:sp>
      <p:sp>
        <p:nvSpPr>
          <p:cNvPr id="43" name="텍스트 개체 틀 1">
            <a:extLst>
              <a:ext uri="{FF2B5EF4-FFF2-40B4-BE49-F238E27FC236}">
                <a16:creationId xmlns:a16="http://schemas.microsoft.com/office/drawing/2014/main" id="{57E431DC-CB88-267D-D0AC-73FB5C329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8" y="-73025"/>
            <a:ext cx="6851650" cy="78105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⑤ </a:t>
            </a:r>
            <a:r>
              <a:rPr lang="ko-KR" altLang="en-US" sz="2000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visualization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8F65BB-747B-290E-3EB6-F482B2293FDB}"/>
              </a:ext>
            </a:extLst>
          </p:cNvPr>
          <p:cNvSpPr txBox="1"/>
          <p:nvPr/>
        </p:nvSpPr>
        <p:spPr>
          <a:xfrm>
            <a:off x="5841238" y="199789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B5F54A-DAC1-5FC9-803E-61E2AD4DFE28}"/>
              </a:ext>
            </a:extLst>
          </p:cNvPr>
          <p:cNvSpPr txBox="1"/>
          <p:nvPr/>
        </p:nvSpPr>
        <p:spPr>
          <a:xfrm>
            <a:off x="7438184" y="162481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2BF848-8478-AC96-F53D-CED2F71E5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845" y="5222628"/>
            <a:ext cx="2657475" cy="80962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4B55111-5050-B5C4-837C-37BFE43175B4}"/>
              </a:ext>
            </a:extLst>
          </p:cNvPr>
          <p:cNvCxnSpPr>
            <a:cxnSpLocks/>
          </p:cNvCxnSpPr>
          <p:nvPr/>
        </p:nvCxnSpPr>
        <p:spPr>
          <a:xfrm flipV="1">
            <a:off x="5711794" y="2275838"/>
            <a:ext cx="1495613" cy="67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441810-8328-66FF-1294-128A3EBE1866}"/>
              </a:ext>
            </a:extLst>
          </p:cNvPr>
          <p:cNvCxnSpPr>
            <a:cxnSpLocks/>
          </p:cNvCxnSpPr>
          <p:nvPr/>
        </p:nvCxnSpPr>
        <p:spPr>
          <a:xfrm flipV="1">
            <a:off x="5711793" y="3085463"/>
            <a:ext cx="1495613" cy="67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대괄호 19">
            <a:extLst>
              <a:ext uri="{FF2B5EF4-FFF2-40B4-BE49-F238E27FC236}">
                <a16:creationId xmlns:a16="http://schemas.microsoft.com/office/drawing/2014/main" id="{0E9D233B-A05B-6CB3-AABF-3D10EF1A44AD}"/>
              </a:ext>
            </a:extLst>
          </p:cNvPr>
          <p:cNvSpPr/>
          <p:nvPr/>
        </p:nvSpPr>
        <p:spPr>
          <a:xfrm>
            <a:off x="7335602" y="2139496"/>
            <a:ext cx="485316" cy="927443"/>
          </a:xfrm>
          <a:prstGeom prst="rightBracke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9BAF60-63E7-9393-42E7-4A8562E95CFA}"/>
              </a:ext>
            </a:extLst>
          </p:cNvPr>
          <p:cNvSpPr/>
          <p:nvPr/>
        </p:nvSpPr>
        <p:spPr>
          <a:xfrm>
            <a:off x="5332844" y="5347406"/>
            <a:ext cx="2657475" cy="5770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96BD3D-FD4C-717E-3F76-28062B308A28}"/>
              </a:ext>
            </a:extLst>
          </p:cNvPr>
          <p:cNvSpPr txBox="1"/>
          <p:nvPr/>
        </p:nvSpPr>
        <p:spPr>
          <a:xfrm>
            <a:off x="8411525" y="2032126"/>
            <a:ext cx="3463769" cy="1439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query</a:t>
            </a:r>
            <a:r>
              <a:rPr lang="ko-KR" altLang="en-US" sz="1500" dirty="0"/>
              <a:t> 파일 중 </a:t>
            </a:r>
            <a:r>
              <a:rPr lang="en-US" altLang="ko-KR" sz="1500" dirty="0"/>
              <a:t>n-1</a:t>
            </a:r>
            <a:r>
              <a:rPr lang="ko-KR" altLang="en-US" sz="1500" dirty="0"/>
              <a:t>번에 해당하는 파일의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이름으로 엑셀 파일명이 정해지고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동일한 </a:t>
            </a:r>
            <a:r>
              <a:rPr lang="en-US" altLang="ko-KR" sz="1500" dirty="0"/>
              <a:t>n</a:t>
            </a:r>
            <a:r>
              <a:rPr lang="ko-KR" altLang="en-US" sz="1500" dirty="0"/>
              <a:t>으로 된 </a:t>
            </a:r>
            <a:r>
              <a:rPr lang="en-US" altLang="ko-KR" sz="1500" dirty="0"/>
              <a:t>query </a:t>
            </a:r>
            <a:r>
              <a:rPr lang="ko-KR" altLang="en-US" sz="1500" dirty="0"/>
              <a:t>데이터들은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엑셀시트로 추가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그룹핑</a:t>
            </a:r>
            <a:r>
              <a:rPr lang="en-US" altLang="ko-KR" sz="1500" dirty="0"/>
              <a:t>)</a:t>
            </a:r>
            <a:r>
              <a:rPr lang="ko-KR" altLang="en-US" sz="1500" dirty="0"/>
              <a:t>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51C6D5B-16A3-0A48-E5EF-D4E283CD8F8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820918" y="2603218"/>
            <a:ext cx="55555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3D200310-0E9B-E35D-BD78-E61A5F5CA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764" y="5349959"/>
            <a:ext cx="3406174" cy="125403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07D687-C456-0DB3-50B8-1CACE04738F2}"/>
              </a:ext>
            </a:extLst>
          </p:cNvPr>
          <p:cNvSpPr/>
          <p:nvPr/>
        </p:nvSpPr>
        <p:spPr>
          <a:xfrm>
            <a:off x="8948049" y="6425827"/>
            <a:ext cx="2930889" cy="18761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E86B523-6000-45CB-DCAF-BD7BB9D70A22}"/>
              </a:ext>
            </a:extLst>
          </p:cNvPr>
          <p:cNvCxnSpPr>
            <a:cxnSpLocks/>
          </p:cNvCxnSpPr>
          <p:nvPr/>
        </p:nvCxnSpPr>
        <p:spPr>
          <a:xfrm>
            <a:off x="7820918" y="5810607"/>
            <a:ext cx="1064656" cy="7090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CA8B6FA-9994-7005-1A9F-9D3AE571AC13}"/>
              </a:ext>
            </a:extLst>
          </p:cNvPr>
          <p:cNvSpPr txBox="1"/>
          <p:nvPr/>
        </p:nvSpPr>
        <p:spPr>
          <a:xfrm>
            <a:off x="5081080" y="1075302"/>
            <a:ext cx="38230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1. home </a:t>
            </a:r>
            <a:r>
              <a:rPr lang="ko-KR" altLang="en-US" sz="1500" dirty="0"/>
              <a:t>경로 </a:t>
            </a:r>
            <a:r>
              <a:rPr lang="en-US" altLang="ko-KR" sz="1500" dirty="0"/>
              <a:t>&gt; export&gt; </a:t>
            </a:r>
            <a:r>
              <a:rPr lang="en-US" altLang="ko-KR" sz="1500" dirty="0" err="1"/>
              <a:t>sql_excel</a:t>
            </a:r>
            <a:r>
              <a:rPr lang="en-US" altLang="ko-KR" sz="1500" dirty="0"/>
              <a:t>&gt; </a:t>
            </a:r>
            <a:r>
              <a:rPr lang="en-US" altLang="ko-KR" sz="1500" dirty="0" err="1"/>
              <a:t>sql</a:t>
            </a:r>
            <a:r>
              <a:rPr lang="en-US" altLang="ko-KR" sz="1500" dirty="0"/>
              <a:t> </a:t>
            </a:r>
            <a:r>
              <a:rPr lang="ko-KR" altLang="en-US" sz="1500" dirty="0"/>
              <a:t>폴더에 </a:t>
            </a:r>
            <a:endParaRPr lang="en-US" altLang="ko-KR" sz="1500" dirty="0"/>
          </a:p>
          <a:p>
            <a:r>
              <a:rPr lang="ko-KR" altLang="en-US" sz="1500" dirty="0"/>
              <a:t>    시각화 하기 위한 </a:t>
            </a:r>
            <a:r>
              <a:rPr lang="en-US" altLang="ko-KR" sz="1500" dirty="0"/>
              <a:t>query</a:t>
            </a:r>
            <a:r>
              <a:rPr lang="ko-KR" altLang="en-US" sz="1500" dirty="0"/>
              <a:t>를 저장한다</a:t>
            </a:r>
            <a:r>
              <a:rPr lang="en-US" altLang="ko-KR" sz="1500" dirty="0"/>
              <a:t>. </a:t>
            </a:r>
          </a:p>
          <a:p>
            <a:endParaRPr lang="ko-KR" altLang="en-US" sz="15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7999A4C-9D9D-C7DD-A54C-972831C60B93}"/>
              </a:ext>
            </a:extLst>
          </p:cNvPr>
          <p:cNvCxnSpPr>
            <a:cxnSpLocks/>
          </p:cNvCxnSpPr>
          <p:nvPr/>
        </p:nvCxnSpPr>
        <p:spPr>
          <a:xfrm>
            <a:off x="1828545" y="1806650"/>
            <a:ext cx="15518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AD04BB7-B1ED-2C5B-A01B-060439506A17}"/>
              </a:ext>
            </a:extLst>
          </p:cNvPr>
          <p:cNvSpPr txBox="1"/>
          <p:nvPr/>
        </p:nvSpPr>
        <p:spPr>
          <a:xfrm>
            <a:off x="5087157" y="4324846"/>
            <a:ext cx="5467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3. home</a:t>
            </a:r>
            <a:r>
              <a:rPr lang="ko-KR" altLang="en-US" sz="1500" dirty="0"/>
              <a:t>경로</a:t>
            </a:r>
            <a:r>
              <a:rPr lang="en-US" altLang="ko-KR" sz="1500" dirty="0"/>
              <a:t>&gt; export&gt; </a:t>
            </a:r>
            <a:r>
              <a:rPr lang="en-US" altLang="ko-KR" sz="1500" dirty="0" err="1"/>
              <a:t>sql_excel</a:t>
            </a:r>
            <a:r>
              <a:rPr lang="en-US" altLang="ko-KR" sz="1500" dirty="0"/>
              <a:t>&gt; excel</a:t>
            </a:r>
            <a:r>
              <a:rPr lang="ko-KR" altLang="en-US" sz="1500" dirty="0"/>
              <a:t>에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1</a:t>
            </a:r>
            <a:r>
              <a:rPr lang="ko-KR" altLang="en-US" sz="1500" dirty="0"/>
              <a:t>번에서 저장된 </a:t>
            </a:r>
            <a:r>
              <a:rPr lang="en-US" altLang="ko-KR" sz="1500" dirty="0"/>
              <a:t>query</a:t>
            </a:r>
            <a:r>
              <a:rPr lang="ko-KR" altLang="en-US" sz="1500" dirty="0"/>
              <a:t>에 따른 데이터들이 엑셀파일로 출력된다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2A1D6D-E99F-54DC-D7D5-7362D64C3A6D}"/>
              </a:ext>
            </a:extLst>
          </p:cNvPr>
          <p:cNvSpPr txBox="1"/>
          <p:nvPr/>
        </p:nvSpPr>
        <p:spPr>
          <a:xfrm>
            <a:off x="5081080" y="3794528"/>
            <a:ext cx="31193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2. visualization.bat </a:t>
            </a:r>
            <a:r>
              <a:rPr lang="ko-KR" altLang="en-US" sz="1500" dirty="0"/>
              <a:t>파일을 실행한다</a:t>
            </a:r>
            <a:r>
              <a:rPr lang="en-US" altLang="ko-KR" sz="1500" dirty="0"/>
              <a:t>.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243B426-2083-5D78-1919-B861838CA06B}"/>
              </a:ext>
            </a:extLst>
          </p:cNvPr>
          <p:cNvCxnSpPr>
            <a:cxnSpLocks/>
          </p:cNvCxnSpPr>
          <p:nvPr/>
        </p:nvCxnSpPr>
        <p:spPr>
          <a:xfrm>
            <a:off x="3783576" y="1847554"/>
            <a:ext cx="1600331" cy="73938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987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41B0950-702B-8EAE-5B7B-A139FA406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⑥ 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scheduler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2C723-83FF-4475-50D4-99E038E197FF}"/>
              </a:ext>
            </a:extLst>
          </p:cNvPr>
          <p:cNvSpPr txBox="1"/>
          <p:nvPr/>
        </p:nvSpPr>
        <p:spPr>
          <a:xfrm>
            <a:off x="665711" y="645261"/>
            <a:ext cx="10264348" cy="1578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/>
              <a:t>config-</a:t>
            </a:r>
            <a:r>
              <a:rPr lang="en-US" altLang="ko-KR" sz="1700" dirty="0" err="1"/>
              <a:t>prod.json</a:t>
            </a:r>
            <a:r>
              <a:rPr lang="en-US" altLang="ko-KR" sz="1700" dirty="0"/>
              <a:t> </a:t>
            </a:r>
            <a:r>
              <a:rPr lang="ko-KR" altLang="en-US" sz="1700" dirty="0"/>
              <a:t>설정 파일에 입력된 </a:t>
            </a:r>
            <a:r>
              <a:rPr lang="en-US" altLang="ko-KR" sz="1700" dirty="0"/>
              <a:t>Cron </a:t>
            </a:r>
            <a:r>
              <a:rPr lang="ko-KR" altLang="en-US" sz="1700" dirty="0"/>
              <a:t>표현식에 해당하는 값으로 </a:t>
            </a:r>
            <a:r>
              <a:rPr lang="en-US" altLang="ko-KR" sz="1700" dirty="0"/>
              <a:t>scheduler </a:t>
            </a:r>
            <a:r>
              <a:rPr lang="ko-KR" altLang="en-US" sz="1700" dirty="0"/>
              <a:t>동작함</a:t>
            </a:r>
            <a:endParaRPr lang="en-US" altLang="ko-KR" sz="17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/>
              <a:t>scheduler </a:t>
            </a:r>
            <a:r>
              <a:rPr lang="ko-KR" altLang="en-US" sz="1700" dirty="0"/>
              <a:t>메인 동작은 데이터 추출</a:t>
            </a:r>
            <a:r>
              <a:rPr lang="en-US" altLang="ko-KR" sz="1700" dirty="0"/>
              <a:t>(extractor)</a:t>
            </a:r>
            <a:r>
              <a:rPr lang="ko-KR" altLang="en-US" sz="1700" dirty="0"/>
              <a:t> </a:t>
            </a:r>
            <a:r>
              <a:rPr lang="en-US" altLang="ko-KR" sz="1700" dirty="0"/>
              <a:t>-&gt; </a:t>
            </a:r>
            <a:r>
              <a:rPr lang="ko-KR" altLang="en-US" sz="1700" dirty="0"/>
              <a:t>데이터 취합</a:t>
            </a:r>
            <a:r>
              <a:rPr lang="en-US" altLang="ko-KR" sz="1700" dirty="0"/>
              <a:t>(summarizer)</a:t>
            </a:r>
            <a:r>
              <a:rPr lang="ko-KR" altLang="en-US" sz="1700" dirty="0"/>
              <a:t> </a:t>
            </a:r>
            <a:r>
              <a:rPr lang="en-US" altLang="ko-KR" sz="1700" dirty="0"/>
              <a:t>-&gt; </a:t>
            </a:r>
            <a:r>
              <a:rPr lang="en-US" altLang="ko-KR" sz="1700" dirty="0" err="1"/>
              <a:t>sql</a:t>
            </a:r>
            <a:r>
              <a:rPr lang="en-US" altLang="ko-KR" sz="1700" dirty="0"/>
              <a:t> text </a:t>
            </a:r>
            <a:r>
              <a:rPr lang="ko-KR" altLang="en-US" sz="1700" dirty="0"/>
              <a:t>매칭</a:t>
            </a:r>
            <a:r>
              <a:rPr lang="en-US" altLang="ko-KR" sz="1700" dirty="0"/>
              <a:t>(</a:t>
            </a:r>
            <a:r>
              <a:rPr lang="en-US" altLang="ko-KR" sz="1700" dirty="0" err="1"/>
              <a:t>sql_text_merge</a:t>
            </a:r>
            <a:r>
              <a:rPr lang="en-US" altLang="ko-KR" sz="1700" dirty="0"/>
              <a:t>)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ko-KR" altLang="en-US" sz="1700" dirty="0"/>
              <a:t>기능이 차례로 실행됨</a:t>
            </a:r>
            <a:r>
              <a:rPr lang="en-US" altLang="ko-KR" sz="1700" dirty="0"/>
              <a:t>. scheduler</a:t>
            </a:r>
            <a:r>
              <a:rPr lang="ko-KR" altLang="en-US" sz="1700" dirty="0"/>
              <a:t>는 어제 날짜에 해당하는 데이터로 기능수행 함</a:t>
            </a:r>
            <a:r>
              <a:rPr lang="en-US" altLang="ko-KR" sz="1700" dirty="0"/>
              <a:t>(</a:t>
            </a:r>
            <a:r>
              <a:rPr lang="ko-KR" altLang="en-US" sz="1700" dirty="0"/>
              <a:t>기본값</a:t>
            </a:r>
            <a:r>
              <a:rPr lang="en-US" altLang="ko-KR" sz="17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</a:rPr>
              <a:t>※ </a:t>
            </a:r>
            <a:r>
              <a:rPr lang="ko-KR" altLang="en-US" sz="1500" dirty="0">
                <a:solidFill>
                  <a:srgbClr val="FF0000"/>
                </a:solidFill>
              </a:rPr>
              <a:t>스케줄링 디폴트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r>
              <a:rPr lang="ko-KR" altLang="en-US" sz="1500" dirty="0">
                <a:solidFill>
                  <a:srgbClr val="FF0000"/>
                </a:solidFill>
              </a:rPr>
              <a:t>새벽 </a:t>
            </a:r>
            <a:r>
              <a:rPr lang="en-US" altLang="ko-KR" sz="1500" dirty="0">
                <a:solidFill>
                  <a:srgbClr val="FF0000"/>
                </a:solidFill>
              </a:rPr>
              <a:t>3</a:t>
            </a:r>
            <a:r>
              <a:rPr lang="ko-KR" altLang="en-US" sz="1500" dirty="0">
                <a:solidFill>
                  <a:srgbClr val="FF0000"/>
                </a:solidFill>
              </a:rPr>
              <a:t>시</a:t>
            </a:r>
            <a:r>
              <a:rPr lang="en-US" altLang="ko-KR" sz="1500" dirty="0">
                <a:solidFill>
                  <a:srgbClr val="FF0000"/>
                </a:solidFill>
              </a:rPr>
              <a:t> 5</a:t>
            </a:r>
            <a:r>
              <a:rPr lang="ko-KR" altLang="en-US" sz="1500" dirty="0">
                <a:solidFill>
                  <a:srgbClr val="FF0000"/>
                </a:solidFill>
              </a:rPr>
              <a:t>분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05084D8-41A1-4005-AAD6-2BC0CE1E2BAA}"/>
              </a:ext>
            </a:extLst>
          </p:cNvPr>
          <p:cNvGrpSpPr/>
          <p:nvPr/>
        </p:nvGrpSpPr>
        <p:grpSpPr>
          <a:xfrm>
            <a:off x="448298" y="2565370"/>
            <a:ext cx="11042609" cy="2507717"/>
            <a:chOff x="448298" y="2565370"/>
            <a:chExt cx="11042609" cy="250771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061A5B8-5DB5-4602-9A18-211ED6AC0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298" y="2565370"/>
              <a:ext cx="3408862" cy="2209288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50587F-0550-E660-6BF6-BC9117EC0A2E}"/>
                </a:ext>
              </a:extLst>
            </p:cNvPr>
            <p:cNvSpPr txBox="1"/>
            <p:nvPr/>
          </p:nvSpPr>
          <p:spPr>
            <a:xfrm>
              <a:off x="4170242" y="2817923"/>
              <a:ext cx="36773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해당 시간 마다 </a:t>
              </a:r>
              <a:r>
                <a:rPr lang="en-US" altLang="ko-KR" sz="1500" dirty="0"/>
                <a:t>log </a:t>
              </a:r>
              <a:r>
                <a:rPr lang="ko-KR" altLang="en-US" sz="1500" dirty="0"/>
                <a:t>찍힘 </a:t>
              </a:r>
              <a:r>
                <a:rPr lang="en-US" altLang="ko-KR" sz="1500" dirty="0"/>
                <a:t>(</a:t>
              </a:r>
              <a:r>
                <a:rPr lang="en-US" altLang="ko-KR" sz="1500" dirty="0" err="1"/>
                <a:t>is_alive</a:t>
              </a:r>
              <a:r>
                <a:rPr lang="en-US" altLang="ko-KR" sz="1500" dirty="0"/>
                <a:t> scheduler)</a:t>
              </a:r>
              <a:endParaRPr lang="ko-KR" altLang="en-US" sz="15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75542B-E17F-589D-E66F-A89EAC9ADE70}"/>
                </a:ext>
              </a:extLst>
            </p:cNvPr>
            <p:cNvSpPr txBox="1"/>
            <p:nvPr/>
          </p:nvSpPr>
          <p:spPr>
            <a:xfrm>
              <a:off x="4170242" y="3484446"/>
              <a:ext cx="67519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해당 시간 마다 </a:t>
              </a:r>
              <a:r>
                <a:rPr lang="en-US" altLang="ko-KR" sz="1500" dirty="0"/>
                <a:t>scheduler </a:t>
              </a:r>
              <a:r>
                <a:rPr lang="ko-KR" altLang="en-US" sz="1500" dirty="0"/>
                <a:t>동작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실행됨 </a:t>
              </a:r>
              <a:r>
                <a:rPr lang="en-US" altLang="ko-KR" sz="1500" dirty="0"/>
                <a:t>(extractor </a:t>
              </a:r>
              <a:r>
                <a:rPr lang="ko-KR" altLang="en-US" sz="1500" dirty="0"/>
                <a:t>→ </a:t>
              </a:r>
              <a:r>
                <a:rPr lang="en-US" altLang="ko-KR" sz="1500" dirty="0"/>
                <a:t>summarizer </a:t>
              </a:r>
              <a:r>
                <a:rPr lang="ko-KR" altLang="en-US" sz="1500" dirty="0"/>
                <a:t>→ </a:t>
              </a:r>
              <a:r>
                <a:rPr lang="en-US" altLang="ko-KR" sz="1500" dirty="0" err="1"/>
                <a:t>sql_text_merge</a:t>
              </a:r>
              <a:r>
                <a:rPr lang="en-US" altLang="ko-KR" sz="1500" dirty="0"/>
                <a:t>)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7815D00-851D-B006-C5D0-69606CB3A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4282" y="4044352"/>
              <a:ext cx="7286625" cy="101917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6D73F9-7EFF-913E-CBBD-8ED3CFB5E9F2}"/>
                </a:ext>
              </a:extLst>
            </p:cNvPr>
            <p:cNvSpPr/>
            <p:nvPr/>
          </p:nvSpPr>
          <p:spPr>
            <a:xfrm>
              <a:off x="665711" y="3341190"/>
              <a:ext cx="2505322" cy="584791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31134D5-9F56-767B-A45C-7FA00AA6AFA0}"/>
                </a:ext>
              </a:extLst>
            </p:cNvPr>
            <p:cNvSpPr/>
            <p:nvPr/>
          </p:nvSpPr>
          <p:spPr>
            <a:xfrm>
              <a:off x="4204281" y="4044352"/>
              <a:ext cx="7286625" cy="1028735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61AD2F8-F6E0-B297-855C-8533EA70F624}"/>
                </a:ext>
              </a:extLst>
            </p:cNvPr>
            <p:cNvSpPr/>
            <p:nvPr/>
          </p:nvSpPr>
          <p:spPr>
            <a:xfrm>
              <a:off x="665711" y="2692696"/>
              <a:ext cx="2505322" cy="58478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F1C89E4-7765-21FA-EEBE-45FDE9E95E28}"/>
                </a:ext>
              </a:extLst>
            </p:cNvPr>
            <p:cNvCxnSpPr>
              <a:cxnSpLocks/>
              <a:stCxn id="33" idx="3"/>
              <a:endCxn id="17" idx="1"/>
            </p:cNvCxnSpPr>
            <p:nvPr/>
          </p:nvCxnSpPr>
          <p:spPr>
            <a:xfrm flipV="1">
              <a:off x="3171033" y="2979506"/>
              <a:ext cx="999209" cy="55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6565488-2352-4906-B6E6-D51741BFADC2}"/>
                </a:ext>
              </a:extLst>
            </p:cNvPr>
            <p:cNvCxnSpPr>
              <a:cxnSpLocks/>
              <a:stCxn id="22" idx="3"/>
              <a:endCxn id="18" idx="1"/>
            </p:cNvCxnSpPr>
            <p:nvPr/>
          </p:nvCxnSpPr>
          <p:spPr>
            <a:xfrm>
              <a:off x="3171033" y="3633586"/>
              <a:ext cx="999209" cy="124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0026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888E49-192A-4B84-8C80-BD5F6ED50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⑥ 모듈 실행 결과 </a:t>
            </a:r>
            <a:r>
              <a:rPr lang="en-US" altLang="ko-KR" b="1" dirty="0">
                <a:solidFill>
                  <a:schemeClr val="tx1"/>
                </a:solidFill>
              </a:rPr>
              <a:t>- scheduler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6A949-2BAE-41B9-A780-36334D50D86F}"/>
              </a:ext>
            </a:extLst>
          </p:cNvPr>
          <p:cNvSpPr txBox="1"/>
          <p:nvPr/>
        </p:nvSpPr>
        <p:spPr>
          <a:xfrm>
            <a:off x="665711" y="645261"/>
            <a:ext cx="9247596" cy="1185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/>
              <a:t>2. </a:t>
            </a:r>
            <a:r>
              <a:rPr lang="ko-KR" altLang="en-US" sz="1700" dirty="0" err="1"/>
              <a:t>튜닝된</a:t>
            </a:r>
            <a:r>
              <a:rPr lang="ko-KR" altLang="en-US" sz="1700" dirty="0"/>
              <a:t> </a:t>
            </a:r>
            <a:r>
              <a:rPr lang="en-US" altLang="ko-KR" sz="1700" dirty="0" err="1"/>
              <a:t>sql</a:t>
            </a:r>
            <a:r>
              <a:rPr lang="en-US" altLang="ko-KR" sz="1700" dirty="0"/>
              <a:t> text</a:t>
            </a:r>
            <a:r>
              <a:rPr lang="ko-KR" altLang="en-US" sz="1700" dirty="0"/>
              <a:t>와 </a:t>
            </a:r>
            <a:r>
              <a:rPr lang="ko-KR" altLang="en-US" sz="1700" dirty="0" err="1"/>
              <a:t>실적용</a:t>
            </a:r>
            <a:r>
              <a:rPr lang="ko-KR" altLang="en-US" sz="1700" dirty="0"/>
              <a:t> 이후 </a:t>
            </a:r>
            <a:r>
              <a:rPr lang="en-US" altLang="ko-KR" sz="1700" dirty="0" err="1"/>
              <a:t>InterMax</a:t>
            </a:r>
            <a:r>
              <a:rPr lang="ko-KR" altLang="en-US" sz="1700" dirty="0"/>
              <a:t>에서 수집된 </a:t>
            </a:r>
            <a:r>
              <a:rPr lang="en-US" altLang="ko-KR" sz="1700" dirty="0" err="1"/>
              <a:t>sql</a:t>
            </a:r>
            <a:r>
              <a:rPr lang="en-US" altLang="ko-KR" sz="1700" dirty="0"/>
              <a:t> text</a:t>
            </a:r>
            <a:r>
              <a:rPr lang="ko-KR" altLang="en-US" sz="1700" dirty="0"/>
              <a:t>와 유사도 분석 후 결과를 저장 한다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</a:rPr>
              <a:t>※ </a:t>
            </a:r>
            <a:r>
              <a:rPr lang="ko-KR" altLang="en-US" sz="1500" dirty="0">
                <a:solidFill>
                  <a:srgbClr val="FF0000"/>
                </a:solidFill>
              </a:rPr>
              <a:t>스케줄링 디폴트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r>
              <a:rPr lang="ko-KR" altLang="en-US" sz="1500" dirty="0">
                <a:solidFill>
                  <a:srgbClr val="FF0000"/>
                </a:solidFill>
              </a:rPr>
              <a:t>매 시 </a:t>
            </a:r>
            <a:r>
              <a:rPr lang="en-US" altLang="ko-KR" sz="1500" dirty="0">
                <a:solidFill>
                  <a:srgbClr val="FF0000"/>
                </a:solidFill>
              </a:rPr>
              <a:t>3, 13, 23, 33, 43, 53</a:t>
            </a:r>
            <a:r>
              <a:rPr lang="ko-KR" altLang="en-US" sz="1500" dirty="0">
                <a:solidFill>
                  <a:srgbClr val="FF0000"/>
                </a:solidFill>
              </a:rPr>
              <a:t>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A4DAD94-FBE0-40FC-9107-E0449C00365A}"/>
              </a:ext>
            </a:extLst>
          </p:cNvPr>
          <p:cNvGrpSpPr/>
          <p:nvPr/>
        </p:nvGrpSpPr>
        <p:grpSpPr>
          <a:xfrm>
            <a:off x="448298" y="2565370"/>
            <a:ext cx="11421499" cy="3747991"/>
            <a:chOff x="448298" y="2565370"/>
            <a:chExt cx="11421499" cy="374799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3135AD3-E593-4552-B24D-8A695D7AD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298" y="2565370"/>
              <a:ext cx="3408862" cy="2209288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367338D-6143-43AA-9971-FC735D961032}"/>
                </a:ext>
              </a:extLst>
            </p:cNvPr>
            <p:cNvGrpSpPr/>
            <p:nvPr/>
          </p:nvGrpSpPr>
          <p:grpSpPr>
            <a:xfrm>
              <a:off x="733426" y="2618349"/>
              <a:ext cx="11021046" cy="3695012"/>
              <a:chOff x="733426" y="2618349"/>
              <a:chExt cx="11021046" cy="369501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0970A53-BA06-45FF-B28C-9295FD8EAF57}"/>
                  </a:ext>
                </a:extLst>
              </p:cNvPr>
              <p:cNvSpPr/>
              <p:nvPr/>
            </p:nvSpPr>
            <p:spPr>
              <a:xfrm>
                <a:off x="733426" y="3838576"/>
                <a:ext cx="3009899" cy="885824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36AB1A-B470-495A-AF49-D1563E4EC0BF}"/>
                  </a:ext>
                </a:extLst>
              </p:cNvPr>
              <p:cNvSpPr txBox="1"/>
              <p:nvPr/>
            </p:nvSpPr>
            <p:spPr>
              <a:xfrm>
                <a:off x="5276850" y="2618349"/>
                <a:ext cx="487550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/>
                  <a:t>해당 시간 마다 </a:t>
                </a:r>
                <a:r>
                  <a:rPr lang="en-US" altLang="ko-KR" sz="1500" dirty="0"/>
                  <a:t>scheduler </a:t>
                </a:r>
                <a:r>
                  <a:rPr lang="ko-KR" altLang="en-US" sz="1500" dirty="0"/>
                  <a:t>동작</a:t>
                </a:r>
                <a:r>
                  <a:rPr lang="en-US" altLang="ko-KR" sz="1500" dirty="0"/>
                  <a:t> </a:t>
                </a:r>
                <a:r>
                  <a:rPr lang="ko-KR" altLang="en-US" sz="1500" dirty="0"/>
                  <a:t>실행됨 </a:t>
                </a:r>
                <a:r>
                  <a:rPr lang="en-US" altLang="ko-KR" sz="1500" dirty="0"/>
                  <a:t>(</a:t>
                </a:r>
                <a:r>
                  <a:rPr lang="en-US" altLang="ko-KR" sz="1500" dirty="0" err="1"/>
                  <a:t>sql_text_similarity</a:t>
                </a:r>
                <a:r>
                  <a:rPr lang="en-US" altLang="ko-KR" sz="1500" dirty="0"/>
                  <a:t>)</a:t>
                </a:r>
              </a:p>
            </p:txBody>
          </p:sp>
          <p:cxnSp>
            <p:nvCxnSpPr>
              <p:cNvPr id="13" name="연결선: 꺾임 12">
                <a:extLst>
                  <a:ext uri="{FF2B5EF4-FFF2-40B4-BE49-F238E27FC236}">
                    <a16:creationId xmlns:a16="http://schemas.microsoft.com/office/drawing/2014/main" id="{80144501-273B-4C93-BE75-05C8F4445F1E}"/>
                  </a:ext>
                </a:extLst>
              </p:cNvPr>
              <p:cNvCxnSpPr>
                <a:cxnSpLocks/>
                <a:stCxn id="5" idx="3"/>
                <a:endCxn id="10" idx="1"/>
              </p:cNvCxnSpPr>
              <p:nvPr/>
            </p:nvCxnSpPr>
            <p:spPr>
              <a:xfrm flipV="1">
                <a:off x="3743325" y="2779932"/>
                <a:ext cx="1533525" cy="1501556"/>
              </a:xfrm>
              <a:prstGeom prst="bentConnector3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73098CA-49C8-450B-AE8F-E23D86963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6727" y="4991100"/>
                <a:ext cx="9207745" cy="1322261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02BD7C-82D9-4A12-8116-BAB61D022327}"/>
                  </a:ext>
                </a:extLst>
              </p:cNvPr>
              <p:cNvSpPr/>
              <p:nvPr/>
            </p:nvSpPr>
            <p:spPr>
              <a:xfrm>
                <a:off x="2546727" y="5586267"/>
                <a:ext cx="9207745" cy="727093"/>
              </a:xfrm>
              <a:prstGeom prst="rect">
                <a:avLst/>
              </a:prstGeom>
              <a:noFill/>
              <a:ln w="38100">
                <a:solidFill>
                  <a:srgbClr val="FF47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065DEFA-C05F-466E-981C-F4E7E5140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3701" y="3559573"/>
              <a:ext cx="7166096" cy="107497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364FD8F-BB43-4E27-9736-85C0BDE43AAA}"/>
                </a:ext>
              </a:extLst>
            </p:cNvPr>
            <p:cNvSpPr/>
            <p:nvPr/>
          </p:nvSpPr>
          <p:spPr>
            <a:xfrm>
              <a:off x="4785103" y="3907458"/>
              <a:ext cx="6969370" cy="727093"/>
            </a:xfrm>
            <a:prstGeom prst="rect">
              <a:avLst/>
            </a:prstGeom>
            <a:noFill/>
            <a:ln w="38100">
              <a:solidFill>
                <a:srgbClr val="FF47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985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17B1CF6-9731-48B6-C618-1B7A417A95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97239" y="1608139"/>
            <a:ext cx="12700" cy="3504431"/>
          </a:xfrm>
          <a:prstGeom prst="bentConnector3">
            <a:avLst>
              <a:gd name="adj1" fmla="val 4096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2404DB-2135-839E-CFF8-C40392A05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⑦ </a:t>
            </a:r>
            <a:r>
              <a:rPr lang="ko-KR" altLang="en-US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b="1">
                <a:solidFill>
                  <a:schemeClr val="tx1"/>
                </a:solidFill>
              </a:rPr>
              <a:t>- </a:t>
            </a:r>
            <a:r>
              <a:rPr lang="en-US" altLang="ko-KR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 err="1">
                <a:solidFill>
                  <a:schemeClr val="tx1"/>
                </a:solidFill>
              </a:rPr>
              <a:t>_text_merge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기존 로직</a:t>
            </a: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C6E2CF07-16B5-D7AC-1B5E-C4250F853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18610"/>
              </p:ext>
            </p:extLst>
          </p:nvPr>
        </p:nvGraphicFramePr>
        <p:xfrm>
          <a:off x="1590637" y="4675080"/>
          <a:ext cx="3862647" cy="1200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549">
                  <a:extLst>
                    <a:ext uri="{9D8B030D-6E8A-4147-A177-3AD203B41FA5}">
                      <a16:colId xmlns:a16="http://schemas.microsoft.com/office/drawing/2014/main" val="1514988116"/>
                    </a:ext>
                  </a:extLst>
                </a:gridCol>
                <a:gridCol w="1287549">
                  <a:extLst>
                    <a:ext uri="{9D8B030D-6E8A-4147-A177-3AD203B41FA5}">
                      <a16:colId xmlns:a16="http://schemas.microsoft.com/office/drawing/2014/main" val="756134952"/>
                    </a:ext>
                  </a:extLst>
                </a:gridCol>
                <a:gridCol w="1287549">
                  <a:extLst>
                    <a:ext uri="{9D8B030D-6E8A-4147-A177-3AD203B41FA5}">
                      <a16:colId xmlns:a16="http://schemas.microsoft.com/office/drawing/2014/main" val="3440301638"/>
                    </a:ext>
                  </a:extLst>
                </a:gridCol>
              </a:tblGrid>
              <a:tr h="548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sql_text_x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en-US" altLang="ko-KR" sz="1300" dirty="0" err="1"/>
                        <a:t>was_sql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sql_text_y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en-US" altLang="ko-KR" sz="1300" dirty="0" err="1"/>
                        <a:t>db_sql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compare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096539"/>
                  </a:ext>
                </a:extLst>
              </a:tr>
              <a:tr h="325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True</a:t>
                      </a:r>
                      <a:endParaRPr lang="ko-KR" altLang="en-US" sz="13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93594"/>
                  </a:ext>
                </a:extLst>
              </a:tr>
              <a:tr h="325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False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10110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FE23EAD-5F3F-E311-AF70-7E74C23F0C5F}"/>
              </a:ext>
            </a:extLst>
          </p:cNvPr>
          <p:cNvCxnSpPr>
            <a:cxnSpLocks/>
            <a:stCxn id="22" idx="1"/>
          </p:cNvCxnSpPr>
          <p:nvPr/>
        </p:nvCxnSpPr>
        <p:spPr>
          <a:xfrm>
            <a:off x="3562155" y="4053892"/>
            <a:ext cx="7264" cy="60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60905A0-1A59-7A38-1597-79A3E492FB4B}"/>
              </a:ext>
            </a:extLst>
          </p:cNvPr>
          <p:cNvSpPr/>
          <p:nvPr/>
        </p:nvSpPr>
        <p:spPr>
          <a:xfrm>
            <a:off x="8688412" y="2485768"/>
            <a:ext cx="1680031" cy="49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result_df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9683DA0-2C7D-29FA-E61A-53F9D573EFC0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9528428" y="2980868"/>
            <a:ext cx="0" cy="44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그림 47" descr="텍스트, 방, 도박장, 벡터 그래픽이(가) 표시된 사진&#10;&#10;자동 생성된 설명">
            <a:extLst>
              <a:ext uri="{FF2B5EF4-FFF2-40B4-BE49-F238E27FC236}">
                <a16:creationId xmlns:a16="http://schemas.microsoft.com/office/drawing/2014/main" id="{A3E9C1A1-56A7-B469-FC60-E953AE8D8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7"/>
          <a:stretch/>
        </p:blipFill>
        <p:spPr>
          <a:xfrm>
            <a:off x="8959283" y="3443251"/>
            <a:ext cx="1138290" cy="105514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3E951F6-E6C6-40EA-90E0-B3D6123804BA}"/>
              </a:ext>
            </a:extLst>
          </p:cNvPr>
          <p:cNvSpPr txBox="1"/>
          <p:nvPr/>
        </p:nvSpPr>
        <p:spPr>
          <a:xfrm>
            <a:off x="8854845" y="4438133"/>
            <a:ext cx="12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ae_sql_text</a:t>
            </a:r>
            <a:endParaRPr lang="ko-KR" altLang="en-US" sz="1800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4363FA5-C88E-49A3-8A0E-10A8D2466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56" y="4934836"/>
            <a:ext cx="4972830" cy="15046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CBF6A80-CE04-4FC3-9ED3-DA743CC7182E}"/>
              </a:ext>
            </a:extLst>
          </p:cNvPr>
          <p:cNvSpPr txBox="1"/>
          <p:nvPr/>
        </p:nvSpPr>
        <p:spPr>
          <a:xfrm>
            <a:off x="2300721" y="1450773"/>
            <a:ext cx="1778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partition </a:t>
            </a:r>
            <a:r>
              <a:rPr lang="en-US" altLang="ko-KR" sz="1050" dirty="0" err="1"/>
              <a:t>sql</a:t>
            </a:r>
            <a:r>
              <a:rPr lang="en-US" altLang="ko-KR" sz="1050" dirty="0"/>
              <a:t> text reconstruct </a:t>
            </a:r>
            <a:endParaRPr lang="ko-KR" altLang="en-US" sz="105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9525BED-2279-D99C-B077-B8CCDC9EF7F8}"/>
              </a:ext>
            </a:extLst>
          </p:cNvPr>
          <p:cNvGrpSpPr/>
          <p:nvPr/>
        </p:nvGrpSpPr>
        <p:grpSpPr>
          <a:xfrm>
            <a:off x="64458" y="926889"/>
            <a:ext cx="6809975" cy="3127654"/>
            <a:chOff x="1524828" y="983525"/>
            <a:chExt cx="6809975" cy="312765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5EA6559-F0F3-9DCA-3593-67892981F0ED}"/>
                </a:ext>
              </a:extLst>
            </p:cNvPr>
            <p:cNvGrpSpPr/>
            <p:nvPr/>
          </p:nvGrpSpPr>
          <p:grpSpPr>
            <a:xfrm>
              <a:off x="2467782" y="983525"/>
              <a:ext cx="4816555" cy="3127654"/>
              <a:chOff x="574163" y="896217"/>
              <a:chExt cx="5521837" cy="3483093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8E96C368-CC81-CD49-FF21-0440C240AEB9}"/>
                  </a:ext>
                </a:extLst>
              </p:cNvPr>
              <p:cNvGrpSpPr/>
              <p:nvPr/>
            </p:nvGrpSpPr>
            <p:grpSpPr>
              <a:xfrm>
                <a:off x="574163" y="896217"/>
                <a:ext cx="5521837" cy="3483093"/>
                <a:chOff x="2808503" y="878701"/>
                <a:chExt cx="5521837" cy="4361305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720AC145-0402-00CF-20E5-A7EF0EDD15E3}"/>
                    </a:ext>
                  </a:extLst>
                </p:cNvPr>
                <p:cNvGrpSpPr/>
                <p:nvPr/>
              </p:nvGrpSpPr>
              <p:grpSpPr>
                <a:xfrm>
                  <a:off x="2808503" y="878701"/>
                  <a:ext cx="5521837" cy="2371242"/>
                  <a:chOff x="1165683" y="1061633"/>
                  <a:chExt cx="5521837" cy="2371242"/>
                </a:xfrm>
              </p:grpSpPr>
              <p:cxnSp>
                <p:nvCxnSpPr>
                  <p:cNvPr id="6" name="직선 화살표 연결선 5">
                    <a:extLst>
                      <a:ext uri="{FF2B5EF4-FFF2-40B4-BE49-F238E27FC236}">
                        <a16:creationId xmlns:a16="http://schemas.microsoft.com/office/drawing/2014/main" id="{0A72D51C-6499-2D83-9EEB-F74B6FCF5A62}"/>
                      </a:ext>
                    </a:extLst>
                  </p:cNvPr>
                  <p:cNvCxnSpPr>
                    <a:cxnSpLocks/>
                    <a:stCxn id="3" idx="2"/>
                    <a:endCxn id="9" idx="0"/>
                  </p:cNvCxnSpPr>
                  <p:nvPr/>
                </p:nvCxnSpPr>
                <p:spPr>
                  <a:xfrm>
                    <a:off x="2199105" y="1681565"/>
                    <a:ext cx="0" cy="56568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" name="그룹 14">
                    <a:extLst>
                      <a:ext uri="{FF2B5EF4-FFF2-40B4-BE49-F238E27FC236}">
                        <a16:creationId xmlns:a16="http://schemas.microsoft.com/office/drawing/2014/main" id="{4F5385DD-501B-6E6D-153E-A908F88158E0}"/>
                      </a:ext>
                    </a:extLst>
                  </p:cNvPr>
                  <p:cNvGrpSpPr/>
                  <p:nvPr/>
                </p:nvGrpSpPr>
                <p:grpSpPr>
                  <a:xfrm>
                    <a:off x="1165683" y="1061633"/>
                    <a:ext cx="5521837" cy="2371242"/>
                    <a:chOff x="1165682" y="1061633"/>
                    <a:chExt cx="6956156" cy="2371242"/>
                  </a:xfrm>
                </p:grpSpPr>
                <p:sp>
                  <p:nvSpPr>
                    <p:cNvPr id="3" name="직사각형 2">
                      <a:extLst>
                        <a:ext uri="{FF2B5EF4-FFF2-40B4-BE49-F238E27FC236}">
                          <a16:creationId xmlns:a16="http://schemas.microsoft.com/office/drawing/2014/main" id="{139CE216-FAE5-5009-3B9D-33AB42784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5682" y="1061633"/>
                      <a:ext cx="2603715" cy="6199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ae_db_sql_text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" name="직사각형 3">
                      <a:extLst>
                        <a:ext uri="{FF2B5EF4-FFF2-40B4-BE49-F238E27FC236}">
                          <a16:creationId xmlns:a16="http://schemas.microsoft.com/office/drawing/2014/main" id="{DB53DACE-7543-9165-2C1F-F9EDD11F3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8123" y="1061633"/>
                      <a:ext cx="2603715" cy="6199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ae_was_sql_text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" name="직사각형 8">
                      <a:extLst>
                        <a:ext uri="{FF2B5EF4-FFF2-40B4-BE49-F238E27FC236}">
                          <a16:creationId xmlns:a16="http://schemas.microsoft.com/office/drawing/2014/main" id="{68D9EB59-8CDC-58E8-F84F-6E64BF375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5682" y="2247254"/>
                      <a:ext cx="2603715" cy="6199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parquet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파일</a:t>
                      </a:r>
                    </a:p>
                  </p:txBody>
                </p:sp>
                <p:cxnSp>
                  <p:nvCxnSpPr>
                    <p:cNvPr id="10" name="직선 화살표 연결선 9">
                      <a:extLst>
                        <a:ext uri="{FF2B5EF4-FFF2-40B4-BE49-F238E27FC236}">
                          <a16:creationId xmlns:a16="http://schemas.microsoft.com/office/drawing/2014/main" id="{4E16C739-CC7E-0952-2888-A61F1F50DE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467540" y="2867186"/>
                      <a:ext cx="1" cy="56568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직선 화살표 연결선 10">
                      <a:extLst>
                        <a:ext uri="{FF2B5EF4-FFF2-40B4-BE49-F238E27FC236}">
                          <a16:creationId xmlns:a16="http://schemas.microsoft.com/office/drawing/2014/main" id="{D44E6151-7149-A449-B689-F9E9F9E56B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819980" y="1681564"/>
                      <a:ext cx="1" cy="174743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2" name="구름 21">
                  <a:extLst>
                    <a:ext uri="{FF2B5EF4-FFF2-40B4-BE49-F238E27FC236}">
                      <a16:creationId xmlns:a16="http://schemas.microsoft.com/office/drawing/2014/main" id="{D04B3898-975E-E3B4-CBAA-BB930192A86A}"/>
                    </a:ext>
                  </a:extLst>
                </p:cNvPr>
                <p:cNvSpPr/>
                <p:nvPr/>
              </p:nvSpPr>
              <p:spPr>
                <a:xfrm>
                  <a:off x="4837042" y="4387600"/>
                  <a:ext cx="1800583" cy="852406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b="1" dirty="0" err="1">
                      <a:solidFill>
                        <a:schemeClr val="tx1"/>
                      </a:solidFill>
                    </a:rPr>
                    <a:t>merge_df</a:t>
                  </a:r>
                  <a:endParaRPr lang="en-US" altLang="ko-KR" sz="15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8AD19B-3ABC-72DA-E474-034F698B7B0B}"/>
                  </a:ext>
                </a:extLst>
              </p:cNvPr>
              <p:cNvSpPr txBox="1"/>
              <p:nvPr/>
            </p:nvSpPr>
            <p:spPr>
              <a:xfrm>
                <a:off x="5066335" y="1983006"/>
                <a:ext cx="9068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reconstruct</a:t>
                </a:r>
                <a:endParaRPr lang="ko-KR" altLang="en-US" sz="1000" dirty="0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66D41E3-A097-F546-8D4C-85FA8566D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2525" y="2944222"/>
              <a:ext cx="3312278" cy="50615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E2B737-CA7F-E614-9598-876F2F65142E}"/>
                </a:ext>
              </a:extLst>
            </p:cNvPr>
            <p:cNvSpPr txBox="1"/>
            <p:nvPr/>
          </p:nvSpPr>
          <p:spPr>
            <a:xfrm>
              <a:off x="5697552" y="2629438"/>
              <a:ext cx="1216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 err="1"/>
                <a:t>ae_was_df</a:t>
              </a:r>
              <a:endParaRPr lang="ko-KR" altLang="en-US" sz="18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7F28CA-0F8D-9972-0DDF-A76C83697920}"/>
                </a:ext>
              </a:extLst>
            </p:cNvPr>
            <p:cNvSpPr txBox="1"/>
            <p:nvPr/>
          </p:nvSpPr>
          <p:spPr>
            <a:xfrm>
              <a:off x="2504624" y="2627178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 err="1"/>
                <a:t>ae_db_sql_df</a:t>
              </a:r>
              <a:endParaRPr lang="ko-KR" altLang="en-US" sz="1800" b="1" dirty="0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DA23149-C0E8-B992-4D9B-3689190D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4828" y="2955281"/>
              <a:ext cx="3298809" cy="495100"/>
            </a:xfrm>
            <a:prstGeom prst="rect">
              <a:avLst/>
            </a:prstGeom>
          </p:spPr>
        </p:pic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56080B9-9EBB-41BA-EE25-74CD9569A61B}"/>
              </a:ext>
            </a:extLst>
          </p:cNvPr>
          <p:cNvCxnSpPr>
            <a:cxnSpLocks/>
          </p:cNvCxnSpPr>
          <p:nvPr/>
        </p:nvCxnSpPr>
        <p:spPr>
          <a:xfrm>
            <a:off x="5453284" y="5344510"/>
            <a:ext cx="642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308FC1C-D217-4237-3BE6-C57C3DF89837}"/>
              </a:ext>
            </a:extLst>
          </p:cNvPr>
          <p:cNvCxnSpPr>
            <a:cxnSpLocks/>
          </p:cNvCxnSpPr>
          <p:nvPr/>
        </p:nvCxnSpPr>
        <p:spPr>
          <a:xfrm flipV="1">
            <a:off x="6096000" y="2699478"/>
            <a:ext cx="0" cy="2645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BE8105E-2871-24CA-21DD-B639A1375DB5}"/>
              </a:ext>
            </a:extLst>
          </p:cNvPr>
          <p:cNvCxnSpPr>
            <a:cxnSpLocks/>
          </p:cNvCxnSpPr>
          <p:nvPr/>
        </p:nvCxnSpPr>
        <p:spPr>
          <a:xfrm flipV="1">
            <a:off x="6096000" y="2684463"/>
            <a:ext cx="2592412" cy="15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>
            <a:extLst>
              <a:ext uri="{FF2B5EF4-FFF2-40B4-BE49-F238E27FC236}">
                <a16:creationId xmlns:a16="http://schemas.microsoft.com/office/drawing/2014/main" id="{AA255AFE-136C-247D-1E0C-11C3BF5E0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045" y="975105"/>
            <a:ext cx="5097025" cy="1279472"/>
          </a:xfrm>
          <a:prstGeom prst="rect">
            <a:avLst/>
          </a:prstGeom>
        </p:spPr>
      </p:pic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856620C-AB37-861C-B1FD-E6C18D7C17F7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5750954" y="1347523"/>
            <a:ext cx="125633" cy="9848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8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lvl="0">
              <a:defRPr lang="ko-KR" altLang="en-US"/>
            </a:pPr>
            <a:r>
              <a:rPr lang="en-US" altLang="ko-KR" sz="3700" b="1" dirty="0">
                <a:solidFill>
                  <a:schemeClr val="tx1"/>
                </a:solidFill>
              </a:rPr>
              <a:t>01. </a:t>
            </a:r>
            <a:r>
              <a:rPr lang="ko-KR" altLang="en-US" sz="3700" b="1" dirty="0">
                <a:solidFill>
                  <a:schemeClr val="tx1"/>
                </a:solidFill>
              </a:rPr>
              <a:t>통합 분석 모듈 세팅 및 환경 설정</a:t>
            </a:r>
          </a:p>
        </p:txBody>
      </p:sp>
    </p:spTree>
    <p:extLst>
      <p:ext uri="{BB962C8B-B14F-4D97-AF65-F5344CB8AC3E}">
        <p14:creationId xmlns:p14="http://schemas.microsoft.com/office/powerpoint/2010/main" val="364546899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2BB5F61-4032-2DE5-2720-919E73C455FE}"/>
              </a:ext>
            </a:extLst>
          </p:cNvPr>
          <p:cNvSpPr/>
          <p:nvPr/>
        </p:nvSpPr>
        <p:spPr>
          <a:xfrm>
            <a:off x="1588599" y="1450150"/>
            <a:ext cx="1619551" cy="333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ae_txn_sql_detail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990B62-963C-7FAD-B516-7D161D3CF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67309"/>
              </p:ext>
            </p:extLst>
          </p:nvPr>
        </p:nvGraphicFramePr>
        <p:xfrm>
          <a:off x="240224" y="2042129"/>
          <a:ext cx="4850970" cy="338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194">
                  <a:extLst>
                    <a:ext uri="{9D8B030D-6E8A-4147-A177-3AD203B41FA5}">
                      <a16:colId xmlns:a16="http://schemas.microsoft.com/office/drawing/2014/main" val="1107465290"/>
                    </a:ext>
                  </a:extLst>
                </a:gridCol>
                <a:gridCol w="970194">
                  <a:extLst>
                    <a:ext uri="{9D8B030D-6E8A-4147-A177-3AD203B41FA5}">
                      <a16:colId xmlns:a16="http://schemas.microsoft.com/office/drawing/2014/main" val="800089753"/>
                    </a:ext>
                  </a:extLst>
                </a:gridCol>
                <a:gridCol w="970194">
                  <a:extLst>
                    <a:ext uri="{9D8B030D-6E8A-4147-A177-3AD203B41FA5}">
                      <a16:colId xmlns:a16="http://schemas.microsoft.com/office/drawing/2014/main" val="720029141"/>
                    </a:ext>
                  </a:extLst>
                </a:gridCol>
                <a:gridCol w="970194">
                  <a:extLst>
                    <a:ext uri="{9D8B030D-6E8A-4147-A177-3AD203B41FA5}">
                      <a16:colId xmlns:a16="http://schemas.microsoft.com/office/drawing/2014/main" val="182828167"/>
                    </a:ext>
                  </a:extLst>
                </a:gridCol>
                <a:gridCol w="970194">
                  <a:extLst>
                    <a:ext uri="{9D8B030D-6E8A-4147-A177-3AD203B41FA5}">
                      <a16:colId xmlns:a16="http://schemas.microsoft.com/office/drawing/2014/main" val="2442037160"/>
                    </a:ext>
                  </a:extLst>
                </a:gridCol>
              </a:tblGrid>
              <a:tr h="338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tid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txn_id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was_id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sql_id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4456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F51EA5-CE93-1C33-9833-4E14317D061F}"/>
              </a:ext>
            </a:extLst>
          </p:cNvPr>
          <p:cNvSpPr txBox="1"/>
          <p:nvPr/>
        </p:nvSpPr>
        <p:spPr>
          <a:xfrm>
            <a:off x="709826" y="934698"/>
            <a:ext cx="38654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sql_text_merge</a:t>
            </a:r>
            <a:r>
              <a:rPr lang="en-US" altLang="ko-KR" sz="1500" dirty="0"/>
              <a:t> </a:t>
            </a:r>
            <a:r>
              <a:rPr lang="ko-KR" altLang="en-US" sz="1500" dirty="0"/>
              <a:t>→ </a:t>
            </a:r>
            <a:r>
              <a:rPr lang="en-US" altLang="ko-KR" sz="1500" dirty="0" err="1"/>
              <a:t>s_date</a:t>
            </a:r>
            <a:r>
              <a:rPr lang="en-US" altLang="ko-KR" sz="1500" dirty="0"/>
              <a:t>: 20230320, interval:1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BF67A3-A8B3-64B3-79CC-571792C89705}"/>
              </a:ext>
            </a:extLst>
          </p:cNvPr>
          <p:cNvSpPr/>
          <p:nvPr/>
        </p:nvSpPr>
        <p:spPr>
          <a:xfrm>
            <a:off x="1208868" y="2011835"/>
            <a:ext cx="960895" cy="368560"/>
          </a:xfrm>
          <a:prstGeom prst="rect">
            <a:avLst/>
          </a:prstGeom>
          <a:noFill/>
          <a:ln w="38100">
            <a:solidFill>
              <a:srgbClr val="3C81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87A067-4EB7-045D-AFD4-4FFFB193D1DB}"/>
              </a:ext>
            </a:extLst>
          </p:cNvPr>
          <p:cNvSpPr/>
          <p:nvPr/>
        </p:nvSpPr>
        <p:spPr>
          <a:xfrm>
            <a:off x="4130299" y="2011835"/>
            <a:ext cx="960895" cy="368560"/>
          </a:xfrm>
          <a:prstGeom prst="rect">
            <a:avLst/>
          </a:prstGeom>
          <a:noFill/>
          <a:ln w="38100">
            <a:solidFill>
              <a:srgbClr val="3C81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B73E92-D1CF-2A97-4B5B-0755F13BA276}"/>
              </a:ext>
            </a:extLst>
          </p:cNvPr>
          <p:cNvCxnSpPr>
            <a:stCxn id="6" idx="2"/>
          </p:cNvCxnSpPr>
          <p:nvPr/>
        </p:nvCxnSpPr>
        <p:spPr>
          <a:xfrm flipH="1">
            <a:off x="1689315" y="2380395"/>
            <a:ext cx="1" cy="29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44DF1B-7B3D-19AC-E0E4-5475D560F596}"/>
              </a:ext>
            </a:extLst>
          </p:cNvPr>
          <p:cNvSpPr txBox="1"/>
          <p:nvPr/>
        </p:nvSpPr>
        <p:spPr>
          <a:xfrm>
            <a:off x="1202832" y="2688559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20230320</a:t>
            </a:r>
            <a:endParaRPr lang="ko-KR" altLang="en-US" sz="1500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2D33FD7-D040-B727-D885-9F1C086287DF}"/>
              </a:ext>
            </a:extLst>
          </p:cNvPr>
          <p:cNvCxnSpPr>
            <a:stCxn id="10" idx="3"/>
            <a:endCxn id="7" idx="2"/>
          </p:cNvCxnSpPr>
          <p:nvPr/>
        </p:nvCxnSpPr>
        <p:spPr>
          <a:xfrm flipV="1">
            <a:off x="2169763" y="2380395"/>
            <a:ext cx="2440984" cy="469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8E533F-F981-29AF-05B4-D924B07C87D0}"/>
              </a:ext>
            </a:extLst>
          </p:cNvPr>
          <p:cNvSpPr/>
          <p:nvPr/>
        </p:nvSpPr>
        <p:spPr>
          <a:xfrm>
            <a:off x="1588599" y="3619882"/>
            <a:ext cx="1619551" cy="333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ae_was_sql_text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BBFF534-C466-A49D-9CA9-F33314C24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13425"/>
              </p:ext>
            </p:extLst>
          </p:nvPr>
        </p:nvGraphicFramePr>
        <p:xfrm>
          <a:off x="553499" y="4311067"/>
          <a:ext cx="3874575" cy="333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525">
                  <a:extLst>
                    <a:ext uri="{9D8B030D-6E8A-4147-A177-3AD203B41FA5}">
                      <a16:colId xmlns:a16="http://schemas.microsoft.com/office/drawing/2014/main" val="2656189076"/>
                    </a:ext>
                  </a:extLst>
                </a:gridCol>
                <a:gridCol w="1291525">
                  <a:extLst>
                    <a:ext uri="{9D8B030D-6E8A-4147-A177-3AD203B41FA5}">
                      <a16:colId xmlns:a16="http://schemas.microsoft.com/office/drawing/2014/main" val="3796782147"/>
                    </a:ext>
                  </a:extLst>
                </a:gridCol>
                <a:gridCol w="1291525">
                  <a:extLst>
                    <a:ext uri="{9D8B030D-6E8A-4147-A177-3AD203B41FA5}">
                      <a16:colId xmlns:a16="http://schemas.microsoft.com/office/drawing/2014/main" val="4007957921"/>
                    </a:ext>
                  </a:extLst>
                </a:gridCol>
              </a:tblGrid>
              <a:tr h="33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sql_id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sql_text_100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sql_text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1073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23443B1-7352-2BBE-0524-33F9405CB19B}"/>
              </a:ext>
            </a:extLst>
          </p:cNvPr>
          <p:cNvSpPr txBox="1"/>
          <p:nvPr/>
        </p:nvSpPr>
        <p:spPr>
          <a:xfrm>
            <a:off x="240224" y="721364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①</a:t>
            </a:r>
            <a:r>
              <a:rPr lang="ko-KR" altLang="en-US" sz="1000" dirty="0"/>
              <a:t> 날짜</a:t>
            </a:r>
            <a:r>
              <a:rPr lang="en-US" altLang="ko-KR" sz="1000" dirty="0"/>
              <a:t>, </a:t>
            </a:r>
            <a:r>
              <a:rPr lang="ko-KR" altLang="en-US" sz="1000" dirty="0"/>
              <a:t>기간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ECE4E9-8E19-9CA0-D5EA-C57E43D1BAFB}"/>
              </a:ext>
            </a:extLst>
          </p:cNvPr>
          <p:cNvSpPr txBox="1"/>
          <p:nvPr/>
        </p:nvSpPr>
        <p:spPr>
          <a:xfrm>
            <a:off x="2226446" y="2883353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②</a:t>
            </a:r>
            <a:r>
              <a:rPr lang="ko-KR" altLang="en-US" sz="1000" dirty="0"/>
              <a:t> </a:t>
            </a:r>
            <a:r>
              <a:rPr lang="en-US" altLang="ko-KR" sz="1000" dirty="0" err="1"/>
              <a:t>ae_txn_sql_detail</a:t>
            </a:r>
            <a:r>
              <a:rPr lang="en-US" altLang="ko-KR" sz="1000" dirty="0"/>
              <a:t> </a:t>
            </a:r>
            <a:r>
              <a:rPr lang="ko-KR" altLang="en-US" sz="1000" dirty="0"/>
              <a:t>테이블에서 </a:t>
            </a:r>
            <a:endParaRPr lang="en-US" altLang="ko-KR" sz="1000" dirty="0"/>
          </a:p>
          <a:p>
            <a:r>
              <a:rPr lang="ko-KR" altLang="en-US" sz="1000" dirty="0"/>
              <a:t>해당하는 날짜</a:t>
            </a:r>
            <a:r>
              <a:rPr lang="en-US" altLang="ko-KR" sz="1000" dirty="0"/>
              <a:t>(20230320)</a:t>
            </a:r>
            <a:r>
              <a:rPr lang="ko-KR" altLang="en-US" sz="1000" dirty="0"/>
              <a:t>의 </a:t>
            </a:r>
            <a:r>
              <a:rPr lang="en-US" altLang="ko-KR" sz="1000" dirty="0" err="1"/>
              <a:t>sql_id</a:t>
            </a:r>
            <a:r>
              <a:rPr lang="ko-KR" altLang="en-US" sz="1000" dirty="0"/>
              <a:t>를 추출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63175D-C2B4-63D6-E578-10825E1D7E66}"/>
              </a:ext>
            </a:extLst>
          </p:cNvPr>
          <p:cNvSpPr txBox="1"/>
          <p:nvPr/>
        </p:nvSpPr>
        <p:spPr>
          <a:xfrm>
            <a:off x="3404327" y="3560497"/>
            <a:ext cx="24128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③</a:t>
            </a:r>
            <a:r>
              <a:rPr lang="ko-KR" altLang="en-US" sz="1000" dirty="0"/>
              <a:t> ②에서 추출한 </a:t>
            </a:r>
            <a:r>
              <a:rPr lang="en-US" altLang="ko-KR" sz="1000" dirty="0" err="1"/>
              <a:t>sql_id</a:t>
            </a:r>
            <a:r>
              <a:rPr lang="ko-KR" altLang="en-US" sz="1000" dirty="0"/>
              <a:t>와 동일한 </a:t>
            </a:r>
            <a:r>
              <a:rPr lang="en-US" altLang="ko-KR" sz="1000" dirty="0" err="1"/>
              <a:t>sql_id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그에 따른 </a:t>
            </a:r>
            <a:r>
              <a:rPr lang="en-US" altLang="ko-KR" sz="1000" dirty="0"/>
              <a:t>sql_text_100, </a:t>
            </a:r>
            <a:r>
              <a:rPr lang="en-US" altLang="ko-KR" sz="1000" dirty="0" err="1"/>
              <a:t>sql_text</a:t>
            </a:r>
            <a:r>
              <a:rPr lang="ko-KR" altLang="en-US" sz="1000" dirty="0"/>
              <a:t>를 </a:t>
            </a:r>
            <a:endParaRPr lang="en-US" altLang="ko-KR" sz="1000" dirty="0"/>
          </a:p>
          <a:p>
            <a:r>
              <a:rPr lang="en-US" altLang="ko-KR" sz="1000" dirty="0" err="1"/>
              <a:t>ae_was_sql_text</a:t>
            </a:r>
            <a:r>
              <a:rPr lang="ko-KR" altLang="en-US" sz="1000" dirty="0"/>
              <a:t>에서 추출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C037F8-91A7-FBF1-765D-819A11BE94FC}"/>
              </a:ext>
            </a:extLst>
          </p:cNvPr>
          <p:cNvSpPr/>
          <p:nvPr/>
        </p:nvSpPr>
        <p:spPr>
          <a:xfrm>
            <a:off x="539732" y="4311067"/>
            <a:ext cx="1294108" cy="333078"/>
          </a:xfrm>
          <a:prstGeom prst="rect">
            <a:avLst/>
          </a:prstGeom>
          <a:noFill/>
          <a:ln w="38100">
            <a:solidFill>
              <a:srgbClr val="3C81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7A8576-57BA-3AC8-8BBD-F6C73BB3BCE6}"/>
              </a:ext>
            </a:extLst>
          </p:cNvPr>
          <p:cNvSpPr/>
          <p:nvPr/>
        </p:nvSpPr>
        <p:spPr>
          <a:xfrm>
            <a:off x="7793859" y="1450150"/>
            <a:ext cx="1619551" cy="333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파케이</a:t>
            </a:r>
            <a:r>
              <a:rPr lang="ko-KR" altLang="en-US" sz="1500" dirty="0">
                <a:solidFill>
                  <a:schemeClr val="tx1"/>
                </a:solidFill>
              </a:rPr>
              <a:t> 파일</a:t>
            </a:r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113AB1D3-9E63-5DD3-04DE-AE4A5B3CE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0866"/>
              </p:ext>
            </p:extLst>
          </p:nvPr>
        </p:nvGraphicFramePr>
        <p:xfrm>
          <a:off x="240224" y="5327151"/>
          <a:ext cx="531429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715">
                  <a:extLst>
                    <a:ext uri="{9D8B030D-6E8A-4147-A177-3AD203B41FA5}">
                      <a16:colId xmlns:a16="http://schemas.microsoft.com/office/drawing/2014/main" val="4274606796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805587723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678817758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806877111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4285679322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3204996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sql_</a:t>
                      </a:r>
                      <a:r>
                        <a:rPr lang="en-US" altLang="ko-KR" sz="1000" dirty="0" err="1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sql_</a:t>
                      </a:r>
                      <a:r>
                        <a:rPr lang="en-US" altLang="ko-KR" sz="1000" dirty="0" err="1"/>
                        <a:t>text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sql_text_100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first_token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last_token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1-250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token_len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09413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C86DD0A-6E8E-3CC5-DF6B-99C768D5CC1F}"/>
              </a:ext>
            </a:extLst>
          </p:cNvPr>
          <p:cNvCxnSpPr/>
          <p:nvPr/>
        </p:nvCxnSpPr>
        <p:spPr>
          <a:xfrm>
            <a:off x="2398374" y="4743939"/>
            <a:ext cx="0" cy="50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EE0A6F0-9136-E1FE-2B21-0E8E721D58DC}"/>
              </a:ext>
            </a:extLst>
          </p:cNvPr>
          <p:cNvCxnSpPr>
            <a:cxnSpLocks/>
          </p:cNvCxnSpPr>
          <p:nvPr/>
        </p:nvCxnSpPr>
        <p:spPr>
          <a:xfrm rot="5400000">
            <a:off x="2142376" y="1648293"/>
            <a:ext cx="1930672" cy="3423961"/>
          </a:xfrm>
          <a:prstGeom prst="bentConnector3">
            <a:avLst>
              <a:gd name="adj1" fmla="val 548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873672-64F6-E37C-264F-82E5F6AEA91F}"/>
              </a:ext>
            </a:extLst>
          </p:cNvPr>
          <p:cNvSpPr txBox="1"/>
          <p:nvPr/>
        </p:nvSpPr>
        <p:spPr>
          <a:xfrm>
            <a:off x="2461440" y="4843946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reconstruct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C9ADB9-9C74-42AC-6E1E-3EF53009F8CB}"/>
              </a:ext>
            </a:extLst>
          </p:cNvPr>
          <p:cNvSpPr txBox="1"/>
          <p:nvPr/>
        </p:nvSpPr>
        <p:spPr>
          <a:xfrm>
            <a:off x="7294951" y="1114038"/>
            <a:ext cx="2943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④</a:t>
            </a:r>
            <a:r>
              <a:rPr lang="ko-KR" altLang="en-US" sz="1000" dirty="0"/>
              <a:t> </a:t>
            </a:r>
            <a:r>
              <a:rPr lang="en-US" altLang="ko-KR" sz="1000" dirty="0"/>
              <a:t>ae_db_sql_text_230320###.parquet </a:t>
            </a:r>
            <a:r>
              <a:rPr lang="ko-KR" altLang="en-US" sz="1000" dirty="0"/>
              <a:t>파일 불러옴</a:t>
            </a:r>
          </a:p>
        </p:txBody>
      </p: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770C4176-F3FE-0E33-9E05-AAC0EAC8A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89502"/>
              </p:ext>
            </p:extLst>
          </p:nvPr>
        </p:nvGraphicFramePr>
        <p:xfrm>
          <a:off x="6188988" y="2030156"/>
          <a:ext cx="552342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685">
                  <a:extLst>
                    <a:ext uri="{9D8B030D-6E8A-4147-A177-3AD203B41FA5}">
                      <a16:colId xmlns:a16="http://schemas.microsoft.com/office/drawing/2014/main" val="1743888615"/>
                    </a:ext>
                  </a:extLst>
                </a:gridCol>
                <a:gridCol w="1104685">
                  <a:extLst>
                    <a:ext uri="{9D8B030D-6E8A-4147-A177-3AD203B41FA5}">
                      <a16:colId xmlns:a16="http://schemas.microsoft.com/office/drawing/2014/main" val="2009698062"/>
                    </a:ext>
                  </a:extLst>
                </a:gridCol>
                <a:gridCol w="1104685">
                  <a:extLst>
                    <a:ext uri="{9D8B030D-6E8A-4147-A177-3AD203B41FA5}">
                      <a16:colId xmlns:a16="http://schemas.microsoft.com/office/drawing/2014/main" val="1159563898"/>
                    </a:ext>
                  </a:extLst>
                </a:gridCol>
                <a:gridCol w="1104685">
                  <a:extLst>
                    <a:ext uri="{9D8B030D-6E8A-4147-A177-3AD203B41FA5}">
                      <a16:colId xmlns:a16="http://schemas.microsoft.com/office/drawing/2014/main" val="1588536156"/>
                    </a:ext>
                  </a:extLst>
                </a:gridCol>
                <a:gridCol w="1104685">
                  <a:extLst>
                    <a:ext uri="{9D8B030D-6E8A-4147-A177-3AD203B41FA5}">
                      <a16:colId xmlns:a16="http://schemas.microsoft.com/office/drawing/2014/main" val="2786394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sql_uid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sql_text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first_token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last_token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1-250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token_len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3952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C214D6-DCAE-1D74-6336-2CCADC418382}"/>
              </a:ext>
            </a:extLst>
          </p:cNvPr>
          <p:cNvSpPr/>
          <p:nvPr/>
        </p:nvSpPr>
        <p:spPr>
          <a:xfrm>
            <a:off x="6188989" y="2008273"/>
            <a:ext cx="5523425" cy="405978"/>
          </a:xfrm>
          <a:prstGeom prst="rect">
            <a:avLst/>
          </a:prstGeom>
          <a:noFill/>
          <a:ln w="38100">
            <a:solidFill>
              <a:srgbClr val="FF4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8A1F753-CB87-74C3-99BD-745AC063D524}"/>
              </a:ext>
            </a:extLst>
          </p:cNvPr>
          <p:cNvSpPr/>
          <p:nvPr/>
        </p:nvSpPr>
        <p:spPr>
          <a:xfrm>
            <a:off x="240223" y="5307665"/>
            <a:ext cx="5314291" cy="435211"/>
          </a:xfrm>
          <a:prstGeom prst="rect">
            <a:avLst/>
          </a:prstGeom>
          <a:noFill/>
          <a:ln w="38100">
            <a:solidFill>
              <a:srgbClr val="FF4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84A2B141-2DB3-B56A-5689-D374233DB166}"/>
              </a:ext>
            </a:extLst>
          </p:cNvPr>
          <p:cNvCxnSpPr>
            <a:cxnSpLocks/>
          </p:cNvCxnSpPr>
          <p:nvPr/>
        </p:nvCxnSpPr>
        <p:spPr>
          <a:xfrm flipV="1">
            <a:off x="5617579" y="2445341"/>
            <a:ext cx="3396188" cy="311102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9977690-FF15-44CE-F0A6-B3EF6C12A213}"/>
              </a:ext>
            </a:extLst>
          </p:cNvPr>
          <p:cNvSpPr txBox="1"/>
          <p:nvPr/>
        </p:nvSpPr>
        <p:spPr>
          <a:xfrm>
            <a:off x="9076832" y="4202499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⑤</a:t>
            </a:r>
            <a:r>
              <a:rPr lang="ko-KR" altLang="en-US" sz="1000" dirty="0"/>
              <a:t> </a:t>
            </a:r>
            <a:r>
              <a:rPr lang="en-US" altLang="ko-KR" sz="1000" dirty="0"/>
              <a:t>merge </a:t>
            </a:r>
            <a:r>
              <a:rPr lang="ko-KR" altLang="en-US" sz="1000" dirty="0"/>
              <a:t>→ </a:t>
            </a:r>
            <a:r>
              <a:rPr lang="en-US" altLang="ko-KR" sz="1000" dirty="0" err="1"/>
              <a:t>result_df</a:t>
            </a:r>
            <a:r>
              <a:rPr lang="en-US" altLang="ko-KR" sz="1000" dirty="0"/>
              <a:t>  </a:t>
            </a:r>
            <a:r>
              <a:rPr lang="ko-KR" altLang="en-US" sz="1000" dirty="0"/>
              <a:t>→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48" name="그림 47" descr="텍스트, 방, 도박장, 벡터 그래픽이(가) 표시된 사진&#10;&#10;자동 생성된 설명">
            <a:extLst>
              <a:ext uri="{FF2B5EF4-FFF2-40B4-BE49-F238E27FC236}">
                <a16:creationId xmlns:a16="http://schemas.microsoft.com/office/drawing/2014/main" id="{50563FF9-B1A1-AF66-8BC2-BE5356C02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7"/>
          <a:stretch/>
        </p:blipFill>
        <p:spPr>
          <a:xfrm>
            <a:off x="10549618" y="3789759"/>
            <a:ext cx="1138290" cy="105514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2953086-1E85-833D-A792-B9A0CECE7528}"/>
              </a:ext>
            </a:extLst>
          </p:cNvPr>
          <p:cNvSpPr txBox="1"/>
          <p:nvPr/>
        </p:nvSpPr>
        <p:spPr>
          <a:xfrm>
            <a:off x="10484038" y="4810391"/>
            <a:ext cx="12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ae_sql_text</a:t>
            </a:r>
            <a:endParaRPr lang="ko-KR" altLang="en-US" sz="1800" dirty="0"/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F1CAFB07-9BFE-6FEA-09E2-6B54839057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9" y="-72803"/>
            <a:ext cx="6851650" cy="781487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⑧ 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en-US" altLang="ko-KR" sz="2000" b="1" dirty="0" err="1">
                <a:solidFill>
                  <a:schemeClr val="tx1"/>
                </a:solidFill>
              </a:rPr>
              <a:t>sql_text_merge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로직 개선</a:t>
            </a:r>
          </a:p>
        </p:txBody>
      </p:sp>
    </p:spTree>
    <p:extLst>
      <p:ext uri="{BB962C8B-B14F-4D97-AF65-F5344CB8AC3E}">
        <p14:creationId xmlns:p14="http://schemas.microsoft.com/office/powerpoint/2010/main" val="3188334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658341-C062-4A28-BFBB-EB44E34275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⑨ </a:t>
            </a:r>
            <a:r>
              <a:rPr lang="ko-KR" altLang="en-US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en-US" altLang="ko-KR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 err="1">
                <a:solidFill>
                  <a:schemeClr val="tx1"/>
                </a:solidFill>
              </a:rPr>
              <a:t>_text_template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6C45-F97B-4791-AF95-E05279B347C2}"/>
              </a:ext>
            </a:extLst>
          </p:cNvPr>
          <p:cNvSpPr txBox="1"/>
          <p:nvPr/>
        </p:nvSpPr>
        <p:spPr>
          <a:xfrm>
            <a:off x="553499" y="708684"/>
            <a:ext cx="1029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1. Was </a:t>
            </a:r>
            <a:r>
              <a:rPr lang="en-US" altLang="ko-KR" sz="1800" dirty="0" err="1"/>
              <a:t>sql</a:t>
            </a:r>
            <a:r>
              <a:rPr lang="en-US" altLang="ko-KR" sz="1800" dirty="0"/>
              <a:t> text </a:t>
            </a:r>
            <a:r>
              <a:rPr lang="ko-KR" altLang="en-US" sz="1800" dirty="0"/>
              <a:t>분석 시 </a:t>
            </a:r>
            <a:r>
              <a:rPr lang="en-US" altLang="ko-KR" sz="1800" dirty="0" err="1"/>
              <a:t>ae_was_sql_text</a:t>
            </a:r>
            <a:r>
              <a:rPr lang="en-US" altLang="ko-KR" sz="1800" dirty="0"/>
              <a:t> </a:t>
            </a:r>
            <a:r>
              <a:rPr lang="ko-KR" altLang="en-US" sz="1800" dirty="0"/>
              <a:t>테이블 확인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E1F387-3437-441C-9207-829F22919C6E}"/>
              </a:ext>
            </a:extLst>
          </p:cNvPr>
          <p:cNvGrpSpPr/>
          <p:nvPr/>
        </p:nvGrpSpPr>
        <p:grpSpPr>
          <a:xfrm>
            <a:off x="628650" y="1190645"/>
            <a:ext cx="9277350" cy="992118"/>
            <a:chOff x="628650" y="1336044"/>
            <a:chExt cx="10295476" cy="123158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549665B-73D3-4A9F-A03C-5477D461F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336044"/>
              <a:ext cx="10295476" cy="123158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62D47DA-439C-4D01-B082-52C980758A80}"/>
                </a:ext>
              </a:extLst>
            </p:cNvPr>
            <p:cNvSpPr/>
            <p:nvPr/>
          </p:nvSpPr>
          <p:spPr>
            <a:xfrm>
              <a:off x="10219276" y="1336044"/>
              <a:ext cx="704850" cy="123158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23E6E52-CD94-4505-B7E8-35D409477DB4}"/>
              </a:ext>
            </a:extLst>
          </p:cNvPr>
          <p:cNvSpPr txBox="1"/>
          <p:nvPr/>
        </p:nvSpPr>
        <p:spPr>
          <a:xfrm>
            <a:off x="553499" y="2328162"/>
            <a:ext cx="1029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2. DB </a:t>
            </a:r>
            <a:r>
              <a:rPr lang="en-US" altLang="ko-KR" sz="1800" dirty="0" err="1"/>
              <a:t>sql</a:t>
            </a:r>
            <a:r>
              <a:rPr lang="en-US" altLang="ko-KR" sz="1800" dirty="0"/>
              <a:t> text </a:t>
            </a:r>
            <a:r>
              <a:rPr lang="ko-KR" altLang="en-US" sz="1800" dirty="0"/>
              <a:t>분석 시 </a:t>
            </a:r>
            <a:r>
              <a:rPr lang="en-US" altLang="ko-KR" sz="1800" dirty="0" err="1"/>
              <a:t>ae_db_sql_template_map</a:t>
            </a:r>
            <a:r>
              <a:rPr lang="en-US" altLang="ko-KR" sz="1800" dirty="0"/>
              <a:t> </a:t>
            </a:r>
            <a:r>
              <a:rPr lang="ko-KR" altLang="en-US" sz="1800" dirty="0"/>
              <a:t>테이블 확인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194475B-D19F-4608-A178-C20F4931C02B}"/>
              </a:ext>
            </a:extLst>
          </p:cNvPr>
          <p:cNvGrpSpPr/>
          <p:nvPr/>
        </p:nvGrpSpPr>
        <p:grpSpPr>
          <a:xfrm>
            <a:off x="628650" y="2815764"/>
            <a:ext cx="6153150" cy="1104747"/>
            <a:chOff x="628650" y="3301839"/>
            <a:chExt cx="7009351" cy="15858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BE15BAF-52FE-41EA-AEF3-6A05AD210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3301839"/>
              <a:ext cx="7009351" cy="158586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9C5E23-C0E1-4B48-B56E-574F05A1617E}"/>
                </a:ext>
              </a:extLst>
            </p:cNvPr>
            <p:cNvSpPr/>
            <p:nvPr/>
          </p:nvSpPr>
          <p:spPr>
            <a:xfrm>
              <a:off x="3741199" y="3340782"/>
              <a:ext cx="1030826" cy="150798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C4D1BA4-5F05-4E97-87B9-C164E3B84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99" y="4788641"/>
            <a:ext cx="10370627" cy="976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9970B2-5C99-4C55-8DD7-85FFBDD46ECB}"/>
              </a:ext>
            </a:extLst>
          </p:cNvPr>
          <p:cNvSpPr txBox="1"/>
          <p:nvPr/>
        </p:nvSpPr>
        <p:spPr>
          <a:xfrm>
            <a:off x="553499" y="4275756"/>
            <a:ext cx="1029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3. (</a:t>
            </a:r>
            <a:r>
              <a:rPr lang="ko-KR" altLang="en-US" sz="1800" dirty="0"/>
              <a:t>디버깅용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cluster_id</a:t>
            </a:r>
            <a:r>
              <a:rPr lang="ko-KR" altLang="en-US" sz="1800" dirty="0"/>
              <a:t>별 </a:t>
            </a:r>
            <a:r>
              <a:rPr lang="en-US" altLang="ko-KR" sz="1800" dirty="0" err="1"/>
              <a:t>sql_template</a:t>
            </a:r>
            <a:r>
              <a:rPr lang="en-US" altLang="ko-KR" sz="1800" dirty="0"/>
              <a:t> (, </a:t>
            </a:r>
            <a:r>
              <a:rPr lang="ko-KR" altLang="en-US" sz="1800" dirty="0"/>
              <a:t>치환됨</a:t>
            </a:r>
            <a:r>
              <a:rPr lang="en-US" altLang="ko-KR" sz="1800" dirty="0"/>
              <a:t>)</a:t>
            </a:r>
            <a:r>
              <a:rPr lang="ko-KR" altLang="en-US" sz="1800" dirty="0"/>
              <a:t>과 해당 </a:t>
            </a:r>
            <a:r>
              <a:rPr lang="en-US" altLang="ko-KR" sz="1800" dirty="0" err="1"/>
              <a:t>cluster_id</a:t>
            </a:r>
            <a:r>
              <a:rPr lang="ko-KR" altLang="en-US" sz="1800" dirty="0"/>
              <a:t>로 분석된 </a:t>
            </a:r>
            <a:r>
              <a:rPr lang="en-US" altLang="ko-KR" sz="1800" dirty="0" err="1"/>
              <a:t>sql_text</a:t>
            </a:r>
            <a:r>
              <a:rPr lang="ko-KR" altLang="en-US" sz="1800" dirty="0"/>
              <a:t>의</a:t>
            </a:r>
            <a:r>
              <a:rPr lang="en-US" altLang="ko-KR" sz="1800" dirty="0"/>
              <a:t> </a:t>
            </a:r>
            <a:r>
              <a:rPr lang="ko-KR" altLang="en-US" sz="1800" dirty="0"/>
              <a:t>총합</a:t>
            </a:r>
          </a:p>
        </p:txBody>
      </p:sp>
    </p:spTree>
    <p:extLst>
      <p:ext uri="{BB962C8B-B14F-4D97-AF65-F5344CB8AC3E}">
        <p14:creationId xmlns:p14="http://schemas.microsoft.com/office/powerpoint/2010/main" val="4139881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F8D6F3E9-66F9-07AD-106E-E41B7D096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9" y="-72803"/>
            <a:ext cx="6851650" cy="781487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tx1"/>
                </a:solidFill>
              </a:rPr>
              <a:t>⑩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en-US" altLang="ko-KR" b="1" dirty="0" err="1">
                <a:solidFill>
                  <a:schemeClr val="tx1"/>
                </a:solidFill>
              </a:rPr>
              <a:t>ae_bind_sql_elapse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0B68C7-D220-12A0-57D3-6420C3415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42" y="1426749"/>
            <a:ext cx="3333750" cy="35066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3BB8CA-0F51-EF2D-F34C-3DB003880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03" y="1426749"/>
            <a:ext cx="4771932" cy="350662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443BEA1-CC6E-6ADA-1D4C-3073E3B05D95}"/>
              </a:ext>
            </a:extLst>
          </p:cNvPr>
          <p:cNvSpPr/>
          <p:nvPr/>
        </p:nvSpPr>
        <p:spPr>
          <a:xfrm>
            <a:off x="4762614" y="2754990"/>
            <a:ext cx="876692" cy="9709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B53A9-4626-1C0B-0B97-6A595EDF86F0}"/>
              </a:ext>
            </a:extLst>
          </p:cNvPr>
          <p:cNvSpPr/>
          <p:nvPr/>
        </p:nvSpPr>
        <p:spPr>
          <a:xfrm>
            <a:off x="5976703" y="1426749"/>
            <a:ext cx="4771932" cy="3506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2D844-77CF-0A82-84D4-D9A857AE2C14}"/>
              </a:ext>
            </a:extLst>
          </p:cNvPr>
          <p:cNvSpPr/>
          <p:nvPr/>
        </p:nvSpPr>
        <p:spPr>
          <a:xfrm>
            <a:off x="1010942" y="1426748"/>
            <a:ext cx="3333750" cy="3506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11B58-4990-969D-4D11-032FFEAA3ACC}"/>
              </a:ext>
            </a:extLst>
          </p:cNvPr>
          <p:cNvSpPr txBox="1"/>
          <p:nvPr/>
        </p:nvSpPr>
        <p:spPr>
          <a:xfrm>
            <a:off x="665711" y="645261"/>
            <a:ext cx="4534446" cy="442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err="1"/>
              <a:t>bind_list</a:t>
            </a:r>
            <a:r>
              <a:rPr lang="ko-KR" altLang="en-US" sz="1700" dirty="0"/>
              <a:t>값 </a:t>
            </a:r>
            <a:r>
              <a:rPr lang="ko-KR" altLang="en-US" sz="1700" dirty="0" err="1"/>
              <a:t>복호화하여</a:t>
            </a:r>
            <a:r>
              <a:rPr lang="ko-KR" altLang="en-US" sz="1700" dirty="0"/>
              <a:t> </a:t>
            </a:r>
            <a:r>
              <a:rPr lang="en-US" altLang="ko-KR" sz="1700" dirty="0" err="1"/>
              <a:t>bind_value</a:t>
            </a:r>
            <a:r>
              <a:rPr lang="ko-KR" altLang="en-US" sz="1700" dirty="0"/>
              <a:t>에 </a:t>
            </a:r>
            <a:r>
              <a:rPr lang="en-US" altLang="ko-KR" sz="1700" dirty="0"/>
              <a:t>data insert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8AFC3A-5B7D-8346-081E-E678B01747F4}"/>
              </a:ext>
            </a:extLst>
          </p:cNvPr>
          <p:cNvSpPr/>
          <p:nvPr/>
        </p:nvSpPr>
        <p:spPr>
          <a:xfrm>
            <a:off x="1010942" y="1426748"/>
            <a:ext cx="3333750" cy="185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A7FA38-451F-32B8-F305-A7CAB61B21B9}"/>
              </a:ext>
            </a:extLst>
          </p:cNvPr>
          <p:cNvSpPr/>
          <p:nvPr/>
        </p:nvSpPr>
        <p:spPr>
          <a:xfrm>
            <a:off x="5976703" y="1425069"/>
            <a:ext cx="4771932" cy="124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18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/>
              <a:t>04. Appendix</a:t>
            </a:r>
            <a:endParaRPr lang="ko-KR" altLang="en-US" sz="3700" b="1" dirty="0"/>
          </a:p>
        </p:txBody>
      </p:sp>
    </p:spTree>
    <p:extLst>
      <p:ext uri="{BB962C8B-B14F-4D97-AF65-F5344CB8AC3E}">
        <p14:creationId xmlns:p14="http://schemas.microsoft.com/office/powerpoint/2010/main" val="196161539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74C9EA9B-BF00-6CDD-48E3-E8D77CA2E2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8" y="-73025"/>
            <a:ext cx="6851650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① 분석 모듈 </a:t>
            </a:r>
            <a:r>
              <a:rPr lang="en-US" altLang="ko-KR" sz="2000" b="1" dirty="0"/>
              <a:t>DB export / import </a:t>
            </a:r>
            <a:r>
              <a:rPr lang="ko-KR" altLang="en-US" sz="2000" b="1" dirty="0"/>
              <a:t>기능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EAE9D9-852A-44F1-85F7-6A4CED759EA6}"/>
              </a:ext>
            </a:extLst>
          </p:cNvPr>
          <p:cNvGrpSpPr/>
          <p:nvPr/>
        </p:nvGrpSpPr>
        <p:grpSpPr>
          <a:xfrm>
            <a:off x="728773" y="708684"/>
            <a:ext cx="9728625" cy="5660364"/>
            <a:chOff x="728773" y="708684"/>
            <a:chExt cx="9728625" cy="566036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C3F2D83-FFD6-4A14-898F-0318AAECF2C3}"/>
                </a:ext>
              </a:extLst>
            </p:cNvPr>
            <p:cNvGrpSpPr/>
            <p:nvPr/>
          </p:nvGrpSpPr>
          <p:grpSpPr>
            <a:xfrm>
              <a:off x="728773" y="708684"/>
              <a:ext cx="9728625" cy="5660364"/>
              <a:chOff x="728773" y="708684"/>
              <a:chExt cx="9728625" cy="566036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2A1094-C484-4513-A7E7-D42E0EB3A2A7}"/>
                  </a:ext>
                </a:extLst>
              </p:cNvPr>
              <p:cNvSpPr txBox="1"/>
              <p:nvPr/>
            </p:nvSpPr>
            <p:spPr>
              <a:xfrm>
                <a:off x="728773" y="708684"/>
                <a:ext cx="9728625" cy="2339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분석 모듈에서 사용한 </a:t>
                </a:r>
                <a:r>
                  <a:rPr lang="en-US" altLang="ko-KR" sz="1600" dirty="0"/>
                  <a:t>DB data</a:t>
                </a:r>
                <a:r>
                  <a:rPr lang="ko-KR" altLang="en-US" sz="1600" dirty="0"/>
                  <a:t>를 </a:t>
                </a:r>
                <a:r>
                  <a:rPr lang="en-US" altLang="ko-KR" sz="1600" dirty="0"/>
                  <a:t>parquet </a:t>
                </a:r>
                <a:r>
                  <a:rPr lang="ko-KR" altLang="en-US" sz="1600" dirty="0"/>
                  <a:t>파일로 </a:t>
                </a:r>
                <a:r>
                  <a:rPr lang="en-US" altLang="ko-KR" sz="1600" dirty="0"/>
                  <a:t>export / import </a:t>
                </a:r>
                <a:r>
                  <a:rPr lang="ko-KR" altLang="en-US" sz="1600" dirty="0"/>
                  <a:t>하기 위한 기능</a:t>
                </a:r>
                <a:r>
                  <a:rPr lang="en-US" altLang="ko-KR" sz="1600" dirty="0"/>
                  <a:t>. </a:t>
                </a:r>
              </a:p>
              <a:p>
                <a:r>
                  <a:rPr lang="en-US" altLang="ko-KR" sz="1600" dirty="0"/>
                  <a:t>export/import </a:t>
                </a:r>
                <a:r>
                  <a:rPr lang="ko-KR" altLang="en-US" sz="1600" dirty="0"/>
                  <a:t>되는 </a:t>
                </a:r>
                <a:r>
                  <a:rPr lang="en-US" altLang="ko-KR" sz="1600" dirty="0"/>
                  <a:t>DB </a:t>
                </a:r>
                <a:r>
                  <a:rPr lang="ko-KR" altLang="en-US" sz="1600" dirty="0"/>
                  <a:t>타겟은 </a:t>
                </a:r>
                <a:r>
                  <a:rPr lang="en-US" altLang="ko-KR" sz="1600" dirty="0"/>
                  <a:t>/resources/config/config-</a:t>
                </a:r>
                <a:r>
                  <a:rPr lang="en-US" altLang="ko-KR" sz="1600" dirty="0" err="1"/>
                  <a:t>prod.json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 err="1"/>
                  <a:t>analysis_repo</a:t>
                </a:r>
                <a:r>
                  <a:rPr lang="ko-KR" altLang="en-US" sz="1600" dirty="0"/>
                  <a:t>의 정보를 기준으로 동작한다</a:t>
                </a:r>
                <a:r>
                  <a:rPr lang="en-US" altLang="ko-KR" sz="1600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sz="1400" dirty="0"/>
                  <a:t>DB export </a:t>
                </a:r>
              </a:p>
              <a:p>
                <a:r>
                  <a:rPr lang="en-US" altLang="ko-KR" sz="1400" dirty="0"/>
                  <a:t>{module root path}/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call .</a:t>
                </a:r>
                <a:r>
                  <a:rPr lang="en-US" altLang="ko-KR" sz="1400" dirty="0" err="1">
                    <a:solidFill>
                      <a:srgbClr val="FF0000"/>
                    </a:solidFill>
                  </a:rPr>
                  <a:t>venv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/Scripts/activate </a:t>
                </a:r>
                <a:r>
                  <a:rPr lang="ko-KR" altLang="en-US" sz="1800" dirty="0"/>
                  <a:t>⏎ 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가상환경 활성화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>
                    <a:solidFill>
                      <a:srgbClr val="FF0000"/>
                    </a:solidFill>
                  </a:rPr>
                  <a:t>(.</a:t>
                </a:r>
                <a:r>
                  <a:rPr lang="en-US" altLang="ko-KR" sz="1400" dirty="0" err="1">
                    <a:solidFill>
                      <a:srgbClr val="FF0000"/>
                    </a:solidFill>
                  </a:rPr>
                  <a:t>venv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ko-KR" sz="1400" dirty="0"/>
                  <a:t>{module root path}/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python –m </a:t>
                </a:r>
                <a:r>
                  <a:rPr lang="en-US" altLang="ko-KR" sz="1400" dirty="0" err="1">
                    <a:solidFill>
                      <a:srgbClr val="FF0000"/>
                    </a:solidFill>
                  </a:rPr>
                  <a:t>src.common.file_export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800" dirty="0"/>
                  <a:t>⏎ </a:t>
                </a:r>
                <a:r>
                  <a:rPr lang="en-US" altLang="ko-KR" sz="1400" dirty="0"/>
                  <a:t>(export </a:t>
                </a:r>
                <a:r>
                  <a:rPr lang="ko-KR" altLang="en-US" sz="1400" dirty="0"/>
                  <a:t>실행</a:t>
                </a:r>
                <a:r>
                  <a:rPr lang="en-US" altLang="ko-KR" sz="1400" dirty="0"/>
                  <a:t>)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/logs/etc.log</a:t>
                </a:r>
                <a:r>
                  <a:rPr lang="ko-KR" altLang="en-US" sz="1600" dirty="0"/>
                  <a:t> 확인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ko-KR" altLang="en-US" sz="1600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B6EAB1-C04D-404D-BF9B-5CEE12C498A8}"/>
                  </a:ext>
                </a:extLst>
              </p:cNvPr>
              <p:cNvSpPr txBox="1"/>
              <p:nvPr/>
            </p:nvSpPr>
            <p:spPr>
              <a:xfrm>
                <a:off x="728773" y="4225003"/>
                <a:ext cx="76718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/export/</a:t>
                </a:r>
                <a:r>
                  <a:rPr lang="en-US" altLang="ko-KR" sz="1600" dirty="0" err="1"/>
                  <a:t>etc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폴더 확인</a:t>
                </a:r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5A7A761C-DDD8-4B7F-99C9-86F912165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2960" y="4619075"/>
                <a:ext cx="3084275" cy="1749973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2957C04-6B5C-4322-864E-7233D9353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960" y="2683687"/>
              <a:ext cx="8540496" cy="1549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388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E55397-62E9-4976-BA26-53D46C74BA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① 분석 모듈 </a:t>
            </a:r>
            <a:r>
              <a:rPr lang="en-US" altLang="ko-KR" sz="2000" b="1" dirty="0"/>
              <a:t>DB export / import </a:t>
            </a:r>
            <a:r>
              <a:rPr lang="ko-KR" altLang="en-US" sz="2000" b="1" dirty="0"/>
              <a:t>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30988-56BE-4B4C-B83B-A44CA36CCDAF}"/>
              </a:ext>
            </a:extLst>
          </p:cNvPr>
          <p:cNvSpPr txBox="1"/>
          <p:nvPr/>
        </p:nvSpPr>
        <p:spPr>
          <a:xfrm>
            <a:off x="728773" y="708684"/>
            <a:ext cx="1000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분석 </a:t>
            </a:r>
            <a:r>
              <a:rPr lang="en-US" altLang="ko-KR" sz="1600" dirty="0"/>
              <a:t>DB</a:t>
            </a:r>
            <a:r>
              <a:rPr lang="ko-KR" altLang="en-US" sz="1600" dirty="0"/>
              <a:t>에서 사용하는 모든 테이블을 </a:t>
            </a:r>
            <a:r>
              <a:rPr lang="en-US" altLang="ko-KR" sz="1600" dirty="0"/>
              <a:t>parquet export </a:t>
            </a:r>
            <a:r>
              <a:rPr lang="ko-KR" altLang="en-US" sz="1600" dirty="0"/>
              <a:t>하지만 </a:t>
            </a:r>
            <a:r>
              <a:rPr lang="en-US" altLang="ko-KR" sz="1600" dirty="0"/>
              <a:t>export</a:t>
            </a:r>
            <a:r>
              <a:rPr lang="ko-KR" altLang="en-US" sz="1600" dirty="0"/>
              <a:t>가 필요 없는 테이블은 코드상에 수정해주면 </a:t>
            </a:r>
            <a:endParaRPr lang="en-US" altLang="ko-KR" sz="1600" dirty="0"/>
          </a:p>
          <a:p>
            <a:r>
              <a:rPr lang="ko-KR" altLang="en-US" sz="1600" dirty="0"/>
              <a:t>제외 시킬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/src/common/file_export.py </a:t>
            </a:r>
            <a:r>
              <a:rPr lang="ko-KR" altLang="en-US" sz="1600" dirty="0"/>
              <a:t>파일을 편집기로 열어서 아래 캡처에 필요 없는 테이블을 주석 해제하면 됨</a:t>
            </a:r>
            <a:endParaRPr lang="en-US" altLang="ko-KR" sz="1600" dirty="0"/>
          </a:p>
          <a:p>
            <a:r>
              <a:rPr lang="ko-KR" altLang="en-US" sz="1600" dirty="0"/>
              <a:t>해제 후 이전 페이지에 표시된 실행 순서대로 실행 시키면 됨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74D448-8C5A-4EE6-9966-2DE6FB09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73" y="2279985"/>
            <a:ext cx="5400755" cy="41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57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E53B75-C767-4CA4-8733-ED5D516805FE}"/>
              </a:ext>
            </a:extLst>
          </p:cNvPr>
          <p:cNvSpPr txBox="1"/>
          <p:nvPr/>
        </p:nvSpPr>
        <p:spPr>
          <a:xfrm>
            <a:off x="728773" y="708684"/>
            <a:ext cx="79673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2. DB import</a:t>
            </a:r>
          </a:p>
          <a:p>
            <a:r>
              <a:rPr lang="en-US" altLang="ko-KR" sz="1600" dirty="0"/>
              <a:t>{module root path}/</a:t>
            </a:r>
            <a:r>
              <a:rPr lang="en-US" altLang="ko-KR" sz="1600" dirty="0">
                <a:solidFill>
                  <a:srgbClr val="FF0000"/>
                </a:solidFill>
              </a:rPr>
              <a:t>call .</a:t>
            </a:r>
            <a:r>
              <a:rPr lang="en-US" altLang="ko-KR" sz="1600" dirty="0" err="1">
                <a:solidFill>
                  <a:srgbClr val="FF0000"/>
                </a:solidFill>
              </a:rPr>
              <a:t>venv</a:t>
            </a:r>
            <a:r>
              <a:rPr lang="en-US" altLang="ko-KR" sz="1600" dirty="0">
                <a:solidFill>
                  <a:srgbClr val="FF0000"/>
                </a:solidFill>
              </a:rPr>
              <a:t>/Scripts/activate </a:t>
            </a:r>
            <a:r>
              <a:rPr lang="ko-KR" altLang="en-US" sz="2000" dirty="0"/>
              <a:t>⏎ </a:t>
            </a:r>
            <a:r>
              <a:rPr lang="en-US" altLang="ko-KR" sz="1600" dirty="0"/>
              <a:t>(</a:t>
            </a:r>
            <a:r>
              <a:rPr lang="ko-KR" altLang="en-US" sz="1600" dirty="0"/>
              <a:t>가상환경 활성화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(.</a:t>
            </a:r>
            <a:r>
              <a:rPr lang="en-US" altLang="ko-KR" sz="1600" dirty="0" err="1">
                <a:solidFill>
                  <a:srgbClr val="FF0000"/>
                </a:solidFill>
              </a:rPr>
              <a:t>venv</a:t>
            </a:r>
            <a:r>
              <a:rPr lang="en-US" altLang="ko-KR" sz="1600" dirty="0">
                <a:solidFill>
                  <a:srgbClr val="FF0000"/>
                </a:solidFill>
              </a:rPr>
              <a:t>) </a:t>
            </a:r>
            <a:r>
              <a:rPr lang="en-US" altLang="ko-KR" sz="1600" dirty="0"/>
              <a:t>{module root path}/</a:t>
            </a:r>
            <a:r>
              <a:rPr lang="en-US" altLang="ko-KR" sz="1600" dirty="0">
                <a:solidFill>
                  <a:srgbClr val="FF0000"/>
                </a:solidFill>
              </a:rPr>
              <a:t>python –m </a:t>
            </a:r>
            <a:r>
              <a:rPr lang="en-US" altLang="ko-KR" sz="1600" dirty="0" err="1">
                <a:solidFill>
                  <a:srgbClr val="FF0000"/>
                </a:solidFill>
              </a:rPr>
              <a:t>src.common.file_export</a:t>
            </a:r>
            <a:r>
              <a:rPr lang="en-US" altLang="ko-KR" sz="1600" dirty="0">
                <a:solidFill>
                  <a:srgbClr val="FF0000"/>
                </a:solidFill>
              </a:rPr>
              <a:t> --proc insert </a:t>
            </a:r>
            <a:r>
              <a:rPr lang="ko-KR" altLang="en-US" sz="2000" dirty="0"/>
              <a:t>⏎ </a:t>
            </a:r>
            <a:r>
              <a:rPr lang="en-US" altLang="ko-KR" sz="1600" dirty="0"/>
              <a:t>(import </a:t>
            </a:r>
            <a:r>
              <a:rPr lang="ko-KR" altLang="en-US" sz="1600" dirty="0"/>
              <a:t>실행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/logs/etc.log</a:t>
            </a:r>
            <a:r>
              <a:rPr lang="ko-KR" altLang="en-US" sz="1600" dirty="0"/>
              <a:t> 확인</a:t>
            </a:r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F9B56D-34D6-43D3-B0CE-343919162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73" y="2279459"/>
            <a:ext cx="10609787" cy="2685051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AAAA04-C00B-4436-8706-6376DFFCB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① 분석 모듈 </a:t>
            </a:r>
            <a:r>
              <a:rPr lang="en-US" altLang="ko-KR" sz="2000" b="1" dirty="0"/>
              <a:t>DB export / import </a:t>
            </a:r>
            <a:r>
              <a:rPr lang="ko-KR" altLang="en-US" sz="2000" b="1" dirty="0"/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2895572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C6A820F-2647-4DBA-927A-4437C3953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② 메모리 사용률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B9D6C-7D7E-4BFF-BF56-C2A70827E1D2}"/>
              </a:ext>
            </a:extLst>
          </p:cNvPr>
          <p:cNvSpPr txBox="1"/>
          <p:nvPr/>
        </p:nvSpPr>
        <p:spPr>
          <a:xfrm>
            <a:off x="553498" y="857250"/>
            <a:ext cx="10438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config </a:t>
            </a:r>
            <a:r>
              <a:rPr lang="ko-KR" altLang="en-US" sz="1800" dirty="0" err="1"/>
              <a:t>설정값</a:t>
            </a:r>
            <a:r>
              <a:rPr lang="ko-KR" altLang="en-US" sz="1800" dirty="0"/>
              <a:t> 기본으로 설정 시 </a:t>
            </a:r>
            <a:r>
              <a:rPr lang="en-US" altLang="ko-KR" sz="1800" dirty="0"/>
              <a:t>RAM </a:t>
            </a:r>
            <a:r>
              <a:rPr lang="ko-KR" altLang="en-US" sz="1800" dirty="0"/>
              <a:t>사용률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extractor, summarizer : </a:t>
            </a:r>
            <a:r>
              <a:rPr lang="ko-KR" altLang="en-US" sz="1800" dirty="0"/>
              <a:t>약 </a:t>
            </a:r>
            <a:r>
              <a:rPr lang="en-US" altLang="ko-KR" sz="1800" dirty="0"/>
              <a:t>1G </a:t>
            </a:r>
            <a:r>
              <a:rPr lang="ko-KR" altLang="en-US" sz="1800" dirty="0"/>
              <a:t>내외</a:t>
            </a:r>
            <a:endParaRPr lang="en-US" altLang="ko-KR" sz="1800" dirty="0"/>
          </a:p>
          <a:p>
            <a:r>
              <a:rPr lang="en-US" altLang="ko-KR" sz="1800" dirty="0" err="1"/>
              <a:t>sql_text_merge</a:t>
            </a:r>
            <a:r>
              <a:rPr lang="en-US" altLang="ko-KR" sz="1800" dirty="0"/>
              <a:t> : </a:t>
            </a:r>
            <a:r>
              <a:rPr lang="ko-KR" altLang="en-US" sz="1800" dirty="0"/>
              <a:t>약 </a:t>
            </a:r>
            <a:r>
              <a:rPr lang="en-US" altLang="ko-KR" sz="1800" dirty="0"/>
              <a:t>4.5 G </a:t>
            </a:r>
            <a:r>
              <a:rPr lang="ko-KR" altLang="en-US" sz="1800" dirty="0"/>
              <a:t>소모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sql</a:t>
            </a:r>
            <a:r>
              <a:rPr lang="en-US" altLang="ko-KR" sz="1800" dirty="0"/>
              <a:t> text</a:t>
            </a:r>
            <a:r>
              <a:rPr lang="ko-KR" altLang="en-US" sz="1800" dirty="0"/>
              <a:t>의 길이에 따라 조금 차이 날 수 있음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sql_text_template</a:t>
            </a:r>
            <a:r>
              <a:rPr lang="en-US" altLang="ko-KR" sz="1800" dirty="0"/>
              <a:t> : </a:t>
            </a:r>
            <a:r>
              <a:rPr lang="ko-KR" altLang="en-US" sz="1800" dirty="0"/>
              <a:t>약 </a:t>
            </a:r>
            <a:r>
              <a:rPr lang="en-US" altLang="ko-KR" sz="1800" dirty="0"/>
              <a:t>4.4 G </a:t>
            </a:r>
            <a:r>
              <a:rPr lang="ko-KR" altLang="en-US" sz="1800" dirty="0"/>
              <a:t>소모</a:t>
            </a:r>
            <a:r>
              <a:rPr lang="en-US" altLang="ko-KR" sz="1800" dirty="0"/>
              <a:t> (</a:t>
            </a:r>
            <a:r>
              <a:rPr lang="ko-KR" altLang="en-US" sz="1800" dirty="0"/>
              <a:t>약 </a:t>
            </a:r>
            <a:r>
              <a:rPr lang="en-US" altLang="ko-KR" sz="1800" dirty="0"/>
              <a:t>10000</a:t>
            </a:r>
            <a:r>
              <a:rPr lang="ko-KR" altLang="en-US" sz="1800" dirty="0"/>
              <a:t>개의 </a:t>
            </a:r>
            <a:r>
              <a:rPr lang="en-US" altLang="ko-KR" sz="1800" dirty="0"/>
              <a:t>cluster </a:t>
            </a:r>
            <a:r>
              <a:rPr lang="ko-KR" altLang="en-US" sz="1800" dirty="0"/>
              <a:t>생성 기준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sql</a:t>
            </a:r>
            <a:r>
              <a:rPr lang="ko-KR" altLang="en-US" sz="1800" dirty="0"/>
              <a:t> </a:t>
            </a:r>
            <a:r>
              <a:rPr lang="en-US" altLang="ko-KR" sz="1800" dirty="0"/>
              <a:t>text</a:t>
            </a:r>
            <a:r>
              <a:rPr lang="ko-KR" altLang="en-US" sz="1800" dirty="0"/>
              <a:t>의 길이와 </a:t>
            </a:r>
            <a:r>
              <a:rPr lang="en-US" altLang="ko-KR" sz="1800" dirty="0"/>
              <a:t>cluster </a:t>
            </a:r>
            <a:r>
              <a:rPr lang="ko-KR" altLang="en-US" sz="1800" dirty="0"/>
              <a:t>되는 </a:t>
            </a:r>
            <a:r>
              <a:rPr lang="en-US" altLang="ko-KR" sz="1800" dirty="0"/>
              <a:t>template </a:t>
            </a:r>
            <a:r>
              <a:rPr lang="ko-KR" altLang="en-US" sz="1800" dirty="0"/>
              <a:t>등에 따라 다소 차이 날 수 있음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62898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AB958C-1FC4-45C9-A8BB-DEB3D638E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③ </a:t>
            </a:r>
            <a:r>
              <a:rPr lang="en-US" altLang="ko-KR" dirty="0"/>
              <a:t>VC++ </a:t>
            </a:r>
            <a:r>
              <a:rPr lang="ko-KR" altLang="en-US" dirty="0"/>
              <a:t>관련 오류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7D0B3-B5B3-4364-AEE5-491281B37B72}"/>
              </a:ext>
            </a:extLst>
          </p:cNvPr>
          <p:cNvSpPr txBox="1"/>
          <p:nvPr/>
        </p:nvSpPr>
        <p:spPr>
          <a:xfrm>
            <a:off x="800100" y="708684"/>
            <a:ext cx="999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통합 분석 모듈에서 사용되는 </a:t>
            </a:r>
            <a:r>
              <a:rPr lang="en-US" altLang="ko-KR" sz="1600" dirty="0"/>
              <a:t>DB</a:t>
            </a:r>
            <a:r>
              <a:rPr lang="ko-KR" altLang="en-US" sz="1600" dirty="0"/>
              <a:t>와 </a:t>
            </a:r>
            <a:r>
              <a:rPr lang="en-US" altLang="ko-KR" sz="1600" dirty="0"/>
              <a:t>python </a:t>
            </a:r>
            <a:r>
              <a:rPr lang="ko-KR" altLang="en-US" sz="1600" dirty="0"/>
              <a:t>라이브러리는 </a:t>
            </a:r>
            <a:r>
              <a:rPr lang="en-US" altLang="ko-KR" sz="1600" dirty="0"/>
              <a:t>VC++ 14</a:t>
            </a:r>
            <a:r>
              <a:rPr lang="ko-KR" altLang="en-US" sz="1600" dirty="0"/>
              <a:t>버전 이상 설치된 하드웨어에서 정상 동작 한다</a:t>
            </a:r>
            <a:r>
              <a:rPr lang="en-US" altLang="ko-KR" sz="1600" dirty="0"/>
              <a:t>. DB </a:t>
            </a:r>
            <a:r>
              <a:rPr lang="ko-KR" altLang="en-US" sz="1600" dirty="0"/>
              <a:t>실행 및 </a:t>
            </a:r>
            <a:r>
              <a:rPr lang="en-US" altLang="ko-KR" sz="1600" dirty="0"/>
              <a:t>python </a:t>
            </a:r>
            <a:r>
              <a:rPr lang="ko-KR" altLang="en-US" sz="1600" dirty="0"/>
              <a:t>라이브러리 설치 시 아래와 같은 오류가 발생하면 </a:t>
            </a:r>
            <a:r>
              <a:rPr lang="ko-KR" altLang="en-US" sz="1600" dirty="0" err="1"/>
              <a:t>패키징된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vc</a:t>
            </a:r>
            <a:r>
              <a:rPr lang="ko-KR" altLang="en-US" sz="1600" dirty="0"/>
              <a:t> 패키지를 설치 후 진행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1C9511-3F99-4D58-8E8C-2DF589465806}"/>
              </a:ext>
            </a:extLst>
          </p:cNvPr>
          <p:cNvGrpSpPr/>
          <p:nvPr/>
        </p:nvGrpSpPr>
        <p:grpSpPr>
          <a:xfrm>
            <a:off x="800100" y="1631332"/>
            <a:ext cx="10718330" cy="4517984"/>
            <a:chOff x="800100" y="1631332"/>
            <a:chExt cx="10718330" cy="45179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654F411-E6CB-4279-B944-EF012BE0E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00" y="3429000"/>
              <a:ext cx="3257550" cy="121359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8B72990-93C2-4641-AFD1-F52E836E6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1631332"/>
              <a:ext cx="10718330" cy="159415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C0180C-2823-483A-A229-117AB634B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7526" y="3876675"/>
              <a:ext cx="4828621" cy="179766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1AB587-DA15-4AFB-ACBF-52BC537EBF77}"/>
                </a:ext>
              </a:extLst>
            </p:cNvPr>
            <p:cNvSpPr/>
            <p:nvPr/>
          </p:nvSpPr>
          <p:spPr>
            <a:xfrm>
              <a:off x="5001674" y="4381384"/>
              <a:ext cx="1224564" cy="3334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345F3EB-D90F-432D-9CD3-D32327E5A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6237" y="4900612"/>
              <a:ext cx="2777491" cy="124870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624B9B-5B4E-4CD9-BA07-93CEC7898B6C}"/>
                </a:ext>
              </a:extLst>
            </p:cNvPr>
            <p:cNvSpPr/>
            <p:nvPr/>
          </p:nvSpPr>
          <p:spPr>
            <a:xfrm>
              <a:off x="6226237" y="5693334"/>
              <a:ext cx="1746187" cy="4559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B27C4855-167B-471F-A8CD-DE104464FA6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16200000" flipH="1">
              <a:off x="3422511" y="3648961"/>
              <a:ext cx="491378" cy="247865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71768B4-C1A6-426F-9B75-D9FFC1F33711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rot="16200000" flipH="1">
              <a:off x="6414959" y="2969797"/>
              <a:ext cx="651184" cy="116257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731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/>
              <a:t>05. Release Note</a:t>
            </a:r>
            <a:endParaRPr lang="ko-KR" altLang="en-US" sz="3700" b="1" dirty="0"/>
          </a:p>
        </p:txBody>
      </p:sp>
    </p:spTree>
    <p:extLst>
      <p:ext uri="{BB962C8B-B14F-4D97-AF65-F5344CB8AC3E}">
        <p14:creationId xmlns:p14="http://schemas.microsoft.com/office/powerpoint/2010/main" val="28506670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F0A946E-4A2F-4F4A-A73C-B6217D617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① 패키지 파일 준비 및 초기 환경 설정 </a:t>
            </a:r>
            <a:r>
              <a:rPr lang="en-US" altLang="ko-KR" dirty="0"/>
              <a:t>(windows)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DD091-4715-4ABC-804C-F05E38C830D5}"/>
              </a:ext>
            </a:extLst>
          </p:cNvPr>
          <p:cNvSpPr txBox="1"/>
          <p:nvPr/>
        </p:nvSpPr>
        <p:spPr>
          <a:xfrm>
            <a:off x="477299" y="765608"/>
            <a:ext cx="639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통합 분석 모듈 패키지 준비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418BFC-C659-439C-AD41-1F70AA6F6BCD}"/>
              </a:ext>
            </a:extLst>
          </p:cNvPr>
          <p:cNvGrpSpPr/>
          <p:nvPr/>
        </p:nvGrpSpPr>
        <p:grpSpPr>
          <a:xfrm>
            <a:off x="477298" y="4048125"/>
            <a:ext cx="7305676" cy="2369047"/>
            <a:chOff x="477299" y="4206125"/>
            <a:chExt cx="6681788" cy="221104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36F4B31-3232-4643-9165-DF2F32A9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499" y="4206125"/>
              <a:ext cx="6605588" cy="221104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9CC9B1-EEC5-42B8-B474-F434FB26CC25}"/>
                </a:ext>
              </a:extLst>
            </p:cNvPr>
            <p:cNvSpPr/>
            <p:nvPr/>
          </p:nvSpPr>
          <p:spPr>
            <a:xfrm>
              <a:off x="477299" y="5820616"/>
              <a:ext cx="2018251" cy="2846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C71C91B-9843-4883-AB51-FE0CB3B5BDEF}"/>
              </a:ext>
            </a:extLst>
          </p:cNvPr>
          <p:cNvSpPr txBox="1"/>
          <p:nvPr/>
        </p:nvSpPr>
        <p:spPr>
          <a:xfrm>
            <a:off x="477298" y="3555981"/>
            <a:ext cx="799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2. </a:t>
            </a:r>
            <a:r>
              <a:rPr lang="ko-KR" altLang="en-US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권한으로</a:t>
            </a:r>
            <a:r>
              <a:rPr lang="ko-KR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dirty="0"/>
              <a:t>windows_setup.bat </a:t>
            </a:r>
            <a:r>
              <a:rPr lang="ko-KR" altLang="en-US" sz="1800" dirty="0"/>
              <a:t>실행</a:t>
            </a:r>
            <a:r>
              <a:rPr lang="en-US" altLang="ko-KR" sz="1800" dirty="0"/>
              <a:t> (python </a:t>
            </a:r>
            <a:r>
              <a:rPr lang="ko-KR" altLang="en-US" sz="1800" dirty="0"/>
              <a:t>경로 설정 등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0DF93F-EC91-82E4-2868-330BC0236372}"/>
              </a:ext>
            </a:extLst>
          </p:cNvPr>
          <p:cNvGrpSpPr/>
          <p:nvPr/>
        </p:nvGrpSpPr>
        <p:grpSpPr>
          <a:xfrm>
            <a:off x="553499" y="1234746"/>
            <a:ext cx="7305675" cy="2171248"/>
            <a:chOff x="4130136" y="1257752"/>
            <a:chExt cx="7305675" cy="28384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5695CE-D14C-09AB-8697-2911B7F3F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36" y="1257752"/>
              <a:ext cx="7305675" cy="283845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8F84F9-89D7-F840-5C4F-F88C01FCAC7F}"/>
                </a:ext>
              </a:extLst>
            </p:cNvPr>
            <p:cNvSpPr/>
            <p:nvPr/>
          </p:nvSpPr>
          <p:spPr>
            <a:xfrm>
              <a:off x="4183572" y="3657458"/>
              <a:ext cx="1841020" cy="2393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래픽 11" descr="커서">
            <a:extLst>
              <a:ext uri="{FF2B5EF4-FFF2-40B4-BE49-F238E27FC236}">
                <a16:creationId xmlns:a16="http://schemas.microsoft.com/office/drawing/2014/main" id="{22335B4E-DB4E-4BD2-B442-2AC8AE1DE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5916" y="3152101"/>
            <a:ext cx="338305" cy="33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68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DAF34C-79BB-4276-B0FB-ADE59FC03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v1.0.0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1EC4C1-01FD-440E-8E2C-517569C7432B}"/>
              </a:ext>
            </a:extLst>
          </p:cNvPr>
          <p:cNvSpPr/>
          <p:nvPr/>
        </p:nvSpPr>
        <p:spPr>
          <a:xfrm>
            <a:off x="628650" y="828675"/>
            <a:ext cx="10363200" cy="444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/>
              <a:t>통합 분석 모듈</a:t>
            </a:r>
            <a:endParaRPr lang="en-US" altLang="ko-KR" sz="1600" b="1" dirty="0"/>
          </a:p>
          <a:p>
            <a:endParaRPr lang="ko-KR" altLang="en-US" sz="1600" b="1" dirty="0"/>
          </a:p>
          <a:p>
            <a:r>
              <a:rPr lang="en-US" altLang="ko-KR" sz="1600" b="1" dirty="0"/>
              <a:t>1</a:t>
            </a:r>
            <a:r>
              <a:rPr lang="ko-KR" altLang="en-US" sz="1600" b="1" dirty="0"/>
              <a:t>차 </a:t>
            </a:r>
            <a:r>
              <a:rPr lang="ko-KR" altLang="en-US" sz="1600" b="1" dirty="0" err="1"/>
              <a:t>리펙토링</a:t>
            </a:r>
            <a:r>
              <a:rPr lang="ko-KR" altLang="en-US" sz="1600" b="1" dirty="0"/>
              <a:t> 구조 </a:t>
            </a:r>
            <a:r>
              <a:rPr lang="ko-KR" altLang="en-US" sz="1600" b="1" dirty="0" err="1"/>
              <a:t>개선건</a:t>
            </a:r>
            <a:endParaRPr lang="ko-KR" alt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모듈 소스 구조화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r>
              <a:rPr lang="en-US" altLang="ko-KR" sz="1600" b="1" dirty="0"/>
              <a:t>2</a:t>
            </a:r>
            <a:r>
              <a:rPr lang="ko-KR" altLang="en-US" sz="1600" b="1" dirty="0"/>
              <a:t>차 기능 개선 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install </a:t>
            </a:r>
            <a:r>
              <a:rPr lang="ko-KR" altLang="en-US" sz="1600" dirty="0"/>
              <a:t>및 실행 스크립트 개발 </a:t>
            </a:r>
            <a:r>
              <a:rPr lang="en-US" altLang="ko-KR" sz="1600" dirty="0"/>
              <a:t>(windows, 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각 기능 결과 저장 로직 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extractor </a:t>
            </a:r>
            <a:r>
              <a:rPr lang="ko-KR" altLang="en-US" sz="1600" dirty="0"/>
              <a:t>추가 데이터 수집</a:t>
            </a:r>
            <a:r>
              <a:rPr lang="en-US" altLang="ko-KR" sz="1600" dirty="0"/>
              <a:t>, </a:t>
            </a:r>
            <a:r>
              <a:rPr lang="ko-KR" altLang="en-US" sz="1600" dirty="0"/>
              <a:t>중복 데이터 제거 로직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visualization excel export </a:t>
            </a:r>
            <a:r>
              <a:rPr lang="ko-KR" altLang="en-US" sz="1600" dirty="0"/>
              <a:t>로직 개선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Scheduler </a:t>
            </a:r>
            <a:r>
              <a:rPr lang="ko-KR" altLang="en-US" sz="1600" dirty="0"/>
              <a:t>모듈 기능 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Sql</a:t>
            </a:r>
            <a:r>
              <a:rPr lang="en-US" altLang="ko-KR" sz="1600" dirty="0"/>
              <a:t> Text Merge </a:t>
            </a:r>
            <a:r>
              <a:rPr lang="ko-KR" altLang="en-US" sz="1600" dirty="0"/>
              <a:t>기능 개선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sql</a:t>
            </a:r>
            <a:r>
              <a:rPr lang="ko-KR" altLang="en-US" sz="1600" dirty="0"/>
              <a:t>문 일부 하드 코딩 내용 개선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분석 </a:t>
            </a:r>
            <a:r>
              <a:rPr lang="en-US" altLang="ko-KR" sz="1600" dirty="0"/>
              <a:t>DB </a:t>
            </a:r>
            <a:r>
              <a:rPr lang="ko-KR" altLang="en-US" sz="1600" dirty="0"/>
              <a:t>테이블 데이터 추출 및 적재 기능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패키징 </a:t>
            </a:r>
            <a:r>
              <a:rPr lang="en-US" altLang="ko-KR" sz="1600" dirty="0"/>
              <a:t>(setup.py) </a:t>
            </a:r>
            <a:r>
              <a:rPr lang="ko-KR" altLang="en-US" sz="1600" dirty="0"/>
              <a:t>기능 </a:t>
            </a:r>
            <a:r>
              <a:rPr lang="en-US" altLang="ko-KR" sz="1600" dirty="0"/>
              <a:t>(</a:t>
            </a:r>
            <a:r>
              <a:rPr lang="ko-KR" altLang="en-US" sz="1600" dirty="0"/>
              <a:t>배포 라이브러리 다운로드 포함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분석 모듈 운영 메뉴얼 추가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에러 처리 모듈 추가</a:t>
            </a:r>
          </a:p>
        </p:txBody>
      </p:sp>
    </p:spTree>
    <p:extLst>
      <p:ext uri="{BB962C8B-B14F-4D97-AF65-F5344CB8AC3E}">
        <p14:creationId xmlns:p14="http://schemas.microsoft.com/office/powerpoint/2010/main" val="790559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DAF34C-79BB-4276-B0FB-ADE59FC03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v1.1.0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1EC4C1-01FD-440E-8E2C-517569C7432B}"/>
              </a:ext>
            </a:extLst>
          </p:cNvPr>
          <p:cNvSpPr/>
          <p:nvPr/>
        </p:nvSpPr>
        <p:spPr>
          <a:xfrm>
            <a:off x="628650" y="828675"/>
            <a:ext cx="10363200" cy="260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1" dirty="0"/>
              <a:t>개발</a:t>
            </a:r>
            <a:endParaRPr lang="en-US" altLang="ko-KR" sz="1800" b="1" dirty="0"/>
          </a:p>
          <a:p>
            <a:endParaRPr lang="ko-KR" alt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리터럴</a:t>
            </a:r>
            <a:r>
              <a:rPr lang="ko-KR" altLang="en-US" sz="1800" dirty="0"/>
              <a:t> 쿼리 대체 방안 연구 </a:t>
            </a:r>
            <a:r>
              <a:rPr lang="ko-KR" altLang="en-US" sz="1800" dirty="0" err="1"/>
              <a:t>개발건</a:t>
            </a:r>
            <a:r>
              <a:rPr lang="ko-KR" altLang="en-US" sz="1800" dirty="0"/>
              <a:t> </a:t>
            </a:r>
            <a:r>
              <a:rPr lang="en-US" altLang="ko-KR" sz="1800" dirty="0"/>
              <a:t>(AE-956)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Summary </a:t>
            </a:r>
            <a:r>
              <a:rPr lang="ko-KR" altLang="en-US" sz="1800" dirty="0"/>
              <a:t>되는 </a:t>
            </a:r>
            <a:r>
              <a:rPr lang="en-US" altLang="ko-KR" sz="1800" dirty="0" err="1"/>
              <a:t>ae_txn_sql_summay</a:t>
            </a:r>
            <a:r>
              <a:rPr lang="en-US" altLang="ko-KR" sz="1800" dirty="0"/>
              <a:t> </a:t>
            </a:r>
            <a:r>
              <a:rPr lang="ko-KR" altLang="en-US" sz="1800" dirty="0"/>
              <a:t>테이블에 </a:t>
            </a:r>
            <a:r>
              <a:rPr lang="en-US" altLang="ko-KR" sz="1800" dirty="0"/>
              <a:t>SQL </a:t>
            </a:r>
            <a:r>
              <a:rPr lang="ko-KR" altLang="en-US" sz="1800" dirty="0"/>
              <a:t>별 패치 </a:t>
            </a:r>
            <a:r>
              <a:rPr lang="ko-KR" altLang="en-US" sz="1800" dirty="0" err="1"/>
              <a:t>일량</a:t>
            </a:r>
            <a:r>
              <a:rPr lang="ko-KR" altLang="en-US" sz="1800" dirty="0"/>
              <a:t> 정보 </a:t>
            </a:r>
            <a:r>
              <a:rPr lang="ko-KR" altLang="en-US" sz="1800" dirty="0" err="1"/>
              <a:t>반영건</a:t>
            </a:r>
            <a:r>
              <a:rPr lang="ko-KR" altLang="en-US" sz="1800" dirty="0"/>
              <a:t> </a:t>
            </a:r>
            <a:r>
              <a:rPr lang="en-US" altLang="ko-KR" sz="1800" dirty="0"/>
              <a:t>(AE-927)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각 기능별 </a:t>
            </a:r>
            <a:r>
              <a:rPr lang="en-US" altLang="ko-KR" sz="1800" dirty="0"/>
              <a:t>query </a:t>
            </a:r>
            <a:r>
              <a:rPr lang="ko-KR" altLang="en-US" sz="1800" dirty="0"/>
              <a:t>유연화 </a:t>
            </a:r>
            <a:r>
              <a:rPr lang="ko-KR" altLang="en-US" sz="1800" dirty="0" err="1"/>
              <a:t>개발건</a:t>
            </a:r>
            <a:r>
              <a:rPr lang="ko-KR" altLang="en-US" sz="1800" dirty="0"/>
              <a:t> </a:t>
            </a:r>
            <a:r>
              <a:rPr lang="en-US" altLang="ko-KR" sz="1800" dirty="0"/>
              <a:t>(AE-834)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sql</a:t>
            </a:r>
            <a:r>
              <a:rPr lang="en-US" altLang="ko-KR" sz="1800" dirty="0"/>
              <a:t> text match </a:t>
            </a:r>
            <a:r>
              <a:rPr lang="ko-KR" altLang="en-US" sz="1800" dirty="0"/>
              <a:t>로직 </a:t>
            </a:r>
            <a:r>
              <a:rPr lang="ko-KR" altLang="en-US" sz="1800" dirty="0" err="1"/>
              <a:t>개선건</a:t>
            </a:r>
            <a:r>
              <a:rPr lang="ko-KR" altLang="en-US" sz="1800" dirty="0"/>
              <a:t> </a:t>
            </a:r>
            <a:r>
              <a:rPr lang="en-US" altLang="ko-KR" sz="1800" dirty="0"/>
              <a:t>(AE-933)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extractor </a:t>
            </a:r>
            <a:r>
              <a:rPr lang="ko-KR" altLang="en-US" sz="1800" dirty="0"/>
              <a:t>추가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ae_was_sql_text</a:t>
            </a:r>
            <a:r>
              <a:rPr lang="en-US" altLang="ko-KR" sz="1800" dirty="0"/>
              <a:t> (AE-935)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기타 버그</a:t>
            </a:r>
            <a:r>
              <a:rPr lang="en-US" altLang="ko-KR" sz="1800" dirty="0"/>
              <a:t>, </a:t>
            </a:r>
            <a:r>
              <a:rPr lang="ko-KR" altLang="en-US" sz="1800" dirty="0"/>
              <a:t>소스 패키징 및 코드 </a:t>
            </a:r>
            <a:r>
              <a:rPr lang="ko-KR" altLang="en-US" sz="1800" dirty="0" err="1"/>
              <a:t>리펙토링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78066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DAF34C-79BB-4276-B0FB-ADE59FC03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v1.1.1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1EC4C1-01FD-440E-8E2C-517569C7432B}"/>
              </a:ext>
            </a:extLst>
          </p:cNvPr>
          <p:cNvSpPr/>
          <p:nvPr/>
        </p:nvSpPr>
        <p:spPr>
          <a:xfrm>
            <a:off x="628650" y="828675"/>
            <a:ext cx="10363200" cy="260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1" dirty="0"/>
              <a:t>개발</a:t>
            </a:r>
            <a:endParaRPr lang="en-US" altLang="ko-KR" sz="1800" b="1" dirty="0"/>
          </a:p>
          <a:p>
            <a:endParaRPr lang="ko-KR" alt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배치 스크립트 변경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코드 </a:t>
            </a:r>
            <a:r>
              <a:rPr lang="ko-KR" altLang="en-US" sz="1800" dirty="0" err="1"/>
              <a:t>리펙토링</a:t>
            </a:r>
            <a:r>
              <a:rPr lang="ko-KR" altLang="en-US" sz="1800" dirty="0"/>
              <a:t> 기타 버그 수정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requirements.txt </a:t>
            </a:r>
            <a:r>
              <a:rPr lang="en-US" altLang="ko-KR" sz="1800" dirty="0" err="1"/>
              <a:t>backports.zoneinfo</a:t>
            </a:r>
            <a:r>
              <a:rPr lang="en-US" altLang="ko-KR" sz="1800" dirty="0"/>
              <a:t> python 3.9 </a:t>
            </a:r>
            <a:r>
              <a:rPr lang="ko-KR" altLang="en-US" sz="1800" dirty="0"/>
              <a:t>버전 이하 설치 수정</a:t>
            </a:r>
          </a:p>
        </p:txBody>
      </p:sp>
    </p:spTree>
    <p:extLst>
      <p:ext uri="{BB962C8B-B14F-4D97-AF65-F5344CB8AC3E}">
        <p14:creationId xmlns:p14="http://schemas.microsoft.com/office/powerpoint/2010/main" val="2109307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BD1738D-508C-469C-B111-C9E4C4A93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v1.2.0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97CC5E-35A6-4E51-B69F-925266A18039}"/>
              </a:ext>
            </a:extLst>
          </p:cNvPr>
          <p:cNvSpPr/>
          <p:nvPr/>
        </p:nvSpPr>
        <p:spPr>
          <a:xfrm>
            <a:off x="628650" y="828674"/>
            <a:ext cx="10363200" cy="431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1" dirty="0"/>
              <a:t>개발</a:t>
            </a:r>
            <a:endParaRPr lang="en-US" altLang="ko-KR" sz="1800" b="1" dirty="0"/>
          </a:p>
          <a:p>
            <a:endParaRPr lang="en-US" altLang="ko-K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summarizer </a:t>
            </a:r>
            <a:r>
              <a:rPr lang="ko-KR" altLang="en-US" sz="1800" dirty="0"/>
              <a:t>기능 개선</a:t>
            </a:r>
            <a:endParaRPr lang="en-US" altLang="ko-KR" sz="1800" dirty="0"/>
          </a:p>
          <a:p>
            <a:r>
              <a:rPr lang="en-US" altLang="ko-KR" sz="1800" dirty="0"/>
              <a:t>    - </a:t>
            </a:r>
            <a:r>
              <a:rPr lang="ko-KR" altLang="en-US" sz="1800" dirty="0"/>
              <a:t>기간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추가되어 범위 기간 단위로 실행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수집 대상 </a:t>
            </a:r>
            <a:r>
              <a:rPr lang="ko-KR" altLang="en-US" sz="1800" dirty="0" err="1"/>
              <a:t>서버중에</a:t>
            </a:r>
            <a:r>
              <a:rPr lang="ko-KR" altLang="en-US" sz="1800" dirty="0"/>
              <a:t> 개발 서버가 있는 경우 제외 기능 적용</a:t>
            </a:r>
            <a:endParaRPr lang="en-US" altLang="ko-KR" sz="1800" dirty="0"/>
          </a:p>
          <a:p>
            <a:r>
              <a:rPr lang="en-US" altLang="ko-KR" sz="1800" dirty="0"/>
              <a:t>    - </a:t>
            </a:r>
            <a:r>
              <a:rPr lang="en-US" altLang="ko-KR" sz="1800" dirty="0" err="1"/>
              <a:t>InterMax</a:t>
            </a:r>
            <a:r>
              <a:rPr lang="en-US" altLang="ko-KR" sz="1800" dirty="0"/>
              <a:t> </a:t>
            </a:r>
            <a:r>
              <a:rPr lang="ko-KR" altLang="en-US" sz="1800" dirty="0"/>
              <a:t>개발 서버 제외 기능 적용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sql_text_merge</a:t>
            </a:r>
            <a:r>
              <a:rPr lang="en-US" altLang="ko-KR" sz="1800" dirty="0"/>
              <a:t> </a:t>
            </a:r>
            <a:r>
              <a:rPr lang="ko-KR" altLang="en-US" sz="1800" dirty="0"/>
              <a:t>로직 개선 </a:t>
            </a:r>
          </a:p>
          <a:p>
            <a:r>
              <a:rPr lang="en-US" altLang="ko-KR" sz="1800" dirty="0"/>
              <a:t>    - </a:t>
            </a:r>
            <a:r>
              <a:rPr lang="en-US" altLang="ko-KR" sz="1800" dirty="0" err="1"/>
              <a:t>sql_match_sensitive</a:t>
            </a:r>
            <a:r>
              <a:rPr lang="en-US" altLang="ko-KR" sz="1800" dirty="0"/>
              <a:t> config </a:t>
            </a:r>
            <a:r>
              <a:rPr lang="ko-KR" altLang="en-US" sz="1800" dirty="0"/>
              <a:t>값을</a:t>
            </a:r>
            <a:r>
              <a:rPr lang="en-US" altLang="ko-KR" sz="1800" dirty="0"/>
              <a:t> </a:t>
            </a:r>
            <a:r>
              <a:rPr lang="ko-KR" altLang="en-US" sz="1800" dirty="0"/>
              <a:t>모듈에서 계산하는 로직 적용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SQL </a:t>
            </a:r>
            <a:r>
              <a:rPr lang="ko-KR" altLang="en-US" sz="1800" dirty="0"/>
              <a:t>개선 전후 </a:t>
            </a:r>
            <a:r>
              <a:rPr lang="en-US" altLang="ko-KR" sz="1800" dirty="0"/>
              <a:t>SQL TEXT</a:t>
            </a:r>
            <a:r>
              <a:rPr lang="ko-KR" altLang="en-US" sz="1800" dirty="0"/>
              <a:t>가 틀려져서 발생되는 현상 개선안</a:t>
            </a:r>
          </a:p>
          <a:p>
            <a:r>
              <a:rPr lang="en-US" altLang="ko-KR" sz="1800" dirty="0"/>
              <a:t>    - Jaccard Similarity </a:t>
            </a:r>
            <a:r>
              <a:rPr lang="ko-KR" altLang="en-US" sz="1800" dirty="0"/>
              <a:t>로직 적용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스케쥴러</a:t>
            </a:r>
            <a:r>
              <a:rPr lang="en-US" altLang="ko-K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바인드</a:t>
            </a:r>
            <a:r>
              <a:rPr lang="ko-KR" altLang="en-US" sz="1800" dirty="0"/>
              <a:t> 값 복호화 기능</a:t>
            </a:r>
            <a:endParaRPr lang="en-US" altLang="ko-KR" sz="1800" dirty="0"/>
          </a:p>
          <a:p>
            <a:r>
              <a:rPr lang="en-US" altLang="ko-KR" sz="1800" dirty="0"/>
              <a:t>    - </a:t>
            </a:r>
            <a:r>
              <a:rPr lang="en-US" altLang="ko-KR" sz="1800" dirty="0" err="1"/>
              <a:t>InterMax</a:t>
            </a:r>
            <a:r>
              <a:rPr lang="en-US" altLang="ko-KR" sz="1800" dirty="0"/>
              <a:t> </a:t>
            </a:r>
            <a:r>
              <a:rPr lang="ko-KR" altLang="en-US" sz="1800" dirty="0"/>
              <a:t>에서 수집하는 데이터 중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bind_value</a:t>
            </a:r>
            <a:r>
              <a:rPr lang="en-US" altLang="ko-KR" sz="1800" dirty="0"/>
              <a:t> </a:t>
            </a:r>
            <a:r>
              <a:rPr lang="ko-KR" altLang="en-US" sz="1800" dirty="0"/>
              <a:t>복호화 저장 로직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META data </a:t>
            </a:r>
            <a:r>
              <a:rPr lang="ko-KR" altLang="en-US" sz="1800" dirty="0"/>
              <a:t>갱신 문제 </a:t>
            </a:r>
            <a:endParaRPr lang="en-US" altLang="ko-KR" sz="1800" dirty="0"/>
          </a:p>
          <a:p>
            <a:r>
              <a:rPr lang="en-US" altLang="ko-KR" sz="1800" dirty="0"/>
              <a:t>    - </a:t>
            </a:r>
            <a:r>
              <a:rPr lang="ko-KR" altLang="en-US" sz="1800" dirty="0"/>
              <a:t>성능 데이터 </a:t>
            </a:r>
            <a:r>
              <a:rPr lang="en-US" altLang="ko-KR" sz="1800" dirty="0"/>
              <a:t>Extract</a:t>
            </a:r>
            <a:r>
              <a:rPr lang="ko-KR" altLang="en-US" sz="1800" dirty="0"/>
              <a:t> 전 </a:t>
            </a:r>
            <a:r>
              <a:rPr lang="en-US" altLang="ko-KR" sz="1800" dirty="0"/>
              <a:t>meta </a:t>
            </a:r>
            <a:r>
              <a:rPr lang="ko-KR" altLang="en-US" sz="1800" dirty="0"/>
              <a:t>데이터 갱신 로직 적용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4383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C8EFC63-A44B-FBDE-57C7-FF4F85DDF95A}"/>
              </a:ext>
            </a:extLst>
          </p:cNvPr>
          <p:cNvGrpSpPr/>
          <p:nvPr/>
        </p:nvGrpSpPr>
        <p:grpSpPr>
          <a:xfrm>
            <a:off x="596736" y="1507885"/>
            <a:ext cx="2925922" cy="2171248"/>
            <a:chOff x="7119224" y="1710657"/>
            <a:chExt cx="2925922" cy="283845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B8AFF35-FF69-521C-ABDE-32D61E2FF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950"/>
            <a:stretch/>
          </p:blipFill>
          <p:spPr>
            <a:xfrm>
              <a:off x="7119224" y="1710657"/>
              <a:ext cx="2925922" cy="283845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6471F7F-CB0C-55D1-9A0D-79F4A5C20F81}"/>
                </a:ext>
              </a:extLst>
            </p:cNvPr>
            <p:cNvSpPr/>
            <p:nvPr/>
          </p:nvSpPr>
          <p:spPr>
            <a:xfrm>
              <a:off x="7168801" y="3557836"/>
              <a:ext cx="1570498" cy="2949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F4FECDB-C33D-405D-8AA1-18FD92E83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① 패키지 파일 준비 및 초기 환경 설정 </a:t>
            </a:r>
            <a:r>
              <a:rPr lang="en-US" altLang="ko-KR" dirty="0"/>
              <a:t>(windows)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F913A-1EEA-4385-84E9-70FD6667C6F0}"/>
              </a:ext>
            </a:extLst>
          </p:cNvPr>
          <p:cNvSpPr txBox="1"/>
          <p:nvPr/>
        </p:nvSpPr>
        <p:spPr>
          <a:xfrm>
            <a:off x="477298" y="765608"/>
            <a:ext cx="912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3. </a:t>
            </a:r>
            <a:r>
              <a:rPr lang="ko-KR" altLang="en-US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권한으로</a:t>
            </a:r>
            <a:r>
              <a:rPr lang="ko-KR" altLang="en-US" sz="1800" dirty="0"/>
              <a:t> </a:t>
            </a:r>
            <a:r>
              <a:rPr lang="en-US" altLang="ko-KR" sz="1800" dirty="0"/>
              <a:t>service_install.bat </a:t>
            </a:r>
            <a:r>
              <a:rPr lang="ko-KR" altLang="en-US" sz="1800" dirty="0"/>
              <a:t>실행</a:t>
            </a:r>
            <a:r>
              <a:rPr lang="en-US" altLang="ko-KR" sz="1800" dirty="0"/>
              <a:t> (windows service </a:t>
            </a:r>
            <a:r>
              <a:rPr lang="ko-KR" altLang="en-US" sz="1800" dirty="0"/>
              <a:t>등록 </a:t>
            </a:r>
            <a:r>
              <a:rPr lang="en-US" altLang="ko-KR" sz="1800" dirty="0"/>
              <a:t>- DB, Scheduler)</a:t>
            </a:r>
            <a:endParaRPr lang="ko-KR" altLang="en-US" sz="18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E2B7270-1387-42BB-A613-47F575E705A1}"/>
              </a:ext>
            </a:extLst>
          </p:cNvPr>
          <p:cNvGrpSpPr/>
          <p:nvPr/>
        </p:nvGrpSpPr>
        <p:grpSpPr>
          <a:xfrm>
            <a:off x="477298" y="4533900"/>
            <a:ext cx="7533227" cy="1906213"/>
            <a:chOff x="477298" y="4677454"/>
            <a:chExt cx="7328949" cy="176265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22B3E0E-C0B2-4F95-B550-C178C0E0C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298" y="4677454"/>
              <a:ext cx="7328949" cy="176265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F3F2BD1-C02F-4B89-BF3C-4EEA7CB44DB8}"/>
                </a:ext>
              </a:extLst>
            </p:cNvPr>
            <p:cNvSpPr/>
            <p:nvPr/>
          </p:nvSpPr>
          <p:spPr>
            <a:xfrm>
              <a:off x="2438210" y="5416468"/>
              <a:ext cx="1124140" cy="3652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66346B-C551-428F-B2D8-1A42C5908177}"/>
              </a:ext>
            </a:extLst>
          </p:cNvPr>
          <p:cNvSpPr txBox="1"/>
          <p:nvPr/>
        </p:nvSpPr>
        <p:spPr>
          <a:xfrm>
            <a:off x="3564491" y="5389506"/>
            <a:ext cx="294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서비스 등록 확인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EF23C8-6A42-4DBA-A6B9-85022B58E938}"/>
              </a:ext>
            </a:extLst>
          </p:cNvPr>
          <p:cNvGrpSpPr/>
          <p:nvPr/>
        </p:nvGrpSpPr>
        <p:grpSpPr>
          <a:xfrm>
            <a:off x="3937262" y="1564290"/>
            <a:ext cx="7580853" cy="3180111"/>
            <a:chOff x="382049" y="1191864"/>
            <a:chExt cx="6473332" cy="320868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E2E6C79-DB52-4087-B1E6-E034EC3EF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298" y="1191864"/>
              <a:ext cx="6378083" cy="320868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E172F0-F9BC-4F66-962F-71F8E8BA32C5}"/>
                </a:ext>
              </a:extLst>
            </p:cNvPr>
            <p:cNvSpPr/>
            <p:nvPr/>
          </p:nvSpPr>
          <p:spPr>
            <a:xfrm>
              <a:off x="382049" y="1962991"/>
              <a:ext cx="2970751" cy="2846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B39985-86CA-43B2-A219-ED0FC0896FA7}"/>
                </a:ext>
              </a:extLst>
            </p:cNvPr>
            <p:cNvSpPr txBox="1"/>
            <p:nvPr/>
          </p:nvSpPr>
          <p:spPr>
            <a:xfrm>
              <a:off x="3352800" y="1936028"/>
              <a:ext cx="257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모듈 경로 확인</a:t>
              </a:r>
            </a:p>
          </p:txBody>
        </p:sp>
      </p:grpSp>
      <p:pic>
        <p:nvPicPr>
          <p:cNvPr id="16" name="그래픽 15" descr="커서">
            <a:extLst>
              <a:ext uri="{FF2B5EF4-FFF2-40B4-BE49-F238E27FC236}">
                <a16:creationId xmlns:a16="http://schemas.microsoft.com/office/drawing/2014/main" id="{0EBC444A-7DCE-4E4D-BD47-CE2530404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9697" y="2884341"/>
            <a:ext cx="338305" cy="338305"/>
          </a:xfrm>
          <a:prstGeom prst="rect">
            <a:avLst/>
          </a:prstGeom>
        </p:spPr>
      </p:pic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DCC12E66-E6C8-4344-937C-B078704F48E2}"/>
              </a:ext>
            </a:extLst>
          </p:cNvPr>
          <p:cNvCxnSpPr>
            <a:cxnSpLocks/>
            <a:stCxn id="16" idx="2"/>
            <a:endCxn id="4" idx="1"/>
          </p:cNvCxnSpPr>
          <p:nvPr/>
        </p:nvCxnSpPr>
        <p:spPr>
          <a:xfrm rot="5400000" flipH="1" flipV="1">
            <a:off x="3104678" y="2278517"/>
            <a:ext cx="68300" cy="1819957"/>
          </a:xfrm>
          <a:prstGeom prst="curvedConnector4">
            <a:avLst>
              <a:gd name="adj1" fmla="val -334700"/>
              <a:gd name="adj2" fmla="val 546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CEBD4F-1830-4445-ABF2-A20C3B87FA96}"/>
              </a:ext>
            </a:extLst>
          </p:cNvPr>
          <p:cNvSpPr txBox="1"/>
          <p:nvPr/>
        </p:nvSpPr>
        <p:spPr>
          <a:xfrm>
            <a:off x="8768793" y="5529921"/>
            <a:ext cx="2749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※service_uninstall.bat</a:t>
            </a:r>
            <a:r>
              <a:rPr lang="ko-KR" altLang="en-US" sz="1600" dirty="0">
                <a:latin typeface="Batang" panose="02030600000101010101" pitchFamily="18" charset="-127"/>
                <a:ea typeface="Batang" panose="02030600000101010101" pitchFamily="18" charset="-127"/>
              </a:rPr>
              <a:t>은 서비스 삭제 스크립트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6104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4078DB-8582-4349-BEC7-BB3ABBBF0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① 패키지 파일 준비 및 초기 환경 설정 </a:t>
            </a:r>
            <a:r>
              <a:rPr lang="en-US" altLang="ko-KR" dirty="0"/>
              <a:t>(windows)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6D9FB-C727-4C2D-AF5A-081B82E8FFB5}"/>
              </a:ext>
            </a:extLst>
          </p:cNvPr>
          <p:cNvSpPr txBox="1"/>
          <p:nvPr/>
        </p:nvSpPr>
        <p:spPr>
          <a:xfrm>
            <a:off x="477298" y="765608"/>
            <a:ext cx="912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4. </a:t>
            </a:r>
            <a:r>
              <a:rPr lang="ko-KR" altLang="en-US" sz="1800" dirty="0"/>
              <a:t>통합 분석 모듈 </a:t>
            </a:r>
            <a:r>
              <a:rPr lang="en-US" altLang="ko-KR" sz="1800" dirty="0"/>
              <a:t>DB </a:t>
            </a:r>
            <a:r>
              <a:rPr lang="ko-KR" altLang="en-US" sz="1800" dirty="0"/>
              <a:t>실행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240BC9-D992-4333-9FB0-4A5A8B3BFD05}"/>
              </a:ext>
            </a:extLst>
          </p:cNvPr>
          <p:cNvGrpSpPr/>
          <p:nvPr/>
        </p:nvGrpSpPr>
        <p:grpSpPr>
          <a:xfrm>
            <a:off x="477298" y="1315135"/>
            <a:ext cx="8539641" cy="4124983"/>
            <a:chOff x="477298" y="1315135"/>
            <a:chExt cx="8539641" cy="412498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5F092E3-AAA9-4D19-A804-51F31B97005E}"/>
                </a:ext>
              </a:extLst>
            </p:cNvPr>
            <p:cNvGrpSpPr/>
            <p:nvPr/>
          </p:nvGrpSpPr>
          <p:grpSpPr>
            <a:xfrm>
              <a:off x="477298" y="1315135"/>
              <a:ext cx="8181975" cy="1974514"/>
              <a:chOff x="477298" y="1315135"/>
              <a:chExt cx="8181975" cy="197451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6C0D157-FFE6-4B0A-9D63-7A4A735D74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98" y="1315135"/>
                <a:ext cx="8181975" cy="1974514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6086E3C-F5A2-406F-A9E4-E985FEB23DD0}"/>
                  </a:ext>
                </a:extLst>
              </p:cNvPr>
              <p:cNvSpPr/>
              <p:nvPr/>
            </p:nvSpPr>
            <p:spPr>
              <a:xfrm>
                <a:off x="3444145" y="2158403"/>
                <a:ext cx="1124140" cy="36520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25A2270-7F2C-4EB5-A5E4-23EAE6B2C092}"/>
                </a:ext>
              </a:extLst>
            </p:cNvPr>
            <p:cNvGrpSpPr/>
            <p:nvPr/>
          </p:nvGrpSpPr>
          <p:grpSpPr>
            <a:xfrm>
              <a:off x="477298" y="3676650"/>
              <a:ext cx="8181975" cy="1763468"/>
              <a:chOff x="477298" y="3676650"/>
              <a:chExt cx="8181975" cy="1763468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11D04FB-6061-4E55-AA4D-46D06410C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298" y="3676650"/>
                <a:ext cx="8181975" cy="1763468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9FCE692-9A57-4DDD-B1B9-C3D4D1B475DA}"/>
                  </a:ext>
                </a:extLst>
              </p:cNvPr>
              <p:cNvSpPr/>
              <p:nvPr/>
            </p:nvSpPr>
            <p:spPr>
              <a:xfrm>
                <a:off x="5911120" y="4375780"/>
                <a:ext cx="1124140" cy="36520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B912AB-1919-4B4C-BD63-E08784CEF148}"/>
                </a:ext>
              </a:extLst>
            </p:cNvPr>
            <p:cNvSpPr txBox="1"/>
            <p:nvPr/>
          </p:nvSpPr>
          <p:spPr>
            <a:xfrm>
              <a:off x="6067425" y="4789434"/>
              <a:ext cx="29495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정상 기동 확인</a:t>
              </a:r>
            </a:p>
          </p:txBody>
        </p:sp>
        <p:pic>
          <p:nvPicPr>
            <p:cNvPr id="11" name="그래픽 10" descr="커서">
              <a:extLst>
                <a:ext uri="{FF2B5EF4-FFF2-40B4-BE49-F238E27FC236}">
                  <a16:creationId xmlns:a16="http://schemas.microsoft.com/office/drawing/2014/main" id="{7405FC8F-61C3-4B67-A480-06643D5C9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27409" y="2302392"/>
              <a:ext cx="338305" cy="33830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6297B84-52EC-4653-B90E-74863A32CF3D}"/>
              </a:ext>
            </a:extLst>
          </p:cNvPr>
          <p:cNvSpPr txBox="1"/>
          <p:nvPr/>
        </p:nvSpPr>
        <p:spPr>
          <a:xfrm>
            <a:off x="9016939" y="1831112"/>
            <a:ext cx="29077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Batang" panose="02030600000101010101" pitchFamily="18" charset="-127"/>
                <a:ea typeface="Batang" panose="02030600000101010101" pitchFamily="18" charset="-127"/>
              </a:rPr>
              <a:t>※</a:t>
            </a:r>
            <a:r>
              <a:rPr lang="en-US" altLang="ko-KR" sz="1400" dirty="0" err="1"/>
              <a:t>postgresql</a:t>
            </a:r>
            <a:r>
              <a:rPr lang="en-US" altLang="ko-KR" sz="1400" dirty="0"/>
              <a:t> </a:t>
            </a:r>
            <a:r>
              <a:rPr lang="ko-KR" altLang="en-US" sz="1400" dirty="0"/>
              <a:t>설정 파라미터가 기본</a:t>
            </a:r>
            <a:r>
              <a:rPr lang="en-US" altLang="ko-KR" sz="1400" dirty="0"/>
              <a:t> 16G RAM </a:t>
            </a:r>
            <a:r>
              <a:rPr lang="ko-KR" altLang="en-US" sz="1400" dirty="0"/>
              <a:t>하드웨어 기준으로 </a:t>
            </a:r>
            <a:r>
              <a:rPr lang="ko-KR" altLang="en-US" sz="1400" dirty="0" err="1"/>
              <a:t>세팅되어</a:t>
            </a:r>
            <a:r>
              <a:rPr lang="ko-KR" altLang="en-US" sz="1400" dirty="0"/>
              <a:t> 있음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8G RAM </a:t>
            </a:r>
            <a:r>
              <a:rPr lang="ko-KR" altLang="en-US" sz="1400" dirty="0"/>
              <a:t>하드웨어에서 사용 할 경우</a:t>
            </a:r>
            <a:endParaRPr lang="en-US" altLang="ko-KR" sz="1400" dirty="0"/>
          </a:p>
          <a:p>
            <a:r>
              <a:rPr lang="en-US" altLang="ko-KR" sz="1400" dirty="0"/>
              <a:t>/</a:t>
            </a:r>
            <a:r>
              <a:rPr lang="en-US" altLang="ko-KR" sz="1400" dirty="0" err="1"/>
              <a:t>Databse</a:t>
            </a:r>
            <a:r>
              <a:rPr lang="en-US" altLang="ko-KR" sz="1400" dirty="0"/>
              <a:t>/data/postgresql_8G.conf -&gt; </a:t>
            </a:r>
            <a:r>
              <a:rPr lang="en-US" altLang="ko-KR" sz="1400" dirty="0" err="1"/>
              <a:t>postgresql.conf</a:t>
            </a:r>
            <a:r>
              <a:rPr lang="ko-KR" altLang="en-US" sz="1400" dirty="0"/>
              <a:t>로 변경 후 </a:t>
            </a:r>
            <a:r>
              <a:rPr lang="en-US" altLang="ko-KR" sz="1400" dirty="0"/>
              <a:t>DB </a:t>
            </a:r>
            <a:r>
              <a:rPr lang="ko-KR" altLang="en-US" sz="1400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9863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>
                <a:solidFill>
                  <a:schemeClr val="tx1"/>
                </a:solidFill>
              </a:rPr>
              <a:t>02. </a:t>
            </a:r>
            <a:r>
              <a:rPr lang="ko-KR" altLang="en-US" sz="3700" b="1" dirty="0">
                <a:solidFill>
                  <a:schemeClr val="tx1"/>
                </a:solidFill>
              </a:rPr>
              <a:t>통합 분석 모듈 구성 및 실행</a:t>
            </a:r>
          </a:p>
        </p:txBody>
      </p:sp>
    </p:spTree>
    <p:extLst>
      <p:ext uri="{BB962C8B-B14F-4D97-AF65-F5344CB8AC3E}">
        <p14:creationId xmlns:p14="http://schemas.microsoft.com/office/powerpoint/2010/main" val="7371051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35F0EE1-29E6-4978-AE1E-44D149DC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① 통합 분석 모듈 구성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E8F2A4-153E-4DAE-B264-8CE2D53AE0BA}"/>
              </a:ext>
            </a:extLst>
          </p:cNvPr>
          <p:cNvSpPr/>
          <p:nvPr/>
        </p:nvSpPr>
        <p:spPr>
          <a:xfrm>
            <a:off x="710018" y="669138"/>
            <a:ext cx="9365819" cy="6631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통합 분석 모듈 프로젝트는 모두 </a:t>
            </a:r>
            <a:r>
              <a:rPr lang="en-US" altLang="ko-KR" sz="1300" dirty="0" err="1">
                <a:solidFill>
                  <a:schemeClr val="tx1"/>
                </a:solidFill>
              </a:rPr>
              <a:t>Smart_analyzer</a:t>
            </a:r>
            <a:r>
              <a:rPr lang="en-US" altLang="ko-KR" sz="1300" dirty="0">
                <a:solidFill>
                  <a:schemeClr val="tx1"/>
                </a:solidFill>
              </a:rPr>
              <a:t>-{version} </a:t>
            </a:r>
            <a:r>
              <a:rPr lang="ko-KR" altLang="en-US" sz="1300" dirty="0">
                <a:solidFill>
                  <a:schemeClr val="tx1"/>
                </a:solidFill>
              </a:rPr>
              <a:t>하위에 구성되어 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6AD5B5-82AD-2B82-E905-28BCC09A7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33" y="1575823"/>
            <a:ext cx="7305675" cy="28384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DABDA74-B08D-DBDA-16DA-A7D41B0C89D0}"/>
              </a:ext>
            </a:extLst>
          </p:cNvPr>
          <p:cNvSpPr/>
          <p:nvPr/>
        </p:nvSpPr>
        <p:spPr>
          <a:xfrm>
            <a:off x="945397" y="2425485"/>
            <a:ext cx="1836549" cy="278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7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BDC0469-DDF6-B189-E7FF-69FEF2B1C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9" y="66683"/>
            <a:ext cx="6851650" cy="480094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① </a:t>
            </a:r>
            <a:r>
              <a:rPr lang="ko-KR" altLang="en-US" b="1" dirty="0"/>
              <a:t>통합 분석 모듈 구성 </a:t>
            </a:r>
            <a:endParaRPr lang="ko-KR" altLang="en-US" sz="2000" b="1" dirty="0"/>
          </a:p>
        </p:txBody>
      </p:sp>
      <p:sp>
        <p:nvSpPr>
          <p:cNvPr id="19" name="화살표: 왼쪽으로 구부러짐 18">
            <a:extLst>
              <a:ext uri="{FF2B5EF4-FFF2-40B4-BE49-F238E27FC236}">
                <a16:creationId xmlns:a16="http://schemas.microsoft.com/office/drawing/2014/main" id="{0997ADA8-5A44-8C6F-E480-92DCF42F200D}"/>
              </a:ext>
            </a:extLst>
          </p:cNvPr>
          <p:cNvSpPr/>
          <p:nvPr/>
        </p:nvSpPr>
        <p:spPr>
          <a:xfrm>
            <a:off x="6669790" y="1802205"/>
            <a:ext cx="139484" cy="2014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117A36-0917-478C-A48A-667FE519832B}"/>
              </a:ext>
            </a:extLst>
          </p:cNvPr>
          <p:cNvGrpSpPr/>
          <p:nvPr/>
        </p:nvGrpSpPr>
        <p:grpSpPr>
          <a:xfrm>
            <a:off x="2703579" y="657545"/>
            <a:ext cx="9467864" cy="5835722"/>
            <a:chOff x="2703579" y="657545"/>
            <a:chExt cx="9467864" cy="583572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1FF7858-636B-747D-B5B7-70D754B9D980}"/>
                </a:ext>
              </a:extLst>
            </p:cNvPr>
            <p:cNvSpPr/>
            <p:nvPr/>
          </p:nvSpPr>
          <p:spPr>
            <a:xfrm>
              <a:off x="2703579" y="657545"/>
              <a:ext cx="8844565" cy="5835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/>
                <a:t>- .</a:t>
              </a:r>
              <a:r>
                <a:rPr lang="en-US" altLang="ko-KR" sz="1200" dirty="0" err="1"/>
                <a:t>venv</a:t>
              </a:r>
              <a:r>
                <a:rPr lang="en-US" altLang="ko-KR" sz="1200" dirty="0"/>
                <a:t> : python </a:t>
              </a:r>
              <a:r>
                <a:rPr lang="ko-KR" altLang="en-US" sz="1200" dirty="0"/>
                <a:t>가상환경</a:t>
              </a:r>
              <a:endParaRPr lang="en-US" altLang="ko-KR" sz="1200" dirty="0"/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- bin : shell script (Module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Execute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file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for UNIX)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- docs : </a:t>
              </a:r>
              <a:r>
                <a:rPr lang="ko-KR" altLang="en-US" sz="1200" dirty="0" err="1">
                  <a:solidFill>
                    <a:srgbClr val="FF0000"/>
                  </a:solidFill>
                </a:rPr>
                <a:t>통합분석모듈운영메뉴얼</a:t>
              </a:r>
              <a:r>
                <a:rPr lang="en-US" altLang="ko-KR" sz="1200" dirty="0">
                  <a:solidFill>
                    <a:srgbClr val="FF0000"/>
                  </a:solidFill>
                </a:rPr>
                <a:t>_v{version}.pptx 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export 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&gt; 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parquet (</a:t>
              </a:r>
              <a:r>
                <a:rPr lang="ko-KR" altLang="en-US" sz="12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파케이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파일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– </a:t>
              </a:r>
              <a:r>
                <a:rPr lang="en-US" altLang="ko-KR" sz="12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sql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text merge 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시 생성 및 사용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)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endPara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         &gt;  </a:t>
              </a:r>
              <a:r>
                <a:rPr lang="en-US" altLang="ko-KR" sz="12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etc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(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통합 분석 모듈 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table data parquet 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추출 시 파일 생성 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path)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        &gt;  </a:t>
              </a:r>
              <a:r>
                <a:rPr lang="en-US" altLang="ko-KR" sz="1200" dirty="0" err="1">
                  <a:solidFill>
                    <a:srgbClr val="FF0000"/>
                  </a:solidFill>
                  <a:sym typeface="Wingdings" panose="05000000000000000000" pitchFamily="2" charset="2"/>
                </a:rPr>
                <a:t>sql_excel</a:t>
              </a:r>
              <a:endPara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  <a:p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                &gt;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</a:t>
              </a:r>
              <a:r>
                <a:rPr lang="en-US" altLang="ko-KR" sz="1200" dirty="0" err="1">
                  <a:solidFill>
                    <a:srgbClr val="FF0000"/>
                  </a:solidFill>
                  <a:sym typeface="Wingdings" panose="05000000000000000000" pitchFamily="2" charset="2"/>
                </a:rPr>
                <a:t>sql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(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폴더 내 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sql.txt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문을 로드 하여 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excel 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파일로 추출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                &gt;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excel (visualization 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실행 후 생성되는 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excel 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파일 경로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)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logs  (</a:t>
              </a:r>
              <a:r>
                <a:rPr lang="ko-KR" altLang="en-US" sz="1200" dirty="0">
                  <a:solidFill>
                    <a:srgbClr val="FF0000"/>
                  </a:solidFill>
                </a:rPr>
                <a:t>분석 모듈 동작 </a:t>
              </a:r>
              <a:r>
                <a:rPr lang="en-US" altLang="ko-KR" sz="1200" dirty="0">
                  <a:solidFill>
                    <a:srgbClr val="FF0000"/>
                  </a:solidFill>
                </a:rPr>
                <a:t>log </a:t>
              </a:r>
              <a:r>
                <a:rPr lang="ko-KR" altLang="en-US" sz="1200" dirty="0">
                  <a:solidFill>
                    <a:srgbClr val="FF0000"/>
                  </a:solidFill>
                </a:rPr>
                <a:t>파일</a:t>
              </a:r>
              <a:r>
                <a:rPr lang="en-US" altLang="ko-KR" sz="1200" dirty="0">
                  <a:solidFill>
                    <a:srgbClr val="FF0000"/>
                  </a:solidFill>
                </a:rPr>
                <a:t>)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- package  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&gt; requirements.txt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설치 패키지 버전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-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resources (</a:t>
              </a:r>
              <a:r>
                <a:rPr lang="ko-KR" altLang="en-US" sz="1200" dirty="0">
                  <a:solidFill>
                    <a:srgbClr val="FF0000"/>
                  </a:solidFill>
                </a:rPr>
                <a:t>배포 환경 별 </a:t>
              </a:r>
              <a:r>
                <a:rPr lang="en-US" altLang="ko-KR" sz="1200" dirty="0">
                  <a:solidFill>
                    <a:srgbClr val="FF0000"/>
                  </a:solidFill>
                </a:rPr>
                <a:t>config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설정 값 </a:t>
              </a:r>
              <a:r>
                <a:rPr lang="en-US" altLang="ko-KR" sz="1200" dirty="0">
                  <a:solidFill>
                    <a:srgbClr val="FF0000"/>
                  </a:solidFill>
                </a:rPr>
                <a:t>&amp; logger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설정</a:t>
              </a:r>
              <a:r>
                <a:rPr lang="en-US" altLang="ko-KR" sz="1200" dirty="0">
                  <a:solidFill>
                    <a:srgbClr val="FF0000"/>
                  </a:solidFill>
                </a:rPr>
                <a:t>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          &gt; config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                 &gt;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config-{env}.</a:t>
              </a:r>
              <a:r>
                <a:rPr lang="en-US" altLang="ko-KR" sz="1200" dirty="0" err="1">
                  <a:solidFill>
                    <a:srgbClr val="FF0000"/>
                  </a:solidFill>
                </a:rPr>
                <a:t>json</a:t>
              </a:r>
              <a:r>
                <a:rPr lang="en-US" altLang="ko-KR" sz="1200" dirty="0">
                  <a:solidFill>
                    <a:srgbClr val="FF0000"/>
                  </a:solidFill>
                </a:rPr>
                <a:t> : {env}</a:t>
              </a:r>
              <a:r>
                <a:rPr lang="ko-KR" altLang="en-US" sz="1200" dirty="0">
                  <a:solidFill>
                    <a:srgbClr val="FF0000"/>
                  </a:solidFill>
                </a:rPr>
                <a:t>는 환경에 따라 다른 값 사용</a:t>
              </a:r>
              <a:r>
                <a:rPr lang="en-US" altLang="ko-KR" sz="1200" dirty="0">
                  <a:solidFill>
                    <a:srgbClr val="FF0000"/>
                  </a:solidFill>
                </a:rPr>
                <a:t>,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컨설팅 현장에서 사용하는 경우 </a:t>
              </a:r>
              <a:r>
                <a:rPr lang="en-US" altLang="ko-KR" sz="1200" dirty="0">
                  <a:solidFill>
                    <a:srgbClr val="FF0000"/>
                  </a:solidFill>
                </a:rPr>
                <a:t>config-</a:t>
              </a:r>
              <a:r>
                <a:rPr lang="en-US" altLang="ko-KR" sz="1200" dirty="0" err="1">
                  <a:solidFill>
                    <a:srgbClr val="FF0000"/>
                  </a:solidFill>
                </a:rPr>
                <a:t>prod.json</a:t>
              </a:r>
              <a:r>
                <a:rPr lang="en-US" altLang="ko-KR" sz="1200" dirty="0">
                  <a:solidFill>
                    <a:srgbClr val="FF0000"/>
                  </a:solidFill>
                </a:rPr>
                <a:t>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사용</a:t>
              </a:r>
              <a:endParaRPr lang="en-US" altLang="ko-KR" sz="1200" dirty="0">
                <a:solidFill>
                  <a:srgbClr val="FF0000"/>
                </a:solidFill>
              </a:endParaRP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     </a:t>
              </a:r>
              <a:r>
                <a:rPr lang="ko-KR" altLang="en-US" sz="1200" dirty="0">
                  <a:solidFill>
                    <a:srgbClr val="FF0000"/>
                  </a:solidFill>
                </a:rPr>
                <a:t>     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logger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       &gt; logger-{env}.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json</a:t>
              </a:r>
              <a:r>
                <a:rPr lang="en-US" altLang="ko-KR" sz="1200" dirty="0">
                  <a:solidFill>
                    <a:schemeClr val="tx1"/>
                  </a:solidFill>
                </a:rPr>
                <a:t> : {env}</a:t>
              </a:r>
              <a:r>
                <a:rPr lang="ko-KR" altLang="en-US" sz="1200" dirty="0">
                  <a:solidFill>
                    <a:schemeClr val="tx1"/>
                  </a:solidFill>
                </a:rPr>
                <a:t>는 상동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/>
                <a:t>sql</a:t>
              </a:r>
              <a:r>
                <a:rPr lang="en-US" altLang="ko-KR" sz="1200" dirty="0"/>
                <a:t> (</a:t>
              </a:r>
              <a:r>
                <a:rPr lang="ko-KR" altLang="en-US" sz="1200" dirty="0"/>
                <a:t>모듈에서 사용하는 쿼리 디렉토리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/>
                <a:t>src</a:t>
              </a:r>
              <a:r>
                <a:rPr lang="en-US" altLang="ko-KR" sz="1200" dirty="0"/>
                <a:t> (</a:t>
              </a:r>
              <a:r>
                <a:rPr lang="ko-KR" altLang="en-US" sz="1200" dirty="0"/>
                <a:t>모듈 </a:t>
              </a:r>
              <a:r>
                <a:rPr lang="ko-KR" altLang="en-US" sz="1200" dirty="0" err="1"/>
                <a:t>파이썬</a:t>
              </a:r>
              <a:r>
                <a:rPr lang="ko-KR" altLang="en-US" sz="1200" dirty="0"/>
                <a:t> 소스 파일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0_install_offline.bat 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0_install_online.bat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1_initialize.bat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2_extractor.bat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3_summarizer.bat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4_sqltextmerge.bat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5_visualization.bat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6_sqltexttemplate.bat</a:t>
              </a:r>
            </a:p>
            <a:p>
              <a:r>
                <a:rPr lang="en-US" altLang="ko-KR" sz="1200" dirty="0"/>
                <a:t>.README.md</a:t>
              </a:r>
            </a:p>
            <a:p>
              <a:r>
                <a:rPr lang="en-US" altLang="ko-KR" sz="1200" dirty="0"/>
                <a:t>.setup.py </a:t>
              </a:r>
            </a:p>
            <a:p>
              <a:r>
                <a:rPr lang="en-US" altLang="ko-KR" sz="1200" dirty="0"/>
                <a:t>.smart_analyzer.py</a:t>
              </a:r>
              <a:endParaRPr lang="ko-KR" altLang="en-US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1016F6-B5F1-493D-9F4E-7DEAECFCB949}"/>
                </a:ext>
              </a:extLst>
            </p:cNvPr>
            <p:cNvSpPr txBox="1"/>
            <p:nvPr/>
          </p:nvSpPr>
          <p:spPr>
            <a:xfrm>
              <a:off x="9931686" y="6257299"/>
              <a:ext cx="22397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rgbClr val="FF0000"/>
                  </a:solidFill>
                </a:rPr>
                <a:t>* </a:t>
              </a:r>
              <a:r>
                <a:rPr lang="ko-KR" altLang="en-US" sz="900" dirty="0">
                  <a:solidFill>
                    <a:srgbClr val="FF0000"/>
                  </a:solidFill>
                </a:rPr>
                <a:t>분석 모듈 주요 경로 및 파일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F7ED04C-874C-46B2-B845-F832AD098AA5}"/>
                </a:ext>
              </a:extLst>
            </p:cNvPr>
            <p:cNvGrpSpPr/>
            <p:nvPr/>
          </p:nvGrpSpPr>
          <p:grpSpPr>
            <a:xfrm>
              <a:off x="4224526" y="4373939"/>
              <a:ext cx="4178826" cy="1361219"/>
              <a:chOff x="4199885" y="4349535"/>
              <a:chExt cx="4178826" cy="136121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B13BDF-2143-49B6-B0EF-244A28A65434}"/>
                  </a:ext>
                </a:extLst>
              </p:cNvPr>
              <p:cNvSpPr txBox="1"/>
              <p:nvPr/>
            </p:nvSpPr>
            <p:spPr>
              <a:xfrm>
                <a:off x="4484805" y="4799311"/>
                <a:ext cx="38939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batch script </a:t>
                </a:r>
              </a:p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(Module Execute file for window)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오른쪽 중괄호 7">
                <a:extLst>
                  <a:ext uri="{FF2B5EF4-FFF2-40B4-BE49-F238E27FC236}">
                    <a16:creationId xmlns:a16="http://schemas.microsoft.com/office/drawing/2014/main" id="{3C3B242F-5509-4398-98BD-25921789B427}"/>
                  </a:ext>
                </a:extLst>
              </p:cNvPr>
              <p:cNvSpPr/>
              <p:nvPr/>
            </p:nvSpPr>
            <p:spPr>
              <a:xfrm>
                <a:off x="4199885" y="4349535"/>
                <a:ext cx="284920" cy="1361219"/>
              </a:xfrm>
              <a:prstGeom prst="rightBrace">
                <a:avLst>
                  <a:gd name="adj1" fmla="val 94876"/>
                  <a:gd name="adj2" fmla="val 5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7DA4896-266D-488F-A11D-B229E088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69" y="780424"/>
            <a:ext cx="18478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8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26266</TotalTime>
  <Words>3457</Words>
  <Application>Microsoft Office PowerPoint</Application>
  <PresentationFormat>와이드스크린</PresentationFormat>
  <Paragraphs>431</Paragraphs>
  <Slides>43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NanumSquare</vt:lpstr>
      <vt:lpstr>NanumSquare Light</vt:lpstr>
      <vt:lpstr>나눔스퀘어</vt:lpstr>
      <vt:lpstr>맑은 고딕</vt:lpstr>
      <vt:lpstr>바탕</vt:lpstr>
      <vt:lpstr>Arial</vt:lpstr>
      <vt:lpstr>Calibri</vt:lpstr>
      <vt:lpstr>Cambria Math</vt:lpstr>
      <vt:lpstr>Nyala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shshin</dc:creator>
  <cp:lastModifiedBy>김 서령</cp:lastModifiedBy>
  <cp:revision>1076</cp:revision>
  <cp:lastPrinted>2023-04-03T03:14:50Z</cp:lastPrinted>
  <dcterms:created xsi:type="dcterms:W3CDTF">2017-02-01T11:13:31Z</dcterms:created>
  <dcterms:modified xsi:type="dcterms:W3CDTF">2023-07-07T02:35:36Z</dcterms:modified>
</cp:coreProperties>
</file>