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7" r:id="rId9"/>
    <p:sldId id="276" r:id="rId10"/>
    <p:sldId id="266" r:id="rId11"/>
    <p:sldId id="268" r:id="rId12"/>
    <p:sldId id="269" r:id="rId13"/>
    <p:sldId id="265" r:id="rId14"/>
    <p:sldId id="270" r:id="rId15"/>
    <p:sldId id="271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>
      <p:cViewPr varScale="1">
        <p:scale>
          <a:sx n="90" d="100"/>
          <a:sy n="90" d="100"/>
        </p:scale>
        <p:origin x="10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RY5T\My%20Repositories\BlackBear\ACO%20Projects\Writing\ACO%20Readmission%20Model\Concorance%20Index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'CI Data'!$A$2</c:f>
              <c:strCache>
                <c:ptCount val="1"/>
                <c:pt idx="0">
                  <c:v>RSF</c:v>
                </c:pt>
              </c:strCache>
            </c:strRef>
          </c:tx>
          <c:marker>
            <c:symbol val="none"/>
          </c:marker>
          <c:xVal>
            <c:numRef>
              <c:f>'CI Data'!$B$1:$AE$1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'CI Data'!$B$2:$AE$2</c:f>
              <c:numCache>
                <c:formatCode>General</c:formatCode>
                <c:ptCount val="30"/>
                <c:pt idx="0">
                  <c:v>0.81</c:v>
                </c:pt>
                <c:pt idx="1">
                  <c:v>0.83</c:v>
                </c:pt>
                <c:pt idx="2">
                  <c:v>0.75</c:v>
                </c:pt>
                <c:pt idx="3">
                  <c:v>0.76</c:v>
                </c:pt>
                <c:pt idx="4">
                  <c:v>0.72</c:v>
                </c:pt>
                <c:pt idx="5">
                  <c:v>0.74</c:v>
                </c:pt>
                <c:pt idx="6">
                  <c:v>0.73</c:v>
                </c:pt>
                <c:pt idx="7">
                  <c:v>0.71</c:v>
                </c:pt>
                <c:pt idx="8">
                  <c:v>0.73</c:v>
                </c:pt>
                <c:pt idx="9">
                  <c:v>0.72</c:v>
                </c:pt>
                <c:pt idx="10">
                  <c:v>0.74</c:v>
                </c:pt>
                <c:pt idx="11">
                  <c:v>0.68</c:v>
                </c:pt>
                <c:pt idx="12">
                  <c:v>0.71</c:v>
                </c:pt>
                <c:pt idx="13">
                  <c:v>0.65</c:v>
                </c:pt>
                <c:pt idx="14">
                  <c:v>0.71</c:v>
                </c:pt>
                <c:pt idx="15">
                  <c:v>0.72</c:v>
                </c:pt>
                <c:pt idx="16">
                  <c:v>0.72</c:v>
                </c:pt>
                <c:pt idx="17">
                  <c:v>0.72</c:v>
                </c:pt>
                <c:pt idx="18">
                  <c:v>0.69</c:v>
                </c:pt>
                <c:pt idx="19">
                  <c:v>0.71</c:v>
                </c:pt>
                <c:pt idx="20">
                  <c:v>0.67</c:v>
                </c:pt>
                <c:pt idx="21">
                  <c:v>0.68</c:v>
                </c:pt>
                <c:pt idx="22">
                  <c:v>0.68</c:v>
                </c:pt>
                <c:pt idx="23">
                  <c:v>0.7</c:v>
                </c:pt>
                <c:pt idx="24">
                  <c:v>0.7</c:v>
                </c:pt>
                <c:pt idx="25">
                  <c:v>0.71</c:v>
                </c:pt>
                <c:pt idx="26">
                  <c:v>0.71</c:v>
                </c:pt>
                <c:pt idx="27">
                  <c:v>0.69</c:v>
                </c:pt>
                <c:pt idx="28">
                  <c:v>0.72250000000000003</c:v>
                </c:pt>
                <c:pt idx="29">
                  <c:v>0.71928571428571397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DF-7F4E-94AF-4DDC769A9FC9}"/>
            </c:ext>
          </c:extLst>
        </c:ser>
        <c:ser>
          <c:idx val="1"/>
          <c:order val="1"/>
          <c:tx>
            <c:strRef>
              <c:f>'CI Data'!$A$3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xVal>
            <c:numRef>
              <c:f>'CI Data'!$B$1:$AE$1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'CI Data'!$B$3:$AE$3</c:f>
              <c:numCache>
                <c:formatCode>General</c:formatCode>
                <c:ptCount val="30"/>
                <c:pt idx="0">
                  <c:v>0.79</c:v>
                </c:pt>
                <c:pt idx="1">
                  <c:v>0.64</c:v>
                </c:pt>
                <c:pt idx="2">
                  <c:v>0.63</c:v>
                </c:pt>
                <c:pt idx="3">
                  <c:v>0.59</c:v>
                </c:pt>
                <c:pt idx="4">
                  <c:v>0.57999999999999996</c:v>
                </c:pt>
                <c:pt idx="5">
                  <c:v>0.56999999999999995</c:v>
                </c:pt>
                <c:pt idx="6">
                  <c:v>0.57999999999999996</c:v>
                </c:pt>
                <c:pt idx="7">
                  <c:v>0.55000000000000004</c:v>
                </c:pt>
                <c:pt idx="8">
                  <c:v>0.5</c:v>
                </c:pt>
                <c:pt idx="9">
                  <c:v>0.53</c:v>
                </c:pt>
                <c:pt idx="10">
                  <c:v>0.55000000000000004</c:v>
                </c:pt>
                <c:pt idx="11">
                  <c:v>0.48</c:v>
                </c:pt>
                <c:pt idx="12">
                  <c:v>0.48</c:v>
                </c:pt>
                <c:pt idx="13">
                  <c:v>0.51</c:v>
                </c:pt>
                <c:pt idx="14">
                  <c:v>0.52</c:v>
                </c:pt>
                <c:pt idx="15">
                  <c:v>0.52</c:v>
                </c:pt>
                <c:pt idx="16">
                  <c:v>0.53</c:v>
                </c:pt>
                <c:pt idx="17">
                  <c:v>0.49</c:v>
                </c:pt>
                <c:pt idx="18">
                  <c:v>0.48</c:v>
                </c:pt>
                <c:pt idx="19">
                  <c:v>0.5</c:v>
                </c:pt>
                <c:pt idx="20">
                  <c:v>0.51</c:v>
                </c:pt>
                <c:pt idx="21">
                  <c:v>0.5</c:v>
                </c:pt>
                <c:pt idx="22">
                  <c:v>0.5</c:v>
                </c:pt>
                <c:pt idx="23">
                  <c:v>0.47</c:v>
                </c:pt>
                <c:pt idx="24">
                  <c:v>0.51</c:v>
                </c:pt>
                <c:pt idx="25">
                  <c:v>0.5</c:v>
                </c:pt>
                <c:pt idx="26">
                  <c:v>0.51</c:v>
                </c:pt>
                <c:pt idx="27">
                  <c:v>0.51</c:v>
                </c:pt>
                <c:pt idx="28">
                  <c:v>0.51</c:v>
                </c:pt>
                <c:pt idx="29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DF-7F4E-94AF-4DDC769A9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197056"/>
        <c:axId val="120197632"/>
      </c:scatterChart>
      <c:valAx>
        <c:axId val="120197056"/>
        <c:scaling>
          <c:orientation val="minMax"/>
          <c:max val="30"/>
          <c:min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Post</a:t>
                </a:r>
                <a:r>
                  <a:rPr lang="en-US" baseline="0"/>
                  <a:t> Discharge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197632"/>
        <c:crosses val="autoZero"/>
        <c:crossBetween val="midCat"/>
      </c:valAx>
      <c:valAx>
        <c:axId val="120197632"/>
        <c:scaling>
          <c:orientation val="minMax"/>
          <c:max val="1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Concordance Index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19705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F8479-7185-4A24-B70E-2A6B4CA9408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2CF44AB-821C-4C91-A764-9EFA1D060758}">
      <dgm:prSet phldrT="[Text]"/>
      <dgm:spPr/>
      <dgm:t>
        <a:bodyPr/>
        <a:lstStyle/>
        <a:p>
          <a:r>
            <a:rPr lang="en-US" dirty="0"/>
            <a:t>Scoring</a:t>
          </a:r>
        </a:p>
      </dgm:t>
    </dgm:pt>
    <dgm:pt modelId="{1A51C856-32B1-4618-8EB8-D20A5C4B36FE}" type="parTrans" cxnId="{9FFF4B1F-611B-41C5-BEB4-AC0766867082}">
      <dgm:prSet/>
      <dgm:spPr/>
      <dgm:t>
        <a:bodyPr/>
        <a:lstStyle/>
        <a:p>
          <a:endParaRPr lang="en-US"/>
        </a:p>
      </dgm:t>
    </dgm:pt>
    <dgm:pt modelId="{931FF703-FABD-4332-950B-09219933EE0F}" type="sibTrans" cxnId="{9FFF4B1F-611B-41C5-BEB4-AC0766867082}">
      <dgm:prSet/>
      <dgm:spPr/>
      <dgm:t>
        <a:bodyPr/>
        <a:lstStyle/>
        <a:p>
          <a:endParaRPr lang="en-US"/>
        </a:p>
      </dgm:t>
    </dgm:pt>
    <dgm:pt modelId="{E6BC5261-6063-42A0-8F4B-20CAFF52B0E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Testing</a:t>
          </a:r>
        </a:p>
      </dgm:t>
    </dgm:pt>
    <dgm:pt modelId="{9F1B800C-504A-4728-BB6C-F75A93F77488}" type="parTrans" cxnId="{D178DCFE-0474-4F37-823D-8F34F980DA74}">
      <dgm:prSet/>
      <dgm:spPr/>
      <dgm:t>
        <a:bodyPr/>
        <a:lstStyle/>
        <a:p>
          <a:endParaRPr lang="en-US"/>
        </a:p>
      </dgm:t>
    </dgm:pt>
    <dgm:pt modelId="{3EB2DC8B-0052-40E7-98FA-521864FD8544}" type="sibTrans" cxnId="{D178DCFE-0474-4F37-823D-8F34F980DA74}">
      <dgm:prSet/>
      <dgm:spPr/>
      <dgm:t>
        <a:bodyPr/>
        <a:lstStyle/>
        <a:p>
          <a:endParaRPr lang="en-US"/>
        </a:p>
      </dgm:t>
    </dgm:pt>
    <dgm:pt modelId="{84F88A5E-E955-4FB4-AE6F-649A0961D9B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Training</a:t>
          </a:r>
        </a:p>
      </dgm:t>
    </dgm:pt>
    <dgm:pt modelId="{C075CFF7-2E3A-4CE9-8A1A-1AE46889E3EE}" type="parTrans" cxnId="{BC4FC66B-E99C-400E-B43E-4F5B3BA54465}">
      <dgm:prSet/>
      <dgm:spPr/>
      <dgm:t>
        <a:bodyPr/>
        <a:lstStyle/>
        <a:p>
          <a:endParaRPr lang="en-US"/>
        </a:p>
      </dgm:t>
    </dgm:pt>
    <dgm:pt modelId="{9830636E-9BAC-4317-8DF3-F617BBA2EBD2}" type="sibTrans" cxnId="{BC4FC66B-E99C-400E-B43E-4F5B3BA54465}">
      <dgm:prSet/>
      <dgm:spPr/>
      <dgm:t>
        <a:bodyPr/>
        <a:lstStyle/>
        <a:p>
          <a:endParaRPr lang="en-US"/>
        </a:p>
      </dgm:t>
    </dgm:pt>
    <dgm:pt modelId="{B7746EF6-B07A-472A-9662-40C793595B05}" type="pres">
      <dgm:prSet presAssocID="{99AF8479-7185-4A24-B70E-2A6B4CA9408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AC7DC5A-FDD8-45AD-8F08-59FDAD8470F1}" type="pres">
      <dgm:prSet presAssocID="{52CF44AB-821C-4C91-A764-9EFA1D060758}" presName="gear1" presStyleLbl="node1" presStyleIdx="0" presStyleCnt="3">
        <dgm:presLayoutVars>
          <dgm:chMax val="1"/>
          <dgm:bulletEnabled val="1"/>
        </dgm:presLayoutVars>
      </dgm:prSet>
      <dgm:spPr/>
    </dgm:pt>
    <dgm:pt modelId="{7D979757-5D24-4892-B3FE-1F8C43055959}" type="pres">
      <dgm:prSet presAssocID="{52CF44AB-821C-4C91-A764-9EFA1D060758}" presName="gear1srcNode" presStyleLbl="node1" presStyleIdx="0" presStyleCnt="3"/>
      <dgm:spPr/>
    </dgm:pt>
    <dgm:pt modelId="{8F4C9E98-B075-44D2-AEA8-28215C002DAF}" type="pres">
      <dgm:prSet presAssocID="{52CF44AB-821C-4C91-A764-9EFA1D060758}" presName="gear1dstNode" presStyleLbl="node1" presStyleIdx="0" presStyleCnt="3"/>
      <dgm:spPr/>
    </dgm:pt>
    <dgm:pt modelId="{965A70C2-C222-402C-9D6B-C45CB15CA58C}" type="pres">
      <dgm:prSet presAssocID="{E6BC5261-6063-42A0-8F4B-20CAFF52B0E9}" presName="gear2" presStyleLbl="node1" presStyleIdx="1" presStyleCnt="3">
        <dgm:presLayoutVars>
          <dgm:chMax val="1"/>
          <dgm:bulletEnabled val="1"/>
        </dgm:presLayoutVars>
      </dgm:prSet>
      <dgm:spPr/>
    </dgm:pt>
    <dgm:pt modelId="{7EC10B76-9579-45EB-8E54-18E260B23A7F}" type="pres">
      <dgm:prSet presAssocID="{E6BC5261-6063-42A0-8F4B-20CAFF52B0E9}" presName="gear2srcNode" presStyleLbl="node1" presStyleIdx="1" presStyleCnt="3"/>
      <dgm:spPr/>
    </dgm:pt>
    <dgm:pt modelId="{3EC6A3D8-606A-4AB8-98AB-49FE1299D363}" type="pres">
      <dgm:prSet presAssocID="{E6BC5261-6063-42A0-8F4B-20CAFF52B0E9}" presName="gear2dstNode" presStyleLbl="node1" presStyleIdx="1" presStyleCnt="3"/>
      <dgm:spPr/>
    </dgm:pt>
    <dgm:pt modelId="{3CB0217A-BF40-4A02-8A5B-3530635C34B8}" type="pres">
      <dgm:prSet presAssocID="{84F88A5E-E955-4FB4-AE6F-649A0961D9B2}" presName="gear3" presStyleLbl="node1" presStyleIdx="2" presStyleCnt="3"/>
      <dgm:spPr/>
    </dgm:pt>
    <dgm:pt modelId="{9F616C06-8008-4063-AE59-BE67279ED6FC}" type="pres">
      <dgm:prSet presAssocID="{84F88A5E-E955-4FB4-AE6F-649A0961D9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900D6C-38A3-4016-B9C6-6678E714DDBA}" type="pres">
      <dgm:prSet presAssocID="{84F88A5E-E955-4FB4-AE6F-649A0961D9B2}" presName="gear3srcNode" presStyleLbl="node1" presStyleIdx="2" presStyleCnt="3"/>
      <dgm:spPr/>
    </dgm:pt>
    <dgm:pt modelId="{1D2AEE49-4B38-40BD-96AA-0BE4182C81AC}" type="pres">
      <dgm:prSet presAssocID="{84F88A5E-E955-4FB4-AE6F-649A0961D9B2}" presName="gear3dstNode" presStyleLbl="node1" presStyleIdx="2" presStyleCnt="3"/>
      <dgm:spPr/>
    </dgm:pt>
    <dgm:pt modelId="{D9DFE31F-2C2B-437C-9251-A48D262DF4C2}" type="pres">
      <dgm:prSet presAssocID="{931FF703-FABD-4332-950B-09219933EE0F}" presName="connector1" presStyleLbl="sibTrans2D1" presStyleIdx="0" presStyleCnt="3"/>
      <dgm:spPr/>
    </dgm:pt>
    <dgm:pt modelId="{67E37715-99BE-4F2A-BC8A-96C5E35723ED}" type="pres">
      <dgm:prSet presAssocID="{3EB2DC8B-0052-40E7-98FA-521864FD8544}" presName="connector2" presStyleLbl="sibTrans2D1" presStyleIdx="1" presStyleCnt="3"/>
      <dgm:spPr/>
    </dgm:pt>
    <dgm:pt modelId="{F8B7A15D-4F22-431D-9194-00656214C1A2}" type="pres">
      <dgm:prSet presAssocID="{9830636E-9BAC-4317-8DF3-F617BBA2EBD2}" presName="connector3" presStyleLbl="sibTrans2D1" presStyleIdx="2" presStyleCnt="3"/>
      <dgm:spPr/>
    </dgm:pt>
  </dgm:ptLst>
  <dgm:cxnLst>
    <dgm:cxn modelId="{D66B4302-1DA7-41A1-9DF0-606DF2606CD0}" type="presOf" srcId="{84F88A5E-E955-4FB4-AE6F-649A0961D9B2}" destId="{3CB0217A-BF40-4A02-8A5B-3530635C34B8}" srcOrd="0" destOrd="0" presId="urn:microsoft.com/office/officeart/2005/8/layout/gear1"/>
    <dgm:cxn modelId="{F5C57916-0D85-411C-ACA5-3F8665CB52EF}" type="presOf" srcId="{E6BC5261-6063-42A0-8F4B-20CAFF52B0E9}" destId="{3EC6A3D8-606A-4AB8-98AB-49FE1299D363}" srcOrd="2" destOrd="0" presId="urn:microsoft.com/office/officeart/2005/8/layout/gear1"/>
    <dgm:cxn modelId="{9FFF4B1F-611B-41C5-BEB4-AC0766867082}" srcId="{99AF8479-7185-4A24-B70E-2A6B4CA94085}" destId="{52CF44AB-821C-4C91-A764-9EFA1D060758}" srcOrd="0" destOrd="0" parTransId="{1A51C856-32B1-4618-8EB8-D20A5C4B36FE}" sibTransId="{931FF703-FABD-4332-950B-09219933EE0F}"/>
    <dgm:cxn modelId="{E517D326-670F-4DE5-86EF-547C3607C5CA}" type="presOf" srcId="{99AF8479-7185-4A24-B70E-2A6B4CA94085}" destId="{B7746EF6-B07A-472A-9662-40C793595B05}" srcOrd="0" destOrd="0" presId="urn:microsoft.com/office/officeart/2005/8/layout/gear1"/>
    <dgm:cxn modelId="{0542BF6B-22D1-4C80-A4B3-98C68C5227F6}" type="presOf" srcId="{52CF44AB-821C-4C91-A764-9EFA1D060758}" destId="{7D979757-5D24-4892-B3FE-1F8C43055959}" srcOrd="1" destOrd="0" presId="urn:microsoft.com/office/officeart/2005/8/layout/gear1"/>
    <dgm:cxn modelId="{BC4FC66B-E99C-400E-B43E-4F5B3BA54465}" srcId="{99AF8479-7185-4A24-B70E-2A6B4CA94085}" destId="{84F88A5E-E955-4FB4-AE6F-649A0961D9B2}" srcOrd="2" destOrd="0" parTransId="{C075CFF7-2E3A-4CE9-8A1A-1AE46889E3EE}" sibTransId="{9830636E-9BAC-4317-8DF3-F617BBA2EBD2}"/>
    <dgm:cxn modelId="{64B15491-E096-46CC-8CD7-DC92BAB591F5}" type="presOf" srcId="{E6BC5261-6063-42A0-8F4B-20CAFF52B0E9}" destId="{7EC10B76-9579-45EB-8E54-18E260B23A7F}" srcOrd="1" destOrd="0" presId="urn:microsoft.com/office/officeart/2005/8/layout/gear1"/>
    <dgm:cxn modelId="{C0B80792-D085-4C9E-AE25-5E7F62E13915}" type="presOf" srcId="{52CF44AB-821C-4C91-A764-9EFA1D060758}" destId="{CAC7DC5A-FDD8-45AD-8F08-59FDAD8470F1}" srcOrd="0" destOrd="0" presId="urn:microsoft.com/office/officeart/2005/8/layout/gear1"/>
    <dgm:cxn modelId="{59B07FB1-3156-41CF-A17F-25AABEFB8793}" type="presOf" srcId="{84F88A5E-E955-4FB4-AE6F-649A0961D9B2}" destId="{1D2AEE49-4B38-40BD-96AA-0BE4182C81AC}" srcOrd="3" destOrd="0" presId="urn:microsoft.com/office/officeart/2005/8/layout/gear1"/>
    <dgm:cxn modelId="{26F5B1B4-8F0A-42F4-ABB9-F217D913CC4A}" type="presOf" srcId="{84F88A5E-E955-4FB4-AE6F-649A0961D9B2}" destId="{13900D6C-38A3-4016-B9C6-6678E714DDBA}" srcOrd="2" destOrd="0" presId="urn:microsoft.com/office/officeart/2005/8/layout/gear1"/>
    <dgm:cxn modelId="{20B536B6-CB0F-49AF-B3FE-B4B13F1B863A}" type="presOf" srcId="{84F88A5E-E955-4FB4-AE6F-649A0961D9B2}" destId="{9F616C06-8008-4063-AE59-BE67279ED6FC}" srcOrd="1" destOrd="0" presId="urn:microsoft.com/office/officeart/2005/8/layout/gear1"/>
    <dgm:cxn modelId="{512F5ABF-4B58-467D-A9DB-51889B870164}" type="presOf" srcId="{E6BC5261-6063-42A0-8F4B-20CAFF52B0E9}" destId="{965A70C2-C222-402C-9D6B-C45CB15CA58C}" srcOrd="0" destOrd="0" presId="urn:microsoft.com/office/officeart/2005/8/layout/gear1"/>
    <dgm:cxn modelId="{908252C1-0818-4A9B-9AAA-9577BFED1AA5}" type="presOf" srcId="{9830636E-9BAC-4317-8DF3-F617BBA2EBD2}" destId="{F8B7A15D-4F22-431D-9194-00656214C1A2}" srcOrd="0" destOrd="0" presId="urn:microsoft.com/office/officeart/2005/8/layout/gear1"/>
    <dgm:cxn modelId="{BC1C4BC8-910F-4761-88F3-A930088B98F4}" type="presOf" srcId="{931FF703-FABD-4332-950B-09219933EE0F}" destId="{D9DFE31F-2C2B-437C-9251-A48D262DF4C2}" srcOrd="0" destOrd="0" presId="urn:microsoft.com/office/officeart/2005/8/layout/gear1"/>
    <dgm:cxn modelId="{70840ED8-5E52-4762-BCCD-ED62998A20EC}" type="presOf" srcId="{52CF44AB-821C-4C91-A764-9EFA1D060758}" destId="{8F4C9E98-B075-44D2-AEA8-28215C002DAF}" srcOrd="2" destOrd="0" presId="urn:microsoft.com/office/officeart/2005/8/layout/gear1"/>
    <dgm:cxn modelId="{10DB16DE-2F11-43CA-8A3E-1B4A16274218}" type="presOf" srcId="{3EB2DC8B-0052-40E7-98FA-521864FD8544}" destId="{67E37715-99BE-4F2A-BC8A-96C5E35723ED}" srcOrd="0" destOrd="0" presId="urn:microsoft.com/office/officeart/2005/8/layout/gear1"/>
    <dgm:cxn modelId="{D178DCFE-0474-4F37-823D-8F34F980DA74}" srcId="{99AF8479-7185-4A24-B70E-2A6B4CA94085}" destId="{E6BC5261-6063-42A0-8F4B-20CAFF52B0E9}" srcOrd="1" destOrd="0" parTransId="{9F1B800C-504A-4728-BB6C-F75A93F77488}" sibTransId="{3EB2DC8B-0052-40E7-98FA-521864FD8544}"/>
    <dgm:cxn modelId="{CB83AF47-4A84-46FD-89D5-9787661B4CE8}" type="presParOf" srcId="{B7746EF6-B07A-472A-9662-40C793595B05}" destId="{CAC7DC5A-FDD8-45AD-8F08-59FDAD8470F1}" srcOrd="0" destOrd="0" presId="urn:microsoft.com/office/officeart/2005/8/layout/gear1"/>
    <dgm:cxn modelId="{2E046047-3FBD-431A-8357-4DC91C7997F1}" type="presParOf" srcId="{B7746EF6-B07A-472A-9662-40C793595B05}" destId="{7D979757-5D24-4892-B3FE-1F8C43055959}" srcOrd="1" destOrd="0" presId="urn:microsoft.com/office/officeart/2005/8/layout/gear1"/>
    <dgm:cxn modelId="{257A083C-0C37-4AEA-A869-854D0E261491}" type="presParOf" srcId="{B7746EF6-B07A-472A-9662-40C793595B05}" destId="{8F4C9E98-B075-44D2-AEA8-28215C002DAF}" srcOrd="2" destOrd="0" presId="urn:microsoft.com/office/officeart/2005/8/layout/gear1"/>
    <dgm:cxn modelId="{3FC33466-ADED-41BA-99CC-30D9603EC032}" type="presParOf" srcId="{B7746EF6-B07A-472A-9662-40C793595B05}" destId="{965A70C2-C222-402C-9D6B-C45CB15CA58C}" srcOrd="3" destOrd="0" presId="urn:microsoft.com/office/officeart/2005/8/layout/gear1"/>
    <dgm:cxn modelId="{566C3F33-3F2A-46DD-882E-4EDB056EB82A}" type="presParOf" srcId="{B7746EF6-B07A-472A-9662-40C793595B05}" destId="{7EC10B76-9579-45EB-8E54-18E260B23A7F}" srcOrd="4" destOrd="0" presId="urn:microsoft.com/office/officeart/2005/8/layout/gear1"/>
    <dgm:cxn modelId="{DC056CF3-736E-4687-9ACB-E497ADBC9A07}" type="presParOf" srcId="{B7746EF6-B07A-472A-9662-40C793595B05}" destId="{3EC6A3D8-606A-4AB8-98AB-49FE1299D363}" srcOrd="5" destOrd="0" presId="urn:microsoft.com/office/officeart/2005/8/layout/gear1"/>
    <dgm:cxn modelId="{104C0CA5-A17C-456A-AA08-6D2DA0E482BE}" type="presParOf" srcId="{B7746EF6-B07A-472A-9662-40C793595B05}" destId="{3CB0217A-BF40-4A02-8A5B-3530635C34B8}" srcOrd="6" destOrd="0" presId="urn:microsoft.com/office/officeart/2005/8/layout/gear1"/>
    <dgm:cxn modelId="{FEC6F5E2-A68A-47A4-8F13-E6D53B3308E0}" type="presParOf" srcId="{B7746EF6-B07A-472A-9662-40C793595B05}" destId="{9F616C06-8008-4063-AE59-BE67279ED6FC}" srcOrd="7" destOrd="0" presId="urn:microsoft.com/office/officeart/2005/8/layout/gear1"/>
    <dgm:cxn modelId="{1CE499E2-E6D2-4118-878F-B8CDF767A2DB}" type="presParOf" srcId="{B7746EF6-B07A-472A-9662-40C793595B05}" destId="{13900D6C-38A3-4016-B9C6-6678E714DDBA}" srcOrd="8" destOrd="0" presId="urn:microsoft.com/office/officeart/2005/8/layout/gear1"/>
    <dgm:cxn modelId="{6C64F58E-0783-437F-A247-E6E252C4EB86}" type="presParOf" srcId="{B7746EF6-B07A-472A-9662-40C793595B05}" destId="{1D2AEE49-4B38-40BD-96AA-0BE4182C81AC}" srcOrd="9" destOrd="0" presId="urn:microsoft.com/office/officeart/2005/8/layout/gear1"/>
    <dgm:cxn modelId="{5C510C31-1467-43C5-B9E7-3E35393A9CCA}" type="presParOf" srcId="{B7746EF6-B07A-472A-9662-40C793595B05}" destId="{D9DFE31F-2C2B-437C-9251-A48D262DF4C2}" srcOrd="10" destOrd="0" presId="urn:microsoft.com/office/officeart/2005/8/layout/gear1"/>
    <dgm:cxn modelId="{95EB2280-D453-477C-A2B5-194F6D3D70A1}" type="presParOf" srcId="{B7746EF6-B07A-472A-9662-40C793595B05}" destId="{67E37715-99BE-4F2A-BC8A-96C5E35723ED}" srcOrd="11" destOrd="0" presId="urn:microsoft.com/office/officeart/2005/8/layout/gear1"/>
    <dgm:cxn modelId="{71404E30-3555-4644-B3B5-B10AEA3EC443}" type="presParOf" srcId="{B7746EF6-B07A-472A-9662-40C793595B05}" destId="{F8B7A15D-4F22-431D-9194-00656214C1A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F8479-7185-4A24-B70E-2A6B4CA9408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2CF44AB-821C-4C91-A764-9EFA1D060758}">
      <dgm:prSet phldrT="[Text]"/>
      <dgm:spPr/>
      <dgm:t>
        <a:bodyPr/>
        <a:lstStyle/>
        <a:p>
          <a:r>
            <a:rPr lang="en-US" dirty="0"/>
            <a:t>Scoring</a:t>
          </a:r>
        </a:p>
      </dgm:t>
    </dgm:pt>
    <dgm:pt modelId="{1A51C856-32B1-4618-8EB8-D20A5C4B36FE}" type="parTrans" cxnId="{9FFF4B1F-611B-41C5-BEB4-AC0766867082}">
      <dgm:prSet/>
      <dgm:spPr/>
      <dgm:t>
        <a:bodyPr/>
        <a:lstStyle/>
        <a:p>
          <a:endParaRPr lang="en-US"/>
        </a:p>
      </dgm:t>
    </dgm:pt>
    <dgm:pt modelId="{931FF703-FABD-4332-950B-09219933EE0F}" type="sibTrans" cxnId="{9FFF4B1F-611B-41C5-BEB4-AC0766867082}">
      <dgm:prSet/>
      <dgm:spPr/>
      <dgm:t>
        <a:bodyPr/>
        <a:lstStyle/>
        <a:p>
          <a:endParaRPr lang="en-US"/>
        </a:p>
      </dgm:t>
    </dgm:pt>
    <dgm:pt modelId="{B7746EF6-B07A-472A-9662-40C793595B05}" type="pres">
      <dgm:prSet presAssocID="{99AF8479-7185-4A24-B70E-2A6B4CA9408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AC7DC5A-FDD8-45AD-8F08-59FDAD8470F1}" type="pres">
      <dgm:prSet presAssocID="{52CF44AB-821C-4C91-A764-9EFA1D060758}" presName="gear1" presStyleLbl="node1" presStyleIdx="0" presStyleCnt="1">
        <dgm:presLayoutVars>
          <dgm:chMax val="1"/>
          <dgm:bulletEnabled val="1"/>
        </dgm:presLayoutVars>
      </dgm:prSet>
      <dgm:spPr/>
    </dgm:pt>
    <dgm:pt modelId="{7D979757-5D24-4892-B3FE-1F8C43055959}" type="pres">
      <dgm:prSet presAssocID="{52CF44AB-821C-4C91-A764-9EFA1D060758}" presName="gear1srcNode" presStyleLbl="node1" presStyleIdx="0" presStyleCnt="1"/>
      <dgm:spPr/>
    </dgm:pt>
    <dgm:pt modelId="{8F4C9E98-B075-44D2-AEA8-28215C002DAF}" type="pres">
      <dgm:prSet presAssocID="{52CF44AB-821C-4C91-A764-9EFA1D060758}" presName="gear1dstNode" presStyleLbl="node1" presStyleIdx="0" presStyleCnt="1"/>
      <dgm:spPr/>
    </dgm:pt>
    <dgm:pt modelId="{D9DFE31F-2C2B-437C-9251-A48D262DF4C2}" type="pres">
      <dgm:prSet presAssocID="{931FF703-FABD-4332-950B-09219933EE0F}" presName="connector1" presStyleLbl="sibTrans2D1" presStyleIdx="0" presStyleCnt="1"/>
      <dgm:spPr/>
    </dgm:pt>
  </dgm:ptLst>
  <dgm:cxnLst>
    <dgm:cxn modelId="{9FFF4B1F-611B-41C5-BEB4-AC0766867082}" srcId="{99AF8479-7185-4A24-B70E-2A6B4CA94085}" destId="{52CF44AB-821C-4C91-A764-9EFA1D060758}" srcOrd="0" destOrd="0" parTransId="{1A51C856-32B1-4618-8EB8-D20A5C4B36FE}" sibTransId="{931FF703-FABD-4332-950B-09219933EE0F}"/>
    <dgm:cxn modelId="{3B8F9850-421D-4C7A-9854-8B5DC45C60CE}" type="presOf" srcId="{52CF44AB-821C-4C91-A764-9EFA1D060758}" destId="{CAC7DC5A-FDD8-45AD-8F08-59FDAD8470F1}" srcOrd="0" destOrd="0" presId="urn:microsoft.com/office/officeart/2005/8/layout/gear1"/>
    <dgm:cxn modelId="{C18F7965-1B10-490B-A600-7E8936FA2485}" type="presOf" srcId="{931FF703-FABD-4332-950B-09219933EE0F}" destId="{D9DFE31F-2C2B-437C-9251-A48D262DF4C2}" srcOrd="0" destOrd="0" presId="urn:microsoft.com/office/officeart/2005/8/layout/gear1"/>
    <dgm:cxn modelId="{2B720EA9-2116-42AC-B718-1A32EAEA2A9D}" type="presOf" srcId="{99AF8479-7185-4A24-B70E-2A6B4CA94085}" destId="{B7746EF6-B07A-472A-9662-40C793595B05}" srcOrd="0" destOrd="0" presId="urn:microsoft.com/office/officeart/2005/8/layout/gear1"/>
    <dgm:cxn modelId="{5EC5BBB4-54DE-46AA-B5CF-C07401830F9D}" type="presOf" srcId="{52CF44AB-821C-4C91-A764-9EFA1D060758}" destId="{7D979757-5D24-4892-B3FE-1F8C43055959}" srcOrd="1" destOrd="0" presId="urn:microsoft.com/office/officeart/2005/8/layout/gear1"/>
    <dgm:cxn modelId="{7AFAA3BA-4331-46D5-87C5-9D144C56E13B}" type="presOf" srcId="{52CF44AB-821C-4C91-A764-9EFA1D060758}" destId="{8F4C9E98-B075-44D2-AEA8-28215C002DAF}" srcOrd="2" destOrd="0" presId="urn:microsoft.com/office/officeart/2005/8/layout/gear1"/>
    <dgm:cxn modelId="{063D12EF-119F-4B48-9F3D-379EF25351E5}" type="presParOf" srcId="{B7746EF6-B07A-472A-9662-40C793595B05}" destId="{CAC7DC5A-FDD8-45AD-8F08-59FDAD8470F1}" srcOrd="0" destOrd="0" presId="urn:microsoft.com/office/officeart/2005/8/layout/gear1"/>
    <dgm:cxn modelId="{4E380E08-8CF8-45C9-9B9C-71867944BBE9}" type="presParOf" srcId="{B7746EF6-B07A-472A-9662-40C793595B05}" destId="{7D979757-5D24-4892-B3FE-1F8C43055959}" srcOrd="1" destOrd="0" presId="urn:microsoft.com/office/officeart/2005/8/layout/gear1"/>
    <dgm:cxn modelId="{40875473-CD09-4495-A698-2D7E9FB0B298}" type="presParOf" srcId="{B7746EF6-B07A-472A-9662-40C793595B05}" destId="{8F4C9E98-B075-44D2-AEA8-28215C002DAF}" srcOrd="2" destOrd="0" presId="urn:microsoft.com/office/officeart/2005/8/layout/gear1"/>
    <dgm:cxn modelId="{9AC2AE4D-BA1D-42DE-9410-2956C7218C3C}" type="presParOf" srcId="{B7746EF6-B07A-472A-9662-40C793595B05}" destId="{D9DFE31F-2C2B-437C-9251-A48D262DF4C2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DC5A-FDD8-45AD-8F08-59FDAD8470F1}">
      <dsp:nvSpPr>
        <dsp:cNvPr id="0" name=""/>
        <dsp:cNvSpPr/>
      </dsp:nvSpPr>
      <dsp:spPr>
        <a:xfrm>
          <a:off x="2220466" y="905268"/>
          <a:ext cx="1106439" cy="110643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Scoring</a:t>
          </a:r>
        </a:p>
      </dsp:txBody>
      <dsp:txXfrm>
        <a:off x="2442909" y="1164446"/>
        <a:ext cx="661553" cy="568733"/>
      </dsp:txXfrm>
    </dsp:sp>
    <dsp:sp modelId="{965A70C2-C222-402C-9D6B-C45CB15CA58C}">
      <dsp:nvSpPr>
        <dsp:cNvPr id="0" name=""/>
        <dsp:cNvSpPr/>
      </dsp:nvSpPr>
      <dsp:spPr>
        <a:xfrm>
          <a:off x="1576720" y="643746"/>
          <a:ext cx="804683" cy="804683"/>
        </a:xfrm>
        <a:prstGeom prst="gear6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Testing</a:t>
          </a:r>
        </a:p>
      </dsp:txBody>
      <dsp:txXfrm>
        <a:off x="1779301" y="847552"/>
        <a:ext cx="399521" cy="397071"/>
      </dsp:txXfrm>
    </dsp:sp>
    <dsp:sp modelId="{3CB0217A-BF40-4A02-8A5B-3530635C34B8}">
      <dsp:nvSpPr>
        <dsp:cNvPr id="0" name=""/>
        <dsp:cNvSpPr/>
      </dsp:nvSpPr>
      <dsp:spPr>
        <a:xfrm rot="20700000">
          <a:off x="2027424" y="88597"/>
          <a:ext cx="788425" cy="788425"/>
        </a:xfrm>
        <a:prstGeom prst="gear6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</dsp:txBody>
      <dsp:txXfrm rot="-20700000">
        <a:off x="2200349" y="261522"/>
        <a:ext cx="442575" cy="442575"/>
      </dsp:txXfrm>
    </dsp:sp>
    <dsp:sp modelId="{D9DFE31F-2C2B-437C-9251-A48D262DF4C2}">
      <dsp:nvSpPr>
        <dsp:cNvPr id="0" name=""/>
        <dsp:cNvSpPr/>
      </dsp:nvSpPr>
      <dsp:spPr>
        <a:xfrm>
          <a:off x="2113456" y="750385"/>
          <a:ext cx="1416242" cy="1416242"/>
        </a:xfrm>
        <a:prstGeom prst="circularArrow">
          <a:avLst>
            <a:gd name="adj1" fmla="val 4687"/>
            <a:gd name="adj2" fmla="val 299029"/>
            <a:gd name="adj3" fmla="val 2422069"/>
            <a:gd name="adj4" fmla="val 1608136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37715-99BE-4F2A-BC8A-96C5E35723ED}">
      <dsp:nvSpPr>
        <dsp:cNvPr id="0" name=""/>
        <dsp:cNvSpPr/>
      </dsp:nvSpPr>
      <dsp:spPr>
        <a:xfrm>
          <a:off x="1434212" y="475067"/>
          <a:ext cx="1028988" cy="10289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A15D-4F22-431D-9194-00656214C1A2}">
      <dsp:nvSpPr>
        <dsp:cNvPr id="0" name=""/>
        <dsp:cNvSpPr/>
      </dsp:nvSpPr>
      <dsp:spPr>
        <a:xfrm>
          <a:off x="1845053" y="-74730"/>
          <a:ext cx="1109456" cy="11094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DC5A-FDD8-45AD-8F08-59FDAD8470F1}">
      <dsp:nvSpPr>
        <dsp:cNvPr id="0" name=""/>
        <dsp:cNvSpPr/>
      </dsp:nvSpPr>
      <dsp:spPr>
        <a:xfrm>
          <a:off x="1434893" y="454866"/>
          <a:ext cx="1000706" cy="100070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Scoring</a:t>
          </a:r>
        </a:p>
      </dsp:txBody>
      <dsp:txXfrm>
        <a:off x="1636079" y="689277"/>
        <a:ext cx="598334" cy="514383"/>
      </dsp:txXfrm>
    </dsp:sp>
    <dsp:sp modelId="{D9DFE31F-2C2B-437C-9251-A48D262DF4C2}">
      <dsp:nvSpPr>
        <dsp:cNvPr id="0" name=""/>
        <dsp:cNvSpPr/>
      </dsp:nvSpPr>
      <dsp:spPr>
        <a:xfrm>
          <a:off x="1434225" y="309845"/>
          <a:ext cx="1230868" cy="1230868"/>
        </a:xfrm>
        <a:prstGeom prst="circularArrow">
          <a:avLst>
            <a:gd name="adj1" fmla="val 4878"/>
            <a:gd name="adj2" fmla="val 312630"/>
            <a:gd name="adj3" fmla="val 2864875"/>
            <a:gd name="adj4" fmla="val 15651078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0E728-EBD8-4B40-A58B-BA562AF6985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E3E4-70BA-49E4-AD6E-A4E6C6DE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emf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books/NBK8257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Relative Readmission Risk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Yerex</a:t>
            </a:r>
            <a:r>
              <a:rPr lang="en-US" dirty="0"/>
              <a:t>, Ph.D.</a:t>
            </a:r>
            <a:br>
              <a:rPr lang="en-US" dirty="0"/>
            </a:br>
            <a:r>
              <a:rPr lang="en-US" dirty="0"/>
              <a:t>Senior Data Scientist</a:t>
            </a:r>
            <a:br>
              <a:rPr lang="en-US" dirty="0"/>
            </a:br>
            <a:r>
              <a:rPr lang="en-US" dirty="0"/>
              <a:t>08/05/2015</a:t>
            </a:r>
          </a:p>
        </p:txBody>
      </p:sp>
    </p:spTree>
    <p:extLst>
      <p:ext uri="{BB962C8B-B14F-4D97-AF65-F5344CB8AC3E}">
        <p14:creationId xmlns:p14="http://schemas.microsoft.com/office/powerpoint/2010/main" val="45848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Medical History View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48773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4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/>
              <a:t>Trade off between predictive accuracy and model interpretability</a:t>
            </a:r>
          </a:p>
          <a:p>
            <a:r>
              <a:rPr lang="en-US" dirty="0"/>
              <a:t>Algorithmic / Statistical Learning based models are more accurate, less interpretable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870451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Accuracy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943600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Expert   Logistic Regression       Random Forest	SVN	NN</a:t>
            </a:r>
          </a:p>
        </p:txBody>
      </p:sp>
    </p:spTree>
    <p:extLst>
      <p:ext uri="{BB962C8B-B14F-4D97-AF65-F5344CB8AC3E}">
        <p14:creationId xmlns:p14="http://schemas.microsoft.com/office/powerpoint/2010/main" val="338844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Features:</a:t>
            </a:r>
          </a:p>
          <a:p>
            <a:pPr lvl="1"/>
            <a:r>
              <a:rPr lang="en-US" dirty="0"/>
              <a:t>Demographics, utilization, diagnostic history</a:t>
            </a:r>
          </a:p>
          <a:p>
            <a:r>
              <a:rPr lang="en-US" dirty="0"/>
              <a:t>Additional Features:</a:t>
            </a:r>
          </a:p>
          <a:p>
            <a:pPr lvl="1"/>
            <a:r>
              <a:rPr lang="en-US" dirty="0"/>
              <a:t>Socioeconomic (median income, education), accessibility of care (distance to PCP, density of care facilities/practitioners)</a:t>
            </a:r>
          </a:p>
          <a:p>
            <a:r>
              <a:rPr lang="en-US" dirty="0"/>
              <a:t>Engineered Features:</a:t>
            </a:r>
          </a:p>
          <a:p>
            <a:pPr lvl="1"/>
            <a:r>
              <a:rPr lang="en-US" dirty="0"/>
              <a:t>Dimensionality reduction (combinations of ICD-9 codes), </a:t>
            </a:r>
          </a:p>
          <a:p>
            <a:pPr lvl="1"/>
            <a:r>
              <a:rPr lang="en-US" dirty="0"/>
              <a:t>Pathway features (complexity of discharge sequence)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Pathways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916735"/>
            <a:ext cx="80010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Coleman, E. A., Min, S., </a:t>
            </a:r>
            <a:r>
              <a:rPr lang="en-US" sz="1200" dirty="0" err="1"/>
              <a:t>Chomiak</a:t>
            </a:r>
            <a:r>
              <a:rPr lang="en-US" sz="1200" dirty="0"/>
              <a:t>, A. &amp; Kramer, A. M. </a:t>
            </a:r>
            <a:r>
              <a:rPr lang="en-US" sz="1200" dirty="0" err="1"/>
              <a:t>Posthospital</a:t>
            </a:r>
            <a:r>
              <a:rPr lang="en-US" sz="1200" dirty="0"/>
              <a:t> Care Transitions: Patterns, Complications, and Risk</a:t>
            </a:r>
            <a:br>
              <a:rPr lang="en-US" sz="1200" dirty="0"/>
            </a:br>
            <a:r>
              <a:rPr lang="en-US" sz="1200" dirty="0"/>
              <a:t>   Identification. Health </a:t>
            </a:r>
            <a:r>
              <a:rPr lang="en-US" sz="1200" dirty="0" err="1"/>
              <a:t>Serv</a:t>
            </a:r>
            <a:r>
              <a:rPr lang="en-US" sz="1200" dirty="0"/>
              <a:t> Res 39, 1449–1466 (2004).</a:t>
            </a:r>
          </a:p>
        </p:txBody>
      </p:sp>
      <p:sp>
        <p:nvSpPr>
          <p:cNvPr id="3" name="Oval 2"/>
          <p:cNvSpPr/>
          <p:nvPr/>
        </p:nvSpPr>
        <p:spPr>
          <a:xfrm>
            <a:off x="3978057" y="3124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Hospital</a:t>
            </a:r>
          </a:p>
        </p:txBody>
      </p:sp>
      <p:sp>
        <p:nvSpPr>
          <p:cNvPr id="17" name="Oval 16"/>
          <p:cNvSpPr/>
          <p:nvPr/>
        </p:nvSpPr>
        <p:spPr>
          <a:xfrm>
            <a:off x="7086600" y="3162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Deceased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319405" y="1447800"/>
            <a:ext cx="4332960" cy="1295400"/>
            <a:chOff x="2319405" y="1447800"/>
            <a:chExt cx="4332960" cy="1295400"/>
          </a:xfrm>
        </p:grpSpPr>
        <p:sp>
          <p:nvSpPr>
            <p:cNvPr id="7" name="Oval 6"/>
            <p:cNvSpPr/>
            <p:nvPr/>
          </p:nvSpPr>
          <p:spPr>
            <a:xfrm>
              <a:off x="573796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Org Home HC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31940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Home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9496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Hospice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459796" y="161063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Long Term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407085" y="1447800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38400" y="2743200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2319405" y="4561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SNF</a:t>
            </a:r>
          </a:p>
        </p:txBody>
      </p:sp>
      <p:sp>
        <p:nvSpPr>
          <p:cNvPr id="92" name="Oval 91"/>
          <p:cNvSpPr/>
          <p:nvPr/>
        </p:nvSpPr>
        <p:spPr>
          <a:xfrm>
            <a:off x="4594965" y="4561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IRC</a:t>
            </a:r>
          </a:p>
        </p:txBody>
      </p:sp>
      <p:sp>
        <p:nvSpPr>
          <p:cNvPr id="93" name="Oval 92"/>
          <p:cNvSpPr/>
          <p:nvPr/>
        </p:nvSpPr>
        <p:spPr>
          <a:xfrm>
            <a:off x="3459796" y="4572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ICF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2407085" y="4409162"/>
            <a:ext cx="406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323058" y="4409162"/>
            <a:ext cx="4329307" cy="1295400"/>
            <a:chOff x="2323058" y="4409162"/>
            <a:chExt cx="4329307" cy="1295400"/>
          </a:xfrm>
        </p:grpSpPr>
        <p:sp>
          <p:nvSpPr>
            <p:cNvPr id="90" name="Oval 89"/>
            <p:cNvSpPr/>
            <p:nvPr/>
          </p:nvSpPr>
          <p:spPr>
            <a:xfrm>
              <a:off x="5737965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Other</a:t>
              </a:r>
              <a:br>
                <a:rPr lang="en-US" sz="1000" dirty="0"/>
              </a:br>
              <a:r>
                <a:rPr lang="en-US" sz="1000" dirty="0"/>
                <a:t>Hospital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438400" y="5704562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23058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SNF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4598618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IRC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463449" y="4572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ICF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10738" y="4409162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44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Models: </a:t>
            </a:r>
          </a:p>
          <a:p>
            <a:pPr lvl="1"/>
            <a:r>
              <a:rPr lang="en-US" dirty="0"/>
              <a:t>30 day readmission Yes/No</a:t>
            </a:r>
          </a:p>
          <a:p>
            <a:r>
              <a:rPr lang="en-US" dirty="0"/>
              <a:t>Survival / Hazard Models:</a:t>
            </a:r>
          </a:p>
          <a:p>
            <a:pPr lvl="1"/>
            <a:r>
              <a:rPr lang="en-US" dirty="0"/>
              <a:t>Generate a predicted hazard rate by post discharge day.</a:t>
            </a:r>
          </a:p>
          <a:p>
            <a:pPr lvl="1"/>
            <a:r>
              <a:rPr lang="en-US" dirty="0"/>
              <a:t>Calculate cumulative remaining hazard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154833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62100" y="5059362"/>
            <a:ext cx="5360233" cy="396875"/>
            <a:chOff x="732472" y="5149850"/>
            <a:chExt cx="5360233" cy="39687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864439"/>
                </p:ext>
              </p:extLst>
            </p:nvPr>
          </p:nvGraphicFramePr>
          <p:xfrm>
            <a:off x="732472" y="5149850"/>
            <a:ext cx="1127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Equation" r:id="rId3" imgW="1130040" imgH="393480" progId="Equation.DSMT4">
                    <p:embed/>
                  </p:oleObj>
                </mc:Choice>
                <mc:Fallback>
                  <p:oleObj name="Equation" r:id="rId3" imgW="1130040" imgH="393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472" y="5149850"/>
                          <a:ext cx="112712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389283"/>
                </p:ext>
              </p:extLst>
            </p:nvPr>
          </p:nvGraphicFramePr>
          <p:xfrm>
            <a:off x="2897615" y="5149850"/>
            <a:ext cx="12192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Equation" r:id="rId5" imgW="1218960" imgH="380880" progId="Equation.DSMT4">
                    <p:embed/>
                  </p:oleObj>
                </mc:Choice>
                <mc:Fallback>
                  <p:oleObj name="Equation" r:id="rId5" imgW="1218960" imgH="380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615" y="5149850"/>
                          <a:ext cx="1219200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981200" y="5155168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6089" y="514985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430688"/>
                </p:ext>
              </p:extLst>
            </p:nvPr>
          </p:nvGraphicFramePr>
          <p:xfrm>
            <a:off x="4843342" y="5223668"/>
            <a:ext cx="124936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Equation" r:id="rId7" imgW="1257120" imgH="241200" progId="Equation.DSMT4">
                    <p:embed/>
                  </p:oleObj>
                </mc:Choice>
                <mc:Fallback>
                  <p:oleObj name="Equation" r:id="rId7" imgW="125712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342" y="5223668"/>
                          <a:ext cx="124936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594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62620"/>
              </p:ext>
            </p:extLst>
          </p:nvPr>
        </p:nvGraphicFramePr>
        <p:xfrm>
          <a:off x="304800" y="1219200"/>
          <a:ext cx="8610600" cy="513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84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-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16</a:t>
            </a:fld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838200" y="3200400"/>
            <a:ext cx="914400" cy="61264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762000" y="1417638"/>
            <a:ext cx="1289304" cy="109391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ACO Data Files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09600" y="4572000"/>
            <a:ext cx="1600200" cy="1152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History Database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4107180" y="4648200"/>
            <a:ext cx="1676400" cy="838200"/>
          </a:xfrm>
          <a:prstGeom prst="wedge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Diagnoses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5661778"/>
            <a:ext cx="5407538" cy="27918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3" idx="2"/>
            <a:endCxn id="12" idx="0"/>
          </p:cNvCxnSpPr>
          <p:nvPr/>
        </p:nvCxnSpPr>
        <p:spPr>
          <a:xfrm flipH="1">
            <a:off x="1295400" y="2470125"/>
            <a:ext cx="21598" cy="730275"/>
          </a:xfrm>
          <a:prstGeom prst="straightConnector1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1336679" y="3813048"/>
            <a:ext cx="73021" cy="758952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1" idx="1"/>
          </p:cNvCxnSpPr>
          <p:nvPr/>
        </p:nvCxnSpPr>
        <p:spPr>
          <a:xfrm>
            <a:off x="2194560" y="5219638"/>
            <a:ext cx="800100" cy="5817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248400" y="4436083"/>
            <a:ext cx="1981200" cy="10668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</a:p>
        </p:txBody>
      </p:sp>
      <p:cxnSp>
        <p:nvCxnSpPr>
          <p:cNvPr id="39" name="Curved Connector 38"/>
          <p:cNvCxnSpPr>
            <a:stCxn id="21" idx="3"/>
          </p:cNvCxnSpPr>
          <p:nvPr/>
        </p:nvCxnSpPr>
        <p:spPr>
          <a:xfrm flipH="1" flipV="1">
            <a:off x="8229600" y="5006356"/>
            <a:ext cx="172598" cy="795012"/>
          </a:xfrm>
          <a:prstGeom prst="curvedConnector4">
            <a:avLst>
              <a:gd name="adj1" fmla="val -132446"/>
              <a:gd name="adj2" fmla="val 81782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818013861"/>
              </p:ext>
            </p:extLst>
          </p:nvPr>
        </p:nvGraphicFramePr>
        <p:xfrm>
          <a:off x="1478280" y="2017558"/>
          <a:ext cx="4642104" cy="201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Flowchart: Sequential Access Storage 41"/>
          <p:cNvSpPr/>
          <p:nvPr/>
        </p:nvSpPr>
        <p:spPr>
          <a:xfrm>
            <a:off x="6392611" y="3047999"/>
            <a:ext cx="1836989" cy="1180387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/ Test Data Set</a:t>
            </a:r>
          </a:p>
        </p:txBody>
      </p:sp>
      <p:cxnSp>
        <p:nvCxnSpPr>
          <p:cNvPr id="48" name="Curved Connector 47"/>
          <p:cNvCxnSpPr>
            <a:stCxn id="37" idx="3"/>
            <a:endCxn id="42" idx="3"/>
          </p:cNvCxnSpPr>
          <p:nvPr/>
        </p:nvCxnSpPr>
        <p:spPr>
          <a:xfrm flipV="1">
            <a:off x="8229600" y="3638193"/>
            <a:ext cx="12700" cy="1331290"/>
          </a:xfrm>
          <a:prstGeom prst="curvedConnector3">
            <a:avLst>
              <a:gd name="adj1" fmla="val 3840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2" idx="1"/>
          </p:cNvCxnSpPr>
          <p:nvPr/>
        </p:nvCxnSpPr>
        <p:spPr>
          <a:xfrm rot="10800000">
            <a:off x="4724401" y="2819401"/>
            <a:ext cx="1668211" cy="818793"/>
          </a:xfrm>
          <a:prstGeom prst="curvedConnector3">
            <a:avLst/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5327650" y="1466016"/>
          <a:ext cx="2760992" cy="5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9" imgW="1384200" imgH="253800" progId="Equation.DSMT4">
                  <p:embed/>
                </p:oleObj>
              </mc:Choice>
              <mc:Fallback>
                <p:oleObj name="Equation" r:id="rId9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7650" y="1466016"/>
                        <a:ext cx="2760992" cy="50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Curved Connector 53"/>
          <p:cNvCxnSpPr>
            <a:endCxn id="52" idx="1"/>
          </p:cNvCxnSpPr>
          <p:nvPr/>
        </p:nvCxnSpPr>
        <p:spPr>
          <a:xfrm flipV="1">
            <a:off x="4343400" y="1719318"/>
            <a:ext cx="984250" cy="708325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- Scoring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17</a:t>
            </a:fld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304800" y="4850335"/>
            <a:ext cx="1600200" cy="1152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History Database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647700" y="3276600"/>
            <a:ext cx="1981200" cy="10668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179765588"/>
              </p:ext>
            </p:extLst>
          </p:nvPr>
        </p:nvGraphicFramePr>
        <p:xfrm>
          <a:off x="5199134" y="3885087"/>
          <a:ext cx="3779520" cy="181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80779"/>
              </p:ext>
            </p:extLst>
          </p:nvPr>
        </p:nvGraphicFramePr>
        <p:xfrm>
          <a:off x="5938274" y="5308979"/>
          <a:ext cx="2760992" cy="5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8" imgW="1384200" imgH="253800" progId="Equation.DSMT4">
                  <p:embed/>
                </p:oleObj>
              </mc:Choice>
              <mc:Fallback>
                <p:oleObj name="Equation" r:id="rId8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8274" y="5308979"/>
                        <a:ext cx="2760992" cy="50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65220" y="1911491"/>
            <a:ext cx="1219200" cy="1617761"/>
            <a:chOff x="609600" y="4428463"/>
            <a:chExt cx="1219200" cy="161776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428463"/>
              <a:ext cx="1219200" cy="1219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9742" y="5676892"/>
              <a:ext cx="596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EPIC</a:t>
              </a:r>
            </a:p>
          </p:txBody>
        </p:sp>
      </p:grpSp>
      <p:sp>
        <p:nvSpPr>
          <p:cNvPr id="11" name="Flowchart: Multidocument 10"/>
          <p:cNvSpPr/>
          <p:nvPr/>
        </p:nvSpPr>
        <p:spPr>
          <a:xfrm>
            <a:off x="304800" y="1140603"/>
            <a:ext cx="1828800" cy="1447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Discharge Data Set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6553200" y="2057400"/>
            <a:ext cx="1524000" cy="15455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Ranked List of Patients Discharged in Past 30 Days</a:t>
            </a:r>
          </a:p>
        </p:txBody>
      </p:sp>
      <p:cxnSp>
        <p:nvCxnSpPr>
          <p:cNvPr id="36" name="Curved Connector 35"/>
          <p:cNvCxnSpPr>
            <a:stCxn id="7" idx="1"/>
            <a:endCxn id="11" idx="3"/>
          </p:cNvCxnSpPr>
          <p:nvPr/>
        </p:nvCxnSpPr>
        <p:spPr>
          <a:xfrm rot="10800000">
            <a:off x="2133600" y="1864503"/>
            <a:ext cx="1531620" cy="65658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1" idx="2"/>
            <a:endCxn id="37" idx="0"/>
          </p:cNvCxnSpPr>
          <p:nvPr/>
        </p:nvCxnSpPr>
        <p:spPr>
          <a:xfrm rot="16200000" flipH="1">
            <a:off x="993652" y="2631952"/>
            <a:ext cx="743026" cy="54626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4" idx="1"/>
            <a:endCxn id="37" idx="2"/>
          </p:cNvCxnSpPr>
          <p:nvPr/>
        </p:nvCxnSpPr>
        <p:spPr>
          <a:xfrm rot="5400000" flipH="1" flipV="1">
            <a:off x="1118133" y="4330168"/>
            <a:ext cx="506935" cy="5334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ultidocument 49"/>
          <p:cNvSpPr/>
          <p:nvPr/>
        </p:nvSpPr>
        <p:spPr>
          <a:xfrm>
            <a:off x="3355848" y="4189278"/>
            <a:ext cx="1835666" cy="112372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Scoring Data Set</a:t>
            </a:r>
          </a:p>
        </p:txBody>
      </p:sp>
      <p:cxnSp>
        <p:nvCxnSpPr>
          <p:cNvPr id="57" name="Curved Connector 56"/>
          <p:cNvCxnSpPr>
            <a:stCxn id="37" idx="3"/>
            <a:endCxn id="50" idx="1"/>
          </p:cNvCxnSpPr>
          <p:nvPr/>
        </p:nvCxnSpPr>
        <p:spPr>
          <a:xfrm>
            <a:off x="2628900" y="3810000"/>
            <a:ext cx="726948" cy="94114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0" idx="2"/>
            <a:endCxn id="52" idx="1"/>
          </p:cNvCxnSpPr>
          <p:nvPr/>
        </p:nvCxnSpPr>
        <p:spPr>
          <a:xfrm rot="16200000" flipH="1">
            <a:off x="4896237" y="4520244"/>
            <a:ext cx="291834" cy="179224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6200000" flipV="1">
            <a:off x="7161456" y="3759197"/>
            <a:ext cx="1221889" cy="7620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2" idx="1"/>
            <a:endCxn id="7" idx="3"/>
          </p:cNvCxnSpPr>
          <p:nvPr/>
        </p:nvCxnSpPr>
        <p:spPr>
          <a:xfrm rot="10800000">
            <a:off x="4884420" y="2521092"/>
            <a:ext cx="1668780" cy="30910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Model Development &amp; Retrospective Testing Complete</a:t>
            </a:r>
          </a:p>
          <a:p>
            <a:r>
              <a:rPr lang="en-US" dirty="0"/>
              <a:t>“Silent” Prospective Testing</a:t>
            </a:r>
          </a:p>
          <a:p>
            <a:pPr lvl="1"/>
            <a:r>
              <a:rPr lang="en-US" dirty="0"/>
              <a:t>Train on most recent CMS Claims Data</a:t>
            </a:r>
          </a:p>
          <a:p>
            <a:pPr lvl="1"/>
            <a:r>
              <a:rPr lang="en-US" dirty="0"/>
              <a:t>Score discharged patients on a daily basis</a:t>
            </a:r>
          </a:p>
          <a:p>
            <a:pPr lvl="1"/>
            <a:r>
              <a:rPr lang="en-US" dirty="0"/>
              <a:t>Analyze predicted and actual results to measure true accuracy</a:t>
            </a:r>
          </a:p>
          <a:p>
            <a:r>
              <a:rPr lang="en-US" dirty="0"/>
              <a:t>Next Steps / Timing:</a:t>
            </a:r>
          </a:p>
          <a:p>
            <a:pPr lvl="1"/>
            <a:r>
              <a:rPr lang="en-US" dirty="0"/>
              <a:t>Epic backend integration: daily discharge data set</a:t>
            </a:r>
          </a:p>
          <a:p>
            <a:pPr lvl="2"/>
            <a:r>
              <a:rPr lang="en-US" dirty="0"/>
              <a:t>30 days after resource identified and assigned</a:t>
            </a:r>
          </a:p>
          <a:p>
            <a:pPr lvl="1"/>
            <a:r>
              <a:rPr lang="en-US" dirty="0"/>
              <a:t>Silent Test:</a:t>
            </a:r>
          </a:p>
          <a:p>
            <a:pPr lvl="2"/>
            <a:r>
              <a:rPr lang="en-US" dirty="0"/>
              <a:t>Does not require integration of scored output into Epic</a:t>
            </a:r>
          </a:p>
          <a:p>
            <a:pPr lvl="2"/>
            <a:r>
              <a:rPr lang="en-US" dirty="0"/>
              <a:t>120 days after Epic backend integration</a:t>
            </a:r>
          </a:p>
          <a:p>
            <a:pPr lvl="2"/>
            <a:r>
              <a:rPr lang="en-US" dirty="0"/>
              <a:t>Analyze results</a:t>
            </a:r>
          </a:p>
          <a:p>
            <a:pPr lvl="1"/>
            <a:r>
              <a:rPr lang="en-US" dirty="0"/>
              <a:t>Epic frontend integration: application to present daily ranked list to Care Coordinators</a:t>
            </a:r>
          </a:p>
          <a:p>
            <a:pPr lvl="2"/>
            <a:r>
              <a:rPr lang="en-US" dirty="0"/>
              <a:t>?, Resource capable of Epic integration application development</a:t>
            </a:r>
          </a:p>
          <a:p>
            <a:pPr lvl="1"/>
            <a:r>
              <a:rPr lang="en-US" dirty="0"/>
              <a:t>Overall five to six months after project kickoff and resource assignment.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OTLSHAPE_M_c604da87a48a4fccb1fba9ca57185331_Connector1"/>
          <p:cNvCxnSpPr/>
          <p:nvPr>
            <p:custDataLst>
              <p:tags r:id="rId2"/>
            </p:custDataLst>
          </p:nvPr>
        </p:nvCxnSpPr>
        <p:spPr>
          <a:xfrm>
            <a:off x="7779169" y="2819400"/>
            <a:ext cx="0" cy="704300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ce3c3e00177a4382abf446fc9b8b9e94_Connector1"/>
          <p:cNvCxnSpPr/>
          <p:nvPr>
            <p:custDataLst>
              <p:tags r:id="rId3"/>
            </p:custDataLst>
          </p:nvPr>
        </p:nvCxnSpPr>
        <p:spPr>
          <a:xfrm>
            <a:off x="3362850" y="2819400"/>
            <a:ext cx="0" cy="533781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M_9236e9e862a34353aa5d824de99ded64_Connector1"/>
          <p:cNvCxnSpPr/>
          <p:nvPr>
            <p:custDataLst>
              <p:tags r:id="rId4"/>
            </p:custDataLst>
          </p:nvPr>
        </p:nvCxnSpPr>
        <p:spPr>
          <a:xfrm>
            <a:off x="7495552" y="2819400"/>
            <a:ext cx="0" cy="1425321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M_b693fbfb9de64fd7bd0711a45e35d22c_Connector1"/>
          <p:cNvCxnSpPr/>
          <p:nvPr>
            <p:custDataLst>
              <p:tags r:id="rId5"/>
            </p:custDataLst>
          </p:nvPr>
        </p:nvCxnSpPr>
        <p:spPr>
          <a:xfrm>
            <a:off x="7211935" y="2819400"/>
            <a:ext cx="0" cy="1890564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M_f526c00b9ca746a1815d2488f713a845_Connector1"/>
          <p:cNvCxnSpPr/>
          <p:nvPr>
            <p:custDataLst>
              <p:tags r:id="rId6"/>
            </p:custDataLst>
          </p:nvPr>
        </p:nvCxnSpPr>
        <p:spPr>
          <a:xfrm>
            <a:off x="3241300" y="2819400"/>
            <a:ext cx="0" cy="1254802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ac7b75feeec84bd4b976d98a095b336a_Connector1"/>
          <p:cNvCxnSpPr/>
          <p:nvPr>
            <p:custDataLst>
              <p:tags r:id="rId7"/>
            </p:custDataLst>
          </p:nvPr>
        </p:nvCxnSpPr>
        <p:spPr>
          <a:xfrm>
            <a:off x="2957683" y="2819400"/>
            <a:ext cx="0" cy="1975824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6c2d567fefcb42b1b5a990f29f40be0f_Connector3"/>
          <p:cNvCxnSpPr/>
          <p:nvPr>
            <p:custDataLst>
              <p:tags r:id="rId8"/>
            </p:custDataLst>
          </p:nvPr>
        </p:nvCxnSpPr>
        <p:spPr>
          <a:xfrm>
            <a:off x="1539599" y="3386243"/>
            <a:ext cx="0" cy="204474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6c2d567fefcb42b1b5a990f29f40be0f_Connector2"/>
          <p:cNvCxnSpPr/>
          <p:nvPr>
            <p:custDataLst>
              <p:tags r:id="rId9"/>
            </p:custDataLst>
          </p:nvPr>
        </p:nvCxnSpPr>
        <p:spPr>
          <a:xfrm>
            <a:off x="1539599" y="3190325"/>
            <a:ext cx="0" cy="254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6c2d567fefcb42b1b5a990f29f40be0f_Connector1"/>
          <p:cNvCxnSpPr/>
          <p:nvPr>
            <p:custDataLst>
              <p:tags r:id="rId10"/>
            </p:custDataLst>
          </p:nvPr>
        </p:nvCxnSpPr>
        <p:spPr>
          <a:xfrm>
            <a:off x="1539599" y="2819400"/>
            <a:ext cx="0" cy="2159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M_81f599d9962c4600aac26146a5d75fe1_Connector1"/>
          <p:cNvCxnSpPr/>
          <p:nvPr>
            <p:custDataLst>
              <p:tags r:id="rId11"/>
            </p:custDataLst>
          </p:nvPr>
        </p:nvCxnSpPr>
        <p:spPr>
          <a:xfrm>
            <a:off x="1255982" y="2819400"/>
            <a:ext cx="0" cy="448522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ElapsedTimeExtension"/>
          <p:cNvSpPr/>
          <p:nvPr>
            <p:custDataLst>
              <p:tags r:id="rId12"/>
            </p:custDataLst>
          </p:nvPr>
        </p:nvSpPr>
        <p:spPr>
          <a:xfrm>
            <a:off x="844465" y="4762500"/>
            <a:ext cx="114300" cy="381000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3651250"/>
            <a:ext cx="2133600" cy="365125"/>
          </a:xfrm>
        </p:spPr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3651250"/>
            <a:ext cx="2895600" cy="365125"/>
          </a:xfrm>
        </p:spPr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3651250"/>
            <a:ext cx="2133600" cy="365125"/>
          </a:xfrm>
        </p:spPr>
        <p:txBody>
          <a:bodyPr/>
          <a:lstStyle/>
          <a:p>
            <a:fld id="{981B8832-E196-462A-88B2-7D445A7CC885}" type="slidenum">
              <a:rPr lang="en-US" smtClean="0"/>
              <a:t>19</a:t>
            </a:fld>
            <a:endParaRPr lang="en-US"/>
          </a:p>
        </p:txBody>
      </p:sp>
      <p:sp>
        <p:nvSpPr>
          <p:cNvPr id="30" name="OTLSHAPE_TB_00000000000000000000000000000000_LeftEndCaps" hidden="1"/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31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8426534" y="24893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2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24384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TB_00000000000000000000000000000000_ElapsedTime"/>
          <p:cNvSpPr/>
          <p:nvPr>
            <p:custDataLst>
              <p:tags r:id="rId16"/>
            </p:custDataLst>
          </p:nvPr>
        </p:nvSpPr>
        <p:spPr>
          <a:xfrm>
            <a:off x="844465" y="2438400"/>
            <a:ext cx="1143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TB_00000000000000000000000000000000_TodayMarkerShape"/>
          <p:cNvSpPr/>
          <p:nvPr>
            <p:custDataLst>
              <p:tags r:id="rId17"/>
            </p:custDataLst>
          </p:nvPr>
        </p:nvSpPr>
        <p:spPr>
          <a:xfrm>
            <a:off x="895376" y="28194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TodayMarkerText"/>
          <p:cNvSpPr txBox="1"/>
          <p:nvPr>
            <p:custDataLst>
              <p:tags r:id="rId18"/>
            </p:custDataLst>
          </p:nvPr>
        </p:nvSpPr>
        <p:spPr>
          <a:xfrm>
            <a:off x="769676" y="2946400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7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2535872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38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163982" y="25358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9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379483" y="25358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4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635500" y="2535872"/>
            <a:ext cx="25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1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851001" y="2535872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2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7107018" y="2535872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53" name="OTLSHAPE_M_81f599d9962c4600aac26146a5d75fe1_Title"/>
          <p:cNvSpPr txBox="1"/>
          <p:nvPr>
            <p:custDataLst>
              <p:tags r:id="rId25"/>
            </p:custDataLst>
          </p:nvPr>
        </p:nvSpPr>
        <p:spPr>
          <a:xfrm>
            <a:off x="1478232" y="3215725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54" name="OTLSHAPE_M_81f599d9962c4600aac26146a5d75fe1_Date"/>
          <p:cNvSpPr txBox="1"/>
          <p:nvPr>
            <p:custDataLst>
              <p:tags r:id="rId26"/>
            </p:custDataLst>
          </p:nvPr>
        </p:nvSpPr>
        <p:spPr>
          <a:xfrm>
            <a:off x="1478232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8/10/2015</a:t>
            </a:r>
          </a:p>
        </p:txBody>
      </p:sp>
      <p:sp>
        <p:nvSpPr>
          <p:cNvPr id="55" name="OTLSHAPE_M_81f599d9962c4600aac26146a5d75fe1_Shape"/>
          <p:cNvSpPr/>
          <p:nvPr>
            <p:custDataLst>
              <p:tags r:id="rId27"/>
            </p:custDataLst>
          </p:nvPr>
        </p:nvSpPr>
        <p:spPr>
          <a:xfrm rot="16200000">
            <a:off x="1281382" y="3102822"/>
            <a:ext cx="165100" cy="165100"/>
          </a:xfrm>
          <a:prstGeom prst="flowChartMerge">
            <a:avLst/>
          </a:prstGeom>
          <a:solidFill>
            <a:srgbClr val="B20E1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M_6c2d567fefcb42b1b5a990f29f40be0f_Title"/>
          <p:cNvSpPr txBox="1"/>
          <p:nvPr>
            <p:custDataLst>
              <p:tags r:id="rId28"/>
            </p:custDataLst>
          </p:nvPr>
        </p:nvSpPr>
        <p:spPr>
          <a:xfrm>
            <a:off x="1761849" y="5293530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Identify &amp; assign Epic backend integration resources</a:t>
            </a:r>
          </a:p>
        </p:txBody>
      </p:sp>
      <p:sp>
        <p:nvSpPr>
          <p:cNvPr id="57" name="OTLSHAPE_M_6c2d567fefcb42b1b5a990f29f40be0f_Date"/>
          <p:cNvSpPr txBox="1"/>
          <p:nvPr>
            <p:custDataLst>
              <p:tags r:id="rId29"/>
            </p:custDataLst>
          </p:nvPr>
        </p:nvSpPr>
        <p:spPr>
          <a:xfrm>
            <a:off x="1761849" y="51131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8/17/2015</a:t>
            </a:r>
          </a:p>
        </p:txBody>
      </p:sp>
      <p:sp>
        <p:nvSpPr>
          <p:cNvPr id="58" name="OTLSHAPE_M_6c2d567fefcb42b1b5a990f29f40be0f_Shape"/>
          <p:cNvSpPr/>
          <p:nvPr>
            <p:custDataLst>
              <p:tags r:id="rId30"/>
            </p:custDataLst>
          </p:nvPr>
        </p:nvSpPr>
        <p:spPr>
          <a:xfrm rot="16200000">
            <a:off x="1564999" y="5265886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M_ac7b75feeec84bd4b976d98a095b336a_Title"/>
          <p:cNvSpPr txBox="1"/>
          <p:nvPr>
            <p:custDataLst>
              <p:tags r:id="rId31"/>
            </p:custDataLst>
          </p:nvPr>
        </p:nvSpPr>
        <p:spPr>
          <a:xfrm>
            <a:off x="3179933" y="4657768"/>
            <a:ext cx="1384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Complete Epic backend integration</a:t>
            </a:r>
          </a:p>
        </p:txBody>
      </p:sp>
      <p:sp>
        <p:nvSpPr>
          <p:cNvPr id="60" name="OTLSHAPE_M_ac7b75feeec84bd4b976d98a095b336a_Date"/>
          <p:cNvSpPr txBox="1"/>
          <p:nvPr>
            <p:custDataLst>
              <p:tags r:id="rId32"/>
            </p:custDataLst>
          </p:nvPr>
        </p:nvSpPr>
        <p:spPr>
          <a:xfrm>
            <a:off x="3179933" y="447734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9/21/2015</a:t>
            </a:r>
          </a:p>
        </p:txBody>
      </p:sp>
      <p:sp>
        <p:nvSpPr>
          <p:cNvPr id="61" name="OTLSHAPE_M_ac7b75feeec84bd4b976d98a095b336a_Shape"/>
          <p:cNvSpPr/>
          <p:nvPr>
            <p:custDataLst>
              <p:tags r:id="rId33"/>
            </p:custDataLst>
          </p:nvPr>
        </p:nvSpPr>
        <p:spPr>
          <a:xfrm rot="16200000">
            <a:off x="2983083" y="4630124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TLSHAPE_M_f526c00b9ca746a1815d2488f713a845_Title"/>
          <p:cNvSpPr txBox="1"/>
          <p:nvPr>
            <p:custDataLst>
              <p:tags r:id="rId34"/>
            </p:custDataLst>
          </p:nvPr>
        </p:nvSpPr>
        <p:spPr>
          <a:xfrm>
            <a:off x="3463550" y="3851487"/>
            <a:ext cx="711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Initiate prospective scoring</a:t>
            </a:r>
          </a:p>
        </p:txBody>
      </p:sp>
      <p:sp>
        <p:nvSpPr>
          <p:cNvPr id="63" name="OTLSHAPE_M_f526c00b9ca746a1815d2488f713a845_Date"/>
          <p:cNvSpPr txBox="1"/>
          <p:nvPr>
            <p:custDataLst>
              <p:tags r:id="rId35"/>
            </p:custDataLst>
          </p:nvPr>
        </p:nvSpPr>
        <p:spPr>
          <a:xfrm>
            <a:off x="3463550" y="367106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9/28/2015</a:t>
            </a:r>
          </a:p>
        </p:txBody>
      </p:sp>
      <p:sp>
        <p:nvSpPr>
          <p:cNvPr id="64" name="OTLSHAPE_M_f526c00b9ca746a1815d2488f713a845_Shape"/>
          <p:cNvSpPr/>
          <p:nvPr>
            <p:custDataLst>
              <p:tags r:id="rId36"/>
            </p:custDataLst>
          </p:nvPr>
        </p:nvSpPr>
        <p:spPr>
          <a:xfrm rot="16200000">
            <a:off x="3266700" y="3909102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M_b693fbfb9de64fd7bd0711a45e35d22c_Title"/>
          <p:cNvSpPr txBox="1"/>
          <p:nvPr>
            <p:custDataLst>
              <p:tags r:id="rId37"/>
            </p:custDataLst>
          </p:nvPr>
        </p:nvSpPr>
        <p:spPr>
          <a:xfrm>
            <a:off x="7434185" y="4657768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Analyze pilot results</a:t>
            </a:r>
          </a:p>
        </p:txBody>
      </p:sp>
      <p:sp>
        <p:nvSpPr>
          <p:cNvPr id="66" name="OTLSHAPE_M_b693fbfb9de64fd7bd0711a45e35d22c_Date"/>
          <p:cNvSpPr txBox="1"/>
          <p:nvPr>
            <p:custDataLst>
              <p:tags r:id="rId38"/>
            </p:custDataLst>
          </p:nvPr>
        </p:nvSpPr>
        <p:spPr>
          <a:xfrm>
            <a:off x="7434185" y="44773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1/4/2016</a:t>
            </a:r>
          </a:p>
        </p:txBody>
      </p:sp>
      <p:sp>
        <p:nvSpPr>
          <p:cNvPr id="67" name="OTLSHAPE_M_b693fbfb9de64fd7bd0711a45e35d22c_Shape"/>
          <p:cNvSpPr/>
          <p:nvPr>
            <p:custDataLst>
              <p:tags r:id="rId39"/>
            </p:custDataLst>
          </p:nvPr>
        </p:nvSpPr>
        <p:spPr>
          <a:xfrm rot="16200000">
            <a:off x="7237335" y="4544864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M_9236e9e862a34353aa5d824de99ded64_Title"/>
          <p:cNvSpPr txBox="1"/>
          <p:nvPr>
            <p:custDataLst>
              <p:tags r:id="rId40"/>
            </p:custDataLst>
          </p:nvPr>
        </p:nvSpPr>
        <p:spPr>
          <a:xfrm>
            <a:off x="7717802" y="4192524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Present pilot results</a:t>
            </a:r>
          </a:p>
        </p:txBody>
      </p:sp>
      <p:sp>
        <p:nvSpPr>
          <p:cNvPr id="69" name="OTLSHAPE_M_9236e9e862a34353aa5d824de99ded64_Date"/>
          <p:cNvSpPr txBox="1"/>
          <p:nvPr>
            <p:custDataLst>
              <p:tags r:id="rId41"/>
            </p:custDataLst>
          </p:nvPr>
        </p:nvSpPr>
        <p:spPr>
          <a:xfrm>
            <a:off x="7717802" y="401209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1/11/2016</a:t>
            </a:r>
          </a:p>
        </p:txBody>
      </p:sp>
      <p:sp>
        <p:nvSpPr>
          <p:cNvPr id="70" name="OTLSHAPE_M_9236e9e862a34353aa5d824de99ded64_Shape"/>
          <p:cNvSpPr/>
          <p:nvPr>
            <p:custDataLst>
              <p:tags r:id="rId42"/>
            </p:custDataLst>
          </p:nvPr>
        </p:nvSpPr>
        <p:spPr>
          <a:xfrm rot="16200000">
            <a:off x="7520952" y="4079621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M_ce3c3e00177a4382abf446fc9b8b9e94_Title"/>
          <p:cNvSpPr txBox="1"/>
          <p:nvPr>
            <p:custDataLst>
              <p:tags r:id="rId43"/>
            </p:custDataLst>
          </p:nvPr>
        </p:nvSpPr>
        <p:spPr>
          <a:xfrm>
            <a:off x="3585100" y="3215725"/>
            <a:ext cx="1930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Identify and assign Epic frontend application developer</a:t>
            </a:r>
          </a:p>
        </p:txBody>
      </p:sp>
      <p:sp>
        <p:nvSpPr>
          <p:cNvPr id="72" name="OTLSHAPE_M_ce3c3e00177a4382abf446fc9b8b9e94_Date"/>
          <p:cNvSpPr txBox="1"/>
          <p:nvPr>
            <p:custDataLst>
              <p:tags r:id="rId44"/>
            </p:custDataLst>
          </p:nvPr>
        </p:nvSpPr>
        <p:spPr>
          <a:xfrm>
            <a:off x="3585100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10/1/2015</a:t>
            </a:r>
          </a:p>
        </p:txBody>
      </p:sp>
      <p:sp>
        <p:nvSpPr>
          <p:cNvPr id="73" name="OTLSHAPE_M_ce3c3e00177a4382abf446fc9b8b9e94_Shape"/>
          <p:cNvSpPr/>
          <p:nvPr>
            <p:custDataLst>
              <p:tags r:id="rId45"/>
            </p:custDataLst>
          </p:nvPr>
        </p:nvSpPr>
        <p:spPr>
          <a:xfrm rot="16200000">
            <a:off x="3388250" y="3188081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M_c604da87a48a4fccb1fba9ca57185331_Title"/>
          <p:cNvSpPr txBox="1"/>
          <p:nvPr>
            <p:custDataLst>
              <p:tags r:id="rId46"/>
            </p:custDataLst>
          </p:nvPr>
        </p:nvSpPr>
        <p:spPr>
          <a:xfrm>
            <a:off x="8001419" y="3215725"/>
            <a:ext cx="8636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Complete Epic frontend application development</a:t>
            </a:r>
          </a:p>
        </p:txBody>
      </p:sp>
      <p:sp>
        <p:nvSpPr>
          <p:cNvPr id="75" name="OTLSHAPE_M_c604da87a48a4fccb1fba9ca57185331_Date"/>
          <p:cNvSpPr txBox="1"/>
          <p:nvPr>
            <p:custDataLst>
              <p:tags r:id="rId47"/>
            </p:custDataLst>
          </p:nvPr>
        </p:nvSpPr>
        <p:spPr>
          <a:xfrm>
            <a:off x="8001419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1/18/2016</a:t>
            </a:r>
          </a:p>
        </p:txBody>
      </p:sp>
      <p:sp>
        <p:nvSpPr>
          <p:cNvPr id="76" name="OTLSHAPE_M_c604da87a48a4fccb1fba9ca57185331_Shape"/>
          <p:cNvSpPr/>
          <p:nvPr>
            <p:custDataLst>
              <p:tags r:id="rId48"/>
            </p:custDataLst>
          </p:nvPr>
        </p:nvSpPr>
        <p:spPr>
          <a:xfrm rot="16200000">
            <a:off x="7804569" y="3358600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4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Objectives</a:t>
            </a:r>
            <a:r>
              <a:rPr lang="en-US" dirty="0"/>
              <a:t>. To develop a software application to assist ACO Care Coordinators in prioritizing intervention efforts allocated to ACO patients discharged within the previous 30 days.</a:t>
            </a:r>
          </a:p>
          <a:p>
            <a:r>
              <a:rPr lang="en-US" b="1" dirty="0"/>
              <a:t>Data Sources. </a:t>
            </a:r>
            <a:r>
              <a:rPr lang="en-US" dirty="0"/>
              <a:t>Claim and Claim Line Feed (CCLF) files provided by the Centers for Medicare &amp; Medicaid Services (CMS). </a:t>
            </a:r>
          </a:p>
          <a:p>
            <a:r>
              <a:rPr lang="en-US" b="1" dirty="0"/>
              <a:t>Technology. </a:t>
            </a:r>
            <a:r>
              <a:rPr lang="en-US" dirty="0"/>
              <a:t>A predictive model based on statistical learning techniques</a:t>
            </a:r>
            <a:r>
              <a:rPr lang="en-US" b="1" dirty="0"/>
              <a:t> </a:t>
            </a:r>
            <a:r>
              <a:rPr lang="en-US" dirty="0"/>
              <a:t>used to predict a patient’s hazard function across the first 30 days post discharge.</a:t>
            </a:r>
          </a:p>
          <a:p>
            <a:r>
              <a:rPr lang="en-US" b="1" dirty="0"/>
              <a:t>Performance. </a:t>
            </a:r>
            <a:r>
              <a:rPr lang="en-US" dirty="0"/>
              <a:t>The most recently trained and tested incarnation of the model had a pairwise concordance index of 0.72 averaged across the first 30 days post discharge.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Day All Cause Readmission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34357"/>
            <a:ext cx="6466729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24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Large Case Load: </a:t>
            </a:r>
          </a:p>
          <a:p>
            <a:pPr lvl="1"/>
            <a:r>
              <a:rPr lang="en-US" dirty="0"/>
              <a:t>Between January 2013 and April 2015, the number of ACO patients discharged within the previous 30 days averaged 386; of whom 47 would experience an unplanned readmission, related to their initial hospitalization, within 30 days of their discharge.</a:t>
            </a:r>
          </a:p>
          <a:p>
            <a:pPr lvl="1"/>
            <a:endParaRPr lang="en-US" dirty="0"/>
          </a:p>
          <a:p>
            <a:r>
              <a:rPr lang="en-US" dirty="0"/>
              <a:t>Application:</a:t>
            </a:r>
          </a:p>
          <a:p>
            <a:pPr lvl="1"/>
            <a:r>
              <a:rPr lang="en-US" dirty="0"/>
              <a:t>Provide a list of ACO patients discharged over the previous 30 days in ranked relative order of likelihood of being readmitted less than 30 days post discharge.</a:t>
            </a:r>
          </a:p>
          <a:p>
            <a:pPr lvl="2"/>
            <a:r>
              <a:rPr lang="en-US" dirty="0"/>
              <a:t>Post discharge follow-up intervention reduced utilization by 8.3% </a:t>
            </a:r>
            <a:r>
              <a:rPr lang="en-US" baseline="30000" dirty="0"/>
              <a:t>1</a:t>
            </a:r>
          </a:p>
          <a:p>
            <a:pPr lvl="3"/>
            <a:r>
              <a:rPr lang="en-US" dirty="0"/>
              <a:t>42 minutes per patient</a:t>
            </a:r>
          </a:p>
          <a:p>
            <a:pPr lvl="2"/>
            <a:r>
              <a:rPr lang="en-US" dirty="0"/>
              <a:t>For UVA case load, 9 hrs./ day for follow-up efforts.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700" baseline="30000" dirty="0"/>
              <a:t>1</a:t>
            </a:r>
            <a:r>
              <a:rPr lang="en-US" sz="1700" dirty="0"/>
              <a:t> Jack, B. W. </a:t>
            </a:r>
            <a:r>
              <a:rPr lang="en-US" sz="1700" i="1" dirty="0"/>
              <a:t>et al.</a:t>
            </a:r>
            <a:r>
              <a:rPr lang="en-US" sz="1700" dirty="0"/>
              <a:t> A Reengineered Hospital Discharge Program to Decrease </a:t>
            </a:r>
            <a:r>
              <a:rPr lang="en-US" sz="1700" dirty="0" err="1"/>
              <a:t>Rehospitalization</a:t>
            </a:r>
            <a:r>
              <a:rPr lang="en-US" sz="1700" dirty="0"/>
              <a:t>. </a:t>
            </a:r>
            <a:r>
              <a:rPr lang="en-US" sz="1700" i="1" dirty="0"/>
              <a:t>Ann Intern Med</a:t>
            </a:r>
            <a:r>
              <a:rPr lang="en-US" sz="1700" dirty="0"/>
              <a:t> </a:t>
            </a:r>
            <a:r>
              <a:rPr lang="en-US" sz="1700" b="1" dirty="0"/>
              <a:t>150,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   178–187 (2009).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vs. penalty:</a:t>
            </a:r>
          </a:p>
          <a:p>
            <a:pPr lvl="1"/>
            <a:r>
              <a:rPr lang="en-US" dirty="0"/>
              <a:t>In 2013, estimated profits on “excess” readmissions was $95M, penalties during the same period were estimated at $280M.</a:t>
            </a:r>
          </a:p>
          <a:p>
            <a:r>
              <a:rPr lang="en-US" dirty="0"/>
              <a:t>Opportunity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Domain: </a:t>
            </a:r>
          </a:p>
          <a:p>
            <a:pPr lvl="1"/>
            <a:r>
              <a:rPr lang="en-US" dirty="0"/>
              <a:t>Models to predict 30 day readmission in the US, using retrospective administration data such as CMS Claims Data Feed</a:t>
            </a:r>
          </a:p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Nine large population-based or multicenter US studies had c-statistics 0.55 – 0.65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Models developed by CMS for congestive heart failure, acute myocardial infarction, and pneumonia had c-statistics of 0.61, 0.63, and 0.63, respectively</a:t>
            </a:r>
          </a:p>
          <a:p>
            <a:pPr lvl="1"/>
            <a:r>
              <a:rPr lang="en-US" dirty="0"/>
              <a:t>Human expert based protocols fared even worse with AUC statistics from 0.50 for case managers to 0.59 for interns, 0.56 for Physicians </a:t>
            </a:r>
            <a:r>
              <a:rPr lang="en-US" baseline="30000" dirty="0"/>
              <a:t>2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sz="1700" baseline="30000" dirty="0"/>
              <a:t>1 </a:t>
            </a:r>
            <a:r>
              <a:rPr lang="en-US" sz="1700" dirty="0" err="1"/>
              <a:t>Kansagara</a:t>
            </a:r>
            <a:r>
              <a:rPr lang="en-US" sz="1700" dirty="0"/>
              <a:t>, D. et al. Risk Prediction Models for Hospital Readmission: A Systematic Review. (Department of Veterans   </a:t>
            </a:r>
            <a:br>
              <a:rPr lang="en-US" sz="1700" dirty="0"/>
            </a:br>
            <a:r>
              <a:rPr lang="en-US" sz="1700" dirty="0"/>
              <a:t>  Affairs (US), 2011). at </a:t>
            </a:r>
            <a:r>
              <a:rPr lang="en-US" sz="1700" dirty="0">
                <a:hlinkClick r:id="rId2"/>
              </a:rPr>
              <a:t>http://www.ncbi.nlm.nih.gov/books/NBK82578/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 err="1"/>
              <a:t>Allaudeen</a:t>
            </a:r>
            <a:r>
              <a:rPr lang="en-US" sz="1600" dirty="0"/>
              <a:t>, N., </a:t>
            </a:r>
            <a:r>
              <a:rPr lang="en-US" sz="1600" dirty="0" err="1"/>
              <a:t>Schnipper</a:t>
            </a:r>
            <a:r>
              <a:rPr lang="en-US" sz="1600" dirty="0"/>
              <a:t>, J. L., </a:t>
            </a:r>
            <a:r>
              <a:rPr lang="en-US" sz="1600" dirty="0" err="1"/>
              <a:t>Orav</a:t>
            </a:r>
            <a:r>
              <a:rPr lang="en-US" sz="1600" dirty="0"/>
              <a:t>, E. J., </a:t>
            </a:r>
            <a:r>
              <a:rPr lang="en-US" sz="1600" dirty="0" err="1"/>
              <a:t>Wachter</a:t>
            </a:r>
            <a:r>
              <a:rPr lang="en-US" sz="1600" dirty="0"/>
              <a:t>, R. M. &amp; </a:t>
            </a:r>
            <a:r>
              <a:rPr lang="en-US" sz="1600" dirty="0" err="1"/>
              <a:t>Vidyarthi</a:t>
            </a:r>
            <a:r>
              <a:rPr lang="en-US" sz="1600" dirty="0"/>
              <a:t>, A. R. Inability of Providers to Predict Unplanned </a:t>
            </a:r>
            <a:br>
              <a:rPr lang="en-US" sz="1600" dirty="0"/>
            </a:br>
            <a:r>
              <a:rPr lang="en-US" sz="1600" dirty="0"/>
              <a:t>  Readmissions. </a:t>
            </a:r>
            <a:r>
              <a:rPr lang="en-US" sz="1600" i="1" dirty="0"/>
              <a:t>J Gen Intern Med</a:t>
            </a:r>
            <a:r>
              <a:rPr lang="en-US" sz="1600" dirty="0"/>
              <a:t> </a:t>
            </a:r>
            <a:r>
              <a:rPr lang="en-US" sz="1600" b="1" dirty="0"/>
              <a:t>26,</a:t>
            </a:r>
            <a:r>
              <a:rPr lang="en-US" sz="1600" dirty="0"/>
              <a:t> 771–776 (2011).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Limiting Factors: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Modeling methodology: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Feature engineering: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Delivery 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CMS Claims Data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012188"/>
            <a:ext cx="7863840" cy="37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 Claims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Medical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21" y="1235710"/>
            <a:ext cx="49517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xLjA3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NzI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0cnVlfSwiU2NhbGUiOnsiJGlkIjoiMTIyIiwiU3RhcnREYXRlIjoiMjAxNS0wOC0xMFQyMzo1OTo1OS45OTlaIiwiRW5kRGF0ZSI6IjIwMTYtMDEtMThUMjM6NTk6NTkuOTk5WiIsIkZvcm1hdCI6Ik1NTSIsIlR5cGUiOjIsIkF1dG9EYXRlUmFuZ2UiOnRydWUsIldvcmtpbmdEYXlzIjozMSwiVG9kYXlNYXJrZXJUZXh0IjoiVG9kYXkiLCJBdXRvU2NhbGVUeXBlIjp0cnVlfSwiTWlsZXN0b25lcyI6W3siJGlkIjoiMTIzIiwiRGF0ZSI6IjIwMTUtMDgtMTB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xNzgsIkciOjE0LCJCIjoxOH19LCJMaW5lV2VpZ2h0IjoxLjAsIkxpbmVUeXBlIjowLCJQYXJlbnRTdHlsZSI6eyIkcmVmIjoiNTUifX0sIklzQmVsb3dUaW1lYmFuZCI6dHJ1ZSwiSGlkZURhdGUiOmZhbHNlLCJTaGFwZVNpemUiOjEsIlNwYWNpbmciOjIuMCwiUGFkZGluZyI6eyIkcmVmIjoiNTgifSwiU2hhcGVTdHlsZSI6eyIkaWQiOiIxMjgiLCJNYXJnaW4iOnsiJHJlZiI6IjYwIn0sIlBhZGRpbmciOnsiJHJlZiI6IjYxIn0sIkJhY2tncm91bmQiOnsiJGlkIjoiMTI5IiwiQ29sb3IiOnsiJGlkIjoiMTMwIiwiQSI6MjU1LCJSIjoxNzgsIkciOjE0LCJCIjox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MWY1OTlkOS05NjJjLTQ2MDAtYWFjMi02MTQ2YTVkNzVmZTEiLCJUaXRsZSI6IktpY2stb2ZmIiwiTm90ZSI6bnVsbCwiSHlwZXJsaW5rIjpudWxsLCJJc0NoYW5nZWQiOmZhbHNlLCJJc05ldyI6ZmFsc2V9LHsiJGlkIjoiMTM5IiwiRGF0ZSI6IjIwMTUtMDgtMT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NiwiRyI6MTcwLCJCIjo2Nn19LCJMaW5lV2VpZ2h0IjoxLjAsIkxpbmVUeXBlIjowLCJQYXJlbnRTdHlsZSI6eyIkcmVmIjoiNTUifX0sIklzQmVsb3dUaW1lYmFuZCI6dHJ1ZSwiSGlkZURhdGUiOmZhbHNlLCJTaGFwZVNpemUiOjEsIlNwYWNpbmciOjIuMCwiUGFkZGluZyI6eyIkcmVmIjoiNTgifSwiU2hhcGVTdHlsZSI6eyIkaWQiOiIxNDQiLCJNYXJnaW4iOnsiJHJlZiI6IjYwIn0sIlBhZGRpbmciOnsiJHJlZiI6IjYxIn0sIkJhY2tncm91bmQiOnsiJGlkIjoiMTQ1IiwiQ29sb3IiOnsiJGlkIjoiMTQ2IiwiQSI6MjU1LCJSIjoyNiwiRyI6MTcwLCJCIjo2Nn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I2YzJkNTY3Zi1lZmNiLTQyYjEtYjVhOS05MGYyOWY0MGJlMGYiLCJUaXRsZSI6IklkZW50aWZ5ICYgYXNzaWduIEVwaWMgYmFja2VuZCBpbnRlZ3JhdGlvbiByZXNvdXJjZXMiLCJOb3RlIjpudWxsLCJIeXBlcmxpbmsiOm51bGwsIklzQ2hhbmdlZCI6ZmFsc2UsIklzTmV3IjpmYWxzZX0seyIkaWQiOiIxNTUiLCJEYXRlIjoiMjAxNS0wOS0yMV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xMjcsIlIiOjI2LCJHIjoxNzAsIkIiOjY2fX0sIkxpbmVXZWlnaHQiOjEuMCwiTGluZVR5cGUiOjAsIlBhcmVudFN0eWxlIjp7IiRyZWYiOiI1NSJ9fSwiSXNCZWxvd1RpbWViYW5kIjp0cnVlLCJIaWRlRGF0ZSI6ZmFsc2UsIlNoYXBlU2l6ZSI6MSwiU3BhY2luZyI6Mi4wLCJQYWRkaW5nIjp7IiRyZWYiOiI1OCJ9LCJTaGFwZVN0eWxlIjp7IiRpZCI6IjE2MCIsIk1hcmdpbiI6eyIkcmVmIjoiNjAifSwiUGFkZGluZyI6eyIkcmVmIjoiNjEifSwiQmFja2dyb3VuZCI6eyIkaWQiOiIxNjEiLCJDb2xvciI6eyIkaWQiOiIxNjIiLCJBIjoyNTUsIlIiOjI2LCJHIjoxNzAsIkIiOjY2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iwiRm9yZWdyb3VuZCI6eyIkcmVmIjoiNjcifSwiTWF4V2lkdGgiOjEwOS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wLCJJc0N1c3RvbSI6ZmFsc2V9LCJJZCI6ImFjN2I3NWZlLWVlYzgtNGJkNC1iOTc2LWQ5OGEwOTViMzM2YSIsIlRpdGxlIjoiQ29tcGxldGUgRXBpYyBiYWNrZW5kIGludGVncmF0aW9uIiwiTm90ZSI6bnVsbCwiSHlwZXJsaW5rIjpudWxsLCJJc0NoYW5nZWQiOmZhbHNlLCJJc05ldyI6ZmFsc2V9LHsiJGlkIjoiMTcxIiwiRGF0ZSI6IjIwMTUtMDktMjh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wLCJHIjowLCJCIjowfX0sIkxpbmVXZWlnaHQiOjEuMCwiTGluZVR5cGUiOjAsIlBhcmVudFN0eWxlIjp7IiRyZWYiOiI1NSJ9fSwiSXNCZWxvd1RpbWViYW5kIjp0cnVlLCJIaWRlRGF0ZSI6ZmFsc2UsIlNoYXBlU2l6ZSI6MSwiU3BhY2luZyI6Mi4wLCJQYWRkaW5nIjp7IiRyZWYiOiI1OCJ9LCJTaGFwZVN0eWxlIjp7IiRpZCI6IjE3NiIsIk1hcmdpbiI6eyIkcmVmIjoiNjAifSwiUGFkZGluZyI6eyIkcmVmIjoiNjEifSwiQmFja2dyb3VuZCI6eyIkaWQiOiIxNzciLCJDb2xvciI6eyIkaWQiOiIxNzgiLCJBIjoyNTUsIlIiOjAsIkciOjAsIkIiOj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yLCJGb3JlZ3JvdW5kIjp7IiRyZWYiOiI2NyJ9LCJNYXhXaWR0aCI6NTY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JmNTI2YzAwYi05Y2E3LTQ2YTEtODE1ZC0yNDg4ZjcxM2E4NDUiLCJUaXRsZSI6IkluaXRpYXRlIHByb3NwZWN0aXZlIHNjb3JpbmciLCJOb3RlIjpudWxsLCJIeXBlcmxpbmsiOm51bGwsIklzQ2hhbmdlZCI6ZmFsc2UsIklzTmV3IjpmYWxzZX0seyIkaWQiOiIxODciLCJEYXRlIjoiMjAxNi0wMS0wNF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AsIkciOjAsIkIiOjB9fSwiTGluZVdlaWdodCI6MS4wLCJMaW5lVHlwZSI6MCwiUGFyZW50U3R5bGUiOnsiJHJlZiI6IjU1In19LCJJc0JlbG93VGltZWJhbmQiOnRydWUsIkhpZGVEYXRlIjpmYWxzZSwiU2hhcGVTaXplIjoxLCJTcGFjaW5nIjoyLjAsIlBhZGRpbmciOnsiJHJlZiI6IjU4In0sIlNoYXBlU3R5bGUiOnsiJGlkIjoiMTkyIiwiTWFyZ2luIjp7IiRyZWYiOiI2MCJ9LCJQYWRkaW5nIjp7IiRyZWYiOiI2MSJ9LCJCYWNrZ3JvdW5kIjp7IiRpZCI6IjE5MyIsIkNvbG9yIjp7IiRpZCI6IjE5NCIsIkEiOjI1NSwiUiI6MCwiRyI6MCwiQiI6MH19LCJJc1Zpc2libGUiOnRydWUsIldpZHRoIjoxOC4wLCJIZWlnaHQiOjIwLjAsIkJvcmRlclN0eWxlIjp7IiRpZCI6IjE5NSIsIkxpbmVDb2xvciI6eyIkcmVmIjoiNjMifSwiTGluZVdlaWdodCI6MC4wLCJMaW5lVHlwZSI6MCwiUGFyZW50U3R5bGUiOnsiJHJlZiI6IjYyIn19LCJQYXJlbnRTdHlsZSI6eyIkcmVmIjoiNTkifX0sIlRpdGxlU3R5bGUiOnsiJGlkIjoiMTk2IiwiRm9udFNldHRpbmdzIjp7IiRpZCI6IjE5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4IiwiTGluZUNvbG9yIjpudWxsLCJMaW5lV2VpZ2h0IjowLjAsIkxpbmVUeXBlIjowLCJQYXJlbnRTdHlsZSI6bnVsbH0sIlBhcmVudFN0eWxlIjp7IiRyZWYiOiI2NSJ9fSwiRGF0ZVN0eWxlIjp7IiRpZCI6IjE5OSIsIkZvbnRTZXR0aW5ncyI6eyIkaWQiOiIyMD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CwiSXNDdXN0b20iOmZhbHNlfSwiSWQiOiJiNjkzZmJmYi05ZGU2LTRmZDctYmQwNy0xMWE0NWUzNWQyMmMiLCJUaXRsZSI6IkFuYWx5emUgcGlsb3QgcmVzdWx0cyIsIk5vdGUiOm51bGwsIkh5cGVybGluayI6bnVsbCwiSXNDaGFuZ2VkIjpmYWxzZSwiSXNOZXciOmZhbHNlfSx7IiRpZCI6IjIwMyIsIkRhdGUiOiIyMDE2LTAxLTExVDIzOjU5OjU5Ljk5OVoiLCJTdHlsZSI6eyIkaWQiOiIyMDQiLCJTaGFwZSI6MiwiQ29ubmVjdG9yTWFyZ2luIjp7IiRyZWYiOiI1NCJ9LCJDb25uZWN0b3JTdHlsZSI6eyIkaWQiOiIyMDUiLCJMaW5lQ29sb3IiOnsiJGlkIjoiMjA2IiwiJHR5cGUiOiJOTFJFLkNvbW1vbi5Eb20uU29saWRDb2xvckJydXNoLCBOTFJFLkNvbW1vbiIsIkNvbG9yIjp7IiRpZCI6IjIwNyIsIkEiOjEyNywiUiI6MCwiRyI6MCwiQiI6MH19LCJMaW5lV2VpZ2h0IjoxLjAsIkxpbmVUeXBlIjowLCJQYXJlbnRTdHlsZSI6eyIkcmVmIjoiNTUifX0sIklzQmVsb3dUaW1lYmFuZCI6dHJ1ZSwiSGlkZURhdGUiOmZhbHNlLCJTaGFwZVNpemUiOjEsIlNwYWNpbmciOjIuMCwiUGFkZGluZyI6eyIkcmVmIjoiNTgifSwiU2hhcGVTdHlsZSI6eyIkaWQiOiIyMDgiLCJNYXJnaW4iOnsiJHJlZiI6IjYwIn0sIlBhZGRpbmciOnsiJHJlZiI6IjYxIn0sIkJhY2tncm91bmQiOnsiJGlkIjoiMjA5IiwiQ29sb3IiOnsiJGlkIjoiMjEwIiwiQSI6MjU1LCJSIjowLCJHIjowLCJCIjow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jkyMzZlOWU4LTYyYTMtNDM1My1hYTVkLTgyNGRlOTlkZWQ2NCIsIlRpdGxlIjoiUHJlc2VudCBwaWxvdCByZXN1bHRzIiwiTm90ZSI6bnVsbCwiSHlwZXJsaW5rIjpudWxsLCJJc0NoYW5nZWQiOmZhbHNlLCJJc05ldyI6ZmFsc2V9LHsiJGlkIjoiMjE5IiwiRGF0ZSI6IjIwMTUtMTAtMDFUMjM6NTk6NTkuOTk5WiIsIlN0eWxlIjp7IiRpZCI6IjIyMCIsIlNoYXBlIjoyLCJDb25uZWN0b3JNYXJnaW4iOnsiJHJlZiI6IjU0In0sIkNvbm5lY3RvclN0eWxlIjp7IiRpZCI6IjIyMSIsIkxpbmVDb2xvciI6eyIkaWQiOiIyMjIiLCIkdHlwZSI6Ik5MUkUuQ29tbW9uLkRvbS5Tb2xpZENvbG9yQnJ1c2gsIE5MUkUuQ29tbW9uIiwiQ29sb3IiOnsiJGlkIjoiMjIzIiwiQSI6MTI3LCJSIjoyNTQsIkciOjE4NiwiQiI6MTB9fSwiTGluZVdlaWdodCI6MS4wLCJMaW5lVHlwZSI6MCwiUGFyZW50U3R5bGUiOnsiJHJlZiI6IjU1In19LCJJc0JlbG93VGltZWJhbmQiOnRydWUsIkhpZGVEYXRlIjpmYWxzZSwiU2hhcGVTaXplIjoxLCJTcGFjaW5nIjoyLjAsIlBhZGRpbmciOnsiJHJlZiI6IjU4In0sIlNoYXBlU3R5bGUiOnsiJGlkIjoiMjI0IiwiTWFyZ2luIjp7IiRyZWYiOiI2MCJ9LCJQYWRkaW5nIjp7IiRyZWYiOiI2MSJ9LCJCYWNrZ3JvdW5kIjp7IiRpZCI6IjIyNSIsIkNvbG9yIjp7IiRpZCI6IjIyNiIsIkEiOjI1NSwiUiI6MjU0LCJHIjoxODYsIkIiOjEwfX0sIklzVmlzaWJsZSI6dHJ1ZSwiV2lkdGgiOjE4LjAsIkhlaWdodCI6MjAuMCwiQm9yZGVyU3R5bGUiOnsiJGlkIjoiMjI3IiwiTGluZUNvbG9yIjp7IiRyZWYiOiI2MyJ9LCJMaW5lV2VpZ2h0IjowLjAsIkxpbmVUeXBlIjowLCJQYXJlbnRTdHlsZSI6eyIkcmVmIjoiNjIifX0sIlBhcmVudFN0eWxlIjp7IiRyZWYiOiI1OSJ9fSwiVGl0bGVTdHlsZSI6eyIkaWQiOiIyMjgiLCJGb250U2V0dGluZ3MiOnsiJGlkIjoiMjI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zAiLCJMaW5lQ29sb3IiOm51bGwsIkxpbmVXZWlnaHQiOjAuMCwiTGluZVR5cGUiOjAsIlBhcmVudFN0eWxlIjpudWxsfSwiUGFyZW50U3R5bGUiOnsiJHJlZiI6IjY1In19LCJEYXRlU3R5bGUiOnsiJGlkIjoiMjMxIiwiRm9udFNldHRpbmdzIjp7IiRpZCI6IjIz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yIsIkxpbmVDb2xvciI6bnVsbCwiTGluZVdlaWdodCI6MC4wLCJMaW5lVHlwZSI6MCwiUGFyZW50U3R5bGUiOm51bGx9LCJQYXJlbnRTdHlsZSI6eyIkcmVmIjoiNzIifX0sIkRhdGVGb3JtYXQiOnsiJHJlZiI6Ijc5In0sIklzVmlzaWJsZSI6dHJ1ZSwiUGFyZW50U3R5bGUiOnsiJHJlZiI6IjUzIn19LCJQb3NpdGlvbiI6eyIkaWQiOiIyMzQiLCJSYXRpbyI6MC4wLCJJc0N1c3RvbSI6ZmFsc2V9LCJJZCI6ImNlM2MzZTAwLTE3N2EtNDM4Mi1hYmY0LTQ2ZmM5YjhiOWU5NCIsIlRpdGxlIjoiSWRlbnRpZnkgYW5kIGFzc2lnbiBFcGljIGZyb250ZW5kIGFwcGxpY2F0aW9uIGRldmVsb3BlciIsIk5vdGUiOm51bGwsIkh5cGVybGluayI6bnVsbCwiSXNDaGFuZ2VkIjpmYWxzZSwiSXNOZXciOmZhbHNlfSx7IiRpZCI6IjIzNSIsIkRhdGUiOiIyMDE2LTAxLTE4VDIzOjU5OjU5Ljk5OVoiLCJTdHlsZSI6eyIkaWQiOiIyMzYiLCJTaGFwZSI6MiwiQ29ubmVjdG9yTWFyZ2luIjp7IiRyZWYiOiI1NCJ9LCJDb25uZWN0b3JTdHlsZSI6eyIkaWQiOiIyMzciLCJMaW5lQ29sb3IiOnsiJGlkIjoiMjM4IiwiJHR5cGUiOiJOTFJFLkNvbW1vbi5Eb20uU29saWRDb2xvckJydXNoLCBOTFJFLkNvbW1vbiIsIkNvbG9yIjp7IiRpZCI6IjIzOSIsIkEiOjEyNywiUiI6MjU0LCJHIjoxODYsIkIiOjEwfX0sIkxpbmVXZWlnaHQiOjEuMCwiTGluZVR5cGUiOjAsIlBhcmVudFN0eWxlIjp7IiRyZWYiOiI1NSJ9fSwiSXNCZWxvd1RpbWViYW5kIjp0cnVlLCJIaWRlRGF0ZSI6ZmFsc2UsIlNoYXBlU2l6ZSI6MSwiU3BhY2luZyI6Mi4wLCJQYWRkaW5nIjp7IiRyZWYiOiI1OCJ9LCJTaGFwZVN0eWxlIjp7IiRpZCI6IjI0MCIsIk1hcmdpbiI6eyIkcmVmIjoiNjAifSwiUGFkZGluZyI6eyIkcmVmIjoiNjEifSwiQmFja2dyb3VuZCI6eyIkaWQiOiIyNDEiLCJDb2xvciI6eyIkaWQiOiIyNDIiLCJBIjoyNTUsIlIiOjI1NCwiRyI6MTg2LCJCIjoxMH19LCJJc1Zpc2libGUiOnRydWUsIldpZHRoIjoxOC4wLCJIZWlnaHQiOjIwLjAsIkJvcmRlclN0eWxlIjp7IiRpZCI6IjI0MyIsIkxpbmVDb2xvciI6eyIkcmVmIjoiNjMifSwiTGluZVdlaWdodCI6MC4wLCJMaW5lVHlwZSI6MCwiUGFyZW50U3R5bGUiOnsiJHJlZiI6IjYyIn19LCJQYXJlbnRTdHlsZSI6eyIkcmVmIjoiNTkifX0sIlRpdGxlU3R5bGUiOnsiJGlkIjoiMjQ0IiwiRm9udFNldHRpbmdzIjp7IiRpZCI6IjI0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2IiwiTGluZUNvbG9yIjpudWxsLCJMaW5lV2VpZ2h0IjowLjAsIkxpbmVUeXBlIjowLCJQYXJlbnRTdHlsZSI6bnVsbH0sIlBhcmVudFN0eWxlIjp7IiRyZWYiOiI2NSJ9fSwiRGF0ZVN0eWxlIjp7IiRpZCI6IjI0NyIsIkZvbnRTZXR0aW5ncyI6eyIkaWQiOiIyND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kiLCJMaW5lQ29sb3IiOm51bGwsIkxpbmVXZWlnaHQiOjAuMCwiTGluZVR5cGUiOjAsIlBhcmVudFN0eWxlIjpudWxsfSwiUGFyZW50U3R5bGUiOnsiJHJlZiI6IjcyIn19LCJEYXRlRm9ybWF0Ijp7IiRyZWYiOiI3OSJ9LCJJc1Zpc2libGUiOnRydWUsIlBhcmVudFN0eWxlIjp7IiRyZWYiOiI1MyJ9fSwiUG9zaXRpb24iOnsiJGlkIjoiMjUwIiwiUmF0aW8iOjAuMCwiSXNDdXN0b20iOmZhbHNlfSwiSWQiOiJjNjA0ZGE4Ny1hNDhhLTRmY2MtYjFmYi1hOWNhNTcxODUzMzEiLCJUaXRsZSI6IkNvbXBsZXRlIEVwaWMgZnJvbnRlbmQgYXBwbGljYXRpb24gZGV2ZWxvcG1lbnQiLCJOb3RlIjpudWxsLCJIeXBlcmxpbmsiOm51bGwsIklzQ2hhbmdlZCI6ZmFsc2UsIklzTmV3IjpmYWxzZX1dLCJUYXNrcyI6W10sIlNldHRpbmdzIjp7IiRpZCI6IjI1MSIsIkltcGFPcHRpb25zIjp7IiRpZCI6IjI1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900</Words>
  <Application>Microsoft Macintosh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Equation</vt:lpstr>
      <vt:lpstr>Relative Readmission Risk Monitor</vt:lpstr>
      <vt:lpstr>Executive Summary</vt:lpstr>
      <vt:lpstr>30 Day All Cause Readmission</vt:lpstr>
      <vt:lpstr>Use Case</vt:lpstr>
      <vt:lpstr>Potential Savings</vt:lpstr>
      <vt:lpstr>State of the Art</vt:lpstr>
      <vt:lpstr>State of the Art</vt:lpstr>
      <vt:lpstr>Data – CMS Claims Data Files</vt:lpstr>
      <vt:lpstr>ACO Claims Schema</vt:lpstr>
      <vt:lpstr>Data – Medical History View </vt:lpstr>
      <vt:lpstr>Modeling</vt:lpstr>
      <vt:lpstr>Feature Engineering</vt:lpstr>
      <vt:lpstr>Discharge Pathways</vt:lpstr>
      <vt:lpstr>Target</vt:lpstr>
      <vt:lpstr>Accuracy</vt:lpstr>
      <vt:lpstr>Process - Training</vt:lpstr>
      <vt:lpstr>Process - Scoring</vt:lpstr>
      <vt:lpstr>Implementation Plan</vt:lpstr>
      <vt:lpstr>PowerPoint Presentation</vt:lpstr>
    </vt:vector>
  </TitlesOfParts>
  <Company>UVA Health System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Readmission Risk Monitor</dc:title>
  <dc:creator>Yerex, Robert *HS</dc:creator>
  <cp:lastModifiedBy>Microsoft Office User</cp:lastModifiedBy>
  <cp:revision>55</cp:revision>
  <dcterms:created xsi:type="dcterms:W3CDTF">2015-07-28T15:24:01Z</dcterms:created>
  <dcterms:modified xsi:type="dcterms:W3CDTF">2019-03-25T16:35:33Z</dcterms:modified>
</cp:coreProperties>
</file>