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2" r:id="rId6"/>
    <p:sldId id="267" r:id="rId7"/>
    <p:sldId id="276" r:id="rId8"/>
    <p:sldId id="266" r:id="rId9"/>
    <p:sldId id="268" r:id="rId10"/>
    <p:sldId id="269" r:id="rId11"/>
    <p:sldId id="277" r:id="rId12"/>
    <p:sldId id="278" r:id="rId13"/>
    <p:sldId id="270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0E728-EBD8-4B40-A58B-BA562AF6985A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9E3E4-70BA-49E4-AD6E-A4E6C6DE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9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9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4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2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0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2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8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1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6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3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books/NBK8257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R3M: ACO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15200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Robert </a:t>
            </a:r>
            <a:r>
              <a:rPr lang="en-US" dirty="0" err="1" smtClean="0"/>
              <a:t>Yerex</a:t>
            </a:r>
            <a:r>
              <a:rPr lang="en-US" dirty="0" smtClean="0"/>
              <a:t>, Ph.D.</a:t>
            </a:r>
            <a:br>
              <a:rPr lang="en-US" dirty="0" smtClean="0"/>
            </a:br>
            <a:r>
              <a:rPr lang="en-US" sz="2600" dirty="0" smtClean="0"/>
              <a:t>Senior </a:t>
            </a:r>
            <a:r>
              <a:rPr lang="en-US" sz="2600" smtClean="0"/>
              <a:t>Data </a:t>
            </a:r>
            <a:r>
              <a:rPr lang="en-US" sz="2600" smtClean="0"/>
              <a:t>Scientist</a:t>
            </a:r>
            <a:br>
              <a:rPr lang="en-US" sz="2600" smtClean="0"/>
            </a:br>
            <a:r>
              <a:rPr lang="en-US" sz="2600" smtClean="0"/>
              <a:t>Accountable </a:t>
            </a:r>
            <a:r>
              <a:rPr lang="en-US" sz="2600" dirty="0" smtClean="0"/>
              <a:t>Care Organization</a:t>
            </a:r>
            <a:br>
              <a:rPr lang="en-US" sz="2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05/11/2016</a:t>
            </a:r>
          </a:p>
        </p:txBody>
      </p:sp>
    </p:spTree>
    <p:extLst>
      <p:ext uri="{BB962C8B-B14F-4D97-AF65-F5344CB8AC3E}">
        <p14:creationId xmlns:p14="http://schemas.microsoft.com/office/powerpoint/2010/main" val="45848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Basic Features:</a:t>
            </a:r>
          </a:p>
          <a:p>
            <a:pPr lvl="1"/>
            <a:r>
              <a:rPr lang="en-US" dirty="0" smtClean="0"/>
              <a:t>Demographics, utilization, diagnostic history</a:t>
            </a:r>
            <a:endParaRPr lang="en-US" dirty="0"/>
          </a:p>
          <a:p>
            <a:r>
              <a:rPr lang="en-US" dirty="0" smtClean="0"/>
              <a:t>Additional Features:</a:t>
            </a:r>
          </a:p>
          <a:p>
            <a:pPr lvl="1"/>
            <a:r>
              <a:rPr lang="en-US" dirty="0" smtClean="0"/>
              <a:t>Socioeconomic (median income, education), accessibility of care (distance to PCP, density of care facilities/practitioners)</a:t>
            </a:r>
          </a:p>
          <a:p>
            <a:r>
              <a:rPr lang="en-US" dirty="0" smtClean="0"/>
              <a:t>Engineered Features:</a:t>
            </a:r>
          </a:p>
          <a:p>
            <a:pPr lvl="1"/>
            <a:r>
              <a:rPr lang="en-US" dirty="0" smtClean="0"/>
              <a:t>Dimensionality reduction (combinations of ICD codes)</a:t>
            </a:r>
          </a:p>
          <a:p>
            <a:pPr lvl="1"/>
            <a:r>
              <a:rPr lang="en-US" dirty="0" smtClean="0"/>
              <a:t>Directed graph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6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ICD Codes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indices: </a:t>
            </a:r>
          </a:p>
          <a:p>
            <a:pPr lvl="1"/>
            <a:r>
              <a:rPr lang="en-US" dirty="0" err="1" smtClean="0"/>
              <a:t>Charlson</a:t>
            </a:r>
            <a:r>
              <a:rPr lang="en-US" dirty="0" smtClean="0"/>
              <a:t> Comorbidity Index</a:t>
            </a:r>
          </a:p>
          <a:p>
            <a:pPr lvl="1"/>
            <a:r>
              <a:rPr lang="en-US" dirty="0" smtClean="0"/>
              <a:t>Lacks temporal information</a:t>
            </a:r>
          </a:p>
          <a:p>
            <a:r>
              <a:rPr lang="en-US" dirty="0" smtClean="0"/>
              <a:t>Simple:</a:t>
            </a:r>
          </a:p>
          <a:p>
            <a:pPr lvl="1"/>
            <a:r>
              <a:rPr lang="en-US" dirty="0" smtClean="0"/>
              <a:t>Combinations / Permutations</a:t>
            </a:r>
          </a:p>
          <a:p>
            <a:r>
              <a:rPr lang="en-US" dirty="0" smtClean="0"/>
              <a:t>Directed graph: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8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Event Sequence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4981"/>
            <a:ext cx="5791200" cy="1866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530202"/>
            <a:ext cx="2514600" cy="254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1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Survival / Hazard Models:</a:t>
            </a:r>
          </a:p>
          <a:p>
            <a:pPr lvl="1"/>
            <a:r>
              <a:rPr lang="en-US" dirty="0" smtClean="0"/>
              <a:t>Generate a predicted hazard rate by post discharge day.</a:t>
            </a:r>
          </a:p>
          <a:p>
            <a:pPr lvl="1"/>
            <a:r>
              <a:rPr lang="en-US" dirty="0" smtClean="0"/>
              <a:t>Calculate cumulative remaining hazard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154833" y="5257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219200" y="3886200"/>
            <a:ext cx="5454650" cy="460375"/>
            <a:chOff x="670560" y="5118101"/>
            <a:chExt cx="5454650" cy="460375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3516779"/>
                </p:ext>
              </p:extLst>
            </p:nvPr>
          </p:nvGraphicFramePr>
          <p:xfrm>
            <a:off x="670560" y="5118101"/>
            <a:ext cx="1252537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" name="Equation" r:id="rId3" imgW="1257120" imgH="457200" progId="Equation.DSMT4">
                    <p:embed/>
                  </p:oleObj>
                </mc:Choice>
                <mc:Fallback>
                  <p:oleObj name="Equation" r:id="rId3" imgW="1257120" imgH="4572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560" y="5118101"/>
                          <a:ext cx="1252537" cy="460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3620675"/>
                </p:ext>
              </p:extLst>
            </p:nvPr>
          </p:nvGraphicFramePr>
          <p:xfrm>
            <a:off x="2827972" y="5132388"/>
            <a:ext cx="1358900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" name="Equation" r:id="rId5" imgW="1358640" imgH="419040" progId="Equation.DSMT4">
                    <p:embed/>
                  </p:oleObj>
                </mc:Choice>
                <mc:Fallback>
                  <p:oleObj name="Equation" r:id="rId5" imgW="1358640" imgH="419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7972" y="5132388"/>
                          <a:ext cx="1358900" cy="411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1981200" y="5155168"/>
              <a:ext cx="77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where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6089" y="5149850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and</a:t>
              </a:r>
              <a:endParaRPr lang="en-US" dirty="0"/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0677271"/>
                </p:ext>
              </p:extLst>
            </p:nvPr>
          </p:nvGraphicFramePr>
          <p:xfrm>
            <a:off x="4813935" y="5216526"/>
            <a:ext cx="1311275" cy="26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" name="Equation" r:id="rId7" imgW="1320480" imgH="253800" progId="Equation.DSMT4">
                    <p:embed/>
                  </p:oleObj>
                </mc:Choice>
                <mc:Fallback>
                  <p:oleObj name="Equation" r:id="rId7" imgW="1320480" imgH="253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3935" y="5216526"/>
                          <a:ext cx="1311275" cy="2619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4594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Silent Test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4846320" cy="484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96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Objectives</a:t>
            </a:r>
            <a:r>
              <a:rPr lang="en-US" dirty="0"/>
              <a:t>. To develop </a:t>
            </a:r>
            <a:r>
              <a:rPr lang="en-US" dirty="0" smtClean="0"/>
              <a:t>a software application to assist </a:t>
            </a:r>
            <a:r>
              <a:rPr lang="en-US" b="1" i="1" dirty="0" smtClean="0"/>
              <a:t>ACO</a:t>
            </a:r>
            <a:r>
              <a:rPr lang="en-US" dirty="0" smtClean="0"/>
              <a:t> Care Coordinators in prioritizing intervention efforts allocated to </a:t>
            </a:r>
            <a:r>
              <a:rPr lang="en-US" b="1" i="1" dirty="0" smtClean="0"/>
              <a:t>ACO</a:t>
            </a:r>
            <a:r>
              <a:rPr lang="en-US" dirty="0" smtClean="0"/>
              <a:t> patients discharged within the previous 30 days.</a:t>
            </a:r>
          </a:p>
          <a:p>
            <a:r>
              <a:rPr lang="en-US" b="1" dirty="0" smtClean="0"/>
              <a:t>Data </a:t>
            </a:r>
            <a:r>
              <a:rPr lang="en-US" b="1" dirty="0"/>
              <a:t>Sources. </a:t>
            </a:r>
            <a:endParaRPr lang="en-US" b="1" dirty="0" smtClean="0"/>
          </a:p>
          <a:p>
            <a:pPr lvl="1"/>
            <a:r>
              <a:rPr lang="en-US" b="1" dirty="0" smtClean="0"/>
              <a:t>Patient History: </a:t>
            </a:r>
            <a:r>
              <a:rPr lang="en-US" dirty="0" smtClean="0"/>
              <a:t>Derived from the </a:t>
            </a:r>
            <a:r>
              <a:rPr lang="en-US" i="1" dirty="0" smtClean="0"/>
              <a:t>Claim </a:t>
            </a:r>
            <a:r>
              <a:rPr lang="en-US" i="1" dirty="0"/>
              <a:t>and Claim Line Feed (CCLF)</a:t>
            </a:r>
            <a:r>
              <a:rPr lang="en-US" dirty="0"/>
              <a:t> files provided by the Centers for Medicare &amp; Medicaid Services (CMS</a:t>
            </a:r>
            <a:r>
              <a:rPr lang="en-US" dirty="0" smtClean="0"/>
              <a:t>).</a:t>
            </a:r>
          </a:p>
          <a:p>
            <a:pPr lvl="2"/>
            <a:r>
              <a:rPr lang="en-US" dirty="0" smtClean="0"/>
              <a:t>Majority of important features are based on reconstituting patient history from the ACO claims.</a:t>
            </a:r>
            <a:endParaRPr lang="en-US" dirty="0" smtClean="0"/>
          </a:p>
          <a:p>
            <a:pPr lvl="1"/>
            <a:r>
              <a:rPr lang="en-US" b="1" dirty="0" smtClean="0"/>
              <a:t>Current Inpatient Episode: </a:t>
            </a:r>
            <a:r>
              <a:rPr lang="en-US" dirty="0" smtClean="0"/>
              <a:t>Epic EMR </a:t>
            </a:r>
          </a:p>
          <a:p>
            <a:pPr lvl="2"/>
            <a:r>
              <a:rPr lang="en-US" dirty="0" smtClean="0"/>
              <a:t>Includes some additional features (i.e. smoking behavior) </a:t>
            </a:r>
            <a:endParaRPr lang="en-US" dirty="0"/>
          </a:p>
          <a:p>
            <a:r>
              <a:rPr lang="en-US" b="1" dirty="0" smtClean="0"/>
              <a:t>Technology. </a:t>
            </a:r>
            <a:r>
              <a:rPr lang="en-US" dirty="0" smtClean="0"/>
              <a:t>A predictive model based on statistical learning techniques</a:t>
            </a:r>
            <a:r>
              <a:rPr lang="en-US" b="1" dirty="0" smtClean="0"/>
              <a:t> </a:t>
            </a:r>
            <a:r>
              <a:rPr lang="en-US" dirty="0" smtClean="0"/>
              <a:t>used </a:t>
            </a:r>
            <a:r>
              <a:rPr lang="en-US" dirty="0"/>
              <a:t>to predict </a:t>
            </a:r>
            <a:r>
              <a:rPr lang="en-US" dirty="0" smtClean="0"/>
              <a:t>a </a:t>
            </a:r>
            <a:r>
              <a:rPr lang="en-US" dirty="0"/>
              <a:t>patient’s hazard function across the first 30 days post discharge.</a:t>
            </a:r>
          </a:p>
          <a:p>
            <a:r>
              <a:rPr lang="en-US" b="1" dirty="0" smtClean="0"/>
              <a:t>Performance. </a:t>
            </a:r>
            <a:r>
              <a:rPr lang="en-US" dirty="0" smtClean="0"/>
              <a:t>Accuracy (% of 30 day readmissions detected) &gt; </a:t>
            </a:r>
            <a:r>
              <a:rPr lang="en-US" dirty="0" smtClean="0"/>
              <a:t>88% when cutoff set at twice prevalence (28%)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9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Large Case Load: </a:t>
            </a:r>
          </a:p>
          <a:p>
            <a:pPr lvl="1"/>
            <a:r>
              <a:rPr lang="en-US" dirty="0" smtClean="0"/>
              <a:t>Between January 2013 and April </a:t>
            </a:r>
            <a:r>
              <a:rPr lang="en-US" dirty="0" smtClean="0"/>
              <a:t>2016, </a:t>
            </a:r>
            <a:r>
              <a:rPr lang="en-US" dirty="0" smtClean="0"/>
              <a:t>the number of </a:t>
            </a:r>
            <a:r>
              <a:rPr lang="en-US" b="1" i="1" dirty="0" smtClean="0"/>
              <a:t>ACO</a:t>
            </a:r>
            <a:r>
              <a:rPr lang="en-US" dirty="0" smtClean="0"/>
              <a:t> patients discharged </a:t>
            </a:r>
            <a:r>
              <a:rPr lang="en-US" dirty="0" smtClean="0"/>
              <a:t>from UVA within </a:t>
            </a:r>
            <a:r>
              <a:rPr lang="en-US" dirty="0" smtClean="0"/>
              <a:t>the previous 30 days averaged </a:t>
            </a:r>
            <a:r>
              <a:rPr lang="en-US" dirty="0" smtClean="0"/>
              <a:t>183; </a:t>
            </a:r>
            <a:r>
              <a:rPr lang="en-US" dirty="0" smtClean="0"/>
              <a:t>of whom </a:t>
            </a:r>
            <a:r>
              <a:rPr lang="en-US" dirty="0" smtClean="0"/>
              <a:t>25 would </a:t>
            </a:r>
            <a:r>
              <a:rPr lang="en-US" dirty="0" smtClean="0"/>
              <a:t>experience an unplanned </a:t>
            </a:r>
            <a:r>
              <a:rPr lang="en-US" dirty="0" smtClean="0"/>
              <a:t>readmission (to UVA), within </a:t>
            </a:r>
            <a:r>
              <a:rPr lang="en-US" dirty="0" smtClean="0"/>
              <a:t>30 days of their discharge.</a:t>
            </a:r>
          </a:p>
          <a:p>
            <a:r>
              <a:rPr lang="en-US" dirty="0" smtClean="0"/>
              <a:t>Application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Provide a list of </a:t>
            </a:r>
            <a:r>
              <a:rPr lang="en-US" b="1" i="1" dirty="0" smtClean="0"/>
              <a:t>ACO</a:t>
            </a:r>
            <a:r>
              <a:rPr lang="en-US" dirty="0" smtClean="0"/>
              <a:t> patients discharged over the previous 30 days in ranked relative order of likelihood of being readmitted less than 30 days post discharge.</a:t>
            </a:r>
          </a:p>
          <a:p>
            <a:pPr lvl="2"/>
            <a:r>
              <a:rPr lang="en-US" dirty="0" smtClean="0"/>
              <a:t>Post discharge follow-up intervention reduced utilization by 8.3% </a:t>
            </a:r>
            <a:r>
              <a:rPr lang="en-US" baseline="30000" dirty="0" smtClean="0"/>
              <a:t>1</a:t>
            </a:r>
          </a:p>
          <a:p>
            <a:pPr lvl="3"/>
            <a:r>
              <a:rPr lang="en-US" dirty="0" smtClean="0"/>
              <a:t>42 minutes per </a:t>
            </a:r>
            <a:r>
              <a:rPr lang="en-US" dirty="0" smtClean="0"/>
              <a:t>patient</a:t>
            </a:r>
            <a:endParaRPr lang="en-US" dirty="0"/>
          </a:p>
          <a:p>
            <a:pPr marL="0" indent="0">
              <a:buNone/>
            </a:pPr>
            <a:r>
              <a:rPr lang="en-US" sz="1700" baseline="30000" dirty="0" smtClean="0"/>
              <a:t>1</a:t>
            </a:r>
            <a:r>
              <a:rPr lang="en-US" sz="1700" dirty="0" smtClean="0"/>
              <a:t> Jack</a:t>
            </a:r>
            <a:r>
              <a:rPr lang="en-US" sz="1700" dirty="0"/>
              <a:t>, B. W. </a:t>
            </a:r>
            <a:r>
              <a:rPr lang="en-US" sz="1700" i="1" dirty="0"/>
              <a:t>et al.</a:t>
            </a:r>
            <a:r>
              <a:rPr lang="en-US" sz="1700" dirty="0"/>
              <a:t> A Reengineered Hospital Discharge Program to Decrease </a:t>
            </a:r>
            <a:r>
              <a:rPr lang="en-US" sz="1700" dirty="0" err="1"/>
              <a:t>Rehospitalization</a:t>
            </a:r>
            <a:r>
              <a:rPr lang="en-US" sz="1700" dirty="0"/>
              <a:t>. </a:t>
            </a:r>
            <a:r>
              <a:rPr lang="en-US" sz="1700" i="1" dirty="0"/>
              <a:t>Ann Intern Med</a:t>
            </a:r>
            <a:r>
              <a:rPr lang="en-US" sz="1700" dirty="0"/>
              <a:t> </a:t>
            </a:r>
            <a:r>
              <a:rPr lang="en-US" sz="1700" b="1" dirty="0"/>
              <a:t>150,</a:t>
            </a:r>
            <a:r>
              <a:rPr lang="en-US" sz="1700" dirty="0"/>
              <a:t> </a:t>
            </a:r>
            <a:r>
              <a:rPr lang="en-US" sz="1700" dirty="0" smtClean="0"/>
              <a:t> 178–187 </a:t>
            </a:r>
            <a:r>
              <a:rPr lang="en-US" sz="1700" dirty="0"/>
              <a:t>(2009</a:t>
            </a:r>
            <a:r>
              <a:rPr lang="en-US" sz="1700" dirty="0" smtClean="0"/>
              <a:t>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7/28/2015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4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Domain: </a:t>
            </a:r>
          </a:p>
          <a:p>
            <a:pPr lvl="1"/>
            <a:r>
              <a:rPr lang="en-US" dirty="0" smtClean="0"/>
              <a:t>Models to predict 30 day readmission in the US, using retrospective administration data such as CMS Claims Data Feed</a:t>
            </a:r>
          </a:p>
          <a:p>
            <a:r>
              <a:rPr lang="en-US" b="1" dirty="0" smtClean="0"/>
              <a:t>Results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Nine </a:t>
            </a:r>
            <a:r>
              <a:rPr lang="en-US" dirty="0"/>
              <a:t>large population-based or multicenter US studies </a:t>
            </a:r>
            <a:r>
              <a:rPr lang="en-US" dirty="0" smtClean="0"/>
              <a:t>had c-statistics </a:t>
            </a:r>
            <a:r>
              <a:rPr lang="en-US" dirty="0"/>
              <a:t>0.55 – </a:t>
            </a:r>
            <a:r>
              <a:rPr lang="en-US" dirty="0" smtClean="0"/>
              <a:t>0.65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dirty="0" smtClean="0"/>
              <a:t>Models developed by CMS </a:t>
            </a:r>
            <a:r>
              <a:rPr lang="en-US" dirty="0"/>
              <a:t>for congestive heart failure, acute myocardial infarction, and pneumonia </a:t>
            </a:r>
            <a:r>
              <a:rPr lang="en-US" dirty="0" smtClean="0"/>
              <a:t>had c-statistics of 0.61</a:t>
            </a:r>
            <a:r>
              <a:rPr lang="en-US" dirty="0"/>
              <a:t>, 0.63, and 0.63, </a:t>
            </a:r>
            <a:r>
              <a:rPr lang="en-US" dirty="0" smtClean="0"/>
              <a:t>respectively</a:t>
            </a:r>
          </a:p>
          <a:p>
            <a:pPr lvl="1"/>
            <a:r>
              <a:rPr lang="en-US" dirty="0" smtClean="0"/>
              <a:t>Human expert based protocols fared even worse with AUC statistics from </a:t>
            </a:r>
            <a:r>
              <a:rPr lang="en-US" dirty="0"/>
              <a:t>0.50 for case </a:t>
            </a:r>
            <a:r>
              <a:rPr lang="en-US" dirty="0" smtClean="0"/>
              <a:t>managers to </a:t>
            </a:r>
            <a:r>
              <a:rPr lang="en-US" dirty="0"/>
              <a:t>0.59 for interns, 0.56 for </a:t>
            </a:r>
            <a:r>
              <a:rPr lang="en-US" dirty="0" smtClean="0"/>
              <a:t>Physicians </a:t>
            </a:r>
            <a:r>
              <a:rPr lang="en-US" baseline="30000" dirty="0" smtClean="0"/>
              <a:t>2</a:t>
            </a:r>
            <a:r>
              <a:rPr lang="en-US" dirty="0" smtClean="0"/>
              <a:t>.  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700" baseline="30000" dirty="0" smtClean="0"/>
              <a:t>1 </a:t>
            </a:r>
            <a:r>
              <a:rPr lang="en-US" sz="1700" dirty="0" err="1" smtClean="0"/>
              <a:t>Kansagara</a:t>
            </a:r>
            <a:r>
              <a:rPr lang="en-US" sz="1700" dirty="0"/>
              <a:t>, D. et al. Risk Prediction Models for Hospital Readmission: A Systematic Review. (Department of Veterans </a:t>
            </a:r>
            <a:r>
              <a:rPr lang="en-US" sz="1700" dirty="0" smtClean="0"/>
              <a:t>  </a:t>
            </a:r>
            <a:br>
              <a:rPr lang="en-US" sz="1700" dirty="0" smtClean="0"/>
            </a:br>
            <a:r>
              <a:rPr lang="en-US" sz="1700" dirty="0" smtClean="0"/>
              <a:t>  Affairs </a:t>
            </a:r>
            <a:r>
              <a:rPr lang="en-US" sz="1700" dirty="0"/>
              <a:t>(US), 2011). at </a:t>
            </a:r>
            <a:r>
              <a:rPr lang="en-US" sz="1700" dirty="0" smtClean="0">
                <a:hlinkClick r:id="rId2"/>
              </a:rPr>
              <a:t>http</a:t>
            </a:r>
            <a:r>
              <a:rPr lang="en-US" sz="1700" dirty="0">
                <a:hlinkClick r:id="rId2"/>
              </a:rPr>
              <a:t>://www.ncbi.nlm.nih.gov/books/NBK82578</a:t>
            </a:r>
            <a:r>
              <a:rPr lang="en-US" sz="1700" dirty="0" smtClean="0">
                <a:hlinkClick r:id="rId2"/>
              </a:rPr>
              <a:t>/</a:t>
            </a:r>
            <a:endParaRPr lang="en-US" sz="1700" dirty="0"/>
          </a:p>
          <a:p>
            <a:pPr marL="0" indent="0">
              <a:buNone/>
            </a:pPr>
            <a:r>
              <a:rPr lang="en-US" sz="1600" baseline="30000" dirty="0" smtClean="0"/>
              <a:t>2</a:t>
            </a:r>
            <a:r>
              <a:rPr lang="en-US" sz="1600" dirty="0" smtClean="0"/>
              <a:t> </a:t>
            </a:r>
            <a:r>
              <a:rPr lang="en-US" sz="1600" dirty="0" err="1" smtClean="0"/>
              <a:t>Allaudeen</a:t>
            </a:r>
            <a:r>
              <a:rPr lang="en-US" sz="1600" dirty="0"/>
              <a:t>, N., </a:t>
            </a:r>
            <a:r>
              <a:rPr lang="en-US" sz="1600" dirty="0" err="1"/>
              <a:t>Schnipper</a:t>
            </a:r>
            <a:r>
              <a:rPr lang="en-US" sz="1600" dirty="0"/>
              <a:t>, J. L., </a:t>
            </a:r>
            <a:r>
              <a:rPr lang="en-US" sz="1600" dirty="0" err="1"/>
              <a:t>Orav</a:t>
            </a:r>
            <a:r>
              <a:rPr lang="en-US" sz="1600" dirty="0"/>
              <a:t>, E. J., </a:t>
            </a:r>
            <a:r>
              <a:rPr lang="en-US" sz="1600" dirty="0" err="1"/>
              <a:t>Wachter</a:t>
            </a:r>
            <a:r>
              <a:rPr lang="en-US" sz="1600" dirty="0"/>
              <a:t>, R. M. &amp; </a:t>
            </a:r>
            <a:r>
              <a:rPr lang="en-US" sz="1600" dirty="0" err="1"/>
              <a:t>Vidyarthi</a:t>
            </a:r>
            <a:r>
              <a:rPr lang="en-US" sz="1600" dirty="0"/>
              <a:t>, A. R. Inability of Providers to Predict Unplanned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Readmissions</a:t>
            </a:r>
            <a:r>
              <a:rPr lang="en-US" sz="1600" dirty="0"/>
              <a:t>. </a:t>
            </a:r>
            <a:r>
              <a:rPr lang="en-US" sz="1600" i="1" dirty="0"/>
              <a:t>J Gen Intern Med</a:t>
            </a:r>
            <a:r>
              <a:rPr lang="en-US" sz="1600" dirty="0"/>
              <a:t> </a:t>
            </a:r>
            <a:r>
              <a:rPr lang="en-US" sz="1600" b="1" dirty="0"/>
              <a:t>26,</a:t>
            </a:r>
            <a:r>
              <a:rPr lang="en-US" sz="1600" dirty="0"/>
              <a:t> 771–776 (2011</a:t>
            </a:r>
            <a:r>
              <a:rPr lang="en-US" sz="1600" dirty="0" smtClean="0"/>
              <a:t>).</a:t>
            </a: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7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Modeling methodology: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Feature engineering: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Target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Delivery mechanism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7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CMS Claims Data Files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012188"/>
            <a:ext cx="7863840" cy="37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6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 Claims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21" y="1235710"/>
            <a:ext cx="4951757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Medical History View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8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5348773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14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Trade off between predictive accuracy and model interpretability</a:t>
            </a:r>
          </a:p>
          <a:p>
            <a:r>
              <a:rPr lang="en-US" dirty="0" smtClean="0"/>
              <a:t>Algorithmic / Statistical Learning based models are more accurate, less interpretable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4038600"/>
            <a:ext cx="7620000" cy="83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Interpretability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4870451"/>
            <a:ext cx="7620000" cy="8382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7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Predictive Accuracy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5943600"/>
            <a:ext cx="694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Expert   Logistic Regression       Random Forest	SVN	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4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598</Words>
  <Application>Microsoft Office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R3M: ACO</vt:lpstr>
      <vt:lpstr>Executive Summary</vt:lpstr>
      <vt:lpstr>Use Case</vt:lpstr>
      <vt:lpstr>State of the Art</vt:lpstr>
      <vt:lpstr>Limiting Factors</vt:lpstr>
      <vt:lpstr>Data – CMS Claims Data Files</vt:lpstr>
      <vt:lpstr>ACO Claims Schema</vt:lpstr>
      <vt:lpstr>Data – Medical History View </vt:lpstr>
      <vt:lpstr>Modeling</vt:lpstr>
      <vt:lpstr>Feature Engineering</vt:lpstr>
      <vt:lpstr>Combining ICD Codes</vt:lpstr>
      <vt:lpstr>Medical Event Sequence</vt:lpstr>
      <vt:lpstr>Target</vt:lpstr>
      <vt:lpstr>Results: Silent Test</vt:lpstr>
    </vt:vector>
  </TitlesOfParts>
  <Company>UVA Health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Readmission Risk Monitor</dc:title>
  <dc:creator>Yerex, Robert *HS</dc:creator>
  <cp:lastModifiedBy>Yerex, Robert *HS</cp:lastModifiedBy>
  <cp:revision>63</cp:revision>
  <dcterms:created xsi:type="dcterms:W3CDTF">2015-07-28T15:24:01Z</dcterms:created>
  <dcterms:modified xsi:type="dcterms:W3CDTF">2016-05-12T16:42:17Z</dcterms:modified>
</cp:coreProperties>
</file>