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sldIdLst>
    <p:sldId id="256" r:id="rId2"/>
    <p:sldId id="258" r:id="rId3"/>
    <p:sldId id="257" r:id="rId4"/>
    <p:sldId id="261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94"/>
  </p:normalViewPr>
  <p:slideViewPr>
    <p:cSldViewPr snapToGrid="0" snapToObjects="1">
      <p:cViewPr>
        <p:scale>
          <a:sx n="100" d="100"/>
          <a:sy n="100" d="100"/>
        </p:scale>
        <p:origin x="33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2/10/20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73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14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2/10/20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2/10/20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2/10/20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9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71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4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9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86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2/10/20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3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0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239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8" r:id="rId6"/>
    <p:sldLayoutId id="2147483673" r:id="rId7"/>
    <p:sldLayoutId id="2147483674" r:id="rId8"/>
    <p:sldLayoutId id="2147483675" r:id="rId9"/>
    <p:sldLayoutId id="2147483677" r:id="rId10"/>
    <p:sldLayoutId id="214748367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gis-mdc.opendata.arcgis.com/datasets/5f7d05e0fd0a4a52b1514b7d8f35ea9c_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C2931-54B7-F846-8B0B-04310730D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19" y="809650"/>
            <a:ext cx="3511233" cy="421955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Dashboard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311 Service Requests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Miami-Dade County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08857-CD92-8843-B5CE-85716C22C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19" y="5370073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200" dirty="0"/>
              <a:t>Ravi </a:t>
            </a:r>
            <a:r>
              <a:rPr lang="en-US" sz="2200" dirty="0" err="1"/>
              <a:t>yernena</a:t>
            </a:r>
            <a:endParaRPr lang="en-US" sz="2200" dirty="0"/>
          </a:p>
          <a:p>
            <a:r>
              <a:rPr lang="en-US" sz="2200" dirty="0"/>
              <a:t>NYCDSA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257EAC-6F65-45A2-AD55-0985BA801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35" r="-1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38CB152-5F6F-EF42-A6F5-4BD5BA8F1B8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>
            <a:off x="6203949" y="1568450"/>
            <a:ext cx="3801623" cy="380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5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07189-927E-8D4E-822B-AA6392828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3600">
                <a:solidFill>
                  <a:schemeClr val="tx1"/>
                </a:solidFill>
              </a:rPr>
            </a:b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449FE9C1-5C9B-496F-9CA4-9CED1DECA1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0" r="20093" b="-1"/>
          <a:stretch/>
        </p:blipFill>
        <p:spPr>
          <a:xfrm>
            <a:off x="7326819" y="10"/>
            <a:ext cx="4865181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C5B0F4-67AC-0143-B1D5-8148E585B477}"/>
              </a:ext>
            </a:extLst>
          </p:cNvPr>
          <p:cNvSpPr txBox="1"/>
          <p:nvPr/>
        </p:nvSpPr>
        <p:spPr>
          <a:xfrm>
            <a:off x="446534" y="1371599"/>
            <a:ext cx="64527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Dashboard for Executives and Internal Staff</a:t>
            </a:r>
          </a:p>
          <a:p>
            <a:endParaRPr lang="en-US" sz="28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Measure KPIs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Identify problem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Improve process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Resource Allocation-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Monitor effectiveness of IT tools/channels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2969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EFFA5-824E-874B-A49D-810D18577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3600">
                <a:solidFill>
                  <a:schemeClr val="tx1"/>
                </a:solidFill>
              </a:rPr>
            </a:b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736FEF-006B-B940-9F73-64155EC9E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34" y="743080"/>
            <a:ext cx="5954266" cy="56577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2019’s Data of 311 Service Requests (</a:t>
            </a:r>
            <a:r>
              <a:rPr lang="en-US" sz="2400" dirty="0">
                <a:hlinkClick r:id="rId2"/>
              </a:rPr>
              <a:t>https://gis-mdc.opendata.arcgis.com/datasets/5f7d05e0fd0a4a52b1514b7d8f35ea9c_0</a:t>
            </a:r>
            <a:r>
              <a:rPr lang="en-US" sz="2400" dirty="0"/>
              <a:t>)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Captured by multiple channels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Approximately 320,000 observations and 25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Reduced to top10 request 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R, Shiny, </a:t>
            </a:r>
            <a:r>
              <a:rPr lang="en-US" sz="2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gvisCharts</a:t>
            </a: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Plotly</a:t>
            </a: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 and Leaflet</a:t>
            </a:r>
          </a:p>
          <a:p>
            <a:pPr marL="0" indent="0">
              <a:buNone/>
            </a:pPr>
            <a:endParaRPr lang="en-US" sz="2200" cap="all" dirty="0">
              <a:solidFill>
                <a:schemeClr val="accent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D8692E-F7D4-40C9-9F9C-D16CD7BC21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09"/>
          <a:stretch/>
        </p:blipFill>
        <p:spPr>
          <a:xfrm>
            <a:off x="6519317" y="10"/>
            <a:ext cx="5672683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0B9C6F-1D3B-3545-8F87-AAD61051FB5D}"/>
              </a:ext>
            </a:extLst>
          </p:cNvPr>
          <p:cNvSpPr/>
          <p:nvPr/>
        </p:nvSpPr>
        <p:spPr>
          <a:xfrm>
            <a:off x="931862" y="1360659"/>
            <a:ext cx="4076152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en-US" dirty="0">
              <a:solidFill>
                <a:srgbClr val="4C4C4C"/>
              </a:solidFill>
              <a:latin typeface="Avenir Next" panose="020B0503020202020204" pitchFamily="34" charset="0"/>
            </a:endParaRPr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AED62B5-D22B-0F40-AEFD-86607BDA124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6627297" y="548639"/>
            <a:ext cx="5456722" cy="524854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3757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4CB99B-774F-FA4D-B24F-A3D1BCE9A841}"/>
              </a:ext>
            </a:extLst>
          </p:cNvPr>
          <p:cNvSpPr txBox="1"/>
          <p:nvPr/>
        </p:nvSpPr>
        <p:spPr>
          <a:xfrm>
            <a:off x="219569" y="129539"/>
            <a:ext cx="6396712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Department is performing well? </a:t>
            </a:r>
          </a:p>
          <a:p>
            <a:endParaRPr lang="en-US" sz="2400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many requests logged each day during 2019?</a:t>
            </a:r>
          </a:p>
          <a:p>
            <a:endParaRPr lang="en-US" sz="2400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many requests for each month and what types are they?</a:t>
            </a:r>
          </a:p>
          <a:p>
            <a:endParaRPr lang="en-US" sz="2400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Counts of  method of request received? </a:t>
            </a:r>
          </a:p>
          <a:p>
            <a:endParaRPr lang="en-US" sz="2400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Want to see locations of these events on the map?</a:t>
            </a:r>
          </a:p>
          <a:p>
            <a:endParaRPr lang="en-US" sz="2400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Want to know the count of each request type per City? </a:t>
            </a:r>
          </a:p>
          <a:p>
            <a:endParaRPr lang="en-US" sz="2400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Want to explore the underlying data?</a:t>
            </a:r>
          </a:p>
          <a:p>
            <a:endParaRPr lang="en-US" sz="28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E803C10-7EF3-CD46-8048-58E8B1D8F7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74" r="16759" b="-1"/>
          <a:stretch/>
        </p:blipFill>
        <p:spPr>
          <a:xfrm>
            <a:off x="6713278" y="10"/>
            <a:ext cx="547872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67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20A66E-3F2E-4A69-AD82-60FBE10AC2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31" r="20474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B22F9EA-BA68-3E4E-AA3D-EC5C11BC7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370103"/>
              </p:ext>
            </p:extLst>
          </p:nvPr>
        </p:nvGraphicFramePr>
        <p:xfrm>
          <a:off x="266033" y="590557"/>
          <a:ext cx="4413951" cy="27870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1652">
                  <a:extLst>
                    <a:ext uri="{9D8B030D-6E8A-4147-A177-3AD203B41FA5}">
                      <a16:colId xmlns:a16="http://schemas.microsoft.com/office/drawing/2014/main" val="1413750939"/>
                    </a:ext>
                  </a:extLst>
                </a:gridCol>
                <a:gridCol w="822299">
                  <a:extLst>
                    <a:ext uri="{9D8B030D-6E8A-4147-A177-3AD203B41FA5}">
                      <a16:colId xmlns:a16="http://schemas.microsoft.com/office/drawing/2014/main" val="4210628406"/>
                    </a:ext>
                  </a:extLst>
                </a:gridCol>
              </a:tblGrid>
              <a:tr h="2293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Isssue Type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Total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955756"/>
                  </a:ext>
                </a:extLst>
              </a:tr>
              <a:tr h="2293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 1 BULKY TRASH REQUEST    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95384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601087"/>
                  </a:ext>
                </a:extLst>
              </a:tr>
              <a:tr h="2293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</a:rPr>
                        <a:t> 2 GREEN WASTE CART REQUEST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50262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382198"/>
                  </a:ext>
                </a:extLst>
              </a:tr>
              <a:tr h="2293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</a:rPr>
                        <a:t> 3 RECYCLING BLUE CART ISSUES 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14398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073545"/>
                  </a:ext>
                </a:extLst>
              </a:tr>
              <a:tr h="2293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 4 ILLEGAL DUMPING - WM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13253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50714"/>
                  </a:ext>
                </a:extLst>
              </a:tr>
              <a:tr h="2293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 5 GARBAGE COMPLAINT     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11101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296740"/>
                  </a:ext>
                </a:extLst>
              </a:tr>
              <a:tr h="2293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 6 MOSQUITO INSPECTION REQUEST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10777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77045"/>
                  </a:ext>
                </a:extLst>
              </a:tr>
              <a:tr h="2293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 7 PET ACCOUNT UPDATE    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10614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400517"/>
                  </a:ext>
                </a:extLst>
              </a:tr>
              <a:tr h="2293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 8 POTHOLE            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7181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91080"/>
                  </a:ext>
                </a:extLst>
              </a:tr>
              <a:tr h="2293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 9 JUNK AND TRASH / OVERGROWTH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6587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632354"/>
                  </a:ext>
                </a:extLst>
              </a:tr>
              <a:tr h="229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10 STRAY / DOG-AT-LARGE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6462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86717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3936279-3FEE-7744-91B3-CBECB6647C9A}"/>
              </a:ext>
            </a:extLst>
          </p:cNvPr>
          <p:cNvSpPr txBox="1"/>
          <p:nvPr/>
        </p:nvSpPr>
        <p:spPr>
          <a:xfrm>
            <a:off x="266033" y="201730"/>
            <a:ext cx="3511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Top 10 Request 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B916491-E17E-9F4D-88D7-6DAEEE937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671028"/>
              </p:ext>
            </p:extLst>
          </p:nvPr>
        </p:nvGraphicFramePr>
        <p:xfrm>
          <a:off x="6560565" y="715804"/>
          <a:ext cx="5156200" cy="1830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3932485528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305963193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Owner                             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On-time(%)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74619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</a:rPr>
                        <a:t>1 </a:t>
                      </a:r>
                      <a:r>
                        <a:rPr lang="en-US" sz="1600" u="none" strike="noStrike" dirty="0" err="1">
                          <a:effectLst/>
                        </a:rPr>
                        <a:t>Citations_and_Tags</a:t>
                      </a:r>
                      <a:r>
                        <a:rPr lang="en-US" sz="1600" u="none" strike="noStrike" dirty="0">
                          <a:effectLst/>
                        </a:rPr>
                        <a:t>      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39701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2 Regulatory_and_Economic_Resources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91122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3 Solid_Waste_Management             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20726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</a:rPr>
                        <a:t>4 Enforcement_Section-3-36                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99374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5 Public_Works_Road_And_Bridges-16-60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32897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8F45077-01C1-F145-BC6F-1071C5FA7083}"/>
              </a:ext>
            </a:extLst>
          </p:cNvPr>
          <p:cNvSpPr txBox="1"/>
          <p:nvPr/>
        </p:nvSpPr>
        <p:spPr>
          <a:xfrm>
            <a:off x="6490009" y="249421"/>
            <a:ext cx="444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Top 5 performing Departments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0541E22-EF3A-5444-A0D9-145FA86EB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678461"/>
              </p:ext>
            </p:extLst>
          </p:nvPr>
        </p:nvGraphicFramePr>
        <p:xfrm>
          <a:off x="6640290" y="3226496"/>
          <a:ext cx="5156200" cy="3467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949377021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83975268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Month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Count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64425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 1 Jul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21352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71205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 2 Aug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21279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88568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 3 May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19928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535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 4 Oct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19366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16857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 5 Jun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18964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12758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 6 Apr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18938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76695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 7 Sep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18063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52418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 8 Jan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18005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18698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 9 Dec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17745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01977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10 Mar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17575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15185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11 Nov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17109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94894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12 Feb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</a:rPr>
                        <a:t>16214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78706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4367B4A-349A-644F-8A3E-6A2DB4787495}"/>
              </a:ext>
            </a:extLst>
          </p:cNvPr>
          <p:cNvSpPr txBox="1"/>
          <p:nvPr/>
        </p:nvSpPr>
        <p:spPr>
          <a:xfrm>
            <a:off x="6600141" y="2764826"/>
            <a:ext cx="441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Requests per month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2353FDB-C6B2-1E42-8151-DE37E7A6F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018123"/>
              </p:ext>
            </p:extLst>
          </p:nvPr>
        </p:nvGraphicFramePr>
        <p:xfrm>
          <a:off x="266033" y="3811659"/>
          <a:ext cx="5156200" cy="2933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4146621753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165391906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City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Count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43543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1 Miami Dade County     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169774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00996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2 City of Miami Gardens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19076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0347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3 Town of Cutler Bay   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6931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63088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4 City of Pinecrest  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4240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4032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5 City of Miami      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63433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6 City of Palmetto Bay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3840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29208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7 City of Doral     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3813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49001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8 City of Miami Lakes 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3458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93094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9 City of Opa-Locka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66780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10 Village of Palmetto Bay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1741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540790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379C8E79-4C78-3642-A928-A37FFB4B814D}"/>
              </a:ext>
            </a:extLst>
          </p:cNvPr>
          <p:cNvSpPr txBox="1"/>
          <p:nvPr/>
        </p:nvSpPr>
        <p:spPr>
          <a:xfrm>
            <a:off x="200723" y="3442327"/>
            <a:ext cx="444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Top 10 Cities</a:t>
            </a:r>
          </a:p>
        </p:txBody>
      </p:sp>
    </p:spTree>
    <p:extLst>
      <p:ext uri="{BB962C8B-B14F-4D97-AF65-F5344CB8AC3E}">
        <p14:creationId xmlns:p14="http://schemas.microsoft.com/office/powerpoint/2010/main" val="120314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7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676A0-5515-E941-B63D-92BBD49A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4949380" cy="11175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What’s next</a:t>
            </a:r>
          </a:p>
        </p:txBody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9" name="Picture 13">
            <a:extLst>
              <a:ext uri="{FF2B5EF4-FFF2-40B4-BE49-F238E27FC236}">
                <a16:creationId xmlns:a16="http://schemas.microsoft.com/office/drawing/2014/main" id="{0C142BD8-D66E-405F-8943-FBA117CCA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0" r="24993" b="-1"/>
          <a:stretch/>
        </p:blipFill>
        <p:spPr>
          <a:xfrm>
            <a:off x="6235700" y="10"/>
            <a:ext cx="595630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064B81-B184-8F40-8543-D1A13CC0A737}"/>
              </a:ext>
            </a:extLst>
          </p:cNvPr>
          <p:cNvSpPr txBox="1"/>
          <p:nvPr/>
        </p:nvSpPr>
        <p:spPr>
          <a:xfrm>
            <a:off x="159767" y="1876485"/>
            <a:ext cx="6362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Insights are endless and depending on the question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Can be improved by including more filtering controls to drilldown on the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Can be targeted for citizens by including insensitive data and different kind of measures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More interaction can be built between the map and charts.</a:t>
            </a:r>
          </a:p>
        </p:txBody>
      </p:sp>
    </p:spTree>
    <p:extLst>
      <p:ext uri="{BB962C8B-B14F-4D97-AF65-F5344CB8AC3E}">
        <p14:creationId xmlns:p14="http://schemas.microsoft.com/office/powerpoint/2010/main" val="4087706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7488F5-ACAB-4235-9259-F082F551D0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3CFC96-44AC-384F-886C-5073303FFCAE}"/>
              </a:ext>
            </a:extLst>
          </p:cNvPr>
          <p:cNvSpPr txBox="1"/>
          <p:nvPr/>
        </p:nvSpPr>
        <p:spPr>
          <a:xfrm>
            <a:off x="5407154" y="2133660"/>
            <a:ext cx="19461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6592929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_2SEEDS">
      <a:dk1>
        <a:srgbClr val="000000"/>
      </a:dk1>
      <a:lt1>
        <a:srgbClr val="FFFFFF"/>
      </a:lt1>
      <a:dk2>
        <a:srgbClr val="352441"/>
      </a:dk2>
      <a:lt2>
        <a:srgbClr val="E2E8E5"/>
      </a:lt2>
      <a:accent1>
        <a:srgbClr val="C34DBA"/>
      </a:accent1>
      <a:accent2>
        <a:srgbClr val="B13B76"/>
      </a:accent2>
      <a:accent3>
        <a:srgbClr val="C34D57"/>
      </a:accent3>
      <a:accent4>
        <a:srgbClr val="B15A3B"/>
      </a:accent4>
      <a:accent5>
        <a:srgbClr val="C39D4D"/>
      </a:accent5>
      <a:accent6>
        <a:srgbClr val="A0AB39"/>
      </a:accent6>
      <a:hlink>
        <a:srgbClr val="88882D"/>
      </a:hlink>
      <a:folHlink>
        <a:srgbClr val="7F7F7F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435</Words>
  <Application>Microsoft Macintosh PowerPoint</Application>
  <PresentationFormat>Widescreen</PresentationFormat>
  <Paragraphs>132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Avenir Next</vt:lpstr>
      <vt:lpstr>Calibri</vt:lpstr>
      <vt:lpstr>Century Schoolbook</vt:lpstr>
      <vt:lpstr>Franklin Gothic Book</vt:lpstr>
      <vt:lpstr>Gill Sans MT</vt:lpstr>
      <vt:lpstr>Wingdings 2</vt:lpstr>
      <vt:lpstr>DividendVTI</vt:lpstr>
      <vt:lpstr>Dashboard  311 Service Requests Miami-Dade County 2019</vt:lpstr>
      <vt:lpstr> </vt:lpstr>
      <vt:lpstr> </vt:lpstr>
      <vt:lpstr>PowerPoint Presentation</vt:lpstr>
      <vt:lpstr>PowerPoint Presentation</vt:lpstr>
      <vt:lpstr>What’s next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 311 Service Requests Miami-Dade County 2019</dc:title>
  <dc:creator>RAVI YERNENA</dc:creator>
  <cp:lastModifiedBy>RAVI YERNENA</cp:lastModifiedBy>
  <cp:revision>3</cp:revision>
  <dcterms:created xsi:type="dcterms:W3CDTF">2020-02-11T07:30:21Z</dcterms:created>
  <dcterms:modified xsi:type="dcterms:W3CDTF">2020-02-11T07:40:51Z</dcterms:modified>
</cp:coreProperties>
</file>