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3" r:id="rId7"/>
    <p:sldId id="258"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86" d="100"/>
          <a:sy n="86" d="100"/>
        </p:scale>
        <p:origin x="67"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Real estate prices are often a good reflection of the state of the economy. Understanding the market state as well as the direction the market is heading can be invaluable information.</a:t>
            </a:r>
          </a:p>
          <a:p>
            <a:r>
              <a:rPr lang="en-US" dirty="0"/>
              <a:t>Home buyers want good value on their purchase.</a:t>
            </a:r>
          </a:p>
          <a:p>
            <a:r>
              <a:rPr lang="en-US" dirty="0"/>
              <a:t>Home sellers want to maximize profit on their sale.</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to the sale price of the house?</a:t>
            </a:r>
          </a:p>
          <a:p>
            <a:pPr lvl="1"/>
            <a:r>
              <a:rPr lang="en-US" dirty="0"/>
              <a:t>Is there a market pattern that arises when a large dataset is analyzed?</a:t>
            </a:r>
          </a:p>
          <a:p>
            <a:pPr lvl="1"/>
            <a:r>
              <a:rPr lang="en-US" dirty="0"/>
              <a:t>Can we determine a trend in real estate pricing based on historical data?</a:t>
            </a:r>
          </a:p>
          <a:p>
            <a:pPr lvl="1"/>
            <a:endParaRPr lang="en-US" dirty="0"/>
          </a:p>
          <a:p>
            <a:endParaRPr lang="en-US" dirty="0"/>
          </a:p>
          <a:p>
            <a:endParaRPr lang="en-US" dirty="0"/>
          </a:p>
        </p:txBody>
      </p:sp>
    </p:spTree>
    <p:extLst>
      <p:ext uri="{BB962C8B-B14F-4D97-AF65-F5344CB8AC3E}">
        <p14:creationId xmlns:p14="http://schemas.microsoft.com/office/powerpoint/2010/main" val="42900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dirty="0"/>
              <a:t>The dataset was first collected from:</a:t>
            </a:r>
          </a:p>
          <a:p>
            <a:pPr lvl="1" fontAlgn="base"/>
            <a:r>
              <a:rPr lang="en-US" dirty="0">
                <a:hlinkClick r:id="rId2"/>
              </a:rPr>
              <a:t>https://www.realtor.com/</a:t>
            </a:r>
            <a:r>
              <a:rPr lang="en-US" dirty="0"/>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dirty="0"/>
              <a:t>The dataset was made available through Kaggle:</a:t>
            </a:r>
          </a:p>
          <a:p>
            <a:pPr lvl="1" fontAlgn="base"/>
            <a:r>
              <a:rPr lang="en-US" dirty="0">
                <a:hlinkClick r:id="rId3"/>
              </a:rPr>
              <a:t>https://www.kaggle.com/datasets/ahmedshahriarsakib/usa-real-estate-dataset</a:t>
            </a:r>
            <a:endParaRPr lang="en-US" dirty="0"/>
          </a:p>
        </p:txBody>
      </p:sp>
    </p:spTree>
    <p:extLst>
      <p:ext uri="{BB962C8B-B14F-4D97-AF65-F5344CB8AC3E}">
        <p14:creationId xmlns:p14="http://schemas.microsoft.com/office/powerpoint/2010/main" val="28551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dirty="0"/>
              <a:t>Status (Ready for Sale or Ready to Build)</a:t>
            </a:r>
          </a:p>
          <a:p>
            <a:pPr lvl="1" fontAlgn="base"/>
            <a:r>
              <a:rPr lang="en-US" dirty="0"/>
              <a:t>Number of Bedrooms</a:t>
            </a:r>
          </a:p>
          <a:p>
            <a:pPr lvl="1" fontAlgn="base"/>
            <a:r>
              <a:rPr lang="en-US" dirty="0"/>
              <a:t>Number of Bathrooms</a:t>
            </a:r>
          </a:p>
          <a:p>
            <a:pPr lvl="1" fontAlgn="base"/>
            <a:r>
              <a:rPr lang="en-US" dirty="0"/>
              <a:t>Land Size in Acres</a:t>
            </a:r>
          </a:p>
          <a:p>
            <a:pPr lvl="1" fontAlgn="base"/>
            <a:r>
              <a:rPr lang="en-US" dirty="0"/>
              <a:t>City</a:t>
            </a:r>
          </a:p>
          <a:p>
            <a:pPr lvl="1" fontAlgn="base"/>
            <a:r>
              <a:rPr lang="en-US" dirty="0"/>
              <a:t>State</a:t>
            </a:r>
          </a:p>
          <a:p>
            <a:pPr lvl="1" fontAlgn="base"/>
            <a:r>
              <a:rPr lang="en-US" dirty="0"/>
              <a:t>Zip Code</a:t>
            </a:r>
          </a:p>
          <a:p>
            <a:pPr lvl="1" fontAlgn="base"/>
            <a:r>
              <a:rPr lang="en-US" dirty="0"/>
              <a:t>House Size in Square Feet</a:t>
            </a:r>
          </a:p>
          <a:p>
            <a:pPr lvl="1" fontAlgn="base"/>
            <a:r>
              <a:rPr lang="en-US" dirty="0"/>
              <a:t>Previously Sold Date</a:t>
            </a:r>
          </a:p>
          <a:p>
            <a:pPr lvl="1" fontAlgn="base"/>
            <a:r>
              <a:rPr lang="en-US" dirty="0"/>
              <a:t>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a:xfrm>
            <a:off x="807249" y="2033487"/>
            <a:ext cx="3786246" cy="3450613"/>
          </a:xfrm>
        </p:spPr>
        <p:txBody>
          <a:bodyPr>
            <a:normAutofit/>
          </a:bodyPr>
          <a:lstStyle/>
          <a:p>
            <a:pPr marL="457200" lvl="1" indent="0" algn="ctr">
              <a:buNone/>
            </a:pPr>
            <a:r>
              <a:rPr lang="en-US" b="1" u="sng" dirty="0"/>
              <a:t>Categorical – Nominal </a:t>
            </a:r>
          </a:p>
          <a:p>
            <a:pPr lvl="1" algn="ctr"/>
            <a:r>
              <a:rPr lang="en-US" sz="1600" dirty="0"/>
              <a:t>Status</a:t>
            </a:r>
          </a:p>
          <a:p>
            <a:pPr lvl="1" algn="ctr"/>
            <a:r>
              <a:rPr lang="en-US" sz="1600" dirty="0"/>
              <a:t>City</a:t>
            </a:r>
          </a:p>
          <a:p>
            <a:pPr lvl="1" algn="ctr"/>
            <a:r>
              <a:rPr lang="en-US" sz="1600" dirty="0"/>
              <a:t>State</a:t>
            </a:r>
          </a:p>
          <a:p>
            <a:pPr lvl="1" algn="ctr"/>
            <a:r>
              <a:rPr lang="en-US" sz="1600" dirty="0"/>
              <a:t>Zip Code</a:t>
            </a:r>
          </a:p>
          <a:p>
            <a:pPr lvl="1" algn="ctr"/>
            <a:r>
              <a:rPr lang="en-US" sz="1600" dirty="0"/>
              <a:t>Previously Sold Date</a:t>
            </a:r>
          </a:p>
        </p:txBody>
      </p:sp>
      <p:sp>
        <p:nvSpPr>
          <p:cNvPr id="6" name="Content Placeholder 2">
            <a:extLst>
              <a:ext uri="{FF2B5EF4-FFF2-40B4-BE49-F238E27FC236}">
                <a16:creationId xmlns:a16="http://schemas.microsoft.com/office/drawing/2014/main" id="{1C708003-638E-2415-63DC-A62116268342}"/>
              </a:ext>
            </a:extLst>
          </p:cNvPr>
          <p:cNvSpPr txBox="1">
            <a:spLocks/>
          </p:cNvSpPr>
          <p:nvPr/>
        </p:nvSpPr>
        <p:spPr>
          <a:xfrm>
            <a:off x="3905475" y="2033487"/>
            <a:ext cx="37862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Categorical – Ordinal</a:t>
            </a:r>
          </a:p>
          <a:p>
            <a:pPr lvl="1" algn="ctr"/>
            <a:r>
              <a:rPr lang="en-US" sz="1600" dirty="0"/>
              <a:t>Number of Bedrooms</a:t>
            </a:r>
          </a:p>
          <a:p>
            <a:pPr lvl="1" algn="ctr"/>
            <a:r>
              <a:rPr lang="en-US" sz="1600" dirty="0"/>
              <a:t>Number of Bathrooms</a:t>
            </a:r>
          </a:p>
          <a:p>
            <a:pPr lvl="1" algn="ctr"/>
            <a:endParaRPr lang="en-US" sz="1600" dirty="0"/>
          </a:p>
          <a:p>
            <a:pPr lvl="1" algn="ctr"/>
            <a:endParaRPr lang="en-US" sz="1600" dirty="0"/>
          </a:p>
        </p:txBody>
      </p:sp>
      <p:sp>
        <p:nvSpPr>
          <p:cNvPr id="7" name="Content Placeholder 2">
            <a:extLst>
              <a:ext uri="{FF2B5EF4-FFF2-40B4-BE49-F238E27FC236}">
                <a16:creationId xmlns:a16="http://schemas.microsoft.com/office/drawing/2014/main" id="{58D6D1F7-FA66-FF01-0C1C-E7C3A4BBCA25}"/>
              </a:ext>
            </a:extLst>
          </p:cNvPr>
          <p:cNvSpPr txBox="1">
            <a:spLocks/>
          </p:cNvSpPr>
          <p:nvPr/>
        </p:nvSpPr>
        <p:spPr>
          <a:xfrm>
            <a:off x="6951215" y="2025611"/>
            <a:ext cx="3563524" cy="34244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Continuous</a:t>
            </a:r>
          </a:p>
          <a:p>
            <a:pPr lvl="1" algn="ctr"/>
            <a:r>
              <a:rPr lang="en-US" sz="1600" dirty="0"/>
              <a:t>Land Size</a:t>
            </a:r>
          </a:p>
          <a:p>
            <a:pPr lvl="1" algn="ctr"/>
            <a:r>
              <a:rPr lang="en-US" sz="1600" dirty="0"/>
              <a:t>House Size</a:t>
            </a:r>
          </a:p>
          <a:p>
            <a:pPr lvl="1" algn="ctr"/>
            <a:r>
              <a:rPr lang="en-US" sz="1600" dirty="0"/>
              <a:t>Price</a:t>
            </a:r>
          </a:p>
          <a:p>
            <a:pPr lvl="1" algn="ctr"/>
            <a:endParaRPr lang="en-US" dirty="0"/>
          </a:p>
          <a:p>
            <a:pPr lvl="1" algn="ctr"/>
            <a:endParaRPr lang="en-US" dirty="0"/>
          </a:p>
          <a:p>
            <a:pPr marL="457200" lvl="1" indent="0" algn="ctr">
              <a:buNone/>
            </a:pPr>
            <a:endParaRPr lang="en-US" b="1" u="sng" dirty="0"/>
          </a:p>
        </p:txBody>
      </p:sp>
    </p:spTree>
    <p:extLst>
      <p:ext uri="{BB962C8B-B14F-4D97-AF65-F5344CB8AC3E}">
        <p14:creationId xmlns:p14="http://schemas.microsoft.com/office/powerpoint/2010/main" val="27372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Categorical–nominal features will be one-hot encoded. </a:t>
            </a:r>
          </a:p>
          <a:p>
            <a:pPr lvl="1"/>
            <a:r>
              <a:rPr lang="en-US" dirty="0"/>
              <a:t>Some are quite large (city/zip code)</a:t>
            </a:r>
          </a:p>
          <a:p>
            <a:pPr lvl="2"/>
            <a:r>
              <a:rPr lang="en-US" dirty="0"/>
              <a:t>Will we need to approach this another way?</a:t>
            </a:r>
          </a:p>
          <a:p>
            <a:r>
              <a:rPr lang="en-US" dirty="0"/>
              <a:t>The dataset will be randomized and split 2/3 for training and 1/3 for validation.</a:t>
            </a:r>
          </a:p>
          <a:p>
            <a:pPr lvl="1"/>
            <a:r>
              <a:rPr lang="en-US" dirty="0"/>
              <a:t>Will we need to narrow the data down to one state, city, or zip code?</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available features. </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1748</TotalTime>
  <Words>448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REAL ESTATE LISTING PRICE PREDICTION MODEL</vt:lpstr>
      <vt:lpstr>Background</vt:lpstr>
      <vt:lpstr>Background</vt:lpstr>
      <vt:lpstr>Dataset source</vt:lpstr>
      <vt:lpstr>About the dataset</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9</cp:revision>
  <dcterms:created xsi:type="dcterms:W3CDTF">2023-05-18T19:03:22Z</dcterms:created>
  <dcterms:modified xsi:type="dcterms:W3CDTF">2023-05-20T23:57:43Z</dcterms:modified>
</cp:coreProperties>
</file>