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9" autoAdjust="0"/>
    <p:restoredTop sz="94660"/>
  </p:normalViewPr>
  <p:slideViewPr>
    <p:cSldViewPr snapToGrid="0">
      <p:cViewPr varScale="1">
        <p:scale>
          <a:sx n="107" d="100"/>
          <a:sy n="107" d="100"/>
        </p:scale>
        <p:origin x="12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5/19/2023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03F57FF-5C0B-497C-BA3D-B7677E35C9A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184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0211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515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383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E6E5E-721A-4650-9A35-32A694A0BC53}"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67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E6E5E-721A-4650-9A35-32A694A0BC53}"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F57FF-5C0B-497C-BA3D-B7677E35C9A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944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E6E5E-721A-4650-9A35-32A694A0BC53}" type="datetimeFigureOut">
              <a:rPr lang="en-US" smtClean="0"/>
              <a:t>5/19/2023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3F57FF-5C0B-497C-BA3D-B7677E35C9A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320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E6E5E-721A-4650-9A35-32A694A0BC53}" type="datetimeFigureOut">
              <a:rPr lang="en-US" smtClean="0"/>
              <a:t>5/19/2023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F57FF-5C0B-497C-BA3D-B7677E35C9A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122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E6E5E-721A-4650-9A35-32A694A0BC53}" type="datetimeFigureOut">
              <a:rPr lang="en-US" smtClean="0"/>
              <a:t>5/19/2023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3F57FF-5C0B-497C-BA3D-B7677E35C9A0}" type="slidenum">
              <a:rPr lang="en-US" smtClean="0"/>
              <a:t>‹#›</a:t>
            </a:fld>
            <a:endParaRPr lang="en-US"/>
          </a:p>
        </p:txBody>
      </p:sp>
    </p:spTree>
    <p:extLst>
      <p:ext uri="{BB962C8B-B14F-4D97-AF65-F5344CB8AC3E}">
        <p14:creationId xmlns:p14="http://schemas.microsoft.com/office/powerpoint/2010/main" val="207259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E6E5E-721A-4650-9A35-32A694A0BC53}"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F57FF-5C0B-497C-BA3D-B7677E35C9A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615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4CE6E5E-721A-4650-9A35-32A694A0BC53}" type="datetimeFigureOut">
              <a:rPr lang="en-US" smtClean="0"/>
              <a:t>5/19/2023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03F57FF-5C0B-497C-BA3D-B7677E35C9A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725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4CE6E5E-721A-4650-9A35-32A694A0BC53}" type="datetimeFigureOut">
              <a:rPr lang="en-US" smtClean="0"/>
              <a:t>5/19/2023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03F57FF-5C0B-497C-BA3D-B7677E35C9A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727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ahmedshahriarsakib/usa-real-estate-dataset" TargetMode="External"/><Relationship Id="rId2" Type="http://schemas.openxmlformats.org/officeDocument/2006/relationships/hyperlink" Target="https://www.realtor.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6641A-678A-9BD5-8998-657D750B628C}"/>
              </a:ext>
            </a:extLst>
          </p:cNvPr>
          <p:cNvSpPr>
            <a:spLocks noGrp="1"/>
          </p:cNvSpPr>
          <p:nvPr>
            <p:ph type="ctrTitle"/>
          </p:nvPr>
        </p:nvSpPr>
        <p:spPr/>
        <p:txBody>
          <a:bodyPr/>
          <a:lstStyle/>
          <a:p>
            <a:r>
              <a:rPr lang="en-US" dirty="0"/>
              <a:t>USA Real estate prediction</a:t>
            </a:r>
          </a:p>
        </p:txBody>
      </p:sp>
      <p:sp>
        <p:nvSpPr>
          <p:cNvPr id="3" name="Subtitle 2">
            <a:extLst>
              <a:ext uri="{FF2B5EF4-FFF2-40B4-BE49-F238E27FC236}">
                <a16:creationId xmlns:a16="http://schemas.microsoft.com/office/drawing/2014/main" id="{2C04416A-7DBA-771E-AA80-37A44D3D14A9}"/>
              </a:ext>
            </a:extLst>
          </p:cNvPr>
          <p:cNvSpPr>
            <a:spLocks noGrp="1"/>
          </p:cNvSpPr>
          <p:nvPr>
            <p:ph type="subTitle" idx="1"/>
          </p:nvPr>
        </p:nvSpPr>
        <p:spPr/>
        <p:txBody>
          <a:bodyPr/>
          <a:lstStyle/>
          <a:p>
            <a:r>
              <a:rPr lang="en-US" dirty="0"/>
              <a:t>Kenneth Kimble, </a:t>
            </a:r>
          </a:p>
        </p:txBody>
      </p:sp>
    </p:spTree>
    <p:extLst>
      <p:ext uri="{BB962C8B-B14F-4D97-AF65-F5344CB8AC3E}">
        <p14:creationId xmlns:p14="http://schemas.microsoft.com/office/powerpoint/2010/main" val="113082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normAutofit/>
          </a:bodyPr>
          <a:lstStyle/>
          <a:p>
            <a:r>
              <a:rPr lang="en-US" dirty="0"/>
              <a:t>Real estate prices are often a good reflection of the state of the economy. Understanding the market state as well as the direction the market is heading can be invaluable information.</a:t>
            </a:r>
          </a:p>
          <a:p>
            <a:r>
              <a:rPr lang="en-US" dirty="0"/>
              <a:t>A large dataset of houses with key features, locations, and prices has been made available, but these questions remain: </a:t>
            </a:r>
          </a:p>
          <a:p>
            <a:pPr lvl="1"/>
            <a:r>
              <a:rPr lang="en-US" dirty="0"/>
              <a:t>Can house prices be predicted given a set of features or are there other factors?</a:t>
            </a:r>
          </a:p>
          <a:p>
            <a:pPr lvl="1"/>
            <a:r>
              <a:rPr lang="en-US" dirty="0"/>
              <a:t>How correlated are the features of a house and the location to the sale price of the house?</a:t>
            </a:r>
          </a:p>
          <a:p>
            <a:pPr lvl="1"/>
            <a:r>
              <a:rPr lang="en-US" dirty="0"/>
              <a:t>Is there a market pattern that arises when a large dataset is analyzed?</a:t>
            </a:r>
          </a:p>
          <a:p>
            <a:endParaRPr lang="en-US" dirty="0"/>
          </a:p>
          <a:p>
            <a:endParaRPr lang="en-US" dirty="0"/>
          </a:p>
        </p:txBody>
      </p:sp>
    </p:spTree>
    <p:extLst>
      <p:ext uri="{BB962C8B-B14F-4D97-AF65-F5344CB8AC3E}">
        <p14:creationId xmlns:p14="http://schemas.microsoft.com/office/powerpoint/2010/main" val="314177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Dataset source</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pPr fontAlgn="base"/>
            <a:r>
              <a:rPr lang="en-US" b="0" i="0" dirty="0">
                <a:solidFill>
                  <a:srgbClr val="3C4043"/>
                </a:solidFill>
                <a:effectLst/>
                <a:latin typeface="inherit"/>
              </a:rPr>
              <a:t>The dataset was first collected from:</a:t>
            </a:r>
          </a:p>
          <a:p>
            <a:pPr lvl="1" fontAlgn="base"/>
            <a:r>
              <a:rPr lang="en-US" b="0" i="0" u="none" strike="noStrike" dirty="0">
                <a:solidFill>
                  <a:srgbClr val="202124"/>
                </a:solidFill>
                <a:effectLst/>
                <a:latin typeface="inherit"/>
                <a:hlinkClick r:id="rId2"/>
              </a:rPr>
              <a:t>https://www.realtor.com/</a:t>
            </a:r>
            <a:r>
              <a:rPr lang="en-US" b="0" i="0" dirty="0">
                <a:solidFill>
                  <a:srgbClr val="3C4043"/>
                </a:solidFill>
                <a:effectLst/>
                <a:latin typeface="inherit"/>
              </a:rPr>
              <a:t> - A real estate listing website operated by the News Corp subsidiary Move, Inc. and based in Santa Clara, California. It is the second most visited real estate listing website in the United States as of 2021, with over 100 million monthly active users.</a:t>
            </a:r>
          </a:p>
          <a:p>
            <a:pPr fontAlgn="base"/>
            <a:r>
              <a:rPr lang="en-US" b="0" i="0" dirty="0">
                <a:solidFill>
                  <a:srgbClr val="3C4043"/>
                </a:solidFill>
                <a:effectLst/>
                <a:latin typeface="inherit"/>
              </a:rPr>
              <a:t>The dataset was made available through Kaggle:</a:t>
            </a:r>
          </a:p>
          <a:p>
            <a:pPr lvl="1" fontAlgn="base"/>
            <a:r>
              <a:rPr lang="en-US" b="0" i="0" dirty="0">
                <a:solidFill>
                  <a:srgbClr val="3C4043"/>
                </a:solidFill>
                <a:effectLst/>
                <a:latin typeface="inherit"/>
                <a:hlinkClick r:id="rId3"/>
              </a:rPr>
              <a:t>https://www.kaggle.com/datasets/ahmedshahriarsakib/usa-real-estate-dataset</a:t>
            </a:r>
            <a:endParaRPr lang="en-US" b="0" i="0" dirty="0">
              <a:solidFill>
                <a:srgbClr val="3C4043"/>
              </a:solidFill>
              <a:effectLst/>
              <a:latin typeface="inherit"/>
            </a:endParaRPr>
          </a:p>
        </p:txBody>
      </p:sp>
    </p:spTree>
    <p:extLst>
      <p:ext uri="{BB962C8B-B14F-4D97-AF65-F5344CB8AC3E}">
        <p14:creationId xmlns:p14="http://schemas.microsoft.com/office/powerpoint/2010/main" val="285518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normAutofit fontScale="85000" lnSpcReduction="20000"/>
          </a:bodyPr>
          <a:lstStyle/>
          <a:p>
            <a:r>
              <a:rPr lang="en-US" dirty="0"/>
              <a:t>A single CSV file presents the following features for over 200k houses:</a:t>
            </a:r>
          </a:p>
          <a:p>
            <a:pPr lvl="1" fontAlgn="base"/>
            <a:r>
              <a:rPr lang="en-US" b="0" i="0" dirty="0">
                <a:effectLst/>
                <a:latin typeface="inherit"/>
              </a:rPr>
              <a:t>status (Housing status - a. ready for sale or b. ready to build)</a:t>
            </a:r>
          </a:p>
          <a:p>
            <a:pPr lvl="1" fontAlgn="base"/>
            <a:r>
              <a:rPr lang="en-US" b="0" i="0" dirty="0">
                <a:effectLst/>
                <a:latin typeface="inherit"/>
              </a:rPr>
              <a:t>bed (# of beds)</a:t>
            </a:r>
          </a:p>
          <a:p>
            <a:pPr lvl="1" fontAlgn="base"/>
            <a:r>
              <a:rPr lang="en-US" b="0" i="0" dirty="0">
                <a:effectLst/>
                <a:latin typeface="inherit"/>
              </a:rPr>
              <a:t>bath (# of bathrooms)</a:t>
            </a:r>
          </a:p>
          <a:p>
            <a:pPr lvl="1" fontAlgn="base"/>
            <a:r>
              <a:rPr lang="en-US" b="0" i="0" dirty="0" err="1">
                <a:effectLst/>
                <a:latin typeface="inherit"/>
              </a:rPr>
              <a:t>acre_lot</a:t>
            </a:r>
            <a:r>
              <a:rPr lang="en-US" b="0" i="0" dirty="0">
                <a:effectLst/>
                <a:latin typeface="inherit"/>
              </a:rPr>
              <a:t> (Property / Land size in acres)</a:t>
            </a:r>
          </a:p>
          <a:p>
            <a:pPr lvl="1" fontAlgn="base"/>
            <a:r>
              <a:rPr lang="en-US" b="0" i="0" dirty="0">
                <a:effectLst/>
                <a:latin typeface="inherit"/>
              </a:rPr>
              <a:t>city (city name)</a:t>
            </a:r>
          </a:p>
          <a:p>
            <a:pPr lvl="1" fontAlgn="base"/>
            <a:r>
              <a:rPr lang="en-US" b="0" i="0" dirty="0">
                <a:effectLst/>
                <a:latin typeface="inherit"/>
              </a:rPr>
              <a:t>state (state name)</a:t>
            </a:r>
          </a:p>
          <a:p>
            <a:pPr lvl="1" fontAlgn="base"/>
            <a:r>
              <a:rPr lang="en-US" b="0" i="0" dirty="0" err="1">
                <a:effectLst/>
                <a:latin typeface="inherit"/>
              </a:rPr>
              <a:t>zip_code</a:t>
            </a:r>
            <a:r>
              <a:rPr lang="en-US" b="0" i="0" dirty="0">
                <a:effectLst/>
                <a:latin typeface="inherit"/>
              </a:rPr>
              <a:t> (postal code of the area)</a:t>
            </a:r>
          </a:p>
          <a:p>
            <a:pPr lvl="1" fontAlgn="base"/>
            <a:r>
              <a:rPr lang="en-US" b="0" i="0" dirty="0" err="1">
                <a:effectLst/>
                <a:latin typeface="inherit"/>
              </a:rPr>
              <a:t>house_size</a:t>
            </a:r>
            <a:r>
              <a:rPr lang="en-US" b="0" i="0" dirty="0">
                <a:effectLst/>
                <a:latin typeface="inherit"/>
              </a:rPr>
              <a:t> (house area/size/living space in square feet)</a:t>
            </a:r>
          </a:p>
          <a:p>
            <a:pPr lvl="1" fontAlgn="base"/>
            <a:r>
              <a:rPr lang="en-US" b="0" i="0" dirty="0" err="1">
                <a:effectLst/>
                <a:latin typeface="inherit"/>
              </a:rPr>
              <a:t>prev_sold_date</a:t>
            </a:r>
            <a:r>
              <a:rPr lang="en-US" b="0" i="0" dirty="0">
                <a:effectLst/>
                <a:latin typeface="inherit"/>
              </a:rPr>
              <a:t> (Previously sold date)</a:t>
            </a:r>
          </a:p>
          <a:p>
            <a:pPr lvl="1" fontAlgn="base"/>
            <a:r>
              <a:rPr lang="en-US" b="0" i="0" dirty="0">
                <a:effectLst/>
                <a:latin typeface="inherit"/>
              </a:rPr>
              <a:t>price (Housing price, it is either the current listing price or recently sold price if the house is sold recently)</a:t>
            </a:r>
          </a:p>
          <a:p>
            <a:pPr lvl="1"/>
            <a:endParaRPr lang="en-US" dirty="0"/>
          </a:p>
        </p:txBody>
      </p:sp>
    </p:spTree>
    <p:extLst>
      <p:ext uri="{BB962C8B-B14F-4D97-AF65-F5344CB8AC3E}">
        <p14:creationId xmlns:p14="http://schemas.microsoft.com/office/powerpoint/2010/main" val="3568214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Preparing the data</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r>
              <a:rPr lang="en-US" dirty="0"/>
              <a:t>Categories with string values like city and state will be split into columns with binary values based on which of the possible locations a house is located in.</a:t>
            </a:r>
          </a:p>
          <a:p>
            <a:r>
              <a:rPr lang="en-US" dirty="0"/>
              <a:t>The dataset will be randomized and split 2/3 for training and 1/3 for validation.</a:t>
            </a:r>
          </a:p>
          <a:p>
            <a:endParaRPr lang="en-US" dirty="0"/>
          </a:p>
        </p:txBody>
      </p:sp>
    </p:spTree>
    <p:extLst>
      <p:ext uri="{BB962C8B-B14F-4D97-AF65-F5344CB8AC3E}">
        <p14:creationId xmlns:p14="http://schemas.microsoft.com/office/powerpoint/2010/main" val="315699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r>
              <a:rPr lang="en-US" dirty="0"/>
              <a:t>Machine learning models to use</a:t>
            </a:r>
          </a:p>
          <a:p>
            <a:r>
              <a:rPr lang="en-US" dirty="0"/>
              <a:t>Algorithms to use</a:t>
            </a:r>
          </a:p>
          <a:p>
            <a:r>
              <a:rPr lang="en-US" dirty="0"/>
              <a:t>Experimenting with varying data set sizes</a:t>
            </a:r>
          </a:p>
          <a:p>
            <a:endParaRPr lang="en-US" dirty="0"/>
          </a:p>
        </p:txBody>
      </p:sp>
    </p:spTree>
    <p:extLst>
      <p:ext uri="{BB962C8B-B14F-4D97-AF65-F5344CB8AC3E}">
        <p14:creationId xmlns:p14="http://schemas.microsoft.com/office/powerpoint/2010/main" val="1067105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r>
              <a:rPr lang="en-US" dirty="0"/>
              <a:t>Predicting the house price</a:t>
            </a:r>
          </a:p>
          <a:p>
            <a:r>
              <a:rPr lang="en-US" dirty="0"/>
              <a:t>Predicting the location</a:t>
            </a:r>
          </a:p>
          <a:p>
            <a:r>
              <a:rPr lang="en-US" dirty="0"/>
              <a:t>Achieving 90% confidence</a:t>
            </a:r>
          </a:p>
        </p:txBody>
      </p:sp>
    </p:spTree>
    <p:extLst>
      <p:ext uri="{BB962C8B-B14F-4D97-AF65-F5344CB8AC3E}">
        <p14:creationId xmlns:p14="http://schemas.microsoft.com/office/powerpoint/2010/main" val="35814463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40</TotalTime>
  <Words>397</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inherit</vt:lpstr>
      <vt:lpstr>Gallery</vt:lpstr>
      <vt:lpstr>USA Real estate prediction</vt:lpstr>
      <vt:lpstr>Background</vt:lpstr>
      <vt:lpstr>Dataset source</vt:lpstr>
      <vt:lpstr>About the dataset</vt:lpstr>
      <vt:lpstr>Preparing the data</vt:lpstr>
      <vt:lpstr>Approach</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 Real estate prediction</dc:title>
  <dc:creator>Kimble, Kenny (Fed)</dc:creator>
  <cp:lastModifiedBy>Kimble, Kenny (Fed)</cp:lastModifiedBy>
  <cp:revision>2</cp:revision>
  <dcterms:created xsi:type="dcterms:W3CDTF">2023-05-18T19:03:22Z</dcterms:created>
  <dcterms:modified xsi:type="dcterms:W3CDTF">2023-05-19T18:19:31Z</dcterms:modified>
</cp:coreProperties>
</file>