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61" r:id="rId7"/>
    <p:sldId id="260" r:id="rId8"/>
    <p:sldId id="262" r:id="rId9"/>
    <p:sldId id="263" r:id="rId10"/>
    <p:sldId id="264" r:id="rId11"/>
    <p:sldId id="265" r:id="rId12"/>
    <p:sldId id="266" r:id="rId13"/>
    <p:sldId id="267" r:id="rId14"/>
    <p:sldId id="268" r:id="rId15"/>
    <p:sldId id="270" r:id="rId16"/>
    <p:sldId id="271"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5E733-1BDA-9454-5BEC-500D061845A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3B710BF-A414-17EE-5BC6-8F78737C1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A0D6FD0-EE59-A9D8-220C-5CE26B3B457B}"/>
              </a:ext>
            </a:extLst>
          </p:cNvPr>
          <p:cNvSpPr>
            <a:spLocks noGrp="1"/>
          </p:cNvSpPr>
          <p:nvPr>
            <p:ph type="dt" sz="half" idx="10"/>
          </p:nvPr>
        </p:nvSpPr>
        <p:spPr/>
        <p:txBody>
          <a:bodyPr/>
          <a:lstStyle/>
          <a:p>
            <a:fld id="{ADAEF17B-A5C9-4864-B0B8-A176AD147F05}" type="datetimeFigureOut">
              <a:rPr lang="zh-CN" altLang="en-US" smtClean="0"/>
              <a:t>2023/9/26</a:t>
            </a:fld>
            <a:endParaRPr lang="zh-CN" altLang="en-US"/>
          </a:p>
        </p:txBody>
      </p:sp>
      <p:sp>
        <p:nvSpPr>
          <p:cNvPr id="5" name="页脚占位符 4">
            <a:extLst>
              <a:ext uri="{FF2B5EF4-FFF2-40B4-BE49-F238E27FC236}">
                <a16:creationId xmlns:a16="http://schemas.microsoft.com/office/drawing/2014/main" id="{DC5B3CDC-96DD-F577-C42F-D8650FBB00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D11DEB-E4F9-BF29-3E3C-F3D2B98E1BB7}"/>
              </a:ext>
            </a:extLst>
          </p:cNvPr>
          <p:cNvSpPr>
            <a:spLocks noGrp="1"/>
          </p:cNvSpPr>
          <p:nvPr>
            <p:ph type="sldNum" sz="quarter" idx="12"/>
          </p:nvPr>
        </p:nvSpPr>
        <p:spPr/>
        <p:txBody>
          <a:bodyPr/>
          <a:lstStyle/>
          <a:p>
            <a:fld id="{E9D11371-CEB7-458D-AFB7-1B1AD6AD683F}" type="slidenum">
              <a:rPr lang="zh-CN" altLang="en-US" smtClean="0"/>
              <a:t>‹#›</a:t>
            </a:fld>
            <a:endParaRPr lang="zh-CN" altLang="en-US"/>
          </a:p>
        </p:txBody>
      </p:sp>
    </p:spTree>
    <p:extLst>
      <p:ext uri="{BB962C8B-B14F-4D97-AF65-F5344CB8AC3E}">
        <p14:creationId xmlns:p14="http://schemas.microsoft.com/office/powerpoint/2010/main" val="286435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D815-00B8-2078-5865-D9D6458669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E7A3B26-F8A2-C26C-6C43-F587C203AB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A79DD0-FCA5-5F7B-DDF7-93469592B5BA}"/>
              </a:ext>
            </a:extLst>
          </p:cNvPr>
          <p:cNvSpPr>
            <a:spLocks noGrp="1"/>
          </p:cNvSpPr>
          <p:nvPr>
            <p:ph type="dt" sz="half" idx="10"/>
          </p:nvPr>
        </p:nvSpPr>
        <p:spPr/>
        <p:txBody>
          <a:bodyPr/>
          <a:lstStyle/>
          <a:p>
            <a:fld id="{ADAEF17B-A5C9-4864-B0B8-A176AD147F05}" type="datetimeFigureOut">
              <a:rPr lang="zh-CN" altLang="en-US" smtClean="0"/>
              <a:t>2023/9/26</a:t>
            </a:fld>
            <a:endParaRPr lang="zh-CN" altLang="en-US"/>
          </a:p>
        </p:txBody>
      </p:sp>
      <p:sp>
        <p:nvSpPr>
          <p:cNvPr id="5" name="页脚占位符 4">
            <a:extLst>
              <a:ext uri="{FF2B5EF4-FFF2-40B4-BE49-F238E27FC236}">
                <a16:creationId xmlns:a16="http://schemas.microsoft.com/office/drawing/2014/main" id="{70EC3935-FF4E-9122-CF38-E2EEB0E845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DA807C-A72C-1398-1F79-83865241884C}"/>
              </a:ext>
            </a:extLst>
          </p:cNvPr>
          <p:cNvSpPr>
            <a:spLocks noGrp="1"/>
          </p:cNvSpPr>
          <p:nvPr>
            <p:ph type="sldNum" sz="quarter" idx="12"/>
          </p:nvPr>
        </p:nvSpPr>
        <p:spPr/>
        <p:txBody>
          <a:bodyPr/>
          <a:lstStyle/>
          <a:p>
            <a:fld id="{E9D11371-CEB7-458D-AFB7-1B1AD6AD683F}" type="slidenum">
              <a:rPr lang="zh-CN" altLang="en-US" smtClean="0"/>
              <a:t>‹#›</a:t>
            </a:fld>
            <a:endParaRPr lang="zh-CN" altLang="en-US"/>
          </a:p>
        </p:txBody>
      </p:sp>
    </p:spTree>
    <p:extLst>
      <p:ext uri="{BB962C8B-B14F-4D97-AF65-F5344CB8AC3E}">
        <p14:creationId xmlns:p14="http://schemas.microsoft.com/office/powerpoint/2010/main" val="223289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ED2C78-1F96-F526-A022-74EDC6FE619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2A225BF-6175-AE03-F282-43B50772BF4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5CBE20-756C-16F2-150E-34665F1B9D68}"/>
              </a:ext>
            </a:extLst>
          </p:cNvPr>
          <p:cNvSpPr>
            <a:spLocks noGrp="1"/>
          </p:cNvSpPr>
          <p:nvPr>
            <p:ph type="dt" sz="half" idx="10"/>
          </p:nvPr>
        </p:nvSpPr>
        <p:spPr/>
        <p:txBody>
          <a:bodyPr/>
          <a:lstStyle/>
          <a:p>
            <a:fld id="{ADAEF17B-A5C9-4864-B0B8-A176AD147F05}" type="datetimeFigureOut">
              <a:rPr lang="zh-CN" altLang="en-US" smtClean="0"/>
              <a:t>2023/9/26</a:t>
            </a:fld>
            <a:endParaRPr lang="zh-CN" altLang="en-US"/>
          </a:p>
        </p:txBody>
      </p:sp>
      <p:sp>
        <p:nvSpPr>
          <p:cNvPr id="5" name="页脚占位符 4">
            <a:extLst>
              <a:ext uri="{FF2B5EF4-FFF2-40B4-BE49-F238E27FC236}">
                <a16:creationId xmlns:a16="http://schemas.microsoft.com/office/drawing/2014/main" id="{E1E337CC-44AC-89C6-7108-84D12333AC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7E4D82-5857-8C41-9B79-B31EB5955523}"/>
              </a:ext>
            </a:extLst>
          </p:cNvPr>
          <p:cNvSpPr>
            <a:spLocks noGrp="1"/>
          </p:cNvSpPr>
          <p:nvPr>
            <p:ph type="sldNum" sz="quarter" idx="12"/>
          </p:nvPr>
        </p:nvSpPr>
        <p:spPr/>
        <p:txBody>
          <a:bodyPr/>
          <a:lstStyle/>
          <a:p>
            <a:fld id="{E9D11371-CEB7-458D-AFB7-1B1AD6AD683F}" type="slidenum">
              <a:rPr lang="zh-CN" altLang="en-US" smtClean="0"/>
              <a:t>‹#›</a:t>
            </a:fld>
            <a:endParaRPr lang="zh-CN" altLang="en-US"/>
          </a:p>
        </p:txBody>
      </p:sp>
    </p:spTree>
    <p:extLst>
      <p:ext uri="{BB962C8B-B14F-4D97-AF65-F5344CB8AC3E}">
        <p14:creationId xmlns:p14="http://schemas.microsoft.com/office/powerpoint/2010/main" val="204926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2041D-7D86-EB64-5A97-C4AE3A0BD2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DA52B2-1BD9-3379-4261-46C6ADE6C6C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DB66BB-055C-ACD3-3AE8-C2229AFBC439}"/>
              </a:ext>
            </a:extLst>
          </p:cNvPr>
          <p:cNvSpPr>
            <a:spLocks noGrp="1"/>
          </p:cNvSpPr>
          <p:nvPr>
            <p:ph type="dt" sz="half" idx="10"/>
          </p:nvPr>
        </p:nvSpPr>
        <p:spPr/>
        <p:txBody>
          <a:bodyPr/>
          <a:lstStyle/>
          <a:p>
            <a:fld id="{ADAEF17B-A5C9-4864-B0B8-A176AD147F05}" type="datetimeFigureOut">
              <a:rPr lang="zh-CN" altLang="en-US" smtClean="0"/>
              <a:t>2023/9/26</a:t>
            </a:fld>
            <a:endParaRPr lang="zh-CN" altLang="en-US"/>
          </a:p>
        </p:txBody>
      </p:sp>
      <p:sp>
        <p:nvSpPr>
          <p:cNvPr id="5" name="页脚占位符 4">
            <a:extLst>
              <a:ext uri="{FF2B5EF4-FFF2-40B4-BE49-F238E27FC236}">
                <a16:creationId xmlns:a16="http://schemas.microsoft.com/office/drawing/2014/main" id="{5361497A-10B1-5813-15C1-DAC3632AB3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D3C1D0-A42B-D9E5-2CA0-BF6F3E97F8A5}"/>
              </a:ext>
            </a:extLst>
          </p:cNvPr>
          <p:cNvSpPr>
            <a:spLocks noGrp="1"/>
          </p:cNvSpPr>
          <p:nvPr>
            <p:ph type="sldNum" sz="quarter" idx="12"/>
          </p:nvPr>
        </p:nvSpPr>
        <p:spPr/>
        <p:txBody>
          <a:bodyPr/>
          <a:lstStyle/>
          <a:p>
            <a:fld id="{E9D11371-CEB7-458D-AFB7-1B1AD6AD683F}" type="slidenum">
              <a:rPr lang="zh-CN" altLang="en-US" smtClean="0"/>
              <a:t>‹#›</a:t>
            </a:fld>
            <a:endParaRPr lang="zh-CN" altLang="en-US"/>
          </a:p>
        </p:txBody>
      </p:sp>
    </p:spTree>
    <p:extLst>
      <p:ext uri="{BB962C8B-B14F-4D97-AF65-F5344CB8AC3E}">
        <p14:creationId xmlns:p14="http://schemas.microsoft.com/office/powerpoint/2010/main" val="127136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DE4F2-4CE0-1CBB-88F4-33AB23FACEA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AE5186F-B544-DE7E-85E3-8F0102F85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FC43B19-12A3-DB7D-A063-DE529294228C}"/>
              </a:ext>
            </a:extLst>
          </p:cNvPr>
          <p:cNvSpPr>
            <a:spLocks noGrp="1"/>
          </p:cNvSpPr>
          <p:nvPr>
            <p:ph type="dt" sz="half" idx="10"/>
          </p:nvPr>
        </p:nvSpPr>
        <p:spPr/>
        <p:txBody>
          <a:bodyPr/>
          <a:lstStyle/>
          <a:p>
            <a:fld id="{ADAEF17B-A5C9-4864-B0B8-A176AD147F05}" type="datetimeFigureOut">
              <a:rPr lang="zh-CN" altLang="en-US" smtClean="0"/>
              <a:t>2023/9/26</a:t>
            </a:fld>
            <a:endParaRPr lang="zh-CN" altLang="en-US"/>
          </a:p>
        </p:txBody>
      </p:sp>
      <p:sp>
        <p:nvSpPr>
          <p:cNvPr id="5" name="页脚占位符 4">
            <a:extLst>
              <a:ext uri="{FF2B5EF4-FFF2-40B4-BE49-F238E27FC236}">
                <a16:creationId xmlns:a16="http://schemas.microsoft.com/office/drawing/2014/main" id="{8FB4891B-5AC7-A309-39CA-0A1F3787BD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2AAA08-16B3-68B9-90AA-59F9A67E4464}"/>
              </a:ext>
            </a:extLst>
          </p:cNvPr>
          <p:cNvSpPr>
            <a:spLocks noGrp="1"/>
          </p:cNvSpPr>
          <p:nvPr>
            <p:ph type="sldNum" sz="quarter" idx="12"/>
          </p:nvPr>
        </p:nvSpPr>
        <p:spPr/>
        <p:txBody>
          <a:bodyPr/>
          <a:lstStyle/>
          <a:p>
            <a:fld id="{E9D11371-CEB7-458D-AFB7-1B1AD6AD683F}" type="slidenum">
              <a:rPr lang="zh-CN" altLang="en-US" smtClean="0"/>
              <a:t>‹#›</a:t>
            </a:fld>
            <a:endParaRPr lang="zh-CN" altLang="en-US"/>
          </a:p>
        </p:txBody>
      </p:sp>
    </p:spTree>
    <p:extLst>
      <p:ext uri="{BB962C8B-B14F-4D97-AF65-F5344CB8AC3E}">
        <p14:creationId xmlns:p14="http://schemas.microsoft.com/office/powerpoint/2010/main" val="1283790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9E5B5-40DA-3F1C-FC5C-2804995435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156111-4D67-4FDA-6984-DF00593DB5C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470BD02-7799-86EC-1AAA-78E4A935899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96F8ED8-F10C-94FD-E647-DBA9B1BC72C6}"/>
              </a:ext>
            </a:extLst>
          </p:cNvPr>
          <p:cNvSpPr>
            <a:spLocks noGrp="1"/>
          </p:cNvSpPr>
          <p:nvPr>
            <p:ph type="dt" sz="half" idx="10"/>
          </p:nvPr>
        </p:nvSpPr>
        <p:spPr/>
        <p:txBody>
          <a:bodyPr/>
          <a:lstStyle/>
          <a:p>
            <a:fld id="{ADAEF17B-A5C9-4864-B0B8-A176AD147F05}" type="datetimeFigureOut">
              <a:rPr lang="zh-CN" altLang="en-US" smtClean="0"/>
              <a:t>2023/9/26</a:t>
            </a:fld>
            <a:endParaRPr lang="zh-CN" altLang="en-US"/>
          </a:p>
        </p:txBody>
      </p:sp>
      <p:sp>
        <p:nvSpPr>
          <p:cNvPr id="6" name="页脚占位符 5">
            <a:extLst>
              <a:ext uri="{FF2B5EF4-FFF2-40B4-BE49-F238E27FC236}">
                <a16:creationId xmlns:a16="http://schemas.microsoft.com/office/drawing/2014/main" id="{D05C84AE-BEEE-0487-D4B4-E0329EDC7A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17BC99-3222-6E66-A0B9-05FE709FE282}"/>
              </a:ext>
            </a:extLst>
          </p:cNvPr>
          <p:cNvSpPr>
            <a:spLocks noGrp="1"/>
          </p:cNvSpPr>
          <p:nvPr>
            <p:ph type="sldNum" sz="quarter" idx="12"/>
          </p:nvPr>
        </p:nvSpPr>
        <p:spPr/>
        <p:txBody>
          <a:bodyPr/>
          <a:lstStyle/>
          <a:p>
            <a:fld id="{E9D11371-CEB7-458D-AFB7-1B1AD6AD683F}" type="slidenum">
              <a:rPr lang="zh-CN" altLang="en-US" smtClean="0"/>
              <a:t>‹#›</a:t>
            </a:fld>
            <a:endParaRPr lang="zh-CN" altLang="en-US"/>
          </a:p>
        </p:txBody>
      </p:sp>
    </p:spTree>
    <p:extLst>
      <p:ext uri="{BB962C8B-B14F-4D97-AF65-F5344CB8AC3E}">
        <p14:creationId xmlns:p14="http://schemas.microsoft.com/office/powerpoint/2010/main" val="57213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329DE-9B68-D316-CDC8-9549FA9EBC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DBE30B2-F02F-C7C3-7D6C-7FADBA78D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2928571-AC33-6B01-55F2-AE092AA6905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FCB0949-EACD-A051-C5D9-96D8C4F24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087AAA1-F090-0D8F-691A-D81360AF83D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57E67F8-0E65-58CC-1B86-6996FF3C5E7F}"/>
              </a:ext>
            </a:extLst>
          </p:cNvPr>
          <p:cNvSpPr>
            <a:spLocks noGrp="1"/>
          </p:cNvSpPr>
          <p:nvPr>
            <p:ph type="dt" sz="half" idx="10"/>
          </p:nvPr>
        </p:nvSpPr>
        <p:spPr/>
        <p:txBody>
          <a:bodyPr/>
          <a:lstStyle/>
          <a:p>
            <a:fld id="{ADAEF17B-A5C9-4864-B0B8-A176AD147F05}" type="datetimeFigureOut">
              <a:rPr lang="zh-CN" altLang="en-US" smtClean="0"/>
              <a:t>2023/9/26</a:t>
            </a:fld>
            <a:endParaRPr lang="zh-CN" altLang="en-US"/>
          </a:p>
        </p:txBody>
      </p:sp>
      <p:sp>
        <p:nvSpPr>
          <p:cNvPr id="8" name="页脚占位符 7">
            <a:extLst>
              <a:ext uri="{FF2B5EF4-FFF2-40B4-BE49-F238E27FC236}">
                <a16:creationId xmlns:a16="http://schemas.microsoft.com/office/drawing/2014/main" id="{39AF7194-9BB9-DBE4-0F35-787831EDC71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9F655F-0F14-0F24-A46F-B699C9FFB45E}"/>
              </a:ext>
            </a:extLst>
          </p:cNvPr>
          <p:cNvSpPr>
            <a:spLocks noGrp="1"/>
          </p:cNvSpPr>
          <p:nvPr>
            <p:ph type="sldNum" sz="quarter" idx="12"/>
          </p:nvPr>
        </p:nvSpPr>
        <p:spPr/>
        <p:txBody>
          <a:bodyPr/>
          <a:lstStyle/>
          <a:p>
            <a:fld id="{E9D11371-CEB7-458D-AFB7-1B1AD6AD683F}" type="slidenum">
              <a:rPr lang="zh-CN" altLang="en-US" smtClean="0"/>
              <a:t>‹#›</a:t>
            </a:fld>
            <a:endParaRPr lang="zh-CN" altLang="en-US"/>
          </a:p>
        </p:txBody>
      </p:sp>
    </p:spTree>
    <p:extLst>
      <p:ext uri="{BB962C8B-B14F-4D97-AF65-F5344CB8AC3E}">
        <p14:creationId xmlns:p14="http://schemas.microsoft.com/office/powerpoint/2010/main" val="337055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84BE5-488E-45C0-7617-F61C12AC5C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4957C45-91B6-9C6C-6C37-79DC0AAE563D}"/>
              </a:ext>
            </a:extLst>
          </p:cNvPr>
          <p:cNvSpPr>
            <a:spLocks noGrp="1"/>
          </p:cNvSpPr>
          <p:nvPr>
            <p:ph type="dt" sz="half" idx="10"/>
          </p:nvPr>
        </p:nvSpPr>
        <p:spPr/>
        <p:txBody>
          <a:bodyPr/>
          <a:lstStyle/>
          <a:p>
            <a:fld id="{ADAEF17B-A5C9-4864-B0B8-A176AD147F05}" type="datetimeFigureOut">
              <a:rPr lang="zh-CN" altLang="en-US" smtClean="0"/>
              <a:t>2023/9/26</a:t>
            </a:fld>
            <a:endParaRPr lang="zh-CN" altLang="en-US"/>
          </a:p>
        </p:txBody>
      </p:sp>
      <p:sp>
        <p:nvSpPr>
          <p:cNvPr id="4" name="页脚占位符 3">
            <a:extLst>
              <a:ext uri="{FF2B5EF4-FFF2-40B4-BE49-F238E27FC236}">
                <a16:creationId xmlns:a16="http://schemas.microsoft.com/office/drawing/2014/main" id="{B0CA0C21-D283-D761-B10C-E432E0582DB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E793AC9-D04E-36BF-4394-CFCBD321EB94}"/>
              </a:ext>
            </a:extLst>
          </p:cNvPr>
          <p:cNvSpPr>
            <a:spLocks noGrp="1"/>
          </p:cNvSpPr>
          <p:nvPr>
            <p:ph type="sldNum" sz="quarter" idx="12"/>
          </p:nvPr>
        </p:nvSpPr>
        <p:spPr/>
        <p:txBody>
          <a:bodyPr/>
          <a:lstStyle/>
          <a:p>
            <a:fld id="{E9D11371-CEB7-458D-AFB7-1B1AD6AD683F}" type="slidenum">
              <a:rPr lang="zh-CN" altLang="en-US" smtClean="0"/>
              <a:t>‹#›</a:t>
            </a:fld>
            <a:endParaRPr lang="zh-CN" altLang="en-US"/>
          </a:p>
        </p:txBody>
      </p:sp>
    </p:spTree>
    <p:extLst>
      <p:ext uri="{BB962C8B-B14F-4D97-AF65-F5344CB8AC3E}">
        <p14:creationId xmlns:p14="http://schemas.microsoft.com/office/powerpoint/2010/main" val="1729477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A6B562-9881-81BC-BC22-80787055EF18}"/>
              </a:ext>
            </a:extLst>
          </p:cNvPr>
          <p:cNvSpPr>
            <a:spLocks noGrp="1"/>
          </p:cNvSpPr>
          <p:nvPr>
            <p:ph type="dt" sz="half" idx="10"/>
          </p:nvPr>
        </p:nvSpPr>
        <p:spPr/>
        <p:txBody>
          <a:bodyPr/>
          <a:lstStyle/>
          <a:p>
            <a:fld id="{ADAEF17B-A5C9-4864-B0B8-A176AD147F05}" type="datetimeFigureOut">
              <a:rPr lang="zh-CN" altLang="en-US" smtClean="0"/>
              <a:t>2023/9/26</a:t>
            </a:fld>
            <a:endParaRPr lang="zh-CN" altLang="en-US"/>
          </a:p>
        </p:txBody>
      </p:sp>
      <p:sp>
        <p:nvSpPr>
          <p:cNvPr id="3" name="页脚占位符 2">
            <a:extLst>
              <a:ext uri="{FF2B5EF4-FFF2-40B4-BE49-F238E27FC236}">
                <a16:creationId xmlns:a16="http://schemas.microsoft.com/office/drawing/2014/main" id="{FC115072-C634-5B93-F87B-3334CB79BCE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531241C-89E4-262D-58AC-0E390F121078}"/>
              </a:ext>
            </a:extLst>
          </p:cNvPr>
          <p:cNvSpPr>
            <a:spLocks noGrp="1"/>
          </p:cNvSpPr>
          <p:nvPr>
            <p:ph type="sldNum" sz="quarter" idx="12"/>
          </p:nvPr>
        </p:nvSpPr>
        <p:spPr/>
        <p:txBody>
          <a:bodyPr/>
          <a:lstStyle/>
          <a:p>
            <a:fld id="{E9D11371-CEB7-458D-AFB7-1B1AD6AD683F}" type="slidenum">
              <a:rPr lang="zh-CN" altLang="en-US" smtClean="0"/>
              <a:t>‹#›</a:t>
            </a:fld>
            <a:endParaRPr lang="zh-CN" altLang="en-US"/>
          </a:p>
        </p:txBody>
      </p:sp>
    </p:spTree>
    <p:extLst>
      <p:ext uri="{BB962C8B-B14F-4D97-AF65-F5344CB8AC3E}">
        <p14:creationId xmlns:p14="http://schemas.microsoft.com/office/powerpoint/2010/main" val="307013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F4A44-134B-915D-A1DE-B1BCC7B8B2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86DD0D3-80A2-B1D1-77C2-BA8A80C9AA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5166A54-300B-C706-0033-D1CE4FC91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260268-6644-21A0-80CC-38AB841A6DA8}"/>
              </a:ext>
            </a:extLst>
          </p:cNvPr>
          <p:cNvSpPr>
            <a:spLocks noGrp="1"/>
          </p:cNvSpPr>
          <p:nvPr>
            <p:ph type="dt" sz="half" idx="10"/>
          </p:nvPr>
        </p:nvSpPr>
        <p:spPr/>
        <p:txBody>
          <a:bodyPr/>
          <a:lstStyle/>
          <a:p>
            <a:fld id="{ADAEF17B-A5C9-4864-B0B8-A176AD147F05}" type="datetimeFigureOut">
              <a:rPr lang="zh-CN" altLang="en-US" smtClean="0"/>
              <a:t>2023/9/26</a:t>
            </a:fld>
            <a:endParaRPr lang="zh-CN" altLang="en-US"/>
          </a:p>
        </p:txBody>
      </p:sp>
      <p:sp>
        <p:nvSpPr>
          <p:cNvPr id="6" name="页脚占位符 5">
            <a:extLst>
              <a:ext uri="{FF2B5EF4-FFF2-40B4-BE49-F238E27FC236}">
                <a16:creationId xmlns:a16="http://schemas.microsoft.com/office/drawing/2014/main" id="{5DF50CCA-AA01-AA8F-E737-D0B7B45204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800458-49EF-1CD5-256E-D55AE2B31DB2}"/>
              </a:ext>
            </a:extLst>
          </p:cNvPr>
          <p:cNvSpPr>
            <a:spLocks noGrp="1"/>
          </p:cNvSpPr>
          <p:nvPr>
            <p:ph type="sldNum" sz="quarter" idx="12"/>
          </p:nvPr>
        </p:nvSpPr>
        <p:spPr/>
        <p:txBody>
          <a:bodyPr/>
          <a:lstStyle/>
          <a:p>
            <a:fld id="{E9D11371-CEB7-458D-AFB7-1B1AD6AD683F}" type="slidenum">
              <a:rPr lang="zh-CN" altLang="en-US" smtClean="0"/>
              <a:t>‹#›</a:t>
            </a:fld>
            <a:endParaRPr lang="zh-CN" altLang="en-US"/>
          </a:p>
        </p:txBody>
      </p:sp>
    </p:spTree>
    <p:extLst>
      <p:ext uri="{BB962C8B-B14F-4D97-AF65-F5344CB8AC3E}">
        <p14:creationId xmlns:p14="http://schemas.microsoft.com/office/powerpoint/2010/main" val="4002440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419CE-4153-BDCB-E4D0-F12DEB7163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7CF6AA5-9149-2117-73A6-BD37144AEE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919D78-8ECA-FE5C-E2CA-1D3D04AF1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8C14F6-2B89-C40D-E47B-D9C09322BD8A}"/>
              </a:ext>
            </a:extLst>
          </p:cNvPr>
          <p:cNvSpPr>
            <a:spLocks noGrp="1"/>
          </p:cNvSpPr>
          <p:nvPr>
            <p:ph type="dt" sz="half" idx="10"/>
          </p:nvPr>
        </p:nvSpPr>
        <p:spPr/>
        <p:txBody>
          <a:bodyPr/>
          <a:lstStyle/>
          <a:p>
            <a:fld id="{ADAEF17B-A5C9-4864-B0B8-A176AD147F05}" type="datetimeFigureOut">
              <a:rPr lang="zh-CN" altLang="en-US" smtClean="0"/>
              <a:t>2023/9/26</a:t>
            </a:fld>
            <a:endParaRPr lang="zh-CN" altLang="en-US"/>
          </a:p>
        </p:txBody>
      </p:sp>
      <p:sp>
        <p:nvSpPr>
          <p:cNvPr id="6" name="页脚占位符 5">
            <a:extLst>
              <a:ext uri="{FF2B5EF4-FFF2-40B4-BE49-F238E27FC236}">
                <a16:creationId xmlns:a16="http://schemas.microsoft.com/office/drawing/2014/main" id="{B2E513EC-C051-0A5A-C45A-EBDC2A9BEB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D6BAF9-474B-C92E-495C-3663CAC38B1A}"/>
              </a:ext>
            </a:extLst>
          </p:cNvPr>
          <p:cNvSpPr>
            <a:spLocks noGrp="1"/>
          </p:cNvSpPr>
          <p:nvPr>
            <p:ph type="sldNum" sz="quarter" idx="12"/>
          </p:nvPr>
        </p:nvSpPr>
        <p:spPr/>
        <p:txBody>
          <a:bodyPr/>
          <a:lstStyle/>
          <a:p>
            <a:fld id="{E9D11371-CEB7-458D-AFB7-1B1AD6AD683F}" type="slidenum">
              <a:rPr lang="zh-CN" altLang="en-US" smtClean="0"/>
              <a:t>‹#›</a:t>
            </a:fld>
            <a:endParaRPr lang="zh-CN" altLang="en-US"/>
          </a:p>
        </p:txBody>
      </p:sp>
    </p:spTree>
    <p:extLst>
      <p:ext uri="{BB962C8B-B14F-4D97-AF65-F5344CB8AC3E}">
        <p14:creationId xmlns:p14="http://schemas.microsoft.com/office/powerpoint/2010/main" val="266198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3451E2-4848-9288-DB9B-09CF50C4C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E215F76-D9F6-525B-B154-96F7826105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50B5C4-E07E-D1F2-7686-28AEF25C8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AEF17B-A5C9-4864-B0B8-A176AD147F05}" type="datetimeFigureOut">
              <a:rPr lang="zh-CN" altLang="en-US" smtClean="0"/>
              <a:t>2023/9/26</a:t>
            </a:fld>
            <a:endParaRPr lang="zh-CN" altLang="en-US"/>
          </a:p>
        </p:txBody>
      </p:sp>
      <p:sp>
        <p:nvSpPr>
          <p:cNvPr id="5" name="页脚占位符 4">
            <a:extLst>
              <a:ext uri="{FF2B5EF4-FFF2-40B4-BE49-F238E27FC236}">
                <a16:creationId xmlns:a16="http://schemas.microsoft.com/office/drawing/2014/main" id="{7ACA5817-91DD-67B0-262B-35ACDA3E4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A65D97-71C4-0F0E-213D-8CF58A82A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D11371-CEB7-458D-AFB7-1B1AD6AD683F}" type="slidenum">
              <a:rPr lang="zh-CN" altLang="en-US" smtClean="0"/>
              <a:t>‹#›</a:t>
            </a:fld>
            <a:endParaRPr lang="zh-CN" altLang="en-US"/>
          </a:p>
        </p:txBody>
      </p:sp>
    </p:spTree>
    <p:extLst>
      <p:ext uri="{BB962C8B-B14F-4D97-AF65-F5344CB8AC3E}">
        <p14:creationId xmlns:p14="http://schemas.microsoft.com/office/powerpoint/2010/main" val="2534764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EE8C9-449D-858B-2BED-3EEDAE6E9CAA}"/>
              </a:ext>
            </a:extLst>
          </p:cNvPr>
          <p:cNvSpPr>
            <a:spLocks noGrp="1"/>
          </p:cNvSpPr>
          <p:nvPr>
            <p:ph type="ctrTitle"/>
          </p:nvPr>
        </p:nvSpPr>
        <p:spPr>
          <a:xfrm>
            <a:off x="568410" y="976184"/>
            <a:ext cx="11302314" cy="3213401"/>
          </a:xfrm>
        </p:spPr>
        <p:txBody>
          <a:bodyPr>
            <a:noAutofit/>
          </a:bodyPr>
          <a:lstStyle/>
          <a:p>
            <a:r>
              <a:rPr lang="en-US" altLang="zh-CN" sz="4400" dirty="0"/>
              <a:t>Energy-Efficient_Multi-Access_Mobile_Edge_Computing_With_Secrecy_Provisioning</a:t>
            </a:r>
            <a:br>
              <a:rPr lang="en-US" altLang="zh-CN" sz="4400" dirty="0"/>
            </a:br>
            <a:r>
              <a:rPr lang="zh-CN" altLang="en-US" sz="4400" dirty="0"/>
              <a:t>具有保密配置的节能多路访问移动边缘计算</a:t>
            </a:r>
          </a:p>
        </p:txBody>
      </p:sp>
      <p:sp>
        <p:nvSpPr>
          <p:cNvPr id="6" name="副标题 2">
            <a:extLst>
              <a:ext uri="{FF2B5EF4-FFF2-40B4-BE49-F238E27FC236}">
                <a16:creationId xmlns:a16="http://schemas.microsoft.com/office/drawing/2014/main" id="{C2A42290-70CE-8FCB-C78D-CA6F05B20680}"/>
              </a:ext>
            </a:extLst>
          </p:cNvPr>
          <p:cNvSpPr>
            <a:spLocks noGrp="1"/>
          </p:cNvSpPr>
          <p:nvPr>
            <p:ph type="subTitle" idx="1"/>
          </p:nvPr>
        </p:nvSpPr>
        <p:spPr>
          <a:xfrm>
            <a:off x="1524000" y="4590579"/>
            <a:ext cx="9144000" cy="1655762"/>
          </a:xfrm>
        </p:spPr>
        <p:txBody>
          <a:bodyPr/>
          <a:lstStyle/>
          <a:p>
            <a:r>
              <a:rPr lang="fr-FR" altLang="zh-CN" dirty="0"/>
              <a:t>IEEE TRANSACTIONS ON MOBILE COMPUTING</a:t>
            </a:r>
            <a:endParaRPr lang="zh-CN" altLang="en-US" dirty="0"/>
          </a:p>
        </p:txBody>
      </p:sp>
    </p:spTree>
    <p:extLst>
      <p:ext uri="{BB962C8B-B14F-4D97-AF65-F5344CB8AC3E}">
        <p14:creationId xmlns:p14="http://schemas.microsoft.com/office/powerpoint/2010/main" val="3992854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21E8BF0-04C2-7C04-4A3E-0316345F75BF}"/>
                  </a:ext>
                </a:extLst>
              </p:cNvPr>
              <p:cNvSpPr>
                <a:spLocks noGrp="1"/>
              </p:cNvSpPr>
              <p:nvPr>
                <p:ph idx="1"/>
              </p:nvPr>
            </p:nvSpPr>
            <p:spPr>
              <a:xfrm>
                <a:off x="838200" y="589212"/>
                <a:ext cx="10160000" cy="1073051"/>
              </a:xfrm>
            </p:spPr>
            <p:txBody>
              <a:bodyPr/>
              <a:lstStyle/>
              <a:p>
                <a:pPr marL="0" indent="0">
                  <a:buNone/>
                </a:pPr>
                <a:r>
                  <a:rPr lang="zh-CN" altLang="en-US" dirty="0"/>
                  <a:t>对于给定的</a:t>
                </a:r>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𝑡</m:t>
                        </m:r>
                      </m:e>
                      <m:sub>
                        <m:r>
                          <m:rPr>
                            <m:sty m:val="p"/>
                          </m:rPr>
                          <a:rPr lang="en-US" altLang="zh-CN" i="1" dirty="0">
                            <a:latin typeface="Cambria Math" panose="02040503050406030204" pitchFamily="18" charset="0"/>
                          </a:rPr>
                          <m:t>i</m:t>
                        </m:r>
                      </m:sub>
                    </m:sSub>
                  </m:oMath>
                </a14:m>
                <a:r>
                  <a:rPr lang="en-US" altLang="zh-CN" dirty="0"/>
                  <a:t>,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𝜀</m:t>
                        </m:r>
                      </m:e>
                      <m:sub>
                        <m:r>
                          <m:rPr>
                            <m:sty m:val="p"/>
                          </m:rPr>
                          <a:rPr lang="en-US" altLang="zh-CN" i="1" dirty="0">
                            <a:latin typeface="Cambria Math" panose="02040503050406030204" pitchFamily="18" charset="0"/>
                          </a:rPr>
                          <m:t>i</m:t>
                        </m:r>
                      </m:sub>
                    </m:sSub>
                    <m:r>
                      <a:rPr lang="en-US" altLang="zh-CN" i="1" dirty="0">
                        <a:latin typeface="Cambria Math" panose="02040503050406030204" pitchFamily="18" charset="0"/>
                      </a:rPr>
                      <m:t> </m:t>
                    </m:r>
                  </m:oMath>
                </a14:m>
                <a:r>
                  <a:rPr lang="en-US" altLang="zh-CN" dirty="0"/>
                  <a:t>)</a:t>
                </a:r>
                <a:r>
                  <a:rPr lang="zh-CN" altLang="en-US" dirty="0"/>
                  <a:t>元组，问题 </a:t>
                </a:r>
                <a:r>
                  <a:rPr lang="en-US" altLang="zh-CN" dirty="0"/>
                  <a:t>(TECM) </a:t>
                </a:r>
                <a:r>
                  <a:rPr lang="zh-CN" altLang="en-US" dirty="0"/>
                  <a:t>变成优化 </a:t>
                </a:r>
                <a:r>
                  <a:rPr lang="zh-CN" altLang="en-US" b="0" i="0" dirty="0">
                    <a:effectLst/>
                    <a:latin typeface="-apple-system"/>
                  </a:rPr>
                  <a:t>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𝑖</m:t>
                        </m:r>
                      </m:sub>
                    </m:sSub>
                  </m:oMath>
                </a14:m>
                <a:r>
                  <a:rPr lang="zh-CN" altLang="en-US" dirty="0"/>
                  <a:t>的子问题（</a:t>
                </a:r>
                <a:r>
                  <a:rPr lang="en-US" altLang="zh-CN" dirty="0"/>
                  <a:t>TECM-Sub</a:t>
                </a:r>
                <a:r>
                  <a:rPr lang="zh-CN" altLang="en-US" dirty="0"/>
                  <a:t>） ，如下所示：</a:t>
                </a:r>
              </a:p>
            </p:txBody>
          </p:sp>
        </mc:Choice>
        <mc:Fallback xmlns="">
          <p:sp>
            <p:nvSpPr>
              <p:cNvPr id="3" name="内容占位符 2">
                <a:extLst>
                  <a:ext uri="{FF2B5EF4-FFF2-40B4-BE49-F238E27FC236}">
                    <a16:creationId xmlns:a16="http://schemas.microsoft.com/office/drawing/2014/main" id="{421E8BF0-04C2-7C04-4A3E-0316345F75BF}"/>
                  </a:ext>
                </a:extLst>
              </p:cNvPr>
              <p:cNvSpPr>
                <a:spLocks noGrp="1" noRot="1" noChangeAspect="1" noMove="1" noResize="1" noEditPoints="1" noAdjustHandles="1" noChangeArrowheads="1" noChangeShapeType="1" noTextEdit="1"/>
              </p:cNvSpPr>
              <p:nvPr>
                <p:ph idx="1"/>
              </p:nvPr>
            </p:nvSpPr>
            <p:spPr>
              <a:xfrm>
                <a:off x="838200" y="589212"/>
                <a:ext cx="10160000" cy="1073051"/>
              </a:xfrm>
              <a:blipFill>
                <a:blip r:embed="rId2"/>
                <a:stretch>
                  <a:fillRect l="-1261" t="-1022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7A2E0C6-EDAE-5C55-B3C3-6E6DCE099EDF}"/>
              </a:ext>
            </a:extLst>
          </p:cNvPr>
          <p:cNvPicPr>
            <a:picLocks noChangeAspect="1"/>
          </p:cNvPicPr>
          <p:nvPr/>
        </p:nvPicPr>
        <p:blipFill>
          <a:blip r:embed="rId3"/>
          <a:stretch>
            <a:fillRect/>
          </a:stretch>
        </p:blipFill>
        <p:spPr>
          <a:xfrm>
            <a:off x="389466" y="2028626"/>
            <a:ext cx="7725005" cy="3705324"/>
          </a:xfrm>
          <a:prstGeom prst="rect">
            <a:avLst/>
          </a:prstGeom>
        </p:spPr>
      </p:pic>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67018C44-8B9F-1081-4205-0DBE3775EC21}"/>
                  </a:ext>
                </a:extLst>
              </p:cNvPr>
              <p:cNvSpPr txBox="1">
                <a:spLocks/>
              </p:cNvSpPr>
              <p:nvPr/>
            </p:nvSpPr>
            <p:spPr>
              <a:xfrm>
                <a:off x="8038270" y="1845735"/>
                <a:ext cx="4153729" cy="4423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约束</a:t>
                </a:r>
                <a:r>
                  <a:rPr lang="en-US" altLang="zh-CN" dirty="0"/>
                  <a:t>(11)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𝑖</m:t>
                        </m:r>
                        <m:r>
                          <a:rPr lang="en-US" altLang="zh-CN" b="0" i="1" dirty="0" smtClean="0">
                            <a:latin typeface="Cambria Math" panose="02040503050406030204" pitchFamily="18" charset="0"/>
                          </a:rPr>
                          <m:t>𝑘</m:t>
                        </m:r>
                      </m:sub>
                    </m:sSub>
                  </m:oMath>
                </a14:m>
                <a:r>
                  <a:rPr lang="zh-CN" altLang="zh-CN" dirty="0"/>
                  <a:t>小于等于</a:t>
                </a:r>
                <a:r>
                  <a:rPr lang="zh-CN" altLang="en-US" dirty="0"/>
                  <a:t>上界</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𝑖𝑘</m:t>
                        </m:r>
                      </m:sub>
                      <m:sup>
                        <m:r>
                          <a:rPr lang="en-US" altLang="zh-CN" b="0" i="1" smtClean="0">
                            <a:latin typeface="Cambria Math" panose="02040503050406030204" pitchFamily="18" charset="0"/>
                          </a:rPr>
                          <m:t>𝑢𝑝𝑝</m:t>
                        </m:r>
                      </m:sup>
                    </m:sSubSup>
                  </m:oMath>
                </a14:m>
                <a:r>
                  <a:rPr lang="zh-CN" altLang="zh-CN" dirty="0"/>
                  <a:t>，这个</a:t>
                </a:r>
                <a:r>
                  <a:rPr lang="zh-CN" altLang="en-US" dirty="0"/>
                  <a:t>上界</a:t>
                </a:r>
                <a:r>
                  <a:rPr lang="zh-CN" altLang="zh-CN" dirty="0"/>
                  <a:t>是问题总计算量、服务器在截止时间内的最大计算量和最大传输量中的最小值。</a:t>
                </a:r>
              </a:p>
              <a:p>
                <a:r>
                  <a:rPr lang="zh-CN" altLang="zh-CN" dirty="0"/>
                  <a:t>在边缘服务器的计算量应当大于等于总计算量减去本地最大计算量的剩余计算量</a:t>
                </a:r>
              </a:p>
            </p:txBody>
          </p:sp>
        </mc:Choice>
        <mc:Fallback xmlns="">
          <p:sp>
            <p:nvSpPr>
              <p:cNvPr id="5" name="内容占位符 2">
                <a:extLst>
                  <a:ext uri="{FF2B5EF4-FFF2-40B4-BE49-F238E27FC236}">
                    <a16:creationId xmlns:a16="http://schemas.microsoft.com/office/drawing/2014/main" id="{67018C44-8B9F-1081-4205-0DBE3775EC21}"/>
                  </a:ext>
                </a:extLst>
              </p:cNvPr>
              <p:cNvSpPr txBox="1">
                <a:spLocks noRot="1" noChangeAspect="1" noMove="1" noResize="1" noEditPoints="1" noAdjustHandles="1" noChangeArrowheads="1" noChangeShapeType="1" noTextEdit="1"/>
              </p:cNvSpPr>
              <p:nvPr/>
            </p:nvSpPr>
            <p:spPr>
              <a:xfrm>
                <a:off x="8038270" y="1845735"/>
                <a:ext cx="4153729" cy="4423053"/>
              </a:xfrm>
              <a:prstGeom prst="rect">
                <a:avLst/>
              </a:prstGeom>
              <a:blipFill>
                <a:blip r:embed="rId4"/>
                <a:stretch>
                  <a:fillRect l="-2643" t="-24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0401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5468701A-7F3D-671C-6ED6-0101D79233BE}"/>
              </a:ext>
            </a:extLst>
          </p:cNvPr>
          <p:cNvSpPr>
            <a:spLocks noGrp="1"/>
          </p:cNvSpPr>
          <p:nvPr>
            <p:ph idx="1"/>
          </p:nvPr>
        </p:nvSpPr>
        <p:spPr>
          <a:xfrm>
            <a:off x="838200" y="589212"/>
            <a:ext cx="10160000" cy="1073051"/>
          </a:xfrm>
        </p:spPr>
        <p:txBody>
          <a:bodyPr/>
          <a:lstStyle/>
          <a:p>
            <a:pPr marL="0" indent="0">
              <a:buNone/>
            </a:pPr>
            <a:r>
              <a:rPr lang="zh-CN" altLang="en-US" dirty="0"/>
              <a:t>子问题（</a:t>
            </a:r>
            <a:r>
              <a:rPr lang="en-US" altLang="zh-CN" dirty="0"/>
              <a:t>TECM-Sub</a:t>
            </a:r>
            <a:r>
              <a:rPr lang="zh-CN" altLang="en-US" dirty="0"/>
              <a:t>）属于凸优化问题，于是能够使用</a:t>
            </a:r>
            <a:r>
              <a:rPr lang="en-US" altLang="zh-CN" dirty="0"/>
              <a:t>KKT</a:t>
            </a:r>
            <a:r>
              <a:rPr lang="zh-CN" altLang="en-US" dirty="0"/>
              <a:t>来解决问题，按以下方式构建拉格朗日函数</a:t>
            </a:r>
          </a:p>
        </p:txBody>
      </p:sp>
      <p:pic>
        <p:nvPicPr>
          <p:cNvPr id="6" name="图片 5">
            <a:extLst>
              <a:ext uri="{FF2B5EF4-FFF2-40B4-BE49-F238E27FC236}">
                <a16:creationId xmlns:a16="http://schemas.microsoft.com/office/drawing/2014/main" id="{9FAFB866-09DD-E5DF-F364-339A90C1879A}"/>
              </a:ext>
            </a:extLst>
          </p:cNvPr>
          <p:cNvPicPr>
            <a:picLocks noChangeAspect="1"/>
          </p:cNvPicPr>
          <p:nvPr/>
        </p:nvPicPr>
        <p:blipFill>
          <a:blip r:embed="rId2"/>
          <a:stretch>
            <a:fillRect/>
          </a:stretch>
        </p:blipFill>
        <p:spPr>
          <a:xfrm>
            <a:off x="2536230" y="1808350"/>
            <a:ext cx="7119539" cy="3241300"/>
          </a:xfrm>
          <a:prstGeom prst="rect">
            <a:avLst/>
          </a:prstGeom>
        </p:spPr>
      </p:pic>
      <p:sp>
        <p:nvSpPr>
          <p:cNvPr id="7" name="内容占位符 2">
            <a:extLst>
              <a:ext uri="{FF2B5EF4-FFF2-40B4-BE49-F238E27FC236}">
                <a16:creationId xmlns:a16="http://schemas.microsoft.com/office/drawing/2014/main" id="{6572C058-E0AC-CA76-D256-D34509755288}"/>
              </a:ext>
            </a:extLst>
          </p:cNvPr>
          <p:cNvSpPr txBox="1">
            <a:spLocks/>
          </p:cNvSpPr>
          <p:nvPr/>
        </p:nvSpPr>
        <p:spPr>
          <a:xfrm>
            <a:off x="931333" y="4967138"/>
            <a:ext cx="3369734" cy="5230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在极值处有下式成立</a:t>
            </a:r>
          </a:p>
        </p:txBody>
      </p:sp>
      <p:pic>
        <p:nvPicPr>
          <p:cNvPr id="9" name="图片 8">
            <a:extLst>
              <a:ext uri="{FF2B5EF4-FFF2-40B4-BE49-F238E27FC236}">
                <a16:creationId xmlns:a16="http://schemas.microsoft.com/office/drawing/2014/main" id="{59833CBD-DE2D-19D5-F628-085FD6E898C7}"/>
              </a:ext>
            </a:extLst>
          </p:cNvPr>
          <p:cNvPicPr>
            <a:picLocks noChangeAspect="1"/>
          </p:cNvPicPr>
          <p:nvPr/>
        </p:nvPicPr>
        <p:blipFill>
          <a:blip r:embed="rId3"/>
          <a:stretch>
            <a:fillRect/>
          </a:stretch>
        </p:blipFill>
        <p:spPr>
          <a:xfrm>
            <a:off x="2128047" y="5490184"/>
            <a:ext cx="5195620" cy="989014"/>
          </a:xfrm>
          <a:prstGeom prst="rect">
            <a:avLst/>
          </a:prstGeom>
        </p:spPr>
      </p:pic>
    </p:spTree>
    <p:extLst>
      <p:ext uri="{BB962C8B-B14F-4D97-AF65-F5344CB8AC3E}">
        <p14:creationId xmlns:p14="http://schemas.microsoft.com/office/powerpoint/2010/main" val="1370726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71EC23A-6643-787A-0D02-45761A4BDE4E}"/>
                  </a:ext>
                </a:extLst>
              </p:cNvPr>
              <p:cNvSpPr>
                <a:spLocks noGrp="1"/>
              </p:cNvSpPr>
              <p:nvPr>
                <p:ph idx="1"/>
              </p:nvPr>
            </p:nvSpPr>
            <p:spPr>
              <a:xfrm>
                <a:off x="1193801" y="1981201"/>
                <a:ext cx="8492066" cy="677334"/>
              </a:xfrm>
            </p:spPr>
            <p:txBody>
              <a:bodyPr/>
              <a:lstStyle/>
              <a:p>
                <a:pPr marL="0" indent="0">
                  <a:buNone/>
                </a:pPr>
                <a:r>
                  <a:rPr lang="zh-CN" altLang="en-US" dirty="0"/>
                  <a:t>其中定义中间变量</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i="1" dirty="0">
                            <a:latin typeface="Cambria Math" panose="02040503050406030204" pitchFamily="18" charset="0"/>
                          </a:rPr>
                          <m:t>𝑖</m:t>
                        </m:r>
                        <m:r>
                          <a:rPr lang="en-US" altLang="zh-CN" b="0" i="1" dirty="0" smtClean="0">
                            <a:latin typeface="Cambria Math" panose="02040503050406030204" pitchFamily="18" charset="0"/>
                          </a:rPr>
                          <m:t>𝑘</m:t>
                        </m:r>
                      </m:sub>
                    </m:sSub>
                  </m:oMath>
                </a14:m>
                <a:r>
                  <a:rPr lang="zh-CN" altLang="en-US" dirty="0"/>
                  <a:t>，和中间函数</a:t>
                </a:r>
                <a:r>
                  <a:rPr lang="en-US" altLang="zh-CN" dirty="0"/>
                  <a:t> </a:t>
                </a:r>
                <a14:m>
                  <m:oMath xmlns:m="http://schemas.openxmlformats.org/officeDocument/2006/math">
                    <m:sSub>
                      <m:sSubPr>
                        <m:ctrlPr>
                          <a:rPr lang="en-US" altLang="zh-CN" i="1" dirty="0" smtClean="0">
                            <a:latin typeface="Cambria Math" panose="02040503050406030204" pitchFamily="18" charset="0"/>
                          </a:rPr>
                        </m:ctrlPr>
                      </m:sSubPr>
                      <m:e>
                        <m:r>
                          <m:rPr>
                            <m:nor/>
                          </m:rPr>
                          <a:rPr lang="en-US" altLang="zh-CN" dirty="0" smtClean="0"/>
                          <m:t>Γ</m:t>
                        </m:r>
                      </m:e>
                      <m:sub>
                        <m:r>
                          <a:rPr lang="en-US" altLang="zh-CN" i="1" dirty="0">
                            <a:latin typeface="Cambria Math" panose="02040503050406030204" pitchFamily="18" charset="0"/>
                          </a:rPr>
                          <m:t>𝑖</m:t>
                        </m:r>
                      </m:sub>
                    </m:sSub>
                  </m:oMath>
                </a14:m>
                <a:endParaRPr lang="zh-CN" altLang="en-US" dirty="0"/>
              </a:p>
            </p:txBody>
          </p:sp>
        </mc:Choice>
        <mc:Fallback xmlns="">
          <p:sp>
            <p:nvSpPr>
              <p:cNvPr id="3" name="内容占位符 2">
                <a:extLst>
                  <a:ext uri="{FF2B5EF4-FFF2-40B4-BE49-F238E27FC236}">
                    <a16:creationId xmlns:a16="http://schemas.microsoft.com/office/drawing/2014/main" id="{D71EC23A-6643-787A-0D02-45761A4BDE4E}"/>
                  </a:ext>
                </a:extLst>
              </p:cNvPr>
              <p:cNvSpPr>
                <a:spLocks noGrp="1" noRot="1" noChangeAspect="1" noMove="1" noResize="1" noEditPoints="1" noAdjustHandles="1" noChangeArrowheads="1" noChangeShapeType="1" noTextEdit="1"/>
              </p:cNvSpPr>
              <p:nvPr>
                <p:ph idx="1"/>
              </p:nvPr>
            </p:nvSpPr>
            <p:spPr>
              <a:xfrm>
                <a:off x="1193801" y="1981201"/>
                <a:ext cx="8492066" cy="677334"/>
              </a:xfrm>
              <a:blipFill>
                <a:blip r:embed="rId2"/>
                <a:stretch>
                  <a:fillRect l="-1508" t="-15315"/>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731F5F1-B95A-3549-F83B-4953C33845A4}"/>
              </a:ext>
            </a:extLst>
          </p:cNvPr>
          <p:cNvPicPr>
            <a:picLocks noChangeAspect="1"/>
          </p:cNvPicPr>
          <p:nvPr/>
        </p:nvPicPr>
        <p:blipFill>
          <a:blip r:embed="rId3"/>
          <a:stretch>
            <a:fillRect/>
          </a:stretch>
        </p:blipFill>
        <p:spPr>
          <a:xfrm>
            <a:off x="1255981" y="681037"/>
            <a:ext cx="5195620" cy="989014"/>
          </a:xfrm>
          <a:prstGeom prst="rect">
            <a:avLst/>
          </a:prstGeom>
        </p:spPr>
      </p:pic>
      <p:pic>
        <p:nvPicPr>
          <p:cNvPr id="8" name="图片 7">
            <a:extLst>
              <a:ext uri="{FF2B5EF4-FFF2-40B4-BE49-F238E27FC236}">
                <a16:creationId xmlns:a16="http://schemas.microsoft.com/office/drawing/2014/main" id="{F99605DD-BDFD-B10E-42DB-85BC300C7B7C}"/>
              </a:ext>
            </a:extLst>
          </p:cNvPr>
          <p:cNvPicPr>
            <a:picLocks noChangeAspect="1"/>
          </p:cNvPicPr>
          <p:nvPr/>
        </p:nvPicPr>
        <p:blipFill>
          <a:blip r:embed="rId4"/>
          <a:stretch>
            <a:fillRect/>
          </a:stretch>
        </p:blipFill>
        <p:spPr>
          <a:xfrm>
            <a:off x="1255981" y="2449919"/>
            <a:ext cx="3654686" cy="1201010"/>
          </a:xfrm>
          <a:prstGeom prst="rect">
            <a:avLst/>
          </a:prstGeom>
        </p:spPr>
      </p:pic>
      <p:pic>
        <p:nvPicPr>
          <p:cNvPr id="10" name="图片 9">
            <a:extLst>
              <a:ext uri="{FF2B5EF4-FFF2-40B4-BE49-F238E27FC236}">
                <a16:creationId xmlns:a16="http://schemas.microsoft.com/office/drawing/2014/main" id="{0B5A46F5-22DB-2D01-B50B-E098917FB589}"/>
              </a:ext>
            </a:extLst>
          </p:cNvPr>
          <p:cNvPicPr>
            <a:picLocks noChangeAspect="1"/>
          </p:cNvPicPr>
          <p:nvPr/>
        </p:nvPicPr>
        <p:blipFill>
          <a:blip r:embed="rId5"/>
          <a:stretch>
            <a:fillRect/>
          </a:stretch>
        </p:blipFill>
        <p:spPr>
          <a:xfrm>
            <a:off x="5815337" y="2428139"/>
            <a:ext cx="4319263" cy="1171564"/>
          </a:xfrm>
          <a:prstGeom prst="rect">
            <a:avLst/>
          </a:prstGeom>
        </p:spPr>
      </p:pic>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BE2DD665-29BD-99DC-9CD9-25E6901D39F6}"/>
                  </a:ext>
                </a:extLst>
              </p:cNvPr>
              <p:cNvSpPr txBox="1">
                <a:spLocks/>
              </p:cNvSpPr>
              <p:nvPr/>
            </p:nvSpPr>
            <p:spPr>
              <a:xfrm>
                <a:off x="1193801" y="3780980"/>
                <a:ext cx="9685866" cy="955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对于一组给定的一组</a:t>
                </a:r>
                <a:r>
                  <a:rPr lang="en-US" altLang="zh-CN" dirty="0"/>
                  <a:t>(</a:t>
                </a:r>
                <a:r>
                  <a:rPr lang="el-GR" altLang="zh-CN" b="0" i="0" dirty="0">
                    <a:solidFill>
                      <a:srgbClr val="121212"/>
                    </a:solidFill>
                    <a:effectLst/>
                    <a:latin typeface="-apple-system"/>
                  </a:rPr>
                  <a:t>λ</a:t>
                </a:r>
                <a:r>
                  <a:rPr lang="en-US" altLang="zh-CN" b="0" i="0" dirty="0">
                    <a:solidFill>
                      <a:srgbClr val="121212"/>
                    </a:solidFill>
                    <a:effectLst/>
                    <a:latin typeface="-apple-system"/>
                  </a:rPr>
                  <a:t>,</a:t>
                </a:r>
                <a:r>
                  <a:rPr lang="el-GR" altLang="zh-CN" b="0" i="0" dirty="0">
                    <a:solidFill>
                      <a:srgbClr val="121212"/>
                    </a:solidFill>
                    <a:effectLst/>
                    <a:latin typeface="-apple-system"/>
                  </a:rPr>
                  <a:t>μ</a:t>
                </a:r>
                <a:r>
                  <a:rPr lang="en-US" altLang="zh-CN" b="0" i="0" dirty="0">
                    <a:solidFill>
                      <a:srgbClr val="121212"/>
                    </a:solidFill>
                    <a:effectLst/>
                    <a:latin typeface="-apple-system"/>
                  </a:rPr>
                  <a:t>)</a:t>
                </a:r>
                <a:r>
                  <a:rPr lang="zh-CN" altLang="en-US" b="0" i="0" dirty="0">
                    <a:solidFill>
                      <a:srgbClr val="121212"/>
                    </a:solidFill>
                    <a:effectLst/>
                    <a:latin typeface="-apple-system"/>
                  </a:rPr>
                  <a:t>，总有唯一的根</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i="1" dirty="0">
                            <a:latin typeface="Cambria Math" panose="02040503050406030204" pitchFamily="18" charset="0"/>
                          </a:rPr>
                          <m:t>𝑖</m:t>
                        </m:r>
                        <m:r>
                          <a:rPr lang="en-US" altLang="zh-CN" b="0" i="1" dirty="0" smtClean="0">
                            <a:latin typeface="Cambria Math" panose="02040503050406030204" pitchFamily="18" charset="0"/>
                          </a:rPr>
                          <m:t>𝑘</m:t>
                        </m:r>
                      </m:sub>
                    </m:sSub>
                  </m:oMath>
                </a14:m>
                <a:r>
                  <a:rPr lang="zh-CN" altLang="en-US" dirty="0"/>
                  <a:t>，于是最优解</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𝑖</m:t>
                        </m:r>
                      </m:sub>
                    </m:sSub>
                  </m:oMath>
                </a14:m>
                <a:r>
                  <a:rPr lang="zh-CN" altLang="en-US" dirty="0"/>
                  <a:t>可以表示为</a:t>
                </a:r>
              </a:p>
            </p:txBody>
          </p:sp>
        </mc:Choice>
        <mc:Fallback xmlns="">
          <p:sp>
            <p:nvSpPr>
              <p:cNvPr id="11" name="内容占位符 2">
                <a:extLst>
                  <a:ext uri="{FF2B5EF4-FFF2-40B4-BE49-F238E27FC236}">
                    <a16:creationId xmlns:a16="http://schemas.microsoft.com/office/drawing/2014/main" id="{BE2DD665-29BD-99DC-9CD9-25E6901D39F6}"/>
                  </a:ext>
                </a:extLst>
              </p:cNvPr>
              <p:cNvSpPr txBox="1">
                <a:spLocks noRot="1" noChangeAspect="1" noMove="1" noResize="1" noEditPoints="1" noAdjustHandles="1" noChangeArrowheads="1" noChangeShapeType="1" noTextEdit="1"/>
              </p:cNvSpPr>
              <p:nvPr/>
            </p:nvSpPr>
            <p:spPr>
              <a:xfrm>
                <a:off x="1193801" y="3780980"/>
                <a:ext cx="9685866" cy="955628"/>
              </a:xfrm>
              <a:prstGeom prst="rect">
                <a:avLst/>
              </a:prstGeom>
              <a:blipFill>
                <a:blip r:embed="rId6"/>
                <a:stretch>
                  <a:fillRect l="-1322" t="-10828" b="-7006"/>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F675CBA5-E308-552C-8917-FC33A9340395}"/>
              </a:ext>
            </a:extLst>
          </p:cNvPr>
          <p:cNvPicPr>
            <a:picLocks noChangeAspect="1"/>
          </p:cNvPicPr>
          <p:nvPr/>
        </p:nvPicPr>
        <p:blipFill>
          <a:blip r:embed="rId7"/>
          <a:stretch>
            <a:fillRect/>
          </a:stretch>
        </p:blipFill>
        <p:spPr>
          <a:xfrm>
            <a:off x="1813787" y="4714482"/>
            <a:ext cx="4925682" cy="750865"/>
          </a:xfrm>
          <a:prstGeom prst="rect">
            <a:avLst/>
          </a:prstGeom>
        </p:spPr>
      </p:pic>
      <mc:AlternateContent xmlns:mc="http://schemas.openxmlformats.org/markup-compatibility/2006" xmlns:a14="http://schemas.microsoft.com/office/drawing/2010/main">
        <mc:Choice Requires="a14">
          <p:sp>
            <p:nvSpPr>
              <p:cNvPr id="14" name="内容占位符 2">
                <a:extLst>
                  <a:ext uri="{FF2B5EF4-FFF2-40B4-BE49-F238E27FC236}">
                    <a16:creationId xmlns:a16="http://schemas.microsoft.com/office/drawing/2014/main" id="{4D29878B-C102-755C-08C6-9549890D1179}"/>
                  </a:ext>
                </a:extLst>
              </p:cNvPr>
              <p:cNvSpPr txBox="1">
                <a:spLocks/>
              </p:cNvSpPr>
              <p:nvPr/>
            </p:nvSpPr>
            <p:spPr>
              <a:xfrm>
                <a:off x="1193800" y="5533580"/>
                <a:ext cx="10667999" cy="95562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另外可以证明，对于给定的一组</a:t>
                </a:r>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𝑡</m:t>
                        </m:r>
                      </m:e>
                      <m:sub>
                        <m:r>
                          <m:rPr>
                            <m:sty m:val="p"/>
                          </m:rPr>
                          <a:rPr lang="en-US" altLang="zh-CN" i="1" dirty="0">
                            <a:latin typeface="Cambria Math" panose="02040503050406030204" pitchFamily="18" charset="0"/>
                          </a:rPr>
                          <m:t>i</m:t>
                        </m:r>
                      </m:sub>
                    </m:sSub>
                  </m:oMath>
                </a14:m>
                <a:r>
                  <a:rPr lang="en-US" altLang="zh-CN" dirty="0"/>
                  <a:t>,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𝜀</m:t>
                        </m:r>
                      </m:e>
                      <m:sub>
                        <m:r>
                          <m:rPr>
                            <m:sty m:val="p"/>
                          </m:rPr>
                          <a:rPr lang="en-US" altLang="zh-CN" i="1" dirty="0">
                            <a:latin typeface="Cambria Math" panose="02040503050406030204" pitchFamily="18" charset="0"/>
                          </a:rPr>
                          <m:t>i</m:t>
                        </m:r>
                      </m:sub>
                    </m:sSub>
                    <m:r>
                      <a:rPr lang="en-US" altLang="zh-CN" i="1" dirty="0">
                        <a:latin typeface="Cambria Math" panose="02040503050406030204" pitchFamily="18" charset="0"/>
                      </a:rPr>
                      <m:t> </m:t>
                    </m:r>
                  </m:oMath>
                </a14:m>
                <a:r>
                  <a:rPr lang="en-US" altLang="zh-CN" dirty="0"/>
                  <a:t>)</a:t>
                </a:r>
                <a:r>
                  <a:rPr lang="zh-CN" altLang="en-US" dirty="0"/>
                  <a:t>，</a:t>
                </a:r>
                <a:r>
                  <a:rPr lang="en-US" altLang="zh-CN" dirty="0"/>
                  <a:t>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𝑖</m:t>
                        </m:r>
                      </m:sub>
                    </m:sSub>
                  </m:oMath>
                </a14:m>
                <a:r>
                  <a:rPr lang="zh-CN" altLang="en-US" dirty="0"/>
                  <a:t>的值随</a:t>
                </a:r>
                <a:r>
                  <a:rPr lang="el-GR" altLang="zh-CN" b="0" i="0" dirty="0">
                    <a:solidFill>
                      <a:srgbClr val="121212"/>
                    </a:solidFill>
                    <a:effectLst/>
                    <a:latin typeface="-apple-system"/>
                  </a:rPr>
                  <a:t>λ</a:t>
                </a:r>
                <a:r>
                  <a:rPr lang="zh-CN" altLang="en-US" b="0" i="0" dirty="0">
                    <a:solidFill>
                      <a:srgbClr val="121212"/>
                    </a:solidFill>
                    <a:effectLst/>
                    <a:latin typeface="-apple-system"/>
                  </a:rPr>
                  <a:t>减少，</a:t>
                </a:r>
                <a:r>
                  <a:rPr lang="zh-CN" altLang="en-US" dirty="0"/>
                  <a:t>随</a:t>
                </a:r>
                <a:r>
                  <a:rPr lang="el-GR" altLang="zh-CN" b="0" i="0" dirty="0">
                    <a:solidFill>
                      <a:srgbClr val="121212"/>
                    </a:solidFill>
                    <a:effectLst/>
                    <a:latin typeface="-apple-system"/>
                  </a:rPr>
                  <a:t>μ</a:t>
                </a:r>
                <a:r>
                  <a:rPr lang="zh-CN" altLang="en-US" dirty="0">
                    <a:solidFill>
                      <a:srgbClr val="121212"/>
                    </a:solidFill>
                    <a:latin typeface="-apple-system"/>
                  </a:rPr>
                  <a:t>增加，在最优状态下，</a:t>
                </a:r>
                <a:r>
                  <a:rPr lang="el-GR" altLang="zh-CN" b="0" i="0" dirty="0">
                    <a:solidFill>
                      <a:srgbClr val="121212"/>
                    </a:solidFill>
                    <a:effectLst/>
                    <a:latin typeface="-apple-system"/>
                  </a:rPr>
                  <a:t> λ</a:t>
                </a:r>
                <a:r>
                  <a:rPr lang="zh-CN" altLang="en-US" b="0" i="0" dirty="0">
                    <a:solidFill>
                      <a:srgbClr val="121212"/>
                    </a:solidFill>
                    <a:effectLst/>
                    <a:latin typeface="-apple-system"/>
                  </a:rPr>
                  <a:t>和</a:t>
                </a:r>
                <a:r>
                  <a:rPr lang="el-GR" altLang="zh-CN" b="0" i="0" dirty="0">
                    <a:solidFill>
                      <a:srgbClr val="121212"/>
                    </a:solidFill>
                    <a:effectLst/>
                    <a:latin typeface="-apple-system"/>
                  </a:rPr>
                  <a:t> μ</a:t>
                </a:r>
                <a:r>
                  <a:rPr lang="zh-CN" altLang="en-US" b="0" i="0" dirty="0">
                    <a:solidFill>
                      <a:srgbClr val="121212"/>
                    </a:solidFill>
                    <a:effectLst/>
                    <a:latin typeface="-apple-system"/>
                  </a:rPr>
                  <a:t>不能同时为正</a:t>
                </a:r>
                <a:endParaRPr lang="zh-CN" altLang="en-US" dirty="0"/>
              </a:p>
            </p:txBody>
          </p:sp>
        </mc:Choice>
        <mc:Fallback xmlns="">
          <p:sp>
            <p:nvSpPr>
              <p:cNvPr id="14" name="内容占位符 2">
                <a:extLst>
                  <a:ext uri="{FF2B5EF4-FFF2-40B4-BE49-F238E27FC236}">
                    <a16:creationId xmlns:a16="http://schemas.microsoft.com/office/drawing/2014/main" id="{4D29878B-C102-755C-08C6-9549890D1179}"/>
                  </a:ext>
                </a:extLst>
              </p:cNvPr>
              <p:cNvSpPr txBox="1">
                <a:spLocks noRot="1" noChangeAspect="1" noMove="1" noResize="1" noEditPoints="1" noAdjustHandles="1" noChangeArrowheads="1" noChangeShapeType="1" noTextEdit="1"/>
              </p:cNvSpPr>
              <p:nvPr/>
            </p:nvSpPr>
            <p:spPr>
              <a:xfrm>
                <a:off x="1193800" y="5533580"/>
                <a:ext cx="10667999" cy="955628"/>
              </a:xfrm>
              <a:prstGeom prst="rect">
                <a:avLst/>
              </a:prstGeom>
              <a:blipFill>
                <a:blip r:embed="rId8"/>
                <a:stretch>
                  <a:fillRect l="-1029" t="-10191" r="-857" b="-6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768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B27E5A0-9519-B05D-F645-80C16B0969F8}"/>
                  </a:ext>
                </a:extLst>
              </p:cNvPr>
              <p:cNvSpPr>
                <a:spLocks noGrp="1"/>
              </p:cNvSpPr>
              <p:nvPr>
                <p:ph idx="1"/>
              </p:nvPr>
            </p:nvSpPr>
            <p:spPr>
              <a:xfrm>
                <a:off x="635000" y="394758"/>
                <a:ext cx="10515600" cy="3034242"/>
              </a:xfrm>
            </p:spPr>
            <p:txBody>
              <a:bodyPr/>
              <a:lstStyle/>
              <a:p>
                <a:pPr marL="0" indent="0">
                  <a:buNone/>
                </a:pPr>
                <a:r>
                  <a:rPr lang="zh-CN" altLang="en-US" dirty="0"/>
                  <a:t>对于给定的一组</a:t>
                </a:r>
                <a:r>
                  <a:rPr lang="en-US" altLang="zh-CN" dirty="0"/>
                  <a:t>(</a:t>
                </a:r>
                <a:r>
                  <a:rPr lang="el-GR" altLang="zh-CN" b="0" i="0" dirty="0">
                    <a:solidFill>
                      <a:srgbClr val="121212"/>
                    </a:solidFill>
                    <a:effectLst/>
                    <a:latin typeface="-apple-system"/>
                  </a:rPr>
                  <a:t>λ</a:t>
                </a:r>
                <a:r>
                  <a:rPr lang="en-US" altLang="zh-CN" b="0" i="0" dirty="0">
                    <a:solidFill>
                      <a:srgbClr val="121212"/>
                    </a:solidFill>
                    <a:effectLst/>
                    <a:latin typeface="-apple-system"/>
                  </a:rPr>
                  <a:t>,</a:t>
                </a:r>
                <a:r>
                  <a:rPr lang="el-GR" altLang="zh-CN" b="0" i="0" dirty="0">
                    <a:solidFill>
                      <a:srgbClr val="121212"/>
                    </a:solidFill>
                    <a:effectLst/>
                    <a:latin typeface="-apple-system"/>
                  </a:rPr>
                  <a:t>μ</a:t>
                </a:r>
                <a:r>
                  <a:rPr lang="en-US" altLang="zh-CN" b="0" i="0" dirty="0">
                    <a:solidFill>
                      <a:srgbClr val="121212"/>
                    </a:solidFill>
                    <a:effectLst/>
                    <a:latin typeface="-apple-system"/>
                  </a:rPr>
                  <a:t>)</a:t>
                </a:r>
                <a:r>
                  <a:rPr lang="zh-CN" altLang="en-US" b="0" i="0" dirty="0">
                    <a:solidFill>
                      <a:srgbClr val="121212"/>
                    </a:solidFill>
                    <a:effectLst/>
                    <a:latin typeface="-apple-system"/>
                  </a:rPr>
                  <a:t>，最优的</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𝑖</m:t>
                        </m:r>
                      </m:sub>
                    </m:sSub>
                  </m:oMath>
                </a14:m>
                <a:r>
                  <a:rPr lang="zh-CN" altLang="en-US" dirty="0"/>
                  <a:t>存在三种情况，分别是</a:t>
                </a:r>
                <a:endParaRPr lang="en-US" altLang="zh-CN" dirty="0"/>
              </a:p>
              <a:p>
                <a:pPr marL="0" indent="0">
                  <a:buNone/>
                </a:pPr>
                <a:endParaRPr lang="en-US" altLang="zh-CN" dirty="0"/>
              </a:p>
              <a:p>
                <a:pPr marL="0" indent="0">
                  <a:buNone/>
                </a:pPr>
                <a:r>
                  <a:rPr lang="zh-CN" altLang="en-US" dirty="0"/>
                  <a:t>（</a:t>
                </a:r>
                <a:r>
                  <a:rPr lang="en-US" altLang="zh-CN" dirty="0"/>
                  <a:t>1</a:t>
                </a:r>
                <a:r>
                  <a:rPr lang="zh-CN" altLang="en-US" dirty="0"/>
                  <a:t>）任务全部卸载到边缘执行，</a:t>
                </a:r>
                <a:r>
                  <a:rPr lang="el-GR" altLang="zh-CN" b="0" i="0" dirty="0">
                    <a:solidFill>
                      <a:srgbClr val="121212"/>
                    </a:solidFill>
                    <a:effectLst/>
                    <a:latin typeface="-apple-system"/>
                  </a:rPr>
                  <a:t> μ</a:t>
                </a:r>
                <a:r>
                  <a:rPr lang="en-US" altLang="zh-CN" b="0" i="0" dirty="0">
                    <a:solidFill>
                      <a:srgbClr val="121212"/>
                    </a:solidFill>
                    <a:effectLst/>
                    <a:latin typeface="-apple-system"/>
                  </a:rPr>
                  <a:t>=0</a:t>
                </a:r>
              </a:p>
              <a:p>
                <a:pPr marL="0" indent="0">
                  <a:buNone/>
                </a:pPr>
                <a:r>
                  <a:rPr lang="zh-CN" altLang="en-US" dirty="0">
                    <a:solidFill>
                      <a:srgbClr val="121212"/>
                    </a:solidFill>
                    <a:latin typeface="-apple-system"/>
                  </a:rPr>
                  <a:t>（</a:t>
                </a:r>
                <a:r>
                  <a:rPr lang="en-US" altLang="zh-CN" dirty="0">
                    <a:solidFill>
                      <a:srgbClr val="121212"/>
                    </a:solidFill>
                    <a:latin typeface="-apple-system"/>
                  </a:rPr>
                  <a:t>2</a:t>
                </a:r>
                <a:r>
                  <a:rPr lang="zh-CN" altLang="en-US" dirty="0">
                    <a:solidFill>
                      <a:srgbClr val="121212"/>
                    </a:solidFill>
                    <a:latin typeface="-apple-system"/>
                  </a:rPr>
                  <a:t>）截止时间内本地和边缘一起执行，即本地执行达到最大量，剩余未完成的部分由边缘执行，</a:t>
                </a:r>
                <a:r>
                  <a:rPr lang="el-GR" altLang="zh-CN" b="0" i="0" dirty="0">
                    <a:solidFill>
                      <a:srgbClr val="121212"/>
                    </a:solidFill>
                    <a:effectLst/>
                    <a:latin typeface="-apple-system"/>
                  </a:rPr>
                  <a:t> λ</a:t>
                </a:r>
                <a:r>
                  <a:rPr lang="en-US" altLang="zh-CN" b="0" i="0" dirty="0">
                    <a:solidFill>
                      <a:srgbClr val="121212"/>
                    </a:solidFill>
                    <a:effectLst/>
                    <a:latin typeface="-apple-system"/>
                  </a:rPr>
                  <a:t>=0</a:t>
                </a:r>
              </a:p>
              <a:p>
                <a:pPr marL="0" indent="0">
                  <a:buNone/>
                </a:pPr>
                <a:r>
                  <a:rPr lang="zh-CN" altLang="en-US" dirty="0">
                    <a:solidFill>
                      <a:srgbClr val="121212"/>
                    </a:solidFill>
                    <a:latin typeface="-apple-system"/>
                  </a:rPr>
                  <a:t>（</a:t>
                </a:r>
                <a:r>
                  <a:rPr lang="en-US" altLang="zh-CN" dirty="0">
                    <a:solidFill>
                      <a:srgbClr val="121212"/>
                    </a:solidFill>
                    <a:latin typeface="-apple-system"/>
                  </a:rPr>
                  <a:t>3</a:t>
                </a:r>
                <a:r>
                  <a:rPr lang="zh-CN" altLang="en-US" dirty="0">
                    <a:solidFill>
                      <a:srgbClr val="121212"/>
                    </a:solidFill>
                    <a:latin typeface="-apple-system"/>
                  </a:rPr>
                  <a:t>）除上述外的情况，位于两个约束内部，</a:t>
                </a:r>
                <a:r>
                  <a:rPr lang="el-GR" altLang="zh-CN" b="0" i="0" dirty="0">
                    <a:solidFill>
                      <a:srgbClr val="121212"/>
                    </a:solidFill>
                    <a:effectLst/>
                    <a:latin typeface="-apple-system"/>
                  </a:rPr>
                  <a:t>λ</a:t>
                </a:r>
                <a:r>
                  <a:rPr lang="zh-CN" altLang="en-US" b="0" i="0" dirty="0">
                    <a:solidFill>
                      <a:srgbClr val="121212"/>
                    </a:solidFill>
                    <a:effectLst/>
                    <a:latin typeface="-apple-system"/>
                  </a:rPr>
                  <a:t>和</a:t>
                </a:r>
                <a:r>
                  <a:rPr lang="el-GR" altLang="zh-CN" b="0" i="0" dirty="0">
                    <a:solidFill>
                      <a:srgbClr val="121212"/>
                    </a:solidFill>
                    <a:effectLst/>
                    <a:latin typeface="-apple-system"/>
                  </a:rPr>
                  <a:t>μ</a:t>
                </a:r>
                <a:r>
                  <a:rPr lang="zh-CN" altLang="en-US" dirty="0">
                    <a:solidFill>
                      <a:srgbClr val="121212"/>
                    </a:solidFill>
                    <a:latin typeface="-apple-system"/>
                  </a:rPr>
                  <a:t>同时</a:t>
                </a:r>
                <a:r>
                  <a:rPr lang="en-US" altLang="zh-CN" dirty="0">
                    <a:solidFill>
                      <a:srgbClr val="121212"/>
                    </a:solidFill>
                    <a:latin typeface="-apple-system"/>
                  </a:rPr>
                  <a:t>=0</a:t>
                </a:r>
                <a:endParaRPr lang="en-US" altLang="zh-CN" b="0" i="0" dirty="0">
                  <a:solidFill>
                    <a:srgbClr val="121212"/>
                  </a:solidFill>
                  <a:effectLst/>
                  <a:latin typeface="-apple-system"/>
                </a:endParaRPr>
              </a:p>
              <a:p>
                <a:endParaRPr lang="zh-CN" altLang="en-US" dirty="0"/>
              </a:p>
            </p:txBody>
          </p:sp>
        </mc:Choice>
        <mc:Fallback xmlns="">
          <p:sp>
            <p:nvSpPr>
              <p:cNvPr id="3" name="内容占位符 2">
                <a:extLst>
                  <a:ext uri="{FF2B5EF4-FFF2-40B4-BE49-F238E27FC236}">
                    <a16:creationId xmlns:a16="http://schemas.microsoft.com/office/drawing/2014/main" id="{DB27E5A0-9519-B05D-F645-80C16B0969F8}"/>
                  </a:ext>
                </a:extLst>
              </p:cNvPr>
              <p:cNvSpPr>
                <a:spLocks noGrp="1" noRot="1" noChangeAspect="1" noMove="1" noResize="1" noEditPoints="1" noAdjustHandles="1" noChangeArrowheads="1" noChangeShapeType="1" noTextEdit="1"/>
              </p:cNvSpPr>
              <p:nvPr>
                <p:ph idx="1"/>
              </p:nvPr>
            </p:nvSpPr>
            <p:spPr>
              <a:xfrm>
                <a:off x="635000" y="394758"/>
                <a:ext cx="10515600" cy="3034242"/>
              </a:xfrm>
              <a:blipFill>
                <a:blip r:embed="rId2"/>
                <a:stretch>
                  <a:fillRect l="-1159" t="-3614" b="-140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5FA68CDB-0D6D-CFE4-5E0B-8463550DBF0D}"/>
              </a:ext>
            </a:extLst>
          </p:cNvPr>
          <p:cNvPicPr>
            <a:picLocks noChangeAspect="1"/>
          </p:cNvPicPr>
          <p:nvPr/>
        </p:nvPicPr>
        <p:blipFill>
          <a:blip r:embed="rId3"/>
          <a:stretch>
            <a:fillRect/>
          </a:stretch>
        </p:blipFill>
        <p:spPr>
          <a:xfrm>
            <a:off x="1041400" y="3598333"/>
            <a:ext cx="6622595" cy="2760134"/>
          </a:xfrm>
          <a:prstGeom prst="rect">
            <a:avLst/>
          </a:prstGeom>
        </p:spPr>
      </p:pic>
      <p:sp>
        <p:nvSpPr>
          <p:cNvPr id="5" name="内容占位符 2">
            <a:extLst>
              <a:ext uri="{FF2B5EF4-FFF2-40B4-BE49-F238E27FC236}">
                <a16:creationId xmlns:a16="http://schemas.microsoft.com/office/drawing/2014/main" id="{6B554F23-9886-E751-E20F-19BECA3F505C}"/>
              </a:ext>
            </a:extLst>
          </p:cNvPr>
          <p:cNvSpPr txBox="1">
            <a:spLocks/>
          </p:cNvSpPr>
          <p:nvPr/>
        </p:nvSpPr>
        <p:spPr>
          <a:xfrm>
            <a:off x="8178800" y="4145493"/>
            <a:ext cx="2819400" cy="20182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对于以上三种情况，分别对应三个子程序</a:t>
            </a:r>
          </a:p>
        </p:txBody>
      </p:sp>
    </p:spTree>
    <p:extLst>
      <p:ext uri="{BB962C8B-B14F-4D97-AF65-F5344CB8AC3E}">
        <p14:creationId xmlns:p14="http://schemas.microsoft.com/office/powerpoint/2010/main" val="858491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230C0-6A15-104B-6FF1-FF55295525BB}"/>
              </a:ext>
            </a:extLst>
          </p:cNvPr>
          <p:cNvSpPr>
            <a:spLocks noGrp="1"/>
          </p:cNvSpPr>
          <p:nvPr>
            <p:ph type="title"/>
          </p:nvPr>
        </p:nvSpPr>
        <p:spPr/>
        <p:txBody>
          <a:bodyPr/>
          <a:lstStyle/>
          <a:p>
            <a:r>
              <a:rPr lang="en-US" altLang="zh-CN" dirty="0"/>
              <a:t>5.</a:t>
            </a:r>
            <a:r>
              <a:rPr lang="zh-CN" altLang="en-US" dirty="0"/>
              <a:t>解决</a:t>
            </a:r>
            <a:r>
              <a:rPr lang="en-US" altLang="zh-CN" dirty="0"/>
              <a:t>TECM</a:t>
            </a:r>
            <a:r>
              <a:rPr lang="zh-CN" altLang="en-US" dirty="0"/>
              <a:t>问题提出的算法</a:t>
            </a:r>
          </a:p>
        </p:txBody>
      </p:sp>
      <p:pic>
        <p:nvPicPr>
          <p:cNvPr id="4" name="内容占位符 3">
            <a:extLst>
              <a:ext uri="{FF2B5EF4-FFF2-40B4-BE49-F238E27FC236}">
                <a16:creationId xmlns:a16="http://schemas.microsoft.com/office/drawing/2014/main" id="{803F8466-6923-69E4-522B-AFEA056397DD}"/>
              </a:ext>
            </a:extLst>
          </p:cNvPr>
          <p:cNvPicPr>
            <a:picLocks noGrp="1" noChangeAspect="1"/>
          </p:cNvPicPr>
          <p:nvPr>
            <p:ph idx="1"/>
          </p:nvPr>
        </p:nvPicPr>
        <p:blipFill>
          <a:blip r:embed="rId2"/>
          <a:stretch>
            <a:fillRect/>
          </a:stretch>
        </p:blipFill>
        <p:spPr>
          <a:xfrm>
            <a:off x="673290" y="2605739"/>
            <a:ext cx="6199958" cy="2584327"/>
          </a:xfrm>
          <a:prstGeom prst="rect">
            <a:avLst/>
          </a:prstGeom>
        </p:spPr>
      </p:pic>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662B8081-6D4A-C819-3C78-0A9D6BE2EBEE}"/>
                  </a:ext>
                </a:extLst>
              </p:cNvPr>
              <p:cNvSpPr txBox="1">
                <a:spLocks/>
              </p:cNvSpPr>
              <p:nvPr/>
            </p:nvSpPr>
            <p:spPr>
              <a:xfrm>
                <a:off x="6968258" y="1690688"/>
                <a:ext cx="5122142" cy="42444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对于情况</a:t>
                </a:r>
                <a:r>
                  <a:rPr lang="en-US" altLang="zh-CN" dirty="0"/>
                  <a:t>1</a:t>
                </a:r>
                <a:r>
                  <a:rPr lang="zh-CN" altLang="en-US" dirty="0"/>
                  <a:t>，文中采用二分查找来找到使得任务全部卸载到边缘情况下的</a:t>
                </a:r>
                <a:r>
                  <a:rPr lang="el-GR" altLang="zh-CN" b="0" i="0" dirty="0">
                    <a:solidFill>
                      <a:srgbClr val="121212"/>
                    </a:solidFill>
                    <a:effectLst/>
                    <a:latin typeface="-apple-system"/>
                  </a:rPr>
                  <a:t>λ</a:t>
                </a:r>
                <a:r>
                  <a:rPr lang="zh-CN" altLang="en-US" b="0" i="0" dirty="0">
                    <a:solidFill>
                      <a:srgbClr val="121212"/>
                    </a:solidFill>
                    <a:effectLst/>
                    <a:latin typeface="-apple-system"/>
                  </a:rPr>
                  <a:t>值</a:t>
                </a:r>
                <a:endParaRPr lang="en-US" altLang="zh-CN" b="0" i="0" dirty="0">
                  <a:solidFill>
                    <a:srgbClr val="121212"/>
                  </a:solidFill>
                  <a:effectLst/>
                  <a:latin typeface="-apple-system"/>
                </a:endParaRPr>
              </a:p>
              <a:p>
                <a:pPr marL="0" indent="0">
                  <a:buNone/>
                </a:pPr>
                <a:endParaRPr lang="en-US" altLang="zh-CN" dirty="0">
                  <a:solidFill>
                    <a:srgbClr val="121212"/>
                  </a:solidFill>
                  <a:latin typeface="-apple-system"/>
                </a:endParaRPr>
              </a:p>
              <a:p>
                <a:pPr marL="0" indent="0">
                  <a:buNone/>
                </a:pPr>
                <a:r>
                  <a:rPr lang="zh-CN" altLang="en-US" dirty="0">
                    <a:solidFill>
                      <a:srgbClr val="121212"/>
                    </a:solidFill>
                    <a:latin typeface="-apple-system"/>
                  </a:rPr>
                  <a:t>对于情况</a:t>
                </a:r>
                <a:r>
                  <a:rPr lang="en-US" altLang="zh-CN" dirty="0">
                    <a:solidFill>
                      <a:srgbClr val="121212"/>
                    </a:solidFill>
                    <a:latin typeface="-apple-system"/>
                  </a:rPr>
                  <a:t>2</a:t>
                </a:r>
                <a:r>
                  <a:rPr lang="zh-CN" altLang="en-US" dirty="0">
                    <a:solidFill>
                      <a:srgbClr val="121212"/>
                    </a:solidFill>
                    <a:latin typeface="-apple-system"/>
                  </a:rPr>
                  <a:t>，采用与情况</a:t>
                </a:r>
                <a:r>
                  <a:rPr lang="en-US" altLang="zh-CN" dirty="0">
                    <a:solidFill>
                      <a:srgbClr val="121212"/>
                    </a:solidFill>
                    <a:latin typeface="-apple-system"/>
                  </a:rPr>
                  <a:t>1</a:t>
                </a:r>
                <a:r>
                  <a:rPr lang="zh-CN" altLang="en-US" dirty="0">
                    <a:solidFill>
                      <a:srgbClr val="121212"/>
                    </a:solidFill>
                    <a:latin typeface="-apple-system"/>
                  </a:rPr>
                  <a:t>相同的方法找到</a:t>
                </a:r>
                <a:r>
                  <a:rPr lang="el-GR" altLang="zh-CN" b="0" i="0" dirty="0">
                    <a:solidFill>
                      <a:srgbClr val="121212"/>
                    </a:solidFill>
                    <a:effectLst/>
                    <a:latin typeface="-apple-system"/>
                  </a:rPr>
                  <a:t>μ</a:t>
                </a:r>
                <a:r>
                  <a:rPr lang="zh-CN" altLang="en-US" b="0" i="0" dirty="0">
                    <a:solidFill>
                      <a:srgbClr val="121212"/>
                    </a:solidFill>
                    <a:effectLst/>
                    <a:latin typeface="-apple-system"/>
                  </a:rPr>
                  <a:t>值</a:t>
                </a:r>
                <a:endParaRPr lang="en-US" altLang="zh-CN" b="0" i="0" dirty="0">
                  <a:solidFill>
                    <a:srgbClr val="121212"/>
                  </a:solidFill>
                  <a:effectLst/>
                  <a:latin typeface="-apple-system"/>
                </a:endParaRPr>
              </a:p>
              <a:p>
                <a:pPr marL="0" indent="0">
                  <a:buNone/>
                </a:pPr>
                <a:endParaRPr lang="en-US" altLang="zh-CN" dirty="0">
                  <a:solidFill>
                    <a:srgbClr val="121212"/>
                  </a:solidFill>
                  <a:latin typeface="-apple-system"/>
                </a:endParaRPr>
              </a:p>
              <a:p>
                <a:pPr marL="0" indent="0">
                  <a:buNone/>
                </a:pPr>
                <a:r>
                  <a:rPr lang="zh-CN" altLang="en-US" dirty="0">
                    <a:solidFill>
                      <a:srgbClr val="121212"/>
                    </a:solidFill>
                    <a:latin typeface="-apple-system"/>
                  </a:rPr>
                  <a:t>对于情况</a:t>
                </a:r>
                <a:r>
                  <a:rPr lang="en-US" altLang="zh-CN" dirty="0">
                    <a:solidFill>
                      <a:srgbClr val="121212"/>
                    </a:solidFill>
                    <a:latin typeface="-apple-system"/>
                  </a:rPr>
                  <a:t>3</a:t>
                </a:r>
                <a:r>
                  <a:rPr lang="zh-CN" altLang="en-US" dirty="0">
                    <a:solidFill>
                      <a:srgbClr val="121212"/>
                    </a:solidFill>
                    <a:latin typeface="-apple-system"/>
                  </a:rPr>
                  <a:t>，设置</a:t>
                </a:r>
                <a:r>
                  <a:rPr lang="el-GR" altLang="zh-CN" b="0" i="0" dirty="0">
                    <a:solidFill>
                      <a:srgbClr val="121212"/>
                    </a:solidFill>
                    <a:effectLst/>
                    <a:latin typeface="-apple-system"/>
                  </a:rPr>
                  <a:t>μ</a:t>
                </a:r>
                <a:r>
                  <a:rPr lang="zh-CN" altLang="en-US" b="0" i="0" dirty="0">
                    <a:solidFill>
                      <a:srgbClr val="121212"/>
                    </a:solidFill>
                    <a:effectLst/>
                    <a:latin typeface="-apple-system"/>
                  </a:rPr>
                  <a:t>和</a:t>
                </a:r>
                <a:r>
                  <a:rPr lang="el-GR" altLang="zh-CN" b="0" i="0" dirty="0">
                    <a:solidFill>
                      <a:srgbClr val="121212"/>
                    </a:solidFill>
                    <a:effectLst/>
                    <a:latin typeface="-apple-system"/>
                  </a:rPr>
                  <a:t>λ</a:t>
                </a:r>
                <a:r>
                  <a:rPr lang="en-US" altLang="zh-CN" b="0" i="0" dirty="0">
                    <a:solidFill>
                      <a:srgbClr val="121212"/>
                    </a:solidFill>
                    <a:effectLst/>
                    <a:latin typeface="-apple-system"/>
                  </a:rPr>
                  <a:t>=0</a:t>
                </a:r>
                <a:r>
                  <a:rPr lang="zh-CN" altLang="en-US" b="0" i="0" dirty="0">
                    <a:solidFill>
                      <a:srgbClr val="121212"/>
                    </a:solidFill>
                    <a:effectLst/>
                    <a:latin typeface="-apple-system"/>
                  </a:rPr>
                  <a:t>，并使</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𝑖</m:t>
                        </m:r>
                      </m:sub>
                    </m:sSub>
                  </m:oMath>
                </a14:m>
                <a:r>
                  <a:rPr lang="zh-CN" altLang="en-US" dirty="0"/>
                  <a:t>处于约束范围内</a:t>
                </a:r>
                <a:endParaRPr lang="en-US" altLang="zh-CN" dirty="0"/>
              </a:p>
              <a:p>
                <a:pPr marL="0" indent="0">
                  <a:buNone/>
                </a:pPr>
                <a:endParaRPr lang="zh-CN" altLang="en-US" dirty="0"/>
              </a:p>
            </p:txBody>
          </p:sp>
        </mc:Choice>
        <mc:Fallback xmlns="">
          <p:sp>
            <p:nvSpPr>
              <p:cNvPr id="5" name="内容占位符 2">
                <a:extLst>
                  <a:ext uri="{FF2B5EF4-FFF2-40B4-BE49-F238E27FC236}">
                    <a16:creationId xmlns:a16="http://schemas.microsoft.com/office/drawing/2014/main" id="{662B8081-6D4A-C819-3C78-0A9D6BE2EBEE}"/>
                  </a:ext>
                </a:extLst>
              </p:cNvPr>
              <p:cNvSpPr txBox="1">
                <a:spLocks noRot="1" noChangeAspect="1" noMove="1" noResize="1" noEditPoints="1" noAdjustHandles="1" noChangeArrowheads="1" noChangeShapeType="1" noTextEdit="1"/>
              </p:cNvSpPr>
              <p:nvPr/>
            </p:nvSpPr>
            <p:spPr>
              <a:xfrm>
                <a:off x="6968258" y="1690688"/>
                <a:ext cx="5122142" cy="4244445"/>
              </a:xfrm>
              <a:prstGeom prst="rect">
                <a:avLst/>
              </a:prstGeom>
              <a:blipFill>
                <a:blip r:embed="rId3"/>
                <a:stretch>
                  <a:fillRect l="-2381" t="-2582"/>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C5710FE1-6D8B-291F-EEA9-739BF5B5DDC4}"/>
              </a:ext>
            </a:extLst>
          </p:cNvPr>
          <p:cNvSpPr/>
          <p:nvPr/>
        </p:nvSpPr>
        <p:spPr>
          <a:xfrm>
            <a:off x="4656667" y="2870200"/>
            <a:ext cx="2216581" cy="258432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9293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64FC10AF-A90D-A118-3EC2-5B381C51474D}"/>
              </a:ext>
            </a:extLst>
          </p:cNvPr>
          <p:cNvPicPr>
            <a:picLocks noChangeAspect="1"/>
          </p:cNvPicPr>
          <p:nvPr/>
        </p:nvPicPr>
        <p:blipFill>
          <a:blip r:embed="rId2"/>
          <a:stretch>
            <a:fillRect/>
          </a:stretch>
        </p:blipFill>
        <p:spPr>
          <a:xfrm>
            <a:off x="588624" y="370538"/>
            <a:ext cx="6199958" cy="2584327"/>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8FEFFD-10A2-6C8B-0C32-76279DD316A1}"/>
                  </a:ext>
                </a:extLst>
              </p:cNvPr>
              <p:cNvSpPr>
                <a:spLocks noGrp="1"/>
              </p:cNvSpPr>
              <p:nvPr>
                <p:ph idx="1"/>
              </p:nvPr>
            </p:nvSpPr>
            <p:spPr>
              <a:xfrm>
                <a:off x="990600" y="2548468"/>
                <a:ext cx="4986867" cy="4309532"/>
              </a:xfrm>
            </p:spPr>
            <p:txBody>
              <a:bodyPr>
                <a:normAutofit fontScale="92500"/>
              </a:bodyPr>
              <a:lstStyle/>
              <a:p>
                <a:pPr marL="0" indent="0">
                  <a:buNone/>
                </a:pPr>
                <a:r>
                  <a:rPr lang="zh-CN" altLang="en-US" dirty="0"/>
                  <a:t>执行过程如下：</a:t>
                </a:r>
                <a:endParaRPr lang="en-US" altLang="zh-CN" dirty="0"/>
              </a:p>
              <a:p>
                <a:pPr marL="0" indent="0">
                  <a:buNone/>
                </a:pPr>
                <a:r>
                  <a:rPr lang="en-US" altLang="zh-CN" dirty="0"/>
                  <a:t>1.</a:t>
                </a:r>
                <a:r>
                  <a:rPr lang="zh-CN" altLang="en-US" dirty="0"/>
                  <a:t>如果</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𝑖</m:t>
                        </m:r>
                      </m:sub>
                    </m:sSub>
                  </m:oMath>
                </a14:m>
                <a:r>
                  <a:rPr lang="zh-CN" altLang="en-US" dirty="0"/>
                  <a:t>达到上界也无法在截至时间内完成除本地执行外的剩余部分，说明问题不可行，跳至</a:t>
                </a:r>
                <a:r>
                  <a:rPr lang="en-US" altLang="zh-CN" dirty="0"/>
                  <a:t>5</a:t>
                </a:r>
              </a:p>
              <a:p>
                <a:pPr marL="0" indent="0">
                  <a:buNone/>
                </a:pPr>
                <a:r>
                  <a:rPr lang="en-US" altLang="zh-CN" dirty="0"/>
                  <a:t>2.</a:t>
                </a:r>
                <a:r>
                  <a:rPr lang="zh-CN" altLang="en-US" dirty="0"/>
                  <a:t>如果</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𝑖</m:t>
                        </m:r>
                      </m:sub>
                    </m:sSub>
                  </m:oMath>
                </a14:m>
                <a:r>
                  <a:rPr lang="zh-CN" altLang="en-US" dirty="0"/>
                  <a:t>达到上界也无法在截止时间内完全卸载到边缘执行完，则仅比较情况</a:t>
                </a:r>
                <a:r>
                  <a:rPr lang="en-US" altLang="zh-CN" dirty="0"/>
                  <a:t>2</a:t>
                </a:r>
                <a:r>
                  <a:rPr lang="zh-CN" altLang="en-US" dirty="0"/>
                  <a:t>、</a:t>
                </a:r>
                <a:r>
                  <a:rPr lang="en-US" altLang="zh-CN" dirty="0"/>
                  <a:t>3</a:t>
                </a:r>
                <a:r>
                  <a:rPr lang="zh-CN" altLang="en-US" dirty="0"/>
                  <a:t>的结果，跳至</a:t>
                </a:r>
                <a:r>
                  <a:rPr lang="en-US" altLang="zh-CN" dirty="0"/>
                  <a:t>4</a:t>
                </a:r>
              </a:p>
              <a:p>
                <a:pPr marL="0" indent="0">
                  <a:buNone/>
                </a:pPr>
                <a:r>
                  <a:rPr lang="en-US" altLang="zh-CN" dirty="0"/>
                  <a:t>3.</a:t>
                </a:r>
                <a:r>
                  <a:rPr lang="zh-CN" altLang="en-US" dirty="0"/>
                  <a:t>比较三种情况给出的结果</a:t>
                </a:r>
                <a:endParaRPr lang="en-US" altLang="zh-CN" dirty="0"/>
              </a:p>
              <a:p>
                <a:pPr marL="0" indent="0">
                  <a:buNone/>
                </a:pPr>
                <a:r>
                  <a:rPr lang="en-US" altLang="zh-CN" dirty="0"/>
                  <a:t>4.</a:t>
                </a:r>
                <a:r>
                  <a:rPr lang="zh-CN" altLang="en-US" dirty="0"/>
                  <a:t>选择能耗最低的</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 </m:t>
                    </m:r>
                  </m:oMath>
                </a14:m>
                <a:endParaRPr lang="en-US" altLang="zh-CN" dirty="0"/>
              </a:p>
              <a:p>
                <a:pPr marL="0" indent="0">
                  <a:buNone/>
                </a:pPr>
                <a:r>
                  <a:rPr lang="en-US" altLang="zh-CN" dirty="0"/>
                  <a:t>5.</a:t>
                </a:r>
                <a:r>
                  <a:rPr lang="zh-CN" altLang="en-US" dirty="0"/>
                  <a:t>算法结束</a:t>
                </a:r>
                <a:endParaRPr lang="en-US" altLang="zh-CN" dirty="0"/>
              </a:p>
              <a:p>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928FEFFD-10A2-6C8B-0C32-76279DD316A1}"/>
                  </a:ext>
                </a:extLst>
              </p:cNvPr>
              <p:cNvSpPr>
                <a:spLocks noGrp="1" noRot="1" noChangeAspect="1" noMove="1" noResize="1" noEditPoints="1" noAdjustHandles="1" noChangeArrowheads="1" noChangeShapeType="1" noTextEdit="1"/>
              </p:cNvSpPr>
              <p:nvPr>
                <p:ph idx="1"/>
              </p:nvPr>
            </p:nvSpPr>
            <p:spPr>
              <a:xfrm>
                <a:off x="990600" y="2548468"/>
                <a:ext cx="4986867" cy="4309532"/>
              </a:xfrm>
              <a:blipFill>
                <a:blip r:embed="rId3"/>
                <a:stretch>
                  <a:fillRect l="-2200" t="-2122" r="-1467" b="-3395"/>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51B970BF-561D-37FE-D703-D1C8A505B296}"/>
              </a:ext>
            </a:extLst>
          </p:cNvPr>
          <p:cNvSpPr/>
          <p:nvPr/>
        </p:nvSpPr>
        <p:spPr>
          <a:xfrm>
            <a:off x="2294467" y="1411938"/>
            <a:ext cx="2216581" cy="90593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75428E6-BEE3-B1FF-87B6-D06A7DC09944}"/>
              </a:ext>
            </a:extLst>
          </p:cNvPr>
          <p:cNvPicPr>
            <a:picLocks noChangeAspect="1"/>
          </p:cNvPicPr>
          <p:nvPr/>
        </p:nvPicPr>
        <p:blipFill>
          <a:blip r:embed="rId4"/>
          <a:stretch>
            <a:fillRect/>
          </a:stretch>
        </p:blipFill>
        <p:spPr>
          <a:xfrm>
            <a:off x="7275604" y="123863"/>
            <a:ext cx="3993529" cy="6610274"/>
          </a:xfrm>
          <a:prstGeom prst="rect">
            <a:avLst/>
          </a:prstGeom>
        </p:spPr>
      </p:pic>
    </p:spTree>
    <p:extLst>
      <p:ext uri="{BB962C8B-B14F-4D97-AF65-F5344CB8AC3E}">
        <p14:creationId xmlns:p14="http://schemas.microsoft.com/office/powerpoint/2010/main" val="3333631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F911A1F-1720-3F4D-E98E-0F850BBF22FE}"/>
                  </a:ext>
                </a:extLst>
              </p:cNvPr>
              <p:cNvSpPr>
                <a:spLocks noGrp="1"/>
              </p:cNvSpPr>
              <p:nvPr>
                <p:ph idx="1"/>
              </p:nvPr>
            </p:nvSpPr>
            <p:spPr>
              <a:xfrm>
                <a:off x="990598" y="3166533"/>
                <a:ext cx="5435601" cy="2810934"/>
              </a:xfrm>
            </p:spPr>
            <p:txBody>
              <a:bodyPr>
                <a:normAutofit/>
              </a:bodyPr>
              <a:lstStyle/>
              <a:p>
                <a:pPr marL="0" indent="0">
                  <a:buNone/>
                </a:pP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𝑡</m:t>
                        </m:r>
                      </m:e>
                      <m:sub>
                        <m:r>
                          <m:rPr>
                            <m:sty m:val="p"/>
                          </m:rPr>
                          <a:rPr lang="en-US" altLang="zh-CN" i="1" dirty="0">
                            <a:latin typeface="Cambria Math" panose="02040503050406030204" pitchFamily="18" charset="0"/>
                          </a:rPr>
                          <m:t>i</m:t>
                        </m:r>
                      </m:sub>
                    </m:sSub>
                  </m:oMath>
                </a14:m>
                <a:r>
                  <a:rPr lang="en-US" altLang="zh-CN" dirty="0"/>
                  <a:t>,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𝜀</m:t>
                        </m:r>
                      </m:e>
                      <m:sub>
                        <m:r>
                          <m:rPr>
                            <m:sty m:val="p"/>
                          </m:rPr>
                          <a:rPr lang="en-US" altLang="zh-CN" i="1" dirty="0">
                            <a:latin typeface="Cambria Math" panose="02040503050406030204" pitchFamily="18" charset="0"/>
                          </a:rPr>
                          <m:t>i</m:t>
                        </m:r>
                      </m:sub>
                    </m:sSub>
                  </m:oMath>
                </a14:m>
                <a:r>
                  <a:rPr lang="zh-CN" altLang="en-US" dirty="0"/>
                  <a:t> 都落在各自给定的区间内，与其他参数无关。所以可以采用二维线性搜索方法来解决顶层问题（</a:t>
                </a:r>
                <a:r>
                  <a:rPr lang="en-US" altLang="zh-CN" dirty="0"/>
                  <a:t>TECM-Top</a:t>
                </a:r>
                <a:r>
                  <a:rPr lang="zh-CN" altLang="en-US" dirty="0"/>
                  <a:t>）</a:t>
                </a: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F911A1F-1720-3F4D-E98E-0F850BBF22FE}"/>
                  </a:ext>
                </a:extLst>
              </p:cNvPr>
              <p:cNvSpPr>
                <a:spLocks noGrp="1" noRot="1" noChangeAspect="1" noMove="1" noResize="1" noEditPoints="1" noAdjustHandles="1" noChangeArrowheads="1" noChangeShapeType="1" noTextEdit="1"/>
              </p:cNvSpPr>
              <p:nvPr>
                <p:ph idx="1"/>
              </p:nvPr>
            </p:nvSpPr>
            <p:spPr>
              <a:xfrm>
                <a:off x="990598" y="3166533"/>
                <a:ext cx="5435601" cy="2810934"/>
              </a:xfrm>
              <a:blipFill>
                <a:blip r:embed="rId2"/>
                <a:stretch>
                  <a:fillRect l="-2242" t="-3680"/>
                </a:stretch>
              </a:blipFill>
            </p:spPr>
            <p:txBody>
              <a:bodyPr/>
              <a:lstStyle/>
              <a:p>
                <a:r>
                  <a:rPr lang="zh-CN" altLang="en-US">
                    <a:noFill/>
                  </a:rPr>
                  <a:t> </a:t>
                </a:r>
              </a:p>
            </p:txBody>
          </p:sp>
        </mc:Fallback>
      </mc:AlternateContent>
      <p:pic>
        <p:nvPicPr>
          <p:cNvPr id="4" name="内容占位符 3">
            <a:extLst>
              <a:ext uri="{FF2B5EF4-FFF2-40B4-BE49-F238E27FC236}">
                <a16:creationId xmlns:a16="http://schemas.microsoft.com/office/drawing/2014/main" id="{53E6563D-5CD3-8487-FAF5-49170F831C02}"/>
              </a:ext>
            </a:extLst>
          </p:cNvPr>
          <p:cNvPicPr>
            <a:picLocks noChangeAspect="1"/>
          </p:cNvPicPr>
          <p:nvPr/>
        </p:nvPicPr>
        <p:blipFill>
          <a:blip r:embed="rId3"/>
          <a:stretch>
            <a:fillRect/>
          </a:stretch>
        </p:blipFill>
        <p:spPr>
          <a:xfrm>
            <a:off x="838200" y="438271"/>
            <a:ext cx="6199958" cy="2584327"/>
          </a:xfrm>
          <a:prstGeom prst="rect">
            <a:avLst/>
          </a:prstGeom>
        </p:spPr>
      </p:pic>
      <p:sp>
        <p:nvSpPr>
          <p:cNvPr id="5" name="矩形 4">
            <a:extLst>
              <a:ext uri="{FF2B5EF4-FFF2-40B4-BE49-F238E27FC236}">
                <a16:creationId xmlns:a16="http://schemas.microsoft.com/office/drawing/2014/main" id="{69C57B98-FC6E-1E6B-D669-4064EAF8662F}"/>
              </a:ext>
            </a:extLst>
          </p:cNvPr>
          <p:cNvSpPr/>
          <p:nvPr/>
        </p:nvSpPr>
        <p:spPr>
          <a:xfrm>
            <a:off x="2620244" y="438271"/>
            <a:ext cx="2216581" cy="90593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197DF005-F433-89B9-6671-3E4C7072BE56}"/>
              </a:ext>
            </a:extLst>
          </p:cNvPr>
          <p:cNvPicPr>
            <a:picLocks noChangeAspect="1"/>
          </p:cNvPicPr>
          <p:nvPr/>
        </p:nvPicPr>
        <p:blipFill>
          <a:blip r:embed="rId4"/>
          <a:stretch>
            <a:fillRect/>
          </a:stretch>
        </p:blipFill>
        <p:spPr>
          <a:xfrm>
            <a:off x="7979643" y="283633"/>
            <a:ext cx="2243329" cy="6290733"/>
          </a:xfrm>
          <a:prstGeom prst="rect">
            <a:avLst/>
          </a:prstGeom>
        </p:spPr>
      </p:pic>
    </p:spTree>
    <p:extLst>
      <p:ext uri="{BB962C8B-B14F-4D97-AF65-F5344CB8AC3E}">
        <p14:creationId xmlns:p14="http://schemas.microsoft.com/office/powerpoint/2010/main" val="110726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D57B8-34DB-FB65-E5E7-AF3EE4AEA132}"/>
              </a:ext>
            </a:extLst>
          </p:cNvPr>
          <p:cNvSpPr>
            <a:spLocks noGrp="1"/>
          </p:cNvSpPr>
          <p:nvPr>
            <p:ph type="ctrTitle"/>
          </p:nvPr>
        </p:nvSpPr>
        <p:spPr/>
        <p:txBody>
          <a:bodyPr/>
          <a:lstStyle/>
          <a:p>
            <a:r>
              <a:rPr lang="zh-CN" altLang="en-US" dirty="0"/>
              <a:t>感谢观看</a:t>
            </a:r>
          </a:p>
        </p:txBody>
      </p:sp>
      <p:sp>
        <p:nvSpPr>
          <p:cNvPr id="3" name="副标题 2">
            <a:extLst>
              <a:ext uri="{FF2B5EF4-FFF2-40B4-BE49-F238E27FC236}">
                <a16:creationId xmlns:a16="http://schemas.microsoft.com/office/drawing/2014/main" id="{3452DF70-88FE-E042-7A82-3A13CF3F3C3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7575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58351-B5FD-7F03-D91B-DA3AECA3E1DD}"/>
              </a:ext>
            </a:extLst>
          </p:cNvPr>
          <p:cNvSpPr>
            <a:spLocks noGrp="1"/>
          </p:cNvSpPr>
          <p:nvPr>
            <p:ph type="title"/>
          </p:nvPr>
        </p:nvSpPr>
        <p:spPr/>
        <p:txBody>
          <a:bodyPr/>
          <a:lstStyle/>
          <a:p>
            <a:r>
              <a:rPr lang="en-US" altLang="zh-CN" dirty="0"/>
              <a:t>1.</a:t>
            </a:r>
            <a:r>
              <a:rPr lang="zh-CN" altLang="en-US" dirty="0"/>
              <a:t>摘要简介</a:t>
            </a:r>
          </a:p>
        </p:txBody>
      </p:sp>
      <p:sp>
        <p:nvSpPr>
          <p:cNvPr id="3" name="内容占位符 2">
            <a:extLst>
              <a:ext uri="{FF2B5EF4-FFF2-40B4-BE49-F238E27FC236}">
                <a16:creationId xmlns:a16="http://schemas.microsoft.com/office/drawing/2014/main" id="{B3F8E91E-D927-CF9F-A6EE-2C6CD0C524FC}"/>
              </a:ext>
            </a:extLst>
          </p:cNvPr>
          <p:cNvSpPr>
            <a:spLocks noGrp="1"/>
          </p:cNvSpPr>
          <p:nvPr>
            <p:ph idx="1"/>
          </p:nvPr>
        </p:nvSpPr>
        <p:spPr/>
        <p:txBody>
          <a:bodyPr/>
          <a:lstStyle/>
          <a:p>
            <a:pPr marL="0" indent="0">
              <a:buNone/>
            </a:pPr>
            <a:r>
              <a:rPr lang="en-US" altLang="zh-CN" dirty="0"/>
              <a:t>	</a:t>
            </a:r>
            <a:r>
              <a:rPr lang="zh-CN" altLang="en-US" dirty="0"/>
              <a:t>这篇文章讨论了如何在移动设备和边缘服务器之间更节能地共享计算任务，以提高移动互联网服务的性能。关注了无线设备能源消耗问题，以最小化无线设备能耗为目标，联合优化计算卸载、保密配置和资源配置（传输持续时间）。</a:t>
            </a:r>
            <a:endParaRPr lang="en-US" altLang="zh-CN" dirty="0"/>
          </a:p>
          <a:p>
            <a:pPr marL="0" indent="0">
              <a:buNone/>
            </a:pPr>
            <a:r>
              <a:rPr lang="en-US" altLang="zh-CN" dirty="0"/>
              <a:t>	</a:t>
            </a:r>
            <a:r>
              <a:rPr lang="zh-CN" altLang="en-US" dirty="0"/>
              <a:t>本次分享将以场景的优化建模和设计优化方法为重点，通过分析各个变量之间的数学关系，学习文章中优化建模和优化方法的思路</a:t>
            </a:r>
            <a:endParaRPr lang="en-US" altLang="zh-CN" dirty="0"/>
          </a:p>
        </p:txBody>
      </p:sp>
    </p:spTree>
    <p:extLst>
      <p:ext uri="{BB962C8B-B14F-4D97-AF65-F5344CB8AC3E}">
        <p14:creationId xmlns:p14="http://schemas.microsoft.com/office/powerpoint/2010/main" val="242343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826D0-CEE1-AC37-D3FC-E814D8BFD0C9}"/>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A9EC8D9F-ABA9-6478-5B5E-D39FAE973C01}"/>
              </a:ext>
            </a:extLst>
          </p:cNvPr>
          <p:cNvSpPr>
            <a:spLocks noGrp="1"/>
          </p:cNvSpPr>
          <p:nvPr>
            <p:ph idx="1"/>
          </p:nvPr>
        </p:nvSpPr>
        <p:spPr>
          <a:xfrm>
            <a:off x="1295400" y="1766358"/>
            <a:ext cx="10515600" cy="4351338"/>
          </a:xfrm>
        </p:spPr>
        <p:txBody>
          <a:bodyPr/>
          <a:lstStyle/>
          <a:p>
            <a:pPr marL="0" indent="0">
              <a:buNone/>
            </a:pPr>
            <a:r>
              <a:rPr lang="zh-CN" altLang="en-US" dirty="0"/>
              <a:t>本次分享包括以下五个方面的内容</a:t>
            </a:r>
            <a:endParaRPr lang="en-US" altLang="zh-CN" dirty="0"/>
          </a:p>
          <a:p>
            <a:pPr marL="0" indent="0">
              <a:buNone/>
            </a:pPr>
            <a:endParaRPr lang="en-US" altLang="zh-CN" dirty="0"/>
          </a:p>
          <a:p>
            <a:pPr marL="0" indent="0">
              <a:buNone/>
            </a:pPr>
            <a:r>
              <a:rPr lang="en-US" altLang="zh-CN" dirty="0"/>
              <a:t>1.</a:t>
            </a:r>
            <a:r>
              <a:rPr lang="zh-CN" altLang="en-US" dirty="0"/>
              <a:t>摘要简介</a:t>
            </a:r>
            <a:endParaRPr lang="en-US" altLang="zh-CN" dirty="0"/>
          </a:p>
          <a:p>
            <a:pPr marL="0" indent="0">
              <a:buNone/>
            </a:pPr>
            <a:r>
              <a:rPr lang="en-US" altLang="zh-CN" dirty="0"/>
              <a:t>2.</a:t>
            </a:r>
            <a:r>
              <a:rPr lang="zh-CN" altLang="en-US" dirty="0"/>
              <a:t>保密驱动计算卸载的建模</a:t>
            </a:r>
            <a:endParaRPr lang="en-US" altLang="zh-CN" dirty="0"/>
          </a:p>
          <a:p>
            <a:pPr marL="0" indent="0">
              <a:buNone/>
            </a:pPr>
            <a:r>
              <a:rPr lang="en-US" altLang="zh-CN" dirty="0"/>
              <a:t>3.</a:t>
            </a:r>
            <a:r>
              <a:rPr lang="zh-CN" altLang="en-US" dirty="0"/>
              <a:t>单无线设备场景的问题描述</a:t>
            </a:r>
            <a:endParaRPr lang="en-US" altLang="zh-CN" dirty="0"/>
          </a:p>
          <a:p>
            <a:pPr marL="0" indent="0">
              <a:buNone/>
            </a:pPr>
            <a:r>
              <a:rPr lang="en-US" altLang="zh-CN" dirty="0"/>
              <a:t>4.</a:t>
            </a:r>
            <a:r>
              <a:rPr lang="zh-CN" altLang="en-US" dirty="0"/>
              <a:t>问题的层结构</a:t>
            </a:r>
            <a:endParaRPr lang="en-US" altLang="zh-CN" dirty="0"/>
          </a:p>
          <a:p>
            <a:pPr marL="0" indent="0">
              <a:buNone/>
            </a:pPr>
            <a:r>
              <a:rPr lang="en-US" altLang="zh-CN" dirty="0"/>
              <a:t>5.</a:t>
            </a:r>
            <a:r>
              <a:rPr lang="zh-CN" altLang="en-US" dirty="0"/>
              <a:t>解决</a:t>
            </a:r>
            <a:r>
              <a:rPr lang="en-US" altLang="zh-CN" dirty="0"/>
              <a:t>TECM</a:t>
            </a:r>
            <a:r>
              <a:rPr lang="zh-CN" altLang="en-US" dirty="0"/>
              <a:t>问题提出的算法</a:t>
            </a:r>
            <a:endParaRPr lang="en-US" altLang="zh-CN" dirty="0"/>
          </a:p>
          <a:p>
            <a:endParaRPr lang="en-US" altLang="zh-CN" dirty="0"/>
          </a:p>
        </p:txBody>
      </p:sp>
    </p:spTree>
    <p:extLst>
      <p:ext uri="{BB962C8B-B14F-4D97-AF65-F5344CB8AC3E}">
        <p14:creationId xmlns:p14="http://schemas.microsoft.com/office/powerpoint/2010/main" val="224881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11BD5DA-CF2A-8492-3324-6EE2567CAA4B}"/>
              </a:ext>
            </a:extLst>
          </p:cNvPr>
          <p:cNvPicPr>
            <a:picLocks noChangeAspect="1"/>
          </p:cNvPicPr>
          <p:nvPr/>
        </p:nvPicPr>
        <p:blipFill>
          <a:blip r:embed="rId2"/>
          <a:stretch>
            <a:fillRect/>
          </a:stretch>
        </p:blipFill>
        <p:spPr>
          <a:xfrm>
            <a:off x="838200" y="4208646"/>
            <a:ext cx="10171680" cy="1650867"/>
          </a:xfrm>
          <a:prstGeom prst="rect">
            <a:avLst/>
          </a:prstGeom>
        </p:spPr>
      </p:pic>
      <p:sp>
        <p:nvSpPr>
          <p:cNvPr id="2" name="标题 1">
            <a:extLst>
              <a:ext uri="{FF2B5EF4-FFF2-40B4-BE49-F238E27FC236}">
                <a16:creationId xmlns:a16="http://schemas.microsoft.com/office/drawing/2014/main" id="{B6C24A4A-CDC8-25E5-7798-5079C1A4BC75}"/>
              </a:ext>
            </a:extLst>
          </p:cNvPr>
          <p:cNvSpPr>
            <a:spLocks noGrp="1"/>
          </p:cNvSpPr>
          <p:nvPr>
            <p:ph type="title"/>
          </p:nvPr>
        </p:nvSpPr>
        <p:spPr/>
        <p:txBody>
          <a:bodyPr/>
          <a:lstStyle/>
          <a:p>
            <a:r>
              <a:rPr lang="en-US" altLang="zh-CN" dirty="0"/>
              <a:t>2.</a:t>
            </a:r>
            <a:r>
              <a:rPr lang="zh-CN" altLang="en-US" dirty="0"/>
              <a:t>保密驱动计算卸载的建模</a:t>
            </a:r>
          </a:p>
        </p:txBody>
      </p:sp>
      <p:sp>
        <p:nvSpPr>
          <p:cNvPr id="3" name="内容占位符 2">
            <a:extLst>
              <a:ext uri="{FF2B5EF4-FFF2-40B4-BE49-F238E27FC236}">
                <a16:creationId xmlns:a16="http://schemas.microsoft.com/office/drawing/2014/main" id="{D5B9205A-605A-F163-A320-CF3663FD2D61}"/>
              </a:ext>
            </a:extLst>
          </p:cNvPr>
          <p:cNvSpPr>
            <a:spLocks noGrp="1"/>
          </p:cNvSpPr>
          <p:nvPr>
            <p:ph idx="1"/>
          </p:nvPr>
        </p:nvSpPr>
        <p:spPr>
          <a:xfrm>
            <a:off x="838200" y="1825626"/>
            <a:ext cx="10515600" cy="2611620"/>
          </a:xfrm>
        </p:spPr>
        <p:txBody>
          <a:bodyPr>
            <a:normAutofit fontScale="92500" lnSpcReduction="10000"/>
          </a:bodyPr>
          <a:lstStyle/>
          <a:p>
            <a:pPr marL="0" indent="0">
              <a:buNone/>
            </a:pPr>
            <a:r>
              <a:rPr lang="zh-CN" altLang="en-US" dirty="0"/>
              <a:t>香农定理</a:t>
            </a:r>
            <a:endParaRPr lang="en-US" altLang="zh-CN" dirty="0"/>
          </a:p>
          <a:p>
            <a:pPr marL="0" indent="0">
              <a:buNone/>
            </a:pPr>
            <a:r>
              <a:rPr lang="en-US" altLang="zh-CN" dirty="0"/>
              <a:t>	</a:t>
            </a:r>
            <a:r>
              <a:rPr lang="zh-CN" altLang="en-US" dirty="0"/>
              <a:t>香农定理解释了在有限的带宽和特定信道条件下，可靠数据传输的极限。</a:t>
            </a:r>
            <a:endParaRPr lang="en-US" altLang="zh-CN" dirty="0"/>
          </a:p>
          <a:p>
            <a:pPr marL="0" indent="0" algn="ctr">
              <a:buNone/>
            </a:pPr>
            <a:r>
              <a:rPr lang="pt-BR" altLang="zh-CN" dirty="0"/>
              <a:t>C </a:t>
            </a:r>
            <a:r>
              <a:rPr lang="zh-CN" altLang="pt-BR" dirty="0"/>
              <a:t>＝</a:t>
            </a:r>
            <a:r>
              <a:rPr lang="pt-BR" altLang="zh-CN" dirty="0"/>
              <a:t>B  log2 </a:t>
            </a:r>
            <a:r>
              <a:rPr lang="zh-CN" altLang="pt-BR" dirty="0"/>
              <a:t>（ </a:t>
            </a:r>
            <a:r>
              <a:rPr lang="pt-BR" altLang="zh-CN" dirty="0"/>
              <a:t>1+S/N </a:t>
            </a:r>
            <a:r>
              <a:rPr lang="zh-CN" altLang="pt-BR" dirty="0"/>
              <a:t>） </a:t>
            </a:r>
            <a:r>
              <a:rPr lang="pt-BR" altLang="zh-CN" dirty="0"/>
              <a:t>b/s</a:t>
            </a:r>
          </a:p>
          <a:p>
            <a:pPr marL="0" indent="0" algn="ctr">
              <a:buNone/>
            </a:pPr>
            <a:endParaRPr lang="en-US" altLang="zh-CN" dirty="0"/>
          </a:p>
          <a:p>
            <a:pPr marL="0" indent="0">
              <a:buNone/>
            </a:pPr>
            <a:r>
              <a:rPr lang="zh-CN" altLang="en-US" dirty="0"/>
              <a:t>基于此得出安全吞吐量</a:t>
            </a:r>
            <a:r>
              <a:rPr lang="en-US" altLang="zh-CN" dirty="0"/>
              <a:t>secure throughput</a:t>
            </a:r>
            <a:r>
              <a:rPr lang="zh-CN" altLang="en-US" dirty="0"/>
              <a:t>可以用以下公式表示</a:t>
            </a:r>
          </a:p>
        </p:txBody>
      </p:sp>
    </p:spTree>
    <p:extLst>
      <p:ext uri="{BB962C8B-B14F-4D97-AF65-F5344CB8AC3E}">
        <p14:creationId xmlns:p14="http://schemas.microsoft.com/office/powerpoint/2010/main" val="392800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9988D93D-2DEF-48C9-393F-5EBE1AB2CD4B}"/>
              </a:ext>
            </a:extLst>
          </p:cNvPr>
          <p:cNvPicPr>
            <a:picLocks noGrp="1" noChangeAspect="1"/>
          </p:cNvPicPr>
          <p:nvPr>
            <p:ph idx="1"/>
          </p:nvPr>
        </p:nvPicPr>
        <p:blipFill>
          <a:blip r:embed="rId2"/>
          <a:stretch>
            <a:fillRect/>
          </a:stretch>
        </p:blipFill>
        <p:spPr>
          <a:xfrm>
            <a:off x="3903133" y="1963014"/>
            <a:ext cx="6296478" cy="3932990"/>
          </a:xfrm>
        </p:spPr>
      </p:pic>
      <p:pic>
        <p:nvPicPr>
          <p:cNvPr id="4" name="图片 3">
            <a:extLst>
              <a:ext uri="{FF2B5EF4-FFF2-40B4-BE49-F238E27FC236}">
                <a16:creationId xmlns:a16="http://schemas.microsoft.com/office/drawing/2014/main" id="{72E67200-46FB-B614-C30B-D5752073AAFA}"/>
              </a:ext>
            </a:extLst>
          </p:cNvPr>
          <p:cNvPicPr>
            <a:picLocks noChangeAspect="1"/>
          </p:cNvPicPr>
          <p:nvPr/>
        </p:nvPicPr>
        <p:blipFill>
          <a:blip r:embed="rId3"/>
          <a:stretch>
            <a:fillRect/>
          </a:stretch>
        </p:blipFill>
        <p:spPr>
          <a:xfrm>
            <a:off x="1252086" y="184383"/>
            <a:ext cx="8565683" cy="1390213"/>
          </a:xfrm>
          <a:prstGeom prst="rect">
            <a:avLst/>
          </a:prstGeom>
        </p:spPr>
      </p:pic>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6D135EB-00AF-FFA2-2187-875666429B63}"/>
                  </a:ext>
                </a:extLst>
              </p:cNvPr>
              <p:cNvSpPr txBox="1">
                <a:spLocks/>
              </p:cNvSpPr>
              <p:nvPr/>
            </p:nvSpPr>
            <p:spPr>
              <a:xfrm>
                <a:off x="1569055" y="1766358"/>
                <a:ext cx="7027333" cy="2390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𝑖𝑘</m:t>
                        </m:r>
                      </m:sub>
                    </m:sSub>
                  </m:oMath>
                </a14:m>
                <a:r>
                  <a:rPr lang="zh-CN" altLang="en-US" dirty="0"/>
                  <a:t>表示发射功率</a:t>
                </a:r>
                <a:endParaRPr lang="en-US" altLang="zh-CN" dirty="0"/>
              </a:p>
              <a:p>
                <a:pPr marL="0" indent="0">
                  <a:buNone/>
                </a:pP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𝑔</m:t>
                        </m:r>
                      </m:e>
                      <m:sub>
                        <m:r>
                          <a:rPr lang="en-US" altLang="zh-CN" b="0" i="1" dirty="0" smtClean="0">
                            <a:latin typeface="Cambria Math" panose="02040503050406030204" pitchFamily="18" charset="0"/>
                          </a:rPr>
                          <m:t>𝑖𝑘</m:t>
                        </m:r>
                      </m:sub>
                    </m:sSub>
                  </m:oMath>
                </a14:m>
                <a:r>
                  <a:rPr lang="zh-CN" altLang="en-US" dirty="0"/>
                  <a:t>表示信道增益</a:t>
                </a:r>
                <a:endParaRPr lang="en-US" altLang="zh-CN" dirty="0"/>
              </a:p>
              <a:p>
                <a:pPr marL="0" indent="0">
                  <a:buNone/>
                </a:pP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𝑛</m:t>
                        </m:r>
                      </m:e>
                      <m:sub>
                        <m:r>
                          <a:rPr lang="en-US" altLang="zh-CN" b="0" i="1" dirty="0" smtClean="0">
                            <a:latin typeface="Cambria Math" panose="02040503050406030204" pitchFamily="18" charset="0"/>
                          </a:rPr>
                          <m:t>𝑘</m:t>
                        </m:r>
                      </m:sub>
                    </m:sSub>
                  </m:oMath>
                </a14:m>
                <a:r>
                  <a:rPr lang="zh-CN" altLang="en-US" dirty="0"/>
                  <a:t>表示噪声功率</a:t>
                </a:r>
              </a:p>
            </p:txBody>
          </p:sp>
        </mc:Choice>
        <mc:Fallback xmlns="">
          <p:sp>
            <p:nvSpPr>
              <p:cNvPr id="9" name="内容占位符 2">
                <a:extLst>
                  <a:ext uri="{FF2B5EF4-FFF2-40B4-BE49-F238E27FC236}">
                    <a16:creationId xmlns:a16="http://schemas.microsoft.com/office/drawing/2014/main" id="{E6D135EB-00AF-FFA2-2187-875666429B63}"/>
                  </a:ext>
                </a:extLst>
              </p:cNvPr>
              <p:cNvSpPr txBox="1">
                <a:spLocks noRot="1" noChangeAspect="1" noMove="1" noResize="1" noEditPoints="1" noAdjustHandles="1" noChangeArrowheads="1" noChangeShapeType="1" noTextEdit="1"/>
              </p:cNvSpPr>
              <p:nvPr/>
            </p:nvSpPr>
            <p:spPr>
              <a:xfrm>
                <a:off x="1569055" y="1766358"/>
                <a:ext cx="7027333" cy="2390775"/>
              </a:xfrm>
              <a:prstGeom prst="rect">
                <a:avLst/>
              </a:prstGeom>
              <a:blipFill>
                <a:blip r:embed="rId4"/>
                <a:stretch>
                  <a:fillRect t="-45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980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0A3942A-E01A-1183-3D67-072D19C387A1}"/>
                  </a:ext>
                </a:extLst>
              </p:cNvPr>
              <p:cNvSpPr>
                <a:spLocks noGrp="1"/>
              </p:cNvSpPr>
              <p:nvPr>
                <p:ph idx="1"/>
              </p:nvPr>
            </p:nvSpPr>
            <p:spPr>
              <a:xfrm>
                <a:off x="838200" y="457199"/>
                <a:ext cx="10515600" cy="1549402"/>
              </a:xfrm>
            </p:spPr>
            <p:txBody>
              <a:bodyPr>
                <a:normAutofit/>
              </a:bodyPr>
              <a:lstStyle/>
              <a:p>
                <a:pPr marL="0" indent="0">
                  <a:buNone/>
                </a:pPr>
                <a:r>
                  <a:rPr lang="zh-CN" altLang="en-US" dirty="0"/>
                  <a:t>设定</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𝜀</m:t>
                        </m:r>
                      </m:e>
                      <m:sub>
                        <m:r>
                          <m:rPr>
                            <m:sty m:val="p"/>
                          </m:rPr>
                          <a:rPr lang="en-US" altLang="zh-CN" i="1" dirty="0">
                            <a:latin typeface="Cambria Math" panose="02040503050406030204" pitchFamily="18" charset="0"/>
                          </a:rPr>
                          <m:t>i</m:t>
                        </m:r>
                      </m:sub>
                    </m:sSub>
                  </m:oMath>
                </a14:m>
                <a:r>
                  <a:rPr lang="zh-CN" altLang="en-US" dirty="0"/>
                  <a:t>来表示中断概率</a:t>
                </a:r>
                <a:r>
                  <a:rPr lang="en-US" altLang="zh-CN" b="1" dirty="0"/>
                  <a:t>secrecy outage probability</a:t>
                </a:r>
              </a:p>
              <a:p>
                <a:pPr marL="0" indent="0">
                  <a:buNone/>
                </a:pPr>
                <a:r>
                  <a:rPr lang="en-US" altLang="zh-CN" b="1" dirty="0"/>
                  <a:t>	</a:t>
                </a:r>
                <a:r>
                  <a:rPr lang="zh-CN" altLang="en-US" dirty="0"/>
                  <a:t>由于窃听者可能故意隐藏其位置，因此无法准确获得</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𝑔</m:t>
                        </m:r>
                      </m:e>
                      <m:sub>
                        <m:r>
                          <a:rPr lang="en-US" altLang="zh-CN" dirty="0">
                            <a:latin typeface="Cambria Math" panose="02040503050406030204" pitchFamily="18" charset="0"/>
                          </a:rPr>
                          <m:t>𝑖𝑘𝐸</m:t>
                        </m:r>
                      </m:sub>
                    </m:sSub>
                  </m:oMath>
                </a14:m>
                <a:r>
                  <a:rPr lang="zh-CN" altLang="en-US" dirty="0"/>
                  <a:t>的值，假设 </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𝑔</m:t>
                        </m:r>
                      </m:e>
                      <m:sub>
                        <m:r>
                          <a:rPr lang="en-US" altLang="zh-CN" dirty="0">
                            <a:latin typeface="Cambria Math" panose="02040503050406030204" pitchFamily="18" charset="0"/>
                          </a:rPr>
                          <m:t>𝑖𝑘𝐸</m:t>
                        </m:r>
                      </m:sub>
                    </m:sSub>
                  </m:oMath>
                </a14:m>
                <a:r>
                  <a:rPr lang="zh-CN" altLang="en-US" dirty="0"/>
                  <a:t>服从指数分布，均值等于 </a:t>
                </a:r>
                <a14:m>
                  <m:oMath xmlns:m="http://schemas.openxmlformats.org/officeDocument/2006/math">
                    <m:sSub>
                      <m:sSubPr>
                        <m:ctrlPr>
                          <a:rPr lang="en-US" altLang="zh-CN" i="1" dirty="0">
                            <a:latin typeface="Cambria Math" panose="02040503050406030204" pitchFamily="18" charset="0"/>
                          </a:rPr>
                        </m:ctrlPr>
                      </m:sSubPr>
                      <m:e>
                        <m:r>
                          <m:rPr>
                            <m:nor/>
                          </m:rPr>
                          <a:rPr lang="el-GR" altLang="zh-CN"/>
                          <m:t>α</m:t>
                        </m:r>
                      </m:e>
                      <m:sub>
                        <m:r>
                          <a:rPr lang="en-US" altLang="zh-CN" dirty="0">
                            <a:latin typeface="Cambria Math" panose="02040503050406030204" pitchFamily="18" charset="0"/>
                          </a:rPr>
                          <m:t>𝑖𝐸</m:t>
                        </m:r>
                      </m:sub>
                    </m:sSub>
                  </m:oMath>
                </a14:m>
                <a:r>
                  <a:rPr lang="zh-CN" altLang="en-US" dirty="0"/>
                  <a:t>，以如下公式表示</a:t>
                </a:r>
                <a:endParaRPr lang="en-US" altLang="zh-CN" dirty="0"/>
              </a:p>
              <a:p>
                <a:pPr marL="0" indent="0">
                  <a:buNone/>
                </a:pPr>
                <a:endParaRPr lang="en-US" altLang="zh-CN" b="1"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10A3942A-E01A-1183-3D67-072D19C387A1}"/>
                  </a:ext>
                </a:extLst>
              </p:cNvPr>
              <p:cNvSpPr>
                <a:spLocks noGrp="1" noRot="1" noChangeAspect="1" noMove="1" noResize="1" noEditPoints="1" noAdjustHandles="1" noChangeArrowheads="1" noChangeShapeType="1" noTextEdit="1"/>
              </p:cNvSpPr>
              <p:nvPr>
                <p:ph idx="1"/>
              </p:nvPr>
            </p:nvSpPr>
            <p:spPr>
              <a:xfrm>
                <a:off x="838200" y="457199"/>
                <a:ext cx="10515600" cy="1549402"/>
              </a:xfrm>
              <a:blipFill>
                <a:blip r:embed="rId2"/>
                <a:stretch>
                  <a:fillRect l="-1217" t="-669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C9C7015-9EB2-58DE-312D-D7C88F2A803F}"/>
              </a:ext>
            </a:extLst>
          </p:cNvPr>
          <p:cNvPicPr>
            <a:picLocks noChangeAspect="1"/>
          </p:cNvPicPr>
          <p:nvPr/>
        </p:nvPicPr>
        <p:blipFill>
          <a:blip r:embed="rId3"/>
          <a:stretch>
            <a:fillRect/>
          </a:stretch>
        </p:blipFill>
        <p:spPr>
          <a:xfrm>
            <a:off x="1545452" y="4901541"/>
            <a:ext cx="4948103" cy="1806664"/>
          </a:xfrm>
          <a:prstGeom prst="rect">
            <a:avLst/>
          </a:prstGeom>
        </p:spPr>
      </p:pic>
      <mc:AlternateContent xmlns:mc="http://schemas.openxmlformats.org/markup-compatibility/2006" xmlns:a14="http://schemas.microsoft.com/office/drawing/2010/main">
        <mc:Choice Requires="a14">
          <p:sp>
            <p:nvSpPr>
              <p:cNvPr id="14" name="内容占位符 2">
                <a:extLst>
                  <a:ext uri="{FF2B5EF4-FFF2-40B4-BE49-F238E27FC236}">
                    <a16:creationId xmlns:a16="http://schemas.microsoft.com/office/drawing/2014/main" id="{09259747-94FA-A10A-94C0-63A7563C32A0}"/>
                  </a:ext>
                </a:extLst>
              </p:cNvPr>
              <p:cNvSpPr txBox="1">
                <a:spLocks/>
              </p:cNvSpPr>
              <p:nvPr/>
            </p:nvSpPr>
            <p:spPr>
              <a:xfrm>
                <a:off x="1011188" y="4472758"/>
                <a:ext cx="10515600" cy="833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b="1" dirty="0"/>
                  <a:t>由此可以得出通过变量</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𝑖</m:t>
                        </m:r>
                      </m:sub>
                    </m:sSub>
                    <m:r>
                      <a:rPr lang="zh-CN" altLang="en-US" i="1" dirty="0">
                        <a:latin typeface="Cambria Math" panose="02040503050406030204" pitchFamily="18" charset="0"/>
                      </a:rPr>
                      <m:t>、</m:t>
                    </m:r>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m:rPr>
                            <m:sty m:val="p"/>
                          </m:rPr>
                          <a:rPr lang="en-US" altLang="zh-CN" i="1" dirty="0">
                            <a:latin typeface="Cambria Math" panose="02040503050406030204" pitchFamily="18" charset="0"/>
                          </a:rPr>
                          <m:t>i</m:t>
                        </m:r>
                      </m:sub>
                    </m:sSub>
                  </m:oMath>
                </a14:m>
                <a:r>
                  <a:rPr lang="zh-CN" altLang="en-US" b="1" dirty="0"/>
                  <a:t>和</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𝜀</m:t>
                        </m:r>
                      </m:e>
                      <m:sub>
                        <m:r>
                          <m:rPr>
                            <m:sty m:val="p"/>
                          </m:rPr>
                          <a:rPr lang="en-US" altLang="zh-CN" i="1" dirty="0">
                            <a:latin typeface="Cambria Math" panose="02040503050406030204" pitchFamily="18" charset="0"/>
                          </a:rPr>
                          <m:t>i</m:t>
                        </m:r>
                      </m:sub>
                    </m:sSub>
                  </m:oMath>
                </a14:m>
                <a:r>
                  <a:rPr lang="zh-CN" altLang="en-US" b="1" dirty="0"/>
                  <a:t>表示</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𝑖𝑘</m:t>
                        </m:r>
                      </m:sub>
                    </m:sSub>
                  </m:oMath>
                </a14:m>
                <a:endParaRPr lang="en-US" altLang="zh-CN" b="1" dirty="0"/>
              </a:p>
              <a:p>
                <a:pPr marL="0" indent="0">
                  <a:buFont typeface="Arial" panose="020B0604020202020204" pitchFamily="34" charset="0"/>
                  <a:buNone/>
                </a:pPr>
                <a:endParaRPr lang="zh-CN" altLang="en-US" dirty="0"/>
              </a:p>
            </p:txBody>
          </p:sp>
        </mc:Choice>
        <mc:Fallback xmlns="">
          <p:sp>
            <p:nvSpPr>
              <p:cNvPr id="14" name="内容占位符 2">
                <a:extLst>
                  <a:ext uri="{FF2B5EF4-FFF2-40B4-BE49-F238E27FC236}">
                    <a16:creationId xmlns:a16="http://schemas.microsoft.com/office/drawing/2014/main" id="{09259747-94FA-A10A-94C0-63A7563C32A0}"/>
                  </a:ext>
                </a:extLst>
              </p:cNvPr>
              <p:cNvSpPr txBox="1">
                <a:spLocks noRot="1" noChangeAspect="1" noMove="1" noResize="1" noEditPoints="1" noAdjustHandles="1" noChangeArrowheads="1" noChangeShapeType="1" noTextEdit="1"/>
              </p:cNvSpPr>
              <p:nvPr/>
            </p:nvSpPr>
            <p:spPr>
              <a:xfrm>
                <a:off x="1011188" y="4472758"/>
                <a:ext cx="10515600" cy="833880"/>
              </a:xfrm>
              <a:prstGeom prst="rect">
                <a:avLst/>
              </a:prstGeom>
              <a:blipFill>
                <a:blip r:embed="rId4"/>
                <a:stretch>
                  <a:fillRect l="-1217" t="-13139"/>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B47D0CC7-DA3A-AD3F-994E-C3151453504C}"/>
              </a:ext>
            </a:extLst>
          </p:cNvPr>
          <p:cNvPicPr>
            <a:picLocks noChangeAspect="1"/>
          </p:cNvPicPr>
          <p:nvPr/>
        </p:nvPicPr>
        <p:blipFill>
          <a:blip r:embed="rId5"/>
          <a:stretch>
            <a:fillRect/>
          </a:stretch>
        </p:blipFill>
        <p:spPr>
          <a:xfrm>
            <a:off x="1995969" y="1844186"/>
            <a:ext cx="6030431" cy="1096442"/>
          </a:xfrm>
          <a:prstGeom prst="rect">
            <a:avLst/>
          </a:prstGeom>
        </p:spPr>
      </p:pic>
      <mc:AlternateContent xmlns:mc="http://schemas.openxmlformats.org/markup-compatibility/2006" xmlns:a14="http://schemas.microsoft.com/office/drawing/2010/main">
        <mc:Choice Requires="a14">
          <p:sp>
            <p:nvSpPr>
              <p:cNvPr id="16" name="内容占位符 2">
                <a:extLst>
                  <a:ext uri="{FF2B5EF4-FFF2-40B4-BE49-F238E27FC236}">
                    <a16:creationId xmlns:a16="http://schemas.microsoft.com/office/drawing/2014/main" id="{50C59543-6349-601C-6AC9-50450BDD47BA}"/>
                  </a:ext>
                </a:extLst>
              </p:cNvPr>
              <p:cNvSpPr txBox="1">
                <a:spLocks/>
              </p:cNvSpPr>
              <p:nvPr/>
            </p:nvSpPr>
            <p:spPr>
              <a:xfrm>
                <a:off x="1004044" y="3026504"/>
                <a:ext cx="8014279" cy="547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b="1" dirty="0"/>
                  <a:t>卸载速率</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m:rPr>
                            <m:sty m:val="p"/>
                          </m:rPr>
                          <a:rPr lang="en-US" altLang="zh-CN" i="1" dirty="0">
                            <a:latin typeface="Cambria Math" panose="02040503050406030204" pitchFamily="18" charset="0"/>
                          </a:rPr>
                          <m:t>i</m:t>
                        </m:r>
                        <m:r>
                          <a:rPr lang="en-US" altLang="zh-CN" b="0" i="1" dirty="0" smtClean="0">
                            <a:latin typeface="Cambria Math" panose="02040503050406030204" pitchFamily="18" charset="0"/>
                          </a:rPr>
                          <m:t>𝑘</m:t>
                        </m:r>
                      </m:sub>
                    </m:sSub>
                  </m:oMath>
                </a14:m>
                <a:r>
                  <a:rPr lang="zh-CN" altLang="en-US" dirty="0"/>
                  <a:t>即可表示为</a:t>
                </a:r>
              </a:p>
            </p:txBody>
          </p:sp>
        </mc:Choice>
        <mc:Fallback xmlns="">
          <p:sp>
            <p:nvSpPr>
              <p:cNvPr id="16" name="内容占位符 2">
                <a:extLst>
                  <a:ext uri="{FF2B5EF4-FFF2-40B4-BE49-F238E27FC236}">
                    <a16:creationId xmlns:a16="http://schemas.microsoft.com/office/drawing/2014/main" id="{50C59543-6349-601C-6AC9-50450BDD47BA}"/>
                  </a:ext>
                </a:extLst>
              </p:cNvPr>
              <p:cNvSpPr txBox="1">
                <a:spLocks noRot="1" noChangeAspect="1" noMove="1" noResize="1" noEditPoints="1" noAdjustHandles="1" noChangeArrowheads="1" noChangeShapeType="1" noTextEdit="1"/>
              </p:cNvSpPr>
              <p:nvPr/>
            </p:nvSpPr>
            <p:spPr>
              <a:xfrm>
                <a:off x="1004044" y="3026504"/>
                <a:ext cx="8014279" cy="547731"/>
              </a:xfrm>
              <a:prstGeom prst="rect">
                <a:avLst/>
              </a:prstGeom>
              <a:blipFill>
                <a:blip r:embed="rId6"/>
                <a:stretch>
                  <a:fillRect l="-1598" t="-18889" b="-17778"/>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DF20A517-7377-014E-AE9A-C69CDF90B655}"/>
              </a:ext>
            </a:extLst>
          </p:cNvPr>
          <p:cNvPicPr>
            <a:picLocks noChangeAspect="1"/>
          </p:cNvPicPr>
          <p:nvPr/>
        </p:nvPicPr>
        <p:blipFill>
          <a:blip r:embed="rId7"/>
          <a:stretch>
            <a:fillRect/>
          </a:stretch>
        </p:blipFill>
        <p:spPr>
          <a:xfrm>
            <a:off x="4951627" y="2840481"/>
            <a:ext cx="5495765" cy="1446254"/>
          </a:xfrm>
          <a:prstGeom prst="rect">
            <a:avLst/>
          </a:prstGeom>
        </p:spPr>
      </p:pic>
    </p:spTree>
    <p:extLst>
      <p:ext uri="{BB962C8B-B14F-4D97-AF65-F5344CB8AC3E}">
        <p14:creationId xmlns:p14="http://schemas.microsoft.com/office/powerpoint/2010/main" val="75317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8350B-8506-1F2F-83F9-8D5EC143F27A}"/>
              </a:ext>
            </a:extLst>
          </p:cNvPr>
          <p:cNvSpPr>
            <a:spLocks noGrp="1"/>
          </p:cNvSpPr>
          <p:nvPr>
            <p:ph type="title"/>
          </p:nvPr>
        </p:nvSpPr>
        <p:spPr/>
        <p:txBody>
          <a:bodyPr/>
          <a:lstStyle/>
          <a:p>
            <a:r>
              <a:rPr lang="en-US" altLang="zh-CN" dirty="0"/>
              <a:t>3.</a:t>
            </a:r>
            <a:r>
              <a:rPr lang="zh-CN" altLang="en-US" dirty="0"/>
              <a:t>单无线设备场景的问题描述</a:t>
            </a:r>
          </a:p>
        </p:txBody>
      </p:sp>
      <p:grpSp>
        <p:nvGrpSpPr>
          <p:cNvPr id="4" name="组合 3">
            <a:extLst>
              <a:ext uri="{FF2B5EF4-FFF2-40B4-BE49-F238E27FC236}">
                <a16:creationId xmlns:a16="http://schemas.microsoft.com/office/drawing/2014/main" id="{97E1AA8F-114A-C536-8F12-166B24801220}"/>
              </a:ext>
            </a:extLst>
          </p:cNvPr>
          <p:cNvGrpSpPr/>
          <p:nvPr/>
        </p:nvGrpSpPr>
        <p:grpSpPr>
          <a:xfrm>
            <a:off x="284047" y="1690688"/>
            <a:ext cx="11232383" cy="2657846"/>
            <a:chOff x="343313" y="3276944"/>
            <a:chExt cx="11232383" cy="2657846"/>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6AF28904-B721-DE14-04AA-D64EB446306E}"/>
                    </a:ext>
                  </a:extLst>
                </p:cNvPr>
                <p:cNvSpPr txBox="1">
                  <a:spLocks/>
                </p:cNvSpPr>
                <p:nvPr/>
              </p:nvSpPr>
              <p:spPr>
                <a:xfrm>
                  <a:off x="982133" y="3429000"/>
                  <a:ext cx="5715000" cy="2353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任务的总时延</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𝐿</m:t>
                          </m:r>
                        </m:e>
                        <m:sub>
                          <m:r>
                            <a:rPr lang="en-US" altLang="zh-CN" b="0" i="1" dirty="0" smtClean="0">
                              <a:latin typeface="Cambria Math" panose="02040503050406030204" pitchFamily="18" charset="0"/>
                            </a:rPr>
                            <m:t>𝑖</m:t>
                          </m:r>
                        </m:sub>
                      </m:sSub>
                    </m:oMath>
                  </a14:m>
                  <a:r>
                    <a:rPr lang="zh-CN" altLang="en-US" dirty="0"/>
                    <a:t>为本地执行时间和边缘执行时间的最大值，表示为</a:t>
                  </a:r>
                </a:p>
              </p:txBody>
            </p:sp>
          </mc:Choice>
          <mc:Fallback xmlns="">
            <p:sp>
              <p:nvSpPr>
                <p:cNvPr id="5" name="内容占位符 2">
                  <a:extLst>
                    <a:ext uri="{FF2B5EF4-FFF2-40B4-BE49-F238E27FC236}">
                      <a16:creationId xmlns:a16="http://schemas.microsoft.com/office/drawing/2014/main" id="{6AF28904-B721-DE14-04AA-D64EB446306E}"/>
                    </a:ext>
                  </a:extLst>
                </p:cNvPr>
                <p:cNvSpPr txBox="1">
                  <a:spLocks noRot="1" noChangeAspect="1" noMove="1" noResize="1" noEditPoints="1" noAdjustHandles="1" noChangeArrowheads="1" noChangeShapeType="1" noTextEdit="1"/>
                </p:cNvSpPr>
                <p:nvPr/>
              </p:nvSpPr>
              <p:spPr>
                <a:xfrm>
                  <a:off x="982133" y="3429000"/>
                  <a:ext cx="5715000" cy="2353734"/>
                </a:xfrm>
                <a:prstGeom prst="rect">
                  <a:avLst/>
                </a:prstGeom>
                <a:blipFill>
                  <a:blip r:embed="rId2"/>
                  <a:stretch>
                    <a:fillRect l="-2132" t="-440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70828F7-A9F6-C67E-4587-1CF361230713}"/>
                </a:ext>
              </a:extLst>
            </p:cNvPr>
            <p:cNvPicPr>
              <a:picLocks noChangeAspect="1"/>
            </p:cNvPicPr>
            <p:nvPr/>
          </p:nvPicPr>
          <p:blipFill>
            <a:blip r:embed="rId3"/>
            <a:stretch>
              <a:fillRect/>
            </a:stretch>
          </p:blipFill>
          <p:spPr>
            <a:xfrm>
              <a:off x="7736585" y="3276944"/>
              <a:ext cx="3839111" cy="2657846"/>
            </a:xfrm>
            <a:prstGeom prst="rect">
              <a:avLst/>
            </a:prstGeom>
          </p:spPr>
        </p:pic>
        <p:pic>
          <p:nvPicPr>
            <p:cNvPr id="7" name="图片 6">
              <a:extLst>
                <a:ext uri="{FF2B5EF4-FFF2-40B4-BE49-F238E27FC236}">
                  <a16:creationId xmlns:a16="http://schemas.microsoft.com/office/drawing/2014/main" id="{78EEB8D6-F753-AC61-07B2-98A8501CD363}"/>
                </a:ext>
              </a:extLst>
            </p:cNvPr>
            <p:cNvPicPr>
              <a:picLocks noChangeAspect="1"/>
            </p:cNvPicPr>
            <p:nvPr/>
          </p:nvPicPr>
          <p:blipFill>
            <a:blip r:embed="rId4"/>
            <a:stretch>
              <a:fillRect/>
            </a:stretch>
          </p:blipFill>
          <p:spPr>
            <a:xfrm>
              <a:off x="343313" y="4498653"/>
              <a:ext cx="7393272" cy="1214692"/>
            </a:xfrm>
            <a:prstGeom prst="rect">
              <a:avLst/>
            </a:prstGeom>
          </p:spPr>
        </p:pic>
      </p:grpSp>
      <p:sp>
        <p:nvSpPr>
          <p:cNvPr id="9" name="内容占位符 8">
            <a:extLst>
              <a:ext uri="{FF2B5EF4-FFF2-40B4-BE49-F238E27FC236}">
                <a16:creationId xmlns:a16="http://schemas.microsoft.com/office/drawing/2014/main" id="{4ED67404-47B6-E236-7FED-43FB57C78643}"/>
              </a:ext>
            </a:extLst>
          </p:cNvPr>
          <p:cNvSpPr>
            <a:spLocks noGrp="1"/>
          </p:cNvSpPr>
          <p:nvPr>
            <p:ph idx="1"/>
          </p:nvPr>
        </p:nvSpPr>
        <p:spPr>
          <a:xfrm>
            <a:off x="1000830" y="4692249"/>
            <a:ext cx="10515600" cy="1147763"/>
          </a:xfrm>
        </p:spPr>
        <p:txBody>
          <a:bodyPr/>
          <a:lstStyle/>
          <a:p>
            <a:pPr marL="0" indent="0">
              <a:buNone/>
            </a:pPr>
            <a:r>
              <a:rPr lang="zh-CN" altLang="en-US" dirty="0"/>
              <a:t>总时延应当小于截止时间，作为一个约束条件</a:t>
            </a:r>
          </a:p>
        </p:txBody>
      </p:sp>
    </p:spTree>
    <p:extLst>
      <p:ext uri="{BB962C8B-B14F-4D97-AF65-F5344CB8AC3E}">
        <p14:creationId xmlns:p14="http://schemas.microsoft.com/office/powerpoint/2010/main" val="3661457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68C0DB8-32BB-F33B-34CD-FB5297708184}"/>
                  </a:ext>
                </a:extLst>
              </p:cNvPr>
              <p:cNvSpPr>
                <a:spLocks noGrp="1"/>
              </p:cNvSpPr>
              <p:nvPr>
                <p:ph idx="1"/>
              </p:nvPr>
            </p:nvSpPr>
            <p:spPr>
              <a:xfrm>
                <a:off x="635000" y="801159"/>
                <a:ext cx="10515600" cy="904344"/>
              </a:xfrm>
            </p:spPr>
            <p:txBody>
              <a:bodyPr/>
              <a:lstStyle/>
              <a:p>
                <a:pPr marL="0" indent="0">
                  <a:buNone/>
                </a:pPr>
                <a:r>
                  <a:rPr lang="zh-CN" altLang="en-US" b="0" i="0" dirty="0">
                    <a:effectLst/>
                    <a:latin typeface="-apple-system"/>
                  </a:rPr>
                  <a:t>文中以计算卸载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𝑖</m:t>
                        </m:r>
                      </m:sub>
                    </m:sSub>
                    <m:r>
                      <a:rPr lang="zh-CN" altLang="en-US" i="1" dirty="0">
                        <a:latin typeface="Cambria Math" panose="02040503050406030204" pitchFamily="18" charset="0"/>
                      </a:rPr>
                      <m:t>、</m:t>
                    </m:r>
                  </m:oMath>
                </a14:m>
                <a:r>
                  <a:rPr lang="zh-CN" altLang="en-US" b="0" i="0" dirty="0">
                    <a:effectLst/>
                    <a:latin typeface="-apple-system"/>
                  </a:rPr>
                  <a:t>资源分配</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m:rPr>
                            <m:sty m:val="p"/>
                          </m:rPr>
                          <a:rPr lang="en-US" altLang="zh-CN" i="1" dirty="0">
                            <a:latin typeface="Cambria Math" panose="02040503050406030204" pitchFamily="18" charset="0"/>
                          </a:rPr>
                          <m:t>i</m:t>
                        </m:r>
                      </m:sub>
                    </m:sSub>
                  </m:oMath>
                </a14:m>
                <a:r>
                  <a:rPr lang="zh-CN" altLang="en-US" b="1" dirty="0"/>
                  <a:t>和</a:t>
                </a:r>
                <a:r>
                  <a:rPr lang="zh-CN" altLang="en-US" b="0" i="0" dirty="0">
                    <a:effectLst/>
                    <a:latin typeface="-apple-system"/>
                  </a:rPr>
                  <a:t>保密配置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𝜀</m:t>
                        </m:r>
                      </m:e>
                      <m:sub>
                        <m:r>
                          <m:rPr>
                            <m:sty m:val="p"/>
                          </m:rPr>
                          <a:rPr lang="en-US" altLang="zh-CN" i="1" dirty="0">
                            <a:latin typeface="Cambria Math" panose="02040503050406030204" pitchFamily="18" charset="0"/>
                          </a:rPr>
                          <m:t>i</m:t>
                        </m:r>
                      </m:sub>
                    </m:sSub>
                    <m:r>
                      <a:rPr lang="en-US" altLang="zh-CN" i="1" dirty="0">
                        <a:latin typeface="Cambria Math" panose="02040503050406030204" pitchFamily="18" charset="0"/>
                      </a:rPr>
                      <m:t> </m:t>
                    </m:r>
                  </m:oMath>
                </a14:m>
                <a:r>
                  <a:rPr lang="zh-CN" altLang="en-US" b="0" i="0" dirty="0">
                    <a:effectLst/>
                    <a:latin typeface="-apple-system"/>
                  </a:rPr>
                  <a:t>联合优化，以最小化无线设备的能耗</a:t>
                </a:r>
                <a:endParaRPr lang="zh-CN" altLang="en-US" dirty="0"/>
              </a:p>
            </p:txBody>
          </p:sp>
        </mc:Choice>
        <mc:Fallback xmlns="">
          <p:sp>
            <p:nvSpPr>
              <p:cNvPr id="3" name="内容占位符 2">
                <a:extLst>
                  <a:ext uri="{FF2B5EF4-FFF2-40B4-BE49-F238E27FC236}">
                    <a16:creationId xmlns:a16="http://schemas.microsoft.com/office/drawing/2014/main" id="{268C0DB8-32BB-F33B-34CD-FB5297708184}"/>
                  </a:ext>
                </a:extLst>
              </p:cNvPr>
              <p:cNvSpPr>
                <a:spLocks noGrp="1" noRot="1" noChangeAspect="1" noMove="1" noResize="1" noEditPoints="1" noAdjustHandles="1" noChangeArrowheads="1" noChangeShapeType="1" noTextEdit="1"/>
              </p:cNvSpPr>
              <p:nvPr>
                <p:ph idx="1"/>
              </p:nvPr>
            </p:nvSpPr>
            <p:spPr>
              <a:xfrm>
                <a:off x="635000" y="801159"/>
                <a:ext cx="10515600" cy="904344"/>
              </a:xfrm>
              <a:blipFill>
                <a:blip r:embed="rId2"/>
                <a:stretch>
                  <a:fillRect l="-1159" t="-11409" r="-174" b="-12752"/>
                </a:stretch>
              </a:blipFill>
            </p:spPr>
            <p:txBody>
              <a:bodyPr/>
              <a:lstStyle/>
              <a:p>
                <a:r>
                  <a:rPr lang="zh-CN" altLang="en-US">
                    <a:noFill/>
                  </a:rPr>
                  <a:t> </a:t>
                </a:r>
              </a:p>
            </p:txBody>
          </p:sp>
        </mc:Fallback>
      </mc:AlternateContent>
      <p:sp>
        <p:nvSpPr>
          <p:cNvPr id="6" name="内容占位符 2">
            <a:extLst>
              <a:ext uri="{FF2B5EF4-FFF2-40B4-BE49-F238E27FC236}">
                <a16:creationId xmlns:a16="http://schemas.microsoft.com/office/drawing/2014/main" id="{24E0718B-7B86-1537-A0A8-F97974040967}"/>
              </a:ext>
            </a:extLst>
          </p:cNvPr>
          <p:cNvSpPr txBox="1">
            <a:spLocks/>
          </p:cNvSpPr>
          <p:nvPr/>
        </p:nvSpPr>
        <p:spPr>
          <a:xfrm>
            <a:off x="1010735" y="5104196"/>
            <a:ext cx="2345267" cy="1753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优化问题（</a:t>
            </a:r>
            <a:r>
              <a:rPr lang="en-US" altLang="zh-CN" dirty="0"/>
              <a:t>TECM</a:t>
            </a:r>
            <a:r>
              <a:rPr lang="zh-CN" altLang="en-US" dirty="0"/>
              <a:t>）可以表示如下</a:t>
            </a:r>
          </a:p>
        </p:txBody>
      </p:sp>
      <p:pic>
        <p:nvPicPr>
          <p:cNvPr id="8" name="图片 7">
            <a:extLst>
              <a:ext uri="{FF2B5EF4-FFF2-40B4-BE49-F238E27FC236}">
                <a16:creationId xmlns:a16="http://schemas.microsoft.com/office/drawing/2014/main" id="{E2C7F1AB-AD8F-E98B-5A31-55D90E23D3DF}"/>
              </a:ext>
            </a:extLst>
          </p:cNvPr>
          <p:cNvPicPr>
            <a:picLocks noChangeAspect="1"/>
          </p:cNvPicPr>
          <p:nvPr/>
        </p:nvPicPr>
        <p:blipFill>
          <a:blip r:embed="rId3"/>
          <a:stretch>
            <a:fillRect/>
          </a:stretch>
        </p:blipFill>
        <p:spPr>
          <a:xfrm>
            <a:off x="4007939" y="1524719"/>
            <a:ext cx="7173326" cy="4858428"/>
          </a:xfrm>
          <a:prstGeom prst="rect">
            <a:avLst/>
          </a:prstGeom>
        </p:spPr>
      </p:pic>
      <p:pic>
        <p:nvPicPr>
          <p:cNvPr id="5" name="图片 4">
            <a:extLst>
              <a:ext uri="{FF2B5EF4-FFF2-40B4-BE49-F238E27FC236}">
                <a16:creationId xmlns:a16="http://schemas.microsoft.com/office/drawing/2014/main" id="{C0FFE2A0-0507-3939-BA02-3AE0DEA039B2}"/>
              </a:ext>
            </a:extLst>
          </p:cNvPr>
          <p:cNvPicPr>
            <a:picLocks noChangeAspect="1"/>
          </p:cNvPicPr>
          <p:nvPr/>
        </p:nvPicPr>
        <p:blipFill>
          <a:blip r:embed="rId4"/>
          <a:stretch>
            <a:fillRect/>
          </a:stretch>
        </p:blipFill>
        <p:spPr>
          <a:xfrm>
            <a:off x="451935" y="2735959"/>
            <a:ext cx="4486967" cy="2006457"/>
          </a:xfrm>
          <a:prstGeom prst="rect">
            <a:avLst/>
          </a:prstGeom>
        </p:spPr>
      </p:pic>
    </p:spTree>
    <p:extLst>
      <p:ext uri="{BB962C8B-B14F-4D97-AF65-F5344CB8AC3E}">
        <p14:creationId xmlns:p14="http://schemas.microsoft.com/office/powerpoint/2010/main" val="3099265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2B54A-372F-5493-7F09-7A27BEA543E8}"/>
              </a:ext>
            </a:extLst>
          </p:cNvPr>
          <p:cNvSpPr>
            <a:spLocks noGrp="1"/>
          </p:cNvSpPr>
          <p:nvPr>
            <p:ph type="title"/>
          </p:nvPr>
        </p:nvSpPr>
        <p:spPr/>
        <p:txBody>
          <a:bodyPr/>
          <a:lstStyle/>
          <a:p>
            <a:r>
              <a:rPr lang="en-US" altLang="zh-CN" dirty="0"/>
              <a:t>4.</a:t>
            </a:r>
            <a:r>
              <a:rPr lang="zh-CN" altLang="en-US" dirty="0"/>
              <a:t>问题的层结构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421D1A6-6EF5-52A0-C5C6-49DD58AD1532}"/>
                  </a:ext>
                </a:extLst>
              </p:cNvPr>
              <p:cNvSpPr>
                <a:spLocks noGrp="1"/>
              </p:cNvSpPr>
              <p:nvPr>
                <p:ph idx="1"/>
              </p:nvPr>
            </p:nvSpPr>
            <p:spPr/>
            <p:txBody>
              <a:bodyPr/>
              <a:lstStyle/>
              <a:p>
                <a:pPr marL="0" indent="0">
                  <a:buNone/>
                </a:pPr>
                <a:r>
                  <a:rPr lang="zh-CN" altLang="en-US" dirty="0"/>
                  <a:t>对于给定的二元组</a:t>
                </a:r>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𝑡</m:t>
                        </m:r>
                      </m:e>
                      <m:sub>
                        <m:r>
                          <m:rPr>
                            <m:sty m:val="p"/>
                          </m:rPr>
                          <a:rPr lang="en-US" altLang="zh-CN" i="1" dirty="0">
                            <a:latin typeface="Cambria Math" panose="02040503050406030204" pitchFamily="18" charset="0"/>
                          </a:rPr>
                          <m:t>i</m:t>
                        </m:r>
                      </m:sub>
                    </m:sSub>
                  </m:oMath>
                </a14:m>
                <a:r>
                  <a:rPr lang="en-US" altLang="zh-CN" dirty="0"/>
                  <a:t>,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𝜀</m:t>
                        </m:r>
                      </m:e>
                      <m:sub>
                        <m:r>
                          <m:rPr>
                            <m:sty m:val="p"/>
                          </m:rPr>
                          <a:rPr lang="en-US" altLang="zh-CN" i="1" dirty="0">
                            <a:latin typeface="Cambria Math" panose="02040503050406030204" pitchFamily="18" charset="0"/>
                          </a:rPr>
                          <m:t>i</m:t>
                        </m:r>
                      </m:sub>
                    </m:sSub>
                    <m:r>
                      <a:rPr lang="en-US" altLang="zh-CN" i="1" dirty="0">
                        <a:latin typeface="Cambria Math" panose="02040503050406030204" pitchFamily="18" charset="0"/>
                      </a:rPr>
                      <m:t> </m:t>
                    </m:r>
                  </m:oMath>
                </a14:m>
                <a:r>
                  <a:rPr lang="zh-CN" altLang="en-US" dirty="0"/>
                  <a:t>），子问题（</a:t>
                </a:r>
                <a:r>
                  <a:rPr lang="en-US" altLang="zh-CN" dirty="0"/>
                  <a:t>TECM-Sub</a:t>
                </a:r>
                <a:r>
                  <a:rPr lang="zh-CN" altLang="en-US" dirty="0"/>
                  <a:t>）是一个严格凸问题。于是有了</a:t>
                </a:r>
                <a:r>
                  <a:rPr lang="en-US" altLang="zh-CN" dirty="0"/>
                  <a:t>TECM</a:t>
                </a:r>
                <a:r>
                  <a:rPr lang="zh-CN" altLang="en-US" dirty="0"/>
                  <a:t>问题的以下分解</a:t>
                </a:r>
              </a:p>
            </p:txBody>
          </p:sp>
        </mc:Choice>
        <mc:Fallback xmlns="">
          <p:sp>
            <p:nvSpPr>
              <p:cNvPr id="3" name="内容占位符 2">
                <a:extLst>
                  <a:ext uri="{FF2B5EF4-FFF2-40B4-BE49-F238E27FC236}">
                    <a16:creationId xmlns:a16="http://schemas.microsoft.com/office/drawing/2014/main" id="{F421D1A6-6EF5-52A0-C5C6-49DD58AD1532}"/>
                  </a:ext>
                </a:extLst>
              </p:cNvPr>
              <p:cNvSpPr>
                <a:spLocks noGrp="1" noRot="1" noChangeAspect="1" noMove="1" noResize="1" noEditPoints="1" noAdjustHandles="1" noChangeArrowheads="1" noChangeShapeType="1" noTextEdit="1"/>
              </p:cNvSpPr>
              <p:nvPr>
                <p:ph idx="1"/>
              </p:nvPr>
            </p:nvSpPr>
            <p:spPr>
              <a:blipFill>
                <a:blip r:embed="rId2"/>
                <a:stretch>
                  <a:fillRect l="-1217" t="-2381" r="-75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4745024-89F4-C354-FA60-420D9483C784}"/>
              </a:ext>
            </a:extLst>
          </p:cNvPr>
          <p:cNvPicPr>
            <a:picLocks noChangeAspect="1"/>
          </p:cNvPicPr>
          <p:nvPr/>
        </p:nvPicPr>
        <p:blipFill>
          <a:blip r:embed="rId3"/>
          <a:stretch>
            <a:fillRect/>
          </a:stretch>
        </p:blipFill>
        <p:spPr>
          <a:xfrm>
            <a:off x="2442845" y="3064404"/>
            <a:ext cx="7791959" cy="3247496"/>
          </a:xfrm>
          <a:prstGeom prst="rect">
            <a:avLst/>
          </a:prstGeom>
        </p:spPr>
      </p:pic>
    </p:spTree>
    <p:extLst>
      <p:ext uri="{BB962C8B-B14F-4D97-AF65-F5344CB8AC3E}">
        <p14:creationId xmlns:p14="http://schemas.microsoft.com/office/powerpoint/2010/main" val="11246604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871</Words>
  <Application>Microsoft Office PowerPoint</Application>
  <PresentationFormat>宽屏</PresentationFormat>
  <Paragraphs>62</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-apple-system</vt:lpstr>
      <vt:lpstr>等线</vt:lpstr>
      <vt:lpstr>等线 Light</vt:lpstr>
      <vt:lpstr>Arial</vt:lpstr>
      <vt:lpstr>Cambria Math</vt:lpstr>
      <vt:lpstr>Office 主题​​</vt:lpstr>
      <vt:lpstr>Energy-Efficient_Multi-Access_Mobile_Edge_Computing_With_Secrecy_Provisioning 具有保密配置的节能多路访问移动边缘计算</vt:lpstr>
      <vt:lpstr>1.摘要简介</vt:lpstr>
      <vt:lpstr>目录</vt:lpstr>
      <vt:lpstr>2.保密驱动计算卸载的建模</vt:lpstr>
      <vt:lpstr>PowerPoint 演示文稿</vt:lpstr>
      <vt:lpstr>PowerPoint 演示文稿</vt:lpstr>
      <vt:lpstr>3.单无线设备场景的问题描述</vt:lpstr>
      <vt:lpstr>PowerPoint 演示文稿</vt:lpstr>
      <vt:lpstr>4.问题的层结构</vt:lpstr>
      <vt:lpstr>PowerPoint 演示文稿</vt:lpstr>
      <vt:lpstr>PowerPoint 演示文稿</vt:lpstr>
      <vt:lpstr>PowerPoint 演示文稿</vt:lpstr>
      <vt:lpstr>PowerPoint 演示文稿</vt:lpstr>
      <vt:lpstr>5.解决TECM问题提出的算法</vt:lpstr>
      <vt:lpstr>PowerPoint 演示文稿</vt:lpstr>
      <vt:lpstr>PowerPoint 演示文稿</vt:lpstr>
      <vt:lpstr>感谢观看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具有保密配置的节能多路访问移动边缘计算</dc:title>
  <dc:creator>武轩 张</dc:creator>
  <cp:lastModifiedBy>武轩 张</cp:lastModifiedBy>
  <cp:revision>35</cp:revision>
  <dcterms:created xsi:type="dcterms:W3CDTF">2023-09-18T13:25:21Z</dcterms:created>
  <dcterms:modified xsi:type="dcterms:W3CDTF">2023-09-26T02:12:37Z</dcterms:modified>
</cp:coreProperties>
</file>