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90C75-40B3-4148-BBC2-369E1445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80258-7198-4BA0-B223-AF9785D6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17475-108A-4878-8389-748C6273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E8136-F4BD-4D00-816B-7F9367C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53EC9-6AEE-4A2E-B9CA-48BF470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BFAD-56E5-4401-B523-30A79DB1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8406C-3962-4C6D-ACF9-7E8FB013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B9F38-E75E-4290-B31F-27C3699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712B8-308C-406F-BA61-5069765B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8F6DD-B9CD-4BE6-9111-7F061A9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3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6035E-8524-46B2-9E22-9EDD74D2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2676F-95F5-42E6-9CB9-55BC402A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DE87-E217-499A-83E6-06B53A5A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9B134-C432-4ABA-BAC2-9B79411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15B66-1263-4CCA-935B-292A7BE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4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5A09-5576-4A27-8475-F09A441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19540-FE76-450E-B502-F0B254FE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777CA-2A58-4DBF-82FE-DD916771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386C3-F21B-4680-A226-23DFA450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B0C0D-D76C-4537-BEAA-A61CEF0F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55C2B-463A-4855-8CA0-AE6F4459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EBBAB-4709-4982-B1DB-88D49473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3760F-C5AA-4A80-A363-09BC90BC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A7113-C2CC-47C1-9796-09814626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2D6C6-57E5-41A1-A51A-7C74FB4A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225A7-CE6A-4C1C-AE15-E9AC06A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A6A59-311B-4174-B042-D6EE35C5B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F762C-C488-489D-BF7D-F02A0F49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DE696-0767-41DA-9C57-3A7B1780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8DDC3-7407-4031-8542-7B32C596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67746-D532-4D0A-9CF9-B8666031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0005D-406B-4EEF-9479-2C457736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B0C72-1F28-4EAF-A4A0-4F43ADC8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54C67-7110-4300-BF83-12DEAAB6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E00BED-7F67-4A92-8774-9B33A696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DF24A-704C-46CD-A61E-6E63BEF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289ED-D745-4597-BAF9-54E63F43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0975D-D9E0-4727-B93F-AF75639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661B4-A313-42CA-8F5B-4D34C80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7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9FDD-46C6-4E51-B7A0-BE42EECD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8D25F-FA2C-4879-9A18-3180B344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3DCFB-3C0B-4D75-8D45-95CD2CEA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E2184-001C-464B-A3AB-4595FFF4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97E8C-585D-46F3-B014-0320358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B29562-6420-4F6C-BBE3-FB31A8C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4FBBB-704E-4BCF-BD35-161CB4FB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AF43-20DF-4EFB-8243-66362CE8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48715-8C1D-4EF7-BA0E-5CDADBA6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98F86-31CB-49C0-B198-966AB998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D6138-B0ED-448E-A17A-ABD6E5F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15C59-1232-404F-B186-7EBD3495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D7BD8-86A4-4927-BA61-7730FA88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7DE1-3F9E-4B82-B4B8-DF5CF522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E9083-4410-4390-B35A-27C6E4C15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A1888-2145-4BFE-A0F1-623ADB80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87943-9511-4B6D-B561-EEB2297A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B244F-964B-44FD-82C0-BB67926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08F05-6CFD-4AD7-AA0E-433EEEF4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09BE4-8723-42BE-9769-D0CBD7C4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CD9CA-C879-4D85-8D81-3A88CFEC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C00AE-D227-489E-9130-825FF0E3C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81D6-A595-46DD-831C-E307D36FF6F8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D9D61-93C0-425B-B4F3-AAA24264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6C0-DCED-413A-A2B8-F13EBED3C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C9C0-2B00-48A9-815A-DE725D937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2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AD74-233C-4940-8161-18EBF6B0E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240624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2C442-5E95-4C3B-9922-8034CE378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  <a:endParaRPr lang="en-US" altLang="zh-CN" dirty="0"/>
          </a:p>
          <a:p>
            <a:r>
              <a:rPr lang="zh-CN" altLang="en-US" dirty="0"/>
              <a:t>多目标深度强化学习</a:t>
            </a:r>
            <a:endParaRPr lang="en-US" altLang="zh-CN" dirty="0"/>
          </a:p>
          <a:p>
            <a:r>
              <a:rPr lang="zh-CN" altLang="en-US" dirty="0"/>
              <a:t>云边环境下基于</a:t>
            </a:r>
            <a:r>
              <a:rPr lang="en-US" altLang="zh-CN" dirty="0"/>
              <a:t>DRL</a:t>
            </a:r>
            <a:r>
              <a:rPr lang="zh-CN" altLang="en-US" dirty="0"/>
              <a:t>的在线卸载算法</a:t>
            </a:r>
          </a:p>
        </p:txBody>
      </p:sp>
    </p:spTree>
    <p:extLst>
      <p:ext uri="{BB962C8B-B14F-4D97-AF65-F5344CB8AC3E}">
        <p14:creationId xmlns:p14="http://schemas.microsoft.com/office/powerpoint/2010/main" val="151470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82D16-A573-69FF-4F4A-66C3D736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01243-BD68-2D13-3131-40EAFA7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700" cy="4351338"/>
          </a:xfrm>
        </p:spPr>
        <p:txBody>
          <a:bodyPr>
            <a:norm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直观上，注意力机制计算每个输入在下一个解码步骤 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t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中的相关程度。 最相关的城市会受到更多关注，并可以被选为下一个访问城市。 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F3F90-8995-7F92-7DD0-01CA981C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387198" y="3622795"/>
            <a:ext cx="4527642" cy="435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F7D488-DCFA-8D68-B265-1B318E4A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40" y="2695225"/>
            <a:ext cx="4334440" cy="31054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8C53FE-DEBD-427E-00BC-D6626D12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969" y="3115416"/>
            <a:ext cx="3553102" cy="3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57907-9B65-F86B-8364-966DE567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二、云边环境下基于</a:t>
            </a:r>
            <a:r>
              <a:rPr lang="en-US" altLang="zh-CN" dirty="0"/>
              <a:t>DRL</a:t>
            </a:r>
            <a:r>
              <a:rPr lang="zh-CN" altLang="en-US" dirty="0"/>
              <a:t>的在线卸载算法</a:t>
            </a:r>
            <a:br>
              <a:rPr lang="en-US" altLang="zh-CN" dirty="0"/>
            </a:br>
            <a:r>
              <a:rPr lang="en-US" altLang="zh-CN" sz="3200" dirty="0"/>
              <a:t>2024 TPDS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1BAE-C5AA-DC2C-4D7A-41CA471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在线任务卸载算法</a:t>
            </a:r>
            <a:endParaRPr lang="en-US" altLang="zh-CN" dirty="0"/>
          </a:p>
          <a:p>
            <a:r>
              <a:rPr lang="zh-CN" altLang="en-US" dirty="0"/>
              <a:t>云边协作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在不预设任务优先级的前提下（不简化卸载决策解空间），提出了基于</a:t>
            </a:r>
            <a:r>
              <a:rPr lang="en-US" altLang="zh-CN" dirty="0"/>
              <a:t>DQN</a:t>
            </a:r>
            <a:r>
              <a:rPr lang="zh-CN" altLang="en-US" dirty="0"/>
              <a:t>（</a:t>
            </a:r>
            <a:r>
              <a:rPr lang="en-US" altLang="zh-CN" dirty="0"/>
              <a:t>Deep Q-networks</a:t>
            </a:r>
            <a:r>
              <a:rPr lang="zh-CN" altLang="en-US" dirty="0"/>
              <a:t>）的任务卸载方法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5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8CE41-7CBC-6E68-8487-4C45C210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0845800" cy="1325563"/>
          </a:xfrm>
        </p:spPr>
        <p:txBody>
          <a:bodyPr/>
          <a:lstStyle/>
          <a:p>
            <a:r>
              <a:rPr lang="zh-CN" altLang="en-US" dirty="0"/>
              <a:t>场景和任务建模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97C7E-578F-D7FC-E437-EA9000E4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0" y="1626393"/>
            <a:ext cx="5346700" cy="39933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调度表示：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每个时刻的调度状态：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6CDC1-4DB2-A5D2-0215-4222B51C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6" y="1555750"/>
            <a:ext cx="5039720" cy="451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7DF12D-4CD4-01CE-E705-53C11D00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2200249"/>
            <a:ext cx="4925112" cy="362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1DCDA-0669-C603-3C67-A504D2030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48"/>
          <a:stretch/>
        </p:blipFill>
        <p:spPr>
          <a:xfrm>
            <a:off x="6266206" y="3663949"/>
            <a:ext cx="4048690" cy="2929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6C7BDC-17FA-D76B-A252-D66BBFF6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0" y="4552136"/>
            <a:ext cx="4801270" cy="2857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9D15F2-D134-25B0-EACB-E1B94896C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50" y="4083026"/>
            <a:ext cx="215295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172C-A559-5B16-15D8-0EE4DE86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21A2-AE9D-AB9E-44A1-7A9576C6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应用程序的响应时间定义为</a:t>
            </a:r>
            <a:r>
              <a:rPr lang="en-US" altLang="zh-CN" sz="2000" b="0" i="0" dirty="0" err="1">
                <a:effectLst/>
                <a:highlight>
                  <a:srgbClr val="FFFFFF"/>
                </a:highlight>
                <a:latin typeface="-apple-system"/>
              </a:rPr>
              <a:t>Tresp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，它表示完成最后一个任务（在时间步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t = n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）后的延迟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sz="2000" dirty="0"/>
              <a:t>Tt </a:t>
            </a:r>
            <a:r>
              <a:rPr lang="zh-CN" altLang="en-US" sz="2000" dirty="0"/>
              <a:t>表示应用程序在时间步 </a:t>
            </a:r>
            <a:r>
              <a:rPr lang="en-US" altLang="zh-CN" sz="2000" dirty="0"/>
              <a:t>t </a:t>
            </a:r>
            <a:r>
              <a:rPr lang="zh-CN" altLang="en-US" sz="2000" dirty="0"/>
              <a:t>的延迟。 由于任务在不同节点上并行执行，</a:t>
            </a:r>
            <a:r>
              <a:rPr lang="en-US" altLang="zh-CN" sz="2000" dirty="0"/>
              <a:t>Tt </a:t>
            </a:r>
            <a:r>
              <a:rPr lang="zh-CN" altLang="en-US" sz="2000" dirty="0"/>
              <a:t>表示时间步 </a:t>
            </a:r>
            <a:r>
              <a:rPr lang="en-US" altLang="zh-CN" sz="2000" dirty="0"/>
              <a:t>t </a:t>
            </a:r>
            <a:r>
              <a:rPr lang="zh-CN" altLang="en-US" sz="2000" dirty="0"/>
              <a:t>处所有已完成任务的最大结束时间。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7CFDB-4E63-D18C-90EE-9EDAB6C5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07" y="2303431"/>
            <a:ext cx="1514686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0EA3AF-D08D-8449-7684-A8E3CEA8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45" y="3715504"/>
            <a:ext cx="2391109" cy="571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E5376A-7666-A1A0-47F3-AF8B53E2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49" y="4407652"/>
            <a:ext cx="3219899" cy="466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8367C8-7D1B-18E3-D316-D46456BF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391" y="5018028"/>
            <a:ext cx="1848108" cy="752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050948-FB9C-1B46-1DDA-1AC1346C0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140" y="5679517"/>
            <a:ext cx="5868219" cy="7049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5AFA7D-CD0C-B764-3229-F9B7704B6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051" y="4890220"/>
            <a:ext cx="213389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FB828C-ED70-C780-4250-0D0AC32473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的计算步骤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FB828C-ED70-C780-4250-0D0AC3247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45934A3-FD22-C216-5453-D30CE166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556895"/>
            <a:ext cx="4319951" cy="5188679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BAD6101-622B-0E58-978A-1F1D29A8E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99306"/>
              </p:ext>
            </p:extLst>
          </p:nvPr>
        </p:nvGraphicFramePr>
        <p:xfrm>
          <a:off x="7188200" y="581183"/>
          <a:ext cx="3422650" cy="591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47998" imgH="8029421" progId="Visio.Drawing.15">
                  <p:embed/>
                </p:oleObj>
              </mc:Choice>
              <mc:Fallback>
                <p:oleObj name="Visio" r:id="rId4" imgW="4647998" imgH="802942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8200" y="581183"/>
                        <a:ext cx="3422650" cy="591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15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212DE-0ACC-61ED-BBAF-A7745D9D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DQN</a:t>
            </a:r>
            <a:r>
              <a:rPr lang="zh-CN" altLang="en-US" dirty="0"/>
              <a:t>的任务卸载方法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026D2-9EE1-E5ED-AC80-4948D4EE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310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使用深度</a:t>
            </a:r>
            <a:r>
              <a:rPr lang="en-US" altLang="zh-CN" sz="2000" dirty="0"/>
              <a:t>Q</a:t>
            </a:r>
            <a:r>
              <a:rPr lang="zh-CN" altLang="en-US" sz="2000" dirty="0"/>
              <a:t>网络（</a:t>
            </a:r>
            <a:r>
              <a:rPr lang="en-US" altLang="zh-CN" sz="2000" dirty="0"/>
              <a:t>DQN</a:t>
            </a:r>
            <a:r>
              <a:rPr lang="zh-CN" altLang="en-US" sz="2000" dirty="0"/>
              <a:t>）算法来训练卸载操作的</a:t>
            </a:r>
            <a:r>
              <a:rPr lang="en-US" altLang="zh-CN" sz="2000" dirty="0"/>
              <a:t>Q</a:t>
            </a:r>
            <a:r>
              <a:rPr lang="zh-CN" altLang="en-US" sz="2000" dirty="0"/>
              <a:t>值预测模型，其中系统状态由运行时环境中的</a:t>
            </a:r>
            <a:r>
              <a:rPr lang="en-US" altLang="zh-CN" sz="2000" dirty="0"/>
              <a:t>F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DEPt</a:t>
            </a:r>
            <a:r>
              <a:rPr lang="zh-CN" altLang="en-US" sz="2000" dirty="0"/>
              <a:t>组成。 当调度操作完成后，将计算相应的奖励。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根据预测的 </a:t>
            </a:r>
            <a:r>
              <a:rPr lang="en-US" altLang="zh-CN" sz="2000" dirty="0"/>
              <a:t>Q </a:t>
            </a:r>
            <a:r>
              <a:rPr lang="zh-CN" altLang="en-US" sz="2000" dirty="0"/>
              <a:t>值选择卸载操作。 通过迭代反馈控制过程，可以在运行时决策过程中逐渐找到最优卸载计划，从而确定每个任务的执行位置。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3F86A-D6D0-BF4B-153F-FC182FE0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99" y="2785982"/>
            <a:ext cx="3853801" cy="17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4884D-1C72-0C65-EB3A-C1CED96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卸载操作的</a:t>
            </a:r>
            <a:r>
              <a:rPr lang="en-US" altLang="zh-CN" dirty="0"/>
              <a:t>Q</a:t>
            </a:r>
            <a:r>
              <a:rPr lang="zh-CN" altLang="en-US" dirty="0"/>
              <a:t>值预测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9D3A-9F2E-C996-FF69-211A52D8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DNN</a:t>
            </a:r>
            <a:r>
              <a:rPr lang="zh-CN" altLang="en-US" dirty="0"/>
              <a:t>拟合</a:t>
            </a:r>
            <a:r>
              <a:rPr lang="en-US" altLang="zh-CN" dirty="0"/>
              <a:t>Q</a:t>
            </a:r>
            <a:r>
              <a:rPr lang="zh-CN" altLang="en-US" dirty="0"/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33B8BC-2152-8C07-718C-C1D31409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" y="2696644"/>
            <a:ext cx="6638754" cy="2382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9469AC-34C7-7E59-36D3-BC00264AF45D}"/>
              </a:ext>
            </a:extLst>
          </p:cNvPr>
          <p:cNvSpPr txBox="1"/>
          <p:nvPr/>
        </p:nvSpPr>
        <p:spPr>
          <a:xfrm>
            <a:off x="7415519" y="2139457"/>
            <a:ext cx="4326955" cy="295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         通过训练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DQN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代理，可以找到不同系统状态下具有最高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Q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值的卸载操作，其中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DQN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算法用于控制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Q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值评估过程。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        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DRL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问题被建模为马尔可夫决策过程（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MDP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），旨在最大化累积奖励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        MDP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表示为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4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元组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S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状态空间、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动作空间、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状态转移函数、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R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奖励函数。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91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9811-1C11-13C9-7553-F002647A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12" y="264963"/>
            <a:ext cx="10515600" cy="832147"/>
          </a:xfrm>
        </p:spPr>
        <p:txBody>
          <a:bodyPr/>
          <a:lstStyle/>
          <a:p>
            <a:r>
              <a:rPr lang="en-US" altLang="zh-CN" dirty="0"/>
              <a:t>MDP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92615-C8CF-CB4D-0DD9-6DC39CFC2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523" y="1319085"/>
                <a:ext cx="11101628" cy="52739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状态空间：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𝐷𝐸𝑃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节点的计算能力</a:t>
                </a:r>
                <a:r>
                  <a:rPr lang="en-US" altLang="zh-CN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F, 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节点间的数据传输速率</a:t>
                </a:r>
                <a:r>
                  <a:rPr lang="en-US" altLang="zh-CN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V, 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时间步</a:t>
                </a:r>
                <a:r>
                  <a:rPr lang="en-US" altLang="zh-CN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t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的任务调度</a:t>
                </a:r>
                <a:r>
                  <a:rPr lang="en-US" altLang="zh-CN" sz="2000" b="0" i="0" dirty="0" err="1">
                    <a:effectLst/>
                    <a:highlight>
                      <a:srgbClr val="FFFFFF"/>
                    </a:highlight>
                    <a:latin typeface="-apple-system"/>
                  </a:rPr>
                  <a:t>DEP_t</a:t>
                </a:r>
                <a:r>
                  <a:rPr lang="en-US" altLang="zh-CN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)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  <a:endParaRPr lang="en-US" altLang="zh-CN" sz="20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	</a:t>
                </a:r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b="0" i="0" dirty="0">
                    <a:effectLst/>
                    <a:highlight>
                      <a:srgbClr val="FFFFFF"/>
                    </a:highlight>
                    <a:latin typeface="-apple-system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1,0,3,0,1,…,0 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i="0" dirty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动作空间：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处的动作表示时间步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处的调度决策。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状态转移函数：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状态转换函数定义为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，它返回在状态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100" dirty="0">
                    <a:latin typeface="Cambria Math" panose="02040503050406030204" pitchFamily="18" charset="0"/>
                  </a:rPr>
                  <a:t>时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后的下一个状态。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 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(1, 0, 3, 0, 1,…, 0))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处执行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𝑡𝑎𝑠𝑘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𝐸𝑆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后，状态转移到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,(1,0,3,2,1,…,0))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奖励函数：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92615-C8CF-CB4D-0DD9-6DC39CFC2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523" y="1319085"/>
                <a:ext cx="11101628" cy="5273951"/>
              </a:xfrm>
              <a:blipFill>
                <a:blip r:embed="rId2"/>
                <a:stretch>
                  <a:fillRect l="-329" t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FB21428-B0AB-0B23-D49D-1C4C7BD1F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49" b="32378"/>
          <a:stretch/>
        </p:blipFill>
        <p:spPr>
          <a:xfrm>
            <a:off x="2533220" y="856883"/>
            <a:ext cx="8658223" cy="462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7C58BF-B604-A17C-D14B-3DD8F6192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1" y="5969870"/>
            <a:ext cx="344853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02ACE-18FC-4C83-940E-22D58233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6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一、用于多目标优化算法的深度强化学习</a:t>
            </a:r>
            <a:br>
              <a:rPr lang="en-US" altLang="zh-CN" dirty="0"/>
            </a:br>
            <a:r>
              <a:rPr lang="en-US" altLang="zh-CN" sz="3200" dirty="0"/>
              <a:t>2021 IEEE Transactions on Cybernetics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29762-E580-434B-A9FF-8F1D5109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485"/>
            <a:ext cx="10515600" cy="37034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这篇文章</a:t>
            </a:r>
            <a:r>
              <a:rPr lang="zh-CN" altLang="en-US" dirty="0">
                <a:solidFill>
                  <a:srgbClr val="FF0000"/>
                </a:solidFill>
              </a:rPr>
              <a:t>提供了</a:t>
            </a:r>
            <a:r>
              <a:rPr lang="zh-CN" altLang="en-US" dirty="0"/>
              <a:t>使用深度强化学习解决</a:t>
            </a:r>
            <a:r>
              <a:rPr lang="zh-CN" altLang="en-US" dirty="0">
                <a:solidFill>
                  <a:srgbClr val="FF0000"/>
                </a:solidFill>
              </a:rPr>
              <a:t>多目标优化问题</a:t>
            </a:r>
            <a:r>
              <a:rPr lang="zh-CN" altLang="en-US" dirty="0"/>
              <a:t>（</a:t>
            </a:r>
            <a:r>
              <a:rPr lang="en-US" altLang="zh-CN" dirty="0"/>
              <a:t>MOP </a:t>
            </a:r>
            <a:r>
              <a:rPr lang="en-US" altLang="zh-CN" dirty="0" err="1"/>
              <a:t>multiobject</a:t>
            </a:r>
            <a:r>
              <a:rPr lang="en-US" altLang="zh-CN" dirty="0"/>
              <a:t> optimization problem</a:t>
            </a:r>
            <a:r>
              <a:rPr lang="zh-CN" altLang="en-US" dirty="0"/>
              <a:t>）的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zh-CN" altLang="en-US" dirty="0"/>
              <a:t>（思路）：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采用分解策略（</a:t>
            </a:r>
            <a:r>
              <a:rPr lang="en-US" altLang="zh-CN" dirty="0"/>
              <a:t>Decomposition Framework</a:t>
            </a:r>
            <a:r>
              <a:rPr lang="zh-CN" altLang="en-US" dirty="0"/>
              <a:t>）将</a:t>
            </a:r>
            <a:r>
              <a:rPr lang="en-US" altLang="zh-CN" dirty="0"/>
              <a:t>MOP</a:t>
            </a:r>
            <a:r>
              <a:rPr lang="zh-CN" altLang="en-US" dirty="0"/>
              <a:t>分解为多个子问题。每个子问题都被建模为神经网络。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根据基于邻域的参数传递策略和</a:t>
            </a:r>
            <a:r>
              <a:rPr lang="en-US" altLang="zh-CN" dirty="0"/>
              <a:t>Actor-Critic</a:t>
            </a:r>
            <a:r>
              <a:rPr lang="zh-CN" altLang="en-US" dirty="0"/>
              <a:t>训练算法协同优化所有子问题的模型参数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0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6A21F-2ABB-4A2F-8BE2-2E541FDB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Decomposition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696D9-694C-4F83-B504-9823F49C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9450" cy="4351338"/>
          </a:xfrm>
        </p:spPr>
        <p:txBody>
          <a:bodyPr/>
          <a:lstStyle/>
          <a:p>
            <a:r>
              <a:rPr lang="zh-CN" altLang="en-US" dirty="0"/>
              <a:t>使用加权和法求</a:t>
            </a:r>
            <a:r>
              <a:rPr lang="en-US" altLang="zh-CN" dirty="0"/>
              <a:t>Pareto front</a:t>
            </a:r>
            <a:r>
              <a:rPr lang="zh-CN" altLang="en-US" dirty="0"/>
              <a:t>（</a:t>
            </a:r>
            <a:r>
              <a:rPr lang="en-US" altLang="zh-CN" dirty="0"/>
              <a:t>PF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PF</a:t>
            </a:r>
            <a:r>
              <a:rPr lang="zh-CN" altLang="en-US" dirty="0"/>
              <a:t>可以由求解所有</a:t>
            </a:r>
            <a:r>
              <a:rPr lang="en-US" altLang="zh-CN" dirty="0"/>
              <a:t>N</a:t>
            </a:r>
            <a:r>
              <a:rPr lang="zh-CN" altLang="en-US" dirty="0"/>
              <a:t>个子问题得到的解构成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C8DFB-5C32-43E1-18AC-19C3D69F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97" y="1341402"/>
            <a:ext cx="4825051" cy="3498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69AA46-875F-4DF4-E7B3-41B590F9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18" y="3429000"/>
            <a:ext cx="4401164" cy="905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4D569-9652-2F6C-E434-9B877A69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677" y="2848627"/>
            <a:ext cx="193384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6A21F-2ABB-4A2F-8BE2-2E541FDB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4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 Neighborhood-Based Parameter-Transfer Strategy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696D9-694C-4F83-B504-9823F49C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49" y="1825625"/>
            <a:ext cx="702945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将每个子问题建模为神经网络，通过</a:t>
            </a:r>
            <a:r>
              <a:rPr lang="en-US" altLang="zh-CN" sz="2000" dirty="0"/>
              <a:t>DRL</a:t>
            </a:r>
            <a:r>
              <a:rPr lang="zh-CN" altLang="en-US" sz="2000" dirty="0"/>
              <a:t>解决子问题，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通过基于邻域的参数传递策略以协作方式求解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N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个子问题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0D3022-AA31-3DEC-F101-BDFBE96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27" y="1825625"/>
            <a:ext cx="4249096" cy="36941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98EA1F-94A6-7C5F-067A-DCC6F452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2653565"/>
            <a:ext cx="4864100" cy="37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D63F-9BF8-2801-9D5B-0201A8A5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文章中此框架的实际应用</a:t>
            </a:r>
            <a:br>
              <a:rPr lang="en-US" altLang="zh-CN" dirty="0"/>
            </a:br>
            <a:r>
              <a:rPr lang="en-US" altLang="zh-CN" sz="4000" dirty="0"/>
              <a:t>——</a:t>
            </a:r>
            <a:r>
              <a:rPr lang="zh-CN" altLang="en-US" sz="4000" dirty="0"/>
              <a:t>多目标旅行商问题（</a:t>
            </a:r>
            <a:r>
              <a:rPr lang="en-US" altLang="zh-CN" sz="4000" dirty="0"/>
              <a:t>MOTSP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54A55-ED7B-288C-6713-9514B762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输入处理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&gt;</a:t>
            </a:r>
            <a:r>
              <a:rPr lang="zh-CN" altLang="en-US" sz="2400" dirty="0"/>
              <a:t>根据目标数量确定输入维度，根据不同目标对输入分组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7EA3CA-6303-8D8C-DBED-DEFDD1A6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9" y="3315847"/>
            <a:ext cx="3618222" cy="27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C99C-8BF9-F681-4491-F7C71D3C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指针网络（</a:t>
            </a:r>
            <a:r>
              <a:rPr lang="en-US" altLang="zh-CN" dirty="0"/>
              <a:t>Pointer Network</a:t>
            </a:r>
            <a:r>
              <a:rPr lang="zh-CN" altLang="en-US" dirty="0"/>
              <a:t>）模型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6E93-BC9C-1155-1014-BC969988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050" y="1825625"/>
            <a:ext cx="48577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         基本结构：序列到序列模型，它将一个序列映射到另一个序列。</a:t>
            </a:r>
            <a:endParaRPr lang="en-US" altLang="zh-C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         一般的序列到序列模型由两个 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网络组成，称为编码器和解码器。 编码器 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将输入序列编码为包含输入知识的代码向量。 基于代码向量，解码器 </a:t>
            </a:r>
            <a:r>
              <a:rPr lang="en-US" altLang="zh-CN" sz="2000" b="0" i="0" dirty="0"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2000" b="0" i="0" dirty="0">
                <a:effectLst/>
                <a:highlight>
                  <a:srgbClr val="FFFFFF"/>
                </a:highlight>
                <a:latin typeface="-apple-system"/>
              </a:rPr>
              <a:t>用于将知识向量解码为所需的序列。</a:t>
            </a:r>
            <a:endParaRPr lang="zh-CN" altLang="en-US" sz="20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E8DCD3D-59F8-1DE2-B547-73BB5ABB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373992"/>
            <a:ext cx="5338968" cy="27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9D6BE-B95F-4A6F-ED93-2ED98BD0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编码解码器与注意力机制结合的指针网络（</a:t>
            </a:r>
            <a:r>
              <a:rPr lang="en-US" altLang="zh-CN" dirty="0"/>
              <a:t>Pointer Network</a:t>
            </a:r>
            <a:r>
              <a:rPr lang="zh-CN" altLang="en-US" dirty="0"/>
              <a:t>）模型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C9A73-F078-2F70-B4CC-269855E1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5"/>
            <a:ext cx="5338968" cy="27212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7DFB6C-AE71-523E-A3F8-B96F0D8E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0" y="3032053"/>
            <a:ext cx="4353533" cy="10002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1AB611-C2AA-F6A0-9F91-62D34457BE80}"/>
              </a:ext>
            </a:extLst>
          </p:cNvPr>
          <p:cNvSpPr txBox="1"/>
          <p:nvPr/>
        </p:nvSpPr>
        <p:spPr>
          <a:xfrm>
            <a:off x="6775450" y="2171585"/>
            <a:ext cx="512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将输入</a:t>
            </a:r>
            <a:r>
              <a:rPr lang="en-US" altLang="zh-CN" sz="2400" dirty="0"/>
              <a:t>X</a:t>
            </a:r>
            <a:r>
              <a:rPr lang="zh-CN" altLang="en-US" sz="2400" dirty="0"/>
              <a:t>映射到输出</a:t>
            </a:r>
            <a:r>
              <a:rPr lang="en-US" altLang="zh-CN" sz="2400" dirty="0"/>
              <a:t>Y</a:t>
            </a:r>
            <a:r>
              <a:rPr lang="zh-CN" altLang="en-US" sz="2400" dirty="0"/>
              <a:t>的概率链式法则（</a:t>
            </a:r>
            <a:r>
              <a:rPr lang="en-US" altLang="zh-CN" sz="2400" dirty="0"/>
              <a:t>probability chain rule</a:t>
            </a:r>
            <a:r>
              <a:rPr lang="zh-CN" altLang="en-US" sz="2400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2F8AF1-AFB7-2E71-2510-D0FB04DC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30" y="4186218"/>
            <a:ext cx="5813680" cy="3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8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9D6BE-B95F-4A6F-ED93-2ED98BD0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C9A73-F078-2F70-B4CC-269855E1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5"/>
            <a:ext cx="5338968" cy="2721203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EF554-99A4-D54E-D0BB-043AB5715556}"/>
              </a:ext>
            </a:extLst>
          </p:cNvPr>
          <p:cNvSpPr txBox="1">
            <a:spLocks/>
          </p:cNvSpPr>
          <p:nvPr/>
        </p:nvSpPr>
        <p:spPr>
          <a:xfrm>
            <a:off x="6496050" y="1825625"/>
            <a:ext cx="4857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highlight>
                  <a:srgbClr val="FFFFFF"/>
                </a:highlight>
                <a:latin typeface="-apple-system"/>
              </a:rPr>
              <a:t>         </a:t>
            </a:r>
            <a:r>
              <a:rPr lang="zh-CN" altLang="en-US" sz="1800" b="0" i="0" dirty="0">
                <a:effectLst/>
                <a:highlight>
                  <a:srgbClr val="FFFFFF"/>
                </a:highlight>
                <a:latin typeface="-apple-system"/>
              </a:rPr>
              <a:t> 编码器：编码器用于将输入序列压缩为向量。 由于城市的坐标不传达顺序信息 ，编码器中没有使用 </a:t>
            </a:r>
            <a:r>
              <a:rPr lang="en-US" altLang="zh-CN" sz="1800" b="0" i="0" dirty="0">
                <a:effectLst/>
                <a:highlight>
                  <a:srgbClr val="FFFFFF"/>
                </a:highlight>
                <a:latin typeface="-apple-system"/>
              </a:rPr>
              <a:t>RNN</a:t>
            </a:r>
            <a:r>
              <a:rPr lang="zh-CN" altLang="en-US" sz="1800" b="0" i="0" dirty="0">
                <a:effectLst/>
                <a:highlight>
                  <a:srgbClr val="FFFFFF"/>
                </a:highlight>
                <a:latin typeface="-apple-system"/>
              </a:rPr>
              <a:t>，使用简单的嵌入层将输入编码为向量。 </a:t>
            </a:r>
            <a:endParaRPr lang="en-US" altLang="zh-CN" sz="18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zh-CN" altLang="en-US" sz="1800" b="0" i="0" dirty="0">
                <a:effectLst/>
                <a:highlight>
                  <a:srgbClr val="FFFFFF"/>
                </a:highlight>
                <a:latin typeface="-apple-system"/>
              </a:rPr>
              <a:t>一维卷积层用于将输入编码为高维向量。一维卷积层的参数在所有城市之间共享，每个城市都共享相同的一组参数。 因此，编码器对于城市数量来说是鲁棒的。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0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9D6BE-B95F-4A6F-ED93-2ED98BD0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解码器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FC9A73-F078-2F70-B4CC-269855E1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63" y="1803400"/>
            <a:ext cx="6005055" cy="3060699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EF554-99A4-D54E-D0BB-043AB5715556}"/>
              </a:ext>
            </a:extLst>
          </p:cNvPr>
          <p:cNvSpPr txBox="1">
            <a:spLocks/>
          </p:cNvSpPr>
          <p:nvPr/>
        </p:nvSpPr>
        <p:spPr>
          <a:xfrm>
            <a:off x="6667500" y="661194"/>
            <a:ext cx="4857750" cy="49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        解码器使用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RNN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实现，因为需要总结之前选择的城市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ρ1,...,</a:t>
            </a:r>
            <a:r>
              <a:rPr lang="en-US" altLang="zh-CN" sz="1600" b="0" i="0" dirty="0" err="1">
                <a:effectLst/>
                <a:highlight>
                  <a:srgbClr val="FFFFFF"/>
                </a:highlight>
                <a:latin typeface="-apple-system"/>
              </a:rPr>
              <a:t>ρt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的信息，从而做出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ρt+1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的决策。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具有记忆先前输出的能力。 本文采用门控循环单元（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GRU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）模型，该模型原始的指针网络中采用的长短期记忆（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LSTM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）具有相似的性能但参数更少。</a:t>
            </a:r>
            <a:endParaRPr lang="en-US" altLang="zh-CN" sz="16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        RNN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并不直接用于输出序列，而是解码步骤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t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处的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解码器隐藏状态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dt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，它存储先前步骤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ρ1,...,</a:t>
            </a:r>
            <a:r>
              <a:rPr lang="en-US" altLang="zh-CN" sz="1600" b="0" i="0" dirty="0" err="1">
                <a:effectLst/>
                <a:highlight>
                  <a:srgbClr val="FFFFFF"/>
                </a:highlight>
                <a:latin typeface="-apple-system"/>
              </a:rPr>
              <a:t>ρt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的知识。 然后，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dt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和输入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e1,..., </a:t>
            </a:r>
            <a:r>
              <a:rPr lang="en-US" altLang="zh-CN" sz="1600" b="0" i="0" dirty="0" err="1">
                <a:effectLst/>
                <a:highlight>
                  <a:srgbClr val="FFFFFF"/>
                </a:highlight>
                <a:latin typeface="-apple-system"/>
              </a:rPr>
              <a:t>en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的编码一起用于计算下一步城市选择的条件概率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P(ρt+1|ρ1,...,</a:t>
            </a:r>
            <a:r>
              <a:rPr lang="en-US" altLang="zh-CN" sz="1600" b="0" i="0" dirty="0" err="1">
                <a:effectLst/>
                <a:highlight>
                  <a:srgbClr val="FFFFFF"/>
                </a:highlight>
                <a:latin typeface="-apple-system"/>
              </a:rPr>
              <a:t>ρt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zh-CN" sz="1600" b="0" i="0" dirty="0" err="1">
                <a:effectLst/>
                <a:highlight>
                  <a:srgbClr val="FFFFFF"/>
                </a:highlight>
                <a:latin typeface="-apple-system"/>
              </a:rPr>
              <a:t>Xt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-apple-system"/>
              </a:rPr>
              <a:t>。 这个计算是通过注意力机制来实现的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49EE2D-DF5C-CEE1-BB5E-79C0A0E4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98" y="4914000"/>
            <a:ext cx="396295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1011</Words>
  <Application>Microsoft Office PowerPoint</Application>
  <PresentationFormat>宽屏</PresentationFormat>
  <Paragraphs>74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Cambria Math</vt:lpstr>
      <vt:lpstr>Office 主题​​</vt:lpstr>
      <vt:lpstr>Microsoft Visio 绘图</vt:lpstr>
      <vt:lpstr>240624</vt:lpstr>
      <vt:lpstr>一、用于多目标优化算法的深度强化学习 2021 IEEE Transactions on Cybernetics</vt:lpstr>
      <vt:lpstr>1. Decomposition Framework</vt:lpstr>
      <vt:lpstr>2. Neighborhood-Based Parameter-Transfer Strategy</vt:lpstr>
      <vt:lpstr>3.文章中此框架的实际应用 ——多目标旅行商问题（MOTSP）</vt:lpstr>
      <vt:lpstr>指针网络（Pointer Network）模型</vt:lpstr>
      <vt:lpstr>编码解码器与注意力机制结合的指针网络（Pointer Network）模型</vt:lpstr>
      <vt:lpstr>编码器</vt:lpstr>
      <vt:lpstr>解码器 </vt:lpstr>
      <vt:lpstr>注意力机制</vt:lpstr>
      <vt:lpstr>二、云边环境下基于DRL的在线卸载算法 2024 TPDS</vt:lpstr>
      <vt:lpstr>场景和任务建模</vt:lpstr>
      <vt:lpstr>时间建模</vt:lpstr>
      <vt:lpstr>T_t的计算步骤</vt:lpstr>
      <vt:lpstr>使用DQN的任务卸载方法</vt:lpstr>
      <vt:lpstr>卸载操作的Q值预测</vt:lpstr>
      <vt:lpstr>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240513</dc:title>
  <dc:creator>ihacat</dc:creator>
  <cp:lastModifiedBy>武轩 张</cp:lastModifiedBy>
  <cp:revision>206</cp:revision>
  <dcterms:created xsi:type="dcterms:W3CDTF">2024-05-07T07:32:33Z</dcterms:created>
  <dcterms:modified xsi:type="dcterms:W3CDTF">2024-06-23T15:14:17Z</dcterms:modified>
</cp:coreProperties>
</file>