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4" d="100"/>
          <a:sy n="124" d="100"/>
        </p:scale>
        <p:origin x="36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8CC36-D9A6-4564-8DB7-591FB55516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35C71B-36AA-4965-89CA-A191F2F8F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F147DF3-9AB6-4FC2-9305-6F6AD7E0264F}"/>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1B81BFFF-44A9-4051-BC4F-565A23BD50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676494-8665-4037-9B90-95510B2F7AFD}"/>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384089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02BF2-9F78-4150-8C86-BAC68B0A5B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38644B-27E6-4595-922C-860261DBF8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BCEB7C-56EE-47D3-88F8-3F1C3F2BB2E0}"/>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C648B3B1-4AE3-4745-BA62-88E4513B92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837146-5011-4ADF-8B46-01162263B2B7}"/>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249443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2DCADD-58F2-4173-9118-0EE49767FD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98B9D1-728C-4E92-9F7A-ACC61236897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DD7B7E-4DA9-47B0-B6FC-FCCE4EF4BCBA}"/>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067C9C26-0AD5-488F-B200-009009A11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E33711-B56A-4784-9C93-6B628A62ABC1}"/>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226529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B876-8144-494F-A84F-F20F05694A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C0E4EE-9D0E-45D3-83B8-15FF01E707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AB1C71-7490-4FC7-946C-1D5A8509643A}"/>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FBB1109B-232C-45B3-9D92-0E7116FAA8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426520-6BD7-4D74-B5F3-374DF77A0F09}"/>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183233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80C53-8A02-4AEA-B77F-80ACFCE362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1DBB549-9623-40BC-B2F6-C449A9A6A9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87971F-96A2-4722-86A0-DB6454B2DAB6}"/>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0139CD48-EA63-4DBA-8EC6-7ED41265F1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2AD1A-DC3F-4A8D-8368-EF69E57ADC3B}"/>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6893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78DCC-870C-4B94-9DB3-0B5C933C47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777FC4-E94D-4A54-8A22-9873D6A6BF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38E2B8-61B1-40E0-84BF-26E32006B29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2804B2-DFBD-4BDB-BC1F-3AABFE7F27E1}"/>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6" name="页脚占位符 5">
            <a:extLst>
              <a:ext uri="{FF2B5EF4-FFF2-40B4-BE49-F238E27FC236}">
                <a16:creationId xmlns:a16="http://schemas.microsoft.com/office/drawing/2014/main" id="{C0680142-7752-4AFB-B112-8AA22EA632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C92912-8C06-469E-8A7E-1D51F7BBDACE}"/>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181762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01E04-A1C1-4047-9B61-BFC94D7FA9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0C0974-214F-4A94-9B53-7DB6ED83A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0EDEC15-06C1-4751-9459-952B0F366A5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4CDD7B-A6BC-4F9D-BD8F-1AF46B128A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083CE03-CC71-4B16-8BAA-9E9590FD2F1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2221A11-86BB-49D7-8A77-695CEB4F0FC2}"/>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8" name="页脚占位符 7">
            <a:extLst>
              <a:ext uri="{FF2B5EF4-FFF2-40B4-BE49-F238E27FC236}">
                <a16:creationId xmlns:a16="http://schemas.microsoft.com/office/drawing/2014/main" id="{250C1267-F70B-49A4-8C0A-78E049CE0F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5510CD-9778-414B-9F5C-2F09F1C405CB}"/>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8751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F4160-727C-4DD3-97A2-4670E30A8E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E3B047-F23B-4F41-BA86-AA175B529607}"/>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4" name="页脚占位符 3">
            <a:extLst>
              <a:ext uri="{FF2B5EF4-FFF2-40B4-BE49-F238E27FC236}">
                <a16:creationId xmlns:a16="http://schemas.microsoft.com/office/drawing/2014/main" id="{FE3038B0-80D8-456C-8A92-BBFB8000EFD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029374-A96A-43A1-9FB4-67CC4DF2488F}"/>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16769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9018F8-F878-4606-AAC3-F05B3A7E49AF}"/>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3" name="页脚占位符 2">
            <a:extLst>
              <a:ext uri="{FF2B5EF4-FFF2-40B4-BE49-F238E27FC236}">
                <a16:creationId xmlns:a16="http://schemas.microsoft.com/office/drawing/2014/main" id="{E0B972C3-73B7-41F8-A156-CE13B2B308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FB0762-837F-452A-A9D0-54921C1EFAB3}"/>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34534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70179-0DA0-44AB-8DD2-E5CD494BF3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9ACCE15-EB28-4EC9-8122-3F91504A8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F5D95F7-57E4-43FD-9A17-AB327690B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92605E-9783-4D74-88C0-B2ED1A8EFD12}"/>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6" name="页脚占位符 5">
            <a:extLst>
              <a:ext uri="{FF2B5EF4-FFF2-40B4-BE49-F238E27FC236}">
                <a16:creationId xmlns:a16="http://schemas.microsoft.com/office/drawing/2014/main" id="{EB33D5FE-33CA-4156-A2D0-5A9B977405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EC9B5A-DA7F-4B2C-8581-B56C34767216}"/>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41606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A54D0-CCBB-4416-86F2-28DB1AFD99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CA4BAF-75AA-47C7-B68C-B12986D0B1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8E461D-089E-4541-9C2C-203121494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265BAC-4E0D-450D-B449-4AE731C28489}"/>
              </a:ext>
            </a:extLst>
          </p:cNvPr>
          <p:cNvSpPr>
            <a:spLocks noGrp="1"/>
          </p:cNvSpPr>
          <p:nvPr>
            <p:ph type="dt" sz="half" idx="10"/>
          </p:nvPr>
        </p:nvSpPr>
        <p:spPr/>
        <p:txBody>
          <a:bodyPr/>
          <a:lstStyle/>
          <a:p>
            <a:fld id="{B0A7E078-E547-495A-A526-46AD7EF61DD9}" type="datetimeFigureOut">
              <a:rPr lang="zh-CN" altLang="en-US" smtClean="0"/>
              <a:t>2024/12/12</a:t>
            </a:fld>
            <a:endParaRPr lang="zh-CN" altLang="en-US"/>
          </a:p>
        </p:txBody>
      </p:sp>
      <p:sp>
        <p:nvSpPr>
          <p:cNvPr id="6" name="页脚占位符 5">
            <a:extLst>
              <a:ext uri="{FF2B5EF4-FFF2-40B4-BE49-F238E27FC236}">
                <a16:creationId xmlns:a16="http://schemas.microsoft.com/office/drawing/2014/main" id="{AD0D51A8-AB51-47ED-A8E8-06EDC67479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E0C6C7-3986-48AA-AF11-133C84E9E5A0}"/>
              </a:ext>
            </a:extLst>
          </p:cNvPr>
          <p:cNvSpPr>
            <a:spLocks noGrp="1"/>
          </p:cNvSpPr>
          <p:nvPr>
            <p:ph type="sldNum" sz="quarter" idx="12"/>
          </p:nvPr>
        </p:nvSpPr>
        <p:spPr/>
        <p:txBody>
          <a:body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398082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3C92A-9F02-4691-BA8D-7AE74BEC0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AF174E-706B-43E5-9E91-493FADEF1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D97FF6-1247-4453-9931-1486786E8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E078-E547-495A-A526-46AD7EF61DD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A022EDD9-4EC7-4929-B18D-939F65213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C3E8E88-F68C-45D5-A8C2-90D7B63BF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F3AEF-1BFE-4B0A-8F56-9C98D390875F}" type="slidenum">
              <a:rPr lang="zh-CN" altLang="en-US" smtClean="0"/>
              <a:t>‹#›</a:t>
            </a:fld>
            <a:endParaRPr lang="zh-CN" altLang="en-US"/>
          </a:p>
        </p:txBody>
      </p:sp>
    </p:spTree>
    <p:extLst>
      <p:ext uri="{BB962C8B-B14F-4D97-AF65-F5344CB8AC3E}">
        <p14:creationId xmlns:p14="http://schemas.microsoft.com/office/powerpoint/2010/main" val="317305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3A848-120A-4051-A8E7-89816A8F8C1A}"/>
              </a:ext>
            </a:extLst>
          </p:cNvPr>
          <p:cNvSpPr>
            <a:spLocks noGrp="1"/>
          </p:cNvSpPr>
          <p:nvPr>
            <p:ph type="ctrTitle"/>
          </p:nvPr>
        </p:nvSpPr>
        <p:spPr/>
        <p:txBody>
          <a:bodyPr/>
          <a:lstStyle/>
          <a:p>
            <a:r>
              <a:rPr lang="zh-CN" altLang="en-US" dirty="0"/>
              <a:t>组会汇报</a:t>
            </a:r>
          </a:p>
        </p:txBody>
      </p:sp>
      <p:sp>
        <p:nvSpPr>
          <p:cNvPr id="3" name="副标题 2">
            <a:extLst>
              <a:ext uri="{FF2B5EF4-FFF2-40B4-BE49-F238E27FC236}">
                <a16:creationId xmlns:a16="http://schemas.microsoft.com/office/drawing/2014/main" id="{DAF7BF4F-87A0-41CC-B965-26451D6BDCCD}"/>
              </a:ext>
            </a:extLst>
          </p:cNvPr>
          <p:cNvSpPr>
            <a:spLocks noGrp="1"/>
          </p:cNvSpPr>
          <p:nvPr>
            <p:ph type="subTitle" idx="1"/>
          </p:nvPr>
        </p:nvSpPr>
        <p:spPr/>
        <p:txBody>
          <a:bodyPr/>
          <a:lstStyle/>
          <a:p>
            <a:r>
              <a:rPr lang="en-US" altLang="zh-CN" dirty="0"/>
              <a:t>2024/12/16</a:t>
            </a:r>
            <a:endParaRPr lang="zh-CN" altLang="en-US" dirty="0"/>
          </a:p>
        </p:txBody>
      </p:sp>
    </p:spTree>
    <p:extLst>
      <p:ext uri="{BB962C8B-B14F-4D97-AF65-F5344CB8AC3E}">
        <p14:creationId xmlns:p14="http://schemas.microsoft.com/office/powerpoint/2010/main" val="7804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8106-4DC1-4E36-9414-8F5B77FC1460}"/>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58FB68BA-AEA4-4F97-BC21-3F26A16FAE0D}"/>
              </a:ext>
            </a:extLst>
          </p:cNvPr>
          <p:cNvPicPr>
            <a:picLocks noGrp="1" noChangeAspect="1"/>
          </p:cNvPicPr>
          <p:nvPr>
            <p:ph idx="1"/>
          </p:nvPr>
        </p:nvPicPr>
        <p:blipFill>
          <a:blip r:embed="rId2"/>
          <a:stretch>
            <a:fillRect/>
          </a:stretch>
        </p:blipFill>
        <p:spPr>
          <a:xfrm>
            <a:off x="585401" y="649652"/>
            <a:ext cx="7734300" cy="3305175"/>
          </a:xfrm>
          <a:prstGeom prst="rect">
            <a:avLst/>
          </a:prstGeom>
        </p:spPr>
      </p:pic>
      <p:pic>
        <p:nvPicPr>
          <p:cNvPr id="5" name="图片 4">
            <a:extLst>
              <a:ext uri="{FF2B5EF4-FFF2-40B4-BE49-F238E27FC236}">
                <a16:creationId xmlns:a16="http://schemas.microsoft.com/office/drawing/2014/main" id="{990CE0F3-542B-4887-8474-5F3597332322}"/>
              </a:ext>
            </a:extLst>
          </p:cNvPr>
          <p:cNvPicPr>
            <a:picLocks noChangeAspect="1"/>
          </p:cNvPicPr>
          <p:nvPr/>
        </p:nvPicPr>
        <p:blipFill>
          <a:blip r:embed="rId3"/>
          <a:stretch>
            <a:fillRect/>
          </a:stretch>
        </p:blipFill>
        <p:spPr>
          <a:xfrm>
            <a:off x="7441084" y="882994"/>
            <a:ext cx="4019550" cy="5524500"/>
          </a:xfrm>
          <a:prstGeom prst="rect">
            <a:avLst/>
          </a:prstGeom>
        </p:spPr>
      </p:pic>
    </p:spTree>
    <p:extLst>
      <p:ext uri="{BB962C8B-B14F-4D97-AF65-F5344CB8AC3E}">
        <p14:creationId xmlns:p14="http://schemas.microsoft.com/office/powerpoint/2010/main" val="136441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92F855-694B-4B61-B373-81C9930A14E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E86ACDD-0943-4813-8CDA-EE9DB99B2F8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72DBB41-83CA-41B6-8603-D53110B660DD}"/>
              </a:ext>
            </a:extLst>
          </p:cNvPr>
          <p:cNvPicPr>
            <a:picLocks noChangeAspect="1"/>
          </p:cNvPicPr>
          <p:nvPr/>
        </p:nvPicPr>
        <p:blipFill>
          <a:blip r:embed="rId2"/>
          <a:stretch>
            <a:fillRect/>
          </a:stretch>
        </p:blipFill>
        <p:spPr>
          <a:xfrm>
            <a:off x="4090987" y="528637"/>
            <a:ext cx="4010025" cy="5800725"/>
          </a:xfrm>
          <a:prstGeom prst="rect">
            <a:avLst/>
          </a:prstGeom>
        </p:spPr>
      </p:pic>
    </p:spTree>
    <p:extLst>
      <p:ext uri="{BB962C8B-B14F-4D97-AF65-F5344CB8AC3E}">
        <p14:creationId xmlns:p14="http://schemas.microsoft.com/office/powerpoint/2010/main" val="388080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094A2-D163-443E-9302-BD11C71DB765}"/>
              </a:ext>
            </a:extLst>
          </p:cNvPr>
          <p:cNvSpPr>
            <a:spLocks noGrp="1"/>
          </p:cNvSpPr>
          <p:nvPr>
            <p:ph type="title"/>
          </p:nvPr>
        </p:nvSpPr>
        <p:spPr/>
        <p:txBody>
          <a:bodyPr/>
          <a:lstStyle/>
          <a:p>
            <a:r>
              <a:rPr lang="en-US" altLang="zh-CN" dirty="0"/>
              <a:t>MCVCO: Multi-MEC Cooperative Vehicular Computation Offloading</a:t>
            </a:r>
            <a:endParaRPr lang="zh-CN" altLang="en-US" dirty="0"/>
          </a:p>
        </p:txBody>
      </p:sp>
      <p:sp>
        <p:nvSpPr>
          <p:cNvPr id="3" name="内容占位符 2">
            <a:extLst>
              <a:ext uri="{FF2B5EF4-FFF2-40B4-BE49-F238E27FC236}">
                <a16:creationId xmlns:a16="http://schemas.microsoft.com/office/drawing/2014/main" id="{60268939-B4D2-4BFE-87CE-CBBA2B111759}"/>
              </a:ext>
            </a:extLst>
          </p:cNvPr>
          <p:cNvSpPr>
            <a:spLocks noGrp="1"/>
          </p:cNvSpPr>
          <p:nvPr>
            <p:ph idx="1"/>
          </p:nvPr>
        </p:nvSpPr>
        <p:spPr/>
        <p:txBody>
          <a:bodyPr/>
          <a:lstStyle/>
          <a:p>
            <a:r>
              <a:rPr lang="en-US" altLang="zh-CN" dirty="0"/>
              <a:t>Challenge:</a:t>
            </a:r>
          </a:p>
          <a:p>
            <a:r>
              <a:rPr lang="en-US" altLang="zh-CN" sz="1800" dirty="0"/>
              <a:t>The mobility of vehicles and the uneven spatial-temporal distribution of wireless infrastructures give rise to challenges such as frequent handoff and service interruption when vehicles traverse overlapping coverage areas of different MEC nodes. Moreover, the existing V2I communication architecture predominantly utilizes a single link model, which is susceptible to the fluctuating state of wireless channels.</a:t>
            </a:r>
          </a:p>
          <a:p>
            <a:r>
              <a:rPr lang="en-US" altLang="zh-CN" sz="1800" dirty="0"/>
              <a:t>Given the intricate nature of the edge network environment, characterized by diverse edge server configurations and constrained computation resources, sequential task offloading to these servers may result in resource congestion and imbalances.</a:t>
            </a:r>
            <a:endParaRPr lang="zh-CN" altLang="en-US" sz="1800" dirty="0"/>
          </a:p>
        </p:txBody>
      </p:sp>
    </p:spTree>
    <p:extLst>
      <p:ext uri="{BB962C8B-B14F-4D97-AF65-F5344CB8AC3E}">
        <p14:creationId xmlns:p14="http://schemas.microsoft.com/office/powerpoint/2010/main" val="387864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33492-30AB-4B09-AE44-B9E96E0F4CF7}"/>
              </a:ext>
            </a:extLst>
          </p:cNvPr>
          <p:cNvSpPr>
            <a:spLocks noGrp="1"/>
          </p:cNvSpPr>
          <p:nvPr>
            <p:ph type="title"/>
          </p:nvPr>
        </p:nvSpPr>
        <p:spPr/>
        <p:txBody>
          <a:bodyPr/>
          <a:lstStyle/>
          <a:p>
            <a:r>
              <a:rPr lang="en-US" altLang="zh-CN" dirty="0"/>
              <a:t>Existing problem</a:t>
            </a:r>
            <a:endParaRPr lang="zh-CN" altLang="en-US" dirty="0"/>
          </a:p>
        </p:txBody>
      </p:sp>
      <p:sp>
        <p:nvSpPr>
          <p:cNvPr id="3" name="内容占位符 2">
            <a:extLst>
              <a:ext uri="{FF2B5EF4-FFF2-40B4-BE49-F238E27FC236}">
                <a16:creationId xmlns:a16="http://schemas.microsoft.com/office/drawing/2014/main" id="{27F9F559-451B-4559-A052-66E67BC1A40A}"/>
              </a:ext>
            </a:extLst>
          </p:cNvPr>
          <p:cNvSpPr>
            <a:spLocks noGrp="1"/>
          </p:cNvSpPr>
          <p:nvPr>
            <p:ph idx="1"/>
          </p:nvPr>
        </p:nvSpPr>
        <p:spPr/>
        <p:txBody>
          <a:bodyPr>
            <a:normAutofit/>
          </a:bodyPr>
          <a:lstStyle/>
          <a:p>
            <a:r>
              <a:rPr lang="en-US" altLang="zh-CN" sz="1800" dirty="0"/>
              <a:t>It is widely acknowledged that the successful uploading of vehicle task data to the MEC nodes via a wireless network heavily relies on efficient data transmission. However, the majority of current research assumes stable channel conditions and constant communication bandwidth. The noise and fading of wireless channels and unknown characteristics of MEC-assisted vehicle network conditions may decrease the successful transmission probability and prolong the task completion delay. Therefore, multi-link cooperative data uploading is of vital importance to improve system performance under the changing channel state. </a:t>
            </a:r>
          </a:p>
          <a:p>
            <a:r>
              <a:rPr lang="en-US" altLang="zh-CN" sz="1800" dirty="0"/>
              <a:t>most existing works have designed offloading mechanisms according to the coarse-grained method, while the dependency and decomposability of the tasks are often neglected. However, a vehicular task can comprise multiple subtasks or threads</a:t>
            </a:r>
            <a:endParaRPr lang="zh-CN" altLang="en-US" sz="1800" dirty="0"/>
          </a:p>
        </p:txBody>
      </p:sp>
    </p:spTree>
    <p:extLst>
      <p:ext uri="{BB962C8B-B14F-4D97-AF65-F5344CB8AC3E}">
        <p14:creationId xmlns:p14="http://schemas.microsoft.com/office/powerpoint/2010/main" val="258654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1E253-DDB6-4D62-BF88-2181202F9685}"/>
              </a:ext>
            </a:extLst>
          </p:cNvPr>
          <p:cNvSpPr>
            <a:spLocks noGrp="1"/>
          </p:cNvSpPr>
          <p:nvPr>
            <p:ph type="title"/>
          </p:nvPr>
        </p:nvSpPr>
        <p:spPr/>
        <p:txBody>
          <a:bodyPr/>
          <a:lstStyle/>
          <a:p>
            <a:r>
              <a:rPr lang="en-US" altLang="zh-CN" dirty="0"/>
              <a:t>Main contribution</a:t>
            </a:r>
            <a:endParaRPr lang="zh-CN" altLang="en-US" dirty="0"/>
          </a:p>
        </p:txBody>
      </p:sp>
      <p:sp>
        <p:nvSpPr>
          <p:cNvPr id="3" name="内容占位符 2">
            <a:extLst>
              <a:ext uri="{FF2B5EF4-FFF2-40B4-BE49-F238E27FC236}">
                <a16:creationId xmlns:a16="http://schemas.microsoft.com/office/drawing/2014/main" id="{62B508BE-3286-43F8-9168-53588AD4CC87}"/>
              </a:ext>
            </a:extLst>
          </p:cNvPr>
          <p:cNvSpPr>
            <a:spLocks noGrp="1"/>
          </p:cNvSpPr>
          <p:nvPr>
            <p:ph idx="1"/>
          </p:nvPr>
        </p:nvSpPr>
        <p:spPr/>
        <p:txBody>
          <a:bodyPr>
            <a:normAutofit/>
          </a:bodyPr>
          <a:lstStyle/>
          <a:p>
            <a:r>
              <a:rPr lang="en-US" altLang="zh-CN" sz="2000" dirty="0"/>
              <a:t>1)In view of the mobility of the vehicle and frequent topology change problem, we propose a heat-aware task offloading strategy. This method could effectively take advantage of the multi-link data uploading mechanism and improve the efficiency of task offloading by 39%. </a:t>
            </a:r>
          </a:p>
          <a:p>
            <a:r>
              <a:rPr lang="en-US" altLang="zh-CN" sz="2000" dirty="0"/>
              <a:t>2) A multi-MEC cooperative resource compensation algorithm based on fountain code is proposed. Employing resource compensation and collision detection, the algorithm could avoid data confusion caused by wireless network interference and outperforms 24% in data-collecting. </a:t>
            </a:r>
          </a:p>
          <a:p>
            <a:r>
              <a:rPr lang="en-US" altLang="zh-CN" sz="2000" dirty="0"/>
              <a:t>3) In order to achieve high efficiency of scheduling, a parallel transmission and execution based dynamic scheduling method is designed. Compared with the single process based algorithm, the proposed method can reduce 32% computation delay by fully utilizing the limited computing and transmission resources.</a:t>
            </a:r>
            <a:endParaRPr lang="zh-CN" altLang="en-US" sz="2000" dirty="0"/>
          </a:p>
        </p:txBody>
      </p:sp>
    </p:spTree>
    <p:extLst>
      <p:ext uri="{BB962C8B-B14F-4D97-AF65-F5344CB8AC3E}">
        <p14:creationId xmlns:p14="http://schemas.microsoft.com/office/powerpoint/2010/main" val="2300081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E1EFF-85BE-4525-90F9-8257349BAD85}"/>
              </a:ext>
            </a:extLst>
          </p:cNvPr>
          <p:cNvSpPr>
            <a:spLocks noGrp="1"/>
          </p:cNvSpPr>
          <p:nvPr>
            <p:ph type="title"/>
          </p:nvPr>
        </p:nvSpPr>
        <p:spPr/>
        <p:txBody>
          <a:bodyPr/>
          <a:lstStyle/>
          <a:p>
            <a:r>
              <a:rPr lang="en-US" altLang="zh-CN" dirty="0"/>
              <a:t>Network model</a:t>
            </a:r>
            <a:endParaRPr lang="zh-CN" altLang="en-US" dirty="0"/>
          </a:p>
        </p:txBody>
      </p:sp>
      <p:pic>
        <p:nvPicPr>
          <p:cNvPr id="4" name="内容占位符 3">
            <a:extLst>
              <a:ext uri="{FF2B5EF4-FFF2-40B4-BE49-F238E27FC236}">
                <a16:creationId xmlns:a16="http://schemas.microsoft.com/office/drawing/2014/main" id="{38791092-D728-487F-BF95-10F1C65D37FD}"/>
              </a:ext>
            </a:extLst>
          </p:cNvPr>
          <p:cNvPicPr>
            <a:picLocks noGrp="1" noChangeAspect="1"/>
          </p:cNvPicPr>
          <p:nvPr>
            <p:ph idx="1"/>
          </p:nvPr>
        </p:nvPicPr>
        <p:blipFill>
          <a:blip r:embed="rId2"/>
          <a:stretch>
            <a:fillRect/>
          </a:stretch>
        </p:blipFill>
        <p:spPr>
          <a:xfrm>
            <a:off x="2911612" y="1825625"/>
            <a:ext cx="6368776" cy="4351338"/>
          </a:xfrm>
          <a:prstGeom prst="rect">
            <a:avLst/>
          </a:prstGeom>
        </p:spPr>
      </p:pic>
    </p:spTree>
    <p:extLst>
      <p:ext uri="{BB962C8B-B14F-4D97-AF65-F5344CB8AC3E}">
        <p14:creationId xmlns:p14="http://schemas.microsoft.com/office/powerpoint/2010/main" val="129341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EF96B-FA88-4260-B125-729B95D59387}"/>
              </a:ext>
            </a:extLst>
          </p:cNvPr>
          <p:cNvSpPr>
            <a:spLocks noGrp="1"/>
          </p:cNvSpPr>
          <p:nvPr>
            <p:ph type="title"/>
          </p:nvPr>
        </p:nvSpPr>
        <p:spPr/>
        <p:txBody>
          <a:bodyPr/>
          <a:lstStyle/>
          <a:p>
            <a:r>
              <a:rPr lang="en-US" altLang="zh-CN" dirty="0"/>
              <a:t>task model</a:t>
            </a:r>
            <a:endParaRPr lang="zh-CN" altLang="en-US" dirty="0"/>
          </a:p>
        </p:txBody>
      </p:sp>
      <p:pic>
        <p:nvPicPr>
          <p:cNvPr id="4" name="内容占位符 3">
            <a:extLst>
              <a:ext uri="{FF2B5EF4-FFF2-40B4-BE49-F238E27FC236}">
                <a16:creationId xmlns:a16="http://schemas.microsoft.com/office/drawing/2014/main" id="{6E0108B4-3845-4BFE-A5E8-B43797C473A4}"/>
              </a:ext>
            </a:extLst>
          </p:cNvPr>
          <p:cNvPicPr>
            <a:picLocks noGrp="1" noChangeAspect="1"/>
          </p:cNvPicPr>
          <p:nvPr>
            <p:ph idx="1"/>
          </p:nvPr>
        </p:nvPicPr>
        <p:blipFill>
          <a:blip r:embed="rId2"/>
          <a:stretch>
            <a:fillRect/>
          </a:stretch>
        </p:blipFill>
        <p:spPr>
          <a:xfrm>
            <a:off x="669325" y="1802563"/>
            <a:ext cx="5638800" cy="1085850"/>
          </a:xfrm>
          <a:prstGeom prst="rect">
            <a:avLst/>
          </a:prstGeom>
        </p:spPr>
      </p:pic>
      <p:pic>
        <p:nvPicPr>
          <p:cNvPr id="5" name="图片 4">
            <a:extLst>
              <a:ext uri="{FF2B5EF4-FFF2-40B4-BE49-F238E27FC236}">
                <a16:creationId xmlns:a16="http://schemas.microsoft.com/office/drawing/2014/main" id="{8E7C107D-9ED3-485C-BA46-D10B0DDBE576}"/>
              </a:ext>
            </a:extLst>
          </p:cNvPr>
          <p:cNvPicPr>
            <a:picLocks noChangeAspect="1"/>
          </p:cNvPicPr>
          <p:nvPr/>
        </p:nvPicPr>
        <p:blipFill>
          <a:blip r:embed="rId3"/>
          <a:stretch>
            <a:fillRect/>
          </a:stretch>
        </p:blipFill>
        <p:spPr>
          <a:xfrm>
            <a:off x="7292680" y="803188"/>
            <a:ext cx="4403212" cy="5566719"/>
          </a:xfrm>
          <a:prstGeom prst="rect">
            <a:avLst/>
          </a:prstGeom>
        </p:spPr>
      </p:pic>
    </p:spTree>
    <p:extLst>
      <p:ext uri="{BB962C8B-B14F-4D97-AF65-F5344CB8AC3E}">
        <p14:creationId xmlns:p14="http://schemas.microsoft.com/office/powerpoint/2010/main" val="227031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E88F8-E2B5-4DCE-8C6E-DCB4297FD542}"/>
              </a:ext>
            </a:extLst>
          </p:cNvPr>
          <p:cNvSpPr>
            <a:spLocks noGrp="1"/>
          </p:cNvSpPr>
          <p:nvPr>
            <p:ph type="title"/>
          </p:nvPr>
        </p:nvSpPr>
        <p:spPr/>
        <p:txBody>
          <a:bodyPr/>
          <a:lstStyle/>
          <a:p>
            <a:r>
              <a:rPr lang="en-US" altLang="zh-CN" dirty="0"/>
              <a:t>Communication  model</a:t>
            </a:r>
            <a:endParaRPr lang="zh-CN" altLang="en-US" dirty="0"/>
          </a:p>
        </p:txBody>
      </p:sp>
      <p:pic>
        <p:nvPicPr>
          <p:cNvPr id="4" name="内容占位符 3">
            <a:extLst>
              <a:ext uri="{FF2B5EF4-FFF2-40B4-BE49-F238E27FC236}">
                <a16:creationId xmlns:a16="http://schemas.microsoft.com/office/drawing/2014/main" id="{83674D5D-F9AB-4B78-B9B4-4422D91BCC54}"/>
              </a:ext>
            </a:extLst>
          </p:cNvPr>
          <p:cNvPicPr>
            <a:picLocks noGrp="1" noChangeAspect="1"/>
          </p:cNvPicPr>
          <p:nvPr>
            <p:ph idx="1"/>
          </p:nvPr>
        </p:nvPicPr>
        <p:blipFill>
          <a:blip r:embed="rId2"/>
          <a:stretch>
            <a:fillRect/>
          </a:stretch>
        </p:blipFill>
        <p:spPr>
          <a:xfrm>
            <a:off x="547659" y="1690688"/>
            <a:ext cx="4891014" cy="2474526"/>
          </a:xfrm>
          <a:prstGeom prst="rect">
            <a:avLst/>
          </a:prstGeom>
        </p:spPr>
      </p:pic>
      <p:pic>
        <p:nvPicPr>
          <p:cNvPr id="5" name="图片 4">
            <a:extLst>
              <a:ext uri="{FF2B5EF4-FFF2-40B4-BE49-F238E27FC236}">
                <a16:creationId xmlns:a16="http://schemas.microsoft.com/office/drawing/2014/main" id="{E0E7163D-B617-4D9D-B818-7D2DF83CBA18}"/>
              </a:ext>
            </a:extLst>
          </p:cNvPr>
          <p:cNvPicPr>
            <a:picLocks noChangeAspect="1"/>
          </p:cNvPicPr>
          <p:nvPr/>
        </p:nvPicPr>
        <p:blipFill>
          <a:blip r:embed="rId3"/>
          <a:stretch>
            <a:fillRect/>
          </a:stretch>
        </p:blipFill>
        <p:spPr>
          <a:xfrm>
            <a:off x="5924808" y="1817027"/>
            <a:ext cx="5554620" cy="1110924"/>
          </a:xfrm>
          <a:prstGeom prst="rect">
            <a:avLst/>
          </a:prstGeom>
        </p:spPr>
      </p:pic>
    </p:spTree>
    <p:extLst>
      <p:ext uri="{BB962C8B-B14F-4D97-AF65-F5344CB8AC3E}">
        <p14:creationId xmlns:p14="http://schemas.microsoft.com/office/powerpoint/2010/main" val="228725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F1B49-F1DC-45B8-852E-FE23850BB04E}"/>
              </a:ext>
            </a:extLst>
          </p:cNvPr>
          <p:cNvSpPr>
            <a:spLocks noGrp="1"/>
          </p:cNvSpPr>
          <p:nvPr>
            <p:ph type="title"/>
          </p:nvPr>
        </p:nvSpPr>
        <p:spPr/>
        <p:txBody>
          <a:bodyPr/>
          <a:lstStyle/>
          <a:p>
            <a:endParaRPr lang="zh-CN" altLang="en-US" dirty="0"/>
          </a:p>
        </p:txBody>
      </p:sp>
      <p:pic>
        <p:nvPicPr>
          <p:cNvPr id="8" name="内容占位符 7">
            <a:extLst>
              <a:ext uri="{FF2B5EF4-FFF2-40B4-BE49-F238E27FC236}">
                <a16:creationId xmlns:a16="http://schemas.microsoft.com/office/drawing/2014/main" id="{AC3ADC8F-C2A9-4628-A520-EAC8D076B6B1}"/>
              </a:ext>
            </a:extLst>
          </p:cNvPr>
          <p:cNvPicPr>
            <a:picLocks noGrp="1" noChangeAspect="1"/>
          </p:cNvPicPr>
          <p:nvPr>
            <p:ph idx="1"/>
          </p:nvPr>
        </p:nvPicPr>
        <p:blipFill>
          <a:blip r:embed="rId2"/>
          <a:stretch>
            <a:fillRect/>
          </a:stretch>
        </p:blipFill>
        <p:spPr>
          <a:xfrm>
            <a:off x="5583319" y="490793"/>
            <a:ext cx="6340951" cy="5876413"/>
          </a:xfrm>
          <a:prstGeom prst="rect">
            <a:avLst/>
          </a:prstGeom>
        </p:spPr>
      </p:pic>
      <p:pic>
        <p:nvPicPr>
          <p:cNvPr id="7" name="图片 6">
            <a:extLst>
              <a:ext uri="{FF2B5EF4-FFF2-40B4-BE49-F238E27FC236}">
                <a16:creationId xmlns:a16="http://schemas.microsoft.com/office/drawing/2014/main" id="{6C779BD4-6B59-4B41-A317-4E18A96724CB}"/>
              </a:ext>
            </a:extLst>
          </p:cNvPr>
          <p:cNvPicPr>
            <a:picLocks noChangeAspect="1"/>
          </p:cNvPicPr>
          <p:nvPr/>
        </p:nvPicPr>
        <p:blipFill>
          <a:blip r:embed="rId3"/>
          <a:stretch>
            <a:fillRect/>
          </a:stretch>
        </p:blipFill>
        <p:spPr>
          <a:xfrm>
            <a:off x="169038" y="1"/>
            <a:ext cx="5465480" cy="6858000"/>
          </a:xfrm>
          <a:prstGeom prst="rect">
            <a:avLst/>
          </a:prstGeom>
        </p:spPr>
      </p:pic>
    </p:spTree>
    <p:extLst>
      <p:ext uri="{BB962C8B-B14F-4D97-AF65-F5344CB8AC3E}">
        <p14:creationId xmlns:p14="http://schemas.microsoft.com/office/powerpoint/2010/main" val="111630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FA78E-2790-485B-84A1-A1F489C6A5F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628F7E4-D77F-48C7-BFAF-70095879F01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895AFA81-3E45-4277-8719-0280F4ADEEBE}"/>
              </a:ext>
            </a:extLst>
          </p:cNvPr>
          <p:cNvPicPr>
            <a:picLocks noChangeAspect="1"/>
          </p:cNvPicPr>
          <p:nvPr/>
        </p:nvPicPr>
        <p:blipFill>
          <a:blip r:embed="rId2"/>
          <a:stretch>
            <a:fillRect/>
          </a:stretch>
        </p:blipFill>
        <p:spPr>
          <a:xfrm>
            <a:off x="0" y="0"/>
            <a:ext cx="7605175" cy="6858000"/>
          </a:xfrm>
          <a:prstGeom prst="rect">
            <a:avLst/>
          </a:prstGeom>
        </p:spPr>
      </p:pic>
    </p:spTree>
    <p:extLst>
      <p:ext uri="{BB962C8B-B14F-4D97-AF65-F5344CB8AC3E}">
        <p14:creationId xmlns:p14="http://schemas.microsoft.com/office/powerpoint/2010/main" val="38821802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380</Words>
  <Application>Microsoft Office PowerPoint</Application>
  <PresentationFormat>宽屏</PresentationFormat>
  <Paragraphs>16</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组会汇报</vt:lpstr>
      <vt:lpstr>MCVCO: Multi-MEC Cooperative Vehicular Computation Offloading</vt:lpstr>
      <vt:lpstr>Existing problem</vt:lpstr>
      <vt:lpstr>Main contribution</vt:lpstr>
      <vt:lpstr>Network model</vt:lpstr>
      <vt:lpstr>task model</vt:lpstr>
      <vt:lpstr>Communication  model</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组会汇报</dc:title>
  <dc:creator>宇航 董</dc:creator>
  <cp:lastModifiedBy>宇航 董</cp:lastModifiedBy>
  <cp:revision>4</cp:revision>
  <dcterms:created xsi:type="dcterms:W3CDTF">2024-12-12T08:59:28Z</dcterms:created>
  <dcterms:modified xsi:type="dcterms:W3CDTF">2024-12-12T09:28:42Z</dcterms:modified>
</cp:coreProperties>
</file>