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pen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oo.gl/XBM3aE" TargetMode="External"/><Relationship Id="rId4" Type="http://schemas.openxmlformats.org/officeDocument/2006/relationships/hyperlink" Target="https://goo.gl/SSWGhf" TargetMode="External"/><Relationship Id="rId5" Type="http://schemas.openxmlformats.org/officeDocument/2006/relationships/hyperlink" Target="https://goo.gl/hjvfQ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ntu.mlta@gmail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Adul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004150" y="15803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</a:t>
            </a:r>
            <a:r>
              <a:rPr lang="zh-TW">
                <a:solidFill>
                  <a:srgbClr val="660000"/>
                </a:solidFill>
              </a:rPr>
              <a:t>HW2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  <a:endParaRPr>
              <a:solidFill>
                <a:srgbClr val="0C343D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ntu.mlta@gmail.com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github上ML2017FALL/hw2/裡面請至少包含：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Report.pdf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hw2_logistic.sh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hw2_generative.sh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hw2_best.sh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請不要上傳dataset，請不要上傳dataset，請不要上傳dataset</a:t>
            </a:r>
            <a:endParaRPr b="1" u="sng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bash ./hw2_logistic.sh $1 $2 $3 $4 $5 $6	         output: your prediction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bash ./hw2_generative.sh $1 $2 $3 $4 $5 $6        output: your prediction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bash ./hw2_best.sh $1 $2 $3 $4 $5 $6                   output: your prediction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$1: raw data (train.csv)  $2: test data (test.csv) 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$3: provided train feature (X_train)  $4: provided train label (Y_train)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$5: provided test feature (X_test)     $6: prediction.csv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上述提供的input大家可以不用全部都使用</a:t>
            </a:r>
            <a:endParaRPr b="1" u="sng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批改作業時會cd進同學的資料夾</a:t>
            </a:r>
            <a:endParaRPr b="1" u="sng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Script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482600" y="4353100"/>
            <a:ext cx="61788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❖"/>
            </a:pPr>
            <a:r>
              <a:rPr lang="zh-TW" sz="1600">
                <a:solidFill>
                  <a:srgbClr val="FF0000"/>
                </a:solidFill>
              </a:rPr>
              <a:t>請勿將 data 路徑寫死在.py檔裡，請善加運用 sys.argv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descr="螢幕快照 2017-03-23 下午12.41.34.png"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2922"/>
          <a:stretch/>
        </p:blipFill>
        <p:spPr>
          <a:xfrm>
            <a:off x="2161375" y="1170125"/>
            <a:ext cx="4821250" cy="17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10168" l="5040" r="6054" t="0"/>
          <a:stretch/>
        </p:blipFill>
        <p:spPr>
          <a:xfrm>
            <a:off x="2539988" y="3092651"/>
            <a:ext cx="4064024" cy="1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Kaggle Rank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Rank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超過public leaderboard的simple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超過public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超過private leaderboard的simple baseline分數 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超過private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10/19 23:59 (GMT+8)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前超過public simple baseline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(BONUS1%) kaggle排名前五名，且願意上台分享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其中，前五名排名以private為準，屆時助教會公布名單</a:t>
            </a:r>
            <a:endParaRPr b="1"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Score - Reproduce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除了直接以Kaggle上的資訊評分外，助教也會clone大家github上的程式來檢查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執行程式時test data順序會shuffle過，請勿直接輸出事先存取的答案。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hw2_logistic.sh 或 hw2_generative.sh的結果，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有一份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必須在test set上超過simple baseline，才會有simple baseline的分數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hw2_best.sh必須與kaggle上分數接近，才會有strong baseline的分數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Char char="➢"/>
            </a:pP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其中，上述提到的baseline皆以public以及private平均為準，重跑程式只是為了確認同學的程式可以正常執行，output部分會容許random造成的誤差，請同學不必特別擔心</a:t>
            </a:r>
            <a:endParaRPr b="1"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Report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Report.pdf</a:t>
            </a: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：PDF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(限制：不能超過2頁、請使用template作答) 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請比較你實作的generative model、logistic regression的準確率，何者較佳？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1%) 請說明你實作的best model，其訓練方式和準確率為何？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請實作輸入特徵標準化(feature normalization)，並討論其對於你的模型準確率的影響。(有關normalization請參考：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https://goo.gl/XBM3aE</a:t>
            </a: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請實作logistic regression的正規化(regularization)，並討論其對於你的模型準確率的影響。(有關regularization請參考：</a:t>
            </a:r>
            <a:r>
              <a:rPr lang="zh-TW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https://goo.gl/SSWGhf</a:t>
            </a: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P.35)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請討論你認為哪個attribute對結果影響最大？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template：</a:t>
            </a:r>
            <a:b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u="sng">
                <a:solidFill>
                  <a:srgbClr val="CE93D8"/>
                </a:solidFill>
                <a:hlinkClick r:id="rId5"/>
              </a:rPr>
              <a:t>https://goo.gl/hjvfQQ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Policy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policy：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 錯誤，直接0分。若是格式錯誤，請在公告時間內找助教修好，修完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此次作業</a:t>
            </a: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分數*0.7。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Kaggle超過deadline會直接shut down，可以繼續上傳但不計入成績。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Github遲交一天(*0.7)，不足一天以一天計算，不得遲交超過兩天，有特殊原因請找助教。</a:t>
            </a:r>
            <a:endParaRPr sz="18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Github遲交表單：https://goo.gl/forms/DZ2Gz9Q5Fz4ucchP2</a:t>
            </a:r>
            <a:b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有遲交的同學才需填寫)，遲交時請「先上傳程式」到Github再填表單，助教會根據表單填寫時間當作繳交時間。</a:t>
            </a:r>
            <a:endParaRPr sz="1800"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1. 如果只有做兩個方法是否需要繳交第三份script hw2_best.sh？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Ans: 是的。請把前兩個方法裡面較好的那份複製一份改名為hw2_best.sh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若有其他問題，請po在FB社團裡或寄信至助教信箱，</a:t>
            </a:r>
            <a:r>
              <a:rPr b="1"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請勿直接私訊助教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助教信箱： </a:t>
            </a:r>
            <a:r>
              <a:rPr lang="zh-TW" u="sng">
                <a:solidFill>
                  <a:srgbClr val="CE93D8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ntu.mlta@gmail.com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小老師制度 (手把手教學)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在</a:t>
            </a:r>
            <a:r>
              <a:rPr lang="zh-TW">
                <a:solidFill>
                  <a:srgbClr val="FF0000"/>
                </a:solidFill>
              </a:rPr>
              <a:t>10/19</a:t>
            </a:r>
            <a:r>
              <a:rPr lang="zh-TW"/>
              <a:t>以前超過simple baseline並願意在</a:t>
            </a:r>
            <a:r>
              <a:rPr lang="zh-TW">
                <a:solidFill>
                  <a:srgbClr val="FF0000"/>
                </a:solidFill>
              </a:rPr>
              <a:t>10/20</a:t>
            </a:r>
            <a:r>
              <a:rPr lang="zh-TW"/>
              <a:t>在上課時間教導同學撰寫作業一程式，請填寫一下表單：https://goo.gl/forms/BcRm6cQtKmaARcIB3</a:t>
            </a:r>
            <a:br>
              <a:rPr lang="zh-TW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>
                <a:solidFill>
                  <a:srgbClr val="FF0000"/>
                </a:solidFill>
              </a:rPr>
              <a:t>10/20</a:t>
            </a:r>
            <a:r>
              <a:rPr lang="zh-TW"/>
              <a:t>將公布小老師名單在作業網頁，人數太多將以符合以下標準的同學為主:</a:t>
            </a:r>
            <a:br>
              <a:rPr lang="zh-TW"/>
            </a:br>
            <a:r>
              <a:rPr lang="zh-TW"/>
              <a:t>1. 沒有當過小老師 </a:t>
            </a:r>
            <a:br>
              <a:rPr lang="zh-TW"/>
            </a:br>
            <a:r>
              <a:rPr lang="zh-TW"/>
              <a:t>2. Kaggle Public Leaderboard成績排名較高 (</a:t>
            </a:r>
            <a:r>
              <a:rPr lang="zh-TW"/>
              <a:t>但請不要因此想overfit public set</a:t>
            </a:r>
            <a:r>
              <a:rPr lang="zh-TW"/>
              <a:t>)</a:t>
            </a:r>
            <a:br>
              <a:rPr lang="zh-TW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小老師</a:t>
            </a:r>
            <a:r>
              <a:rPr lang="zh-TW"/>
              <a:t>當次</a:t>
            </a:r>
            <a:r>
              <a:rPr lang="zh-TW"/>
              <a:t>成績</a:t>
            </a:r>
            <a:r>
              <a:rPr lang="zh-TW"/>
              <a:t>+1%</a:t>
            </a:r>
            <a:br>
              <a:rPr lang="zh-TW"/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https://www.kaggle.com/t/5808de7e75cf4e509d28d014a9f36f7d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網頁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https://ntumlta.github.io/2017fall-ml-hw2/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Outline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Dataset and Task Introduction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Provided Feature Format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Requirements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Kaggle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Deadlines and Submissions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FAQ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Link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and Task Introduction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067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AutoNum type="arabicPeriod"/>
            </a:pPr>
            <a:r>
              <a:rPr lang="zh-TW">
                <a:solidFill>
                  <a:srgbClr val="695D46"/>
                </a:solidFill>
              </a:rPr>
              <a:t>Task: 	</a:t>
            </a:r>
            <a:r>
              <a:rPr b="1" lang="zh-TW">
                <a:solidFill>
                  <a:srgbClr val="FF0000"/>
                </a:solidFill>
              </a:rPr>
              <a:t>Binary Classification</a:t>
            </a:r>
            <a:endParaRPr b="1">
              <a:solidFill>
                <a:srgbClr val="FF0000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</a:rPr>
              <a:t>Determine whether a person makes over 50K a year.</a:t>
            </a:r>
            <a:endParaRPr>
              <a:solidFill>
                <a:srgbClr val="695D46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AutoNum type="arabicPeriod"/>
            </a:pPr>
            <a:r>
              <a:rPr lang="zh-TW">
                <a:solidFill>
                  <a:srgbClr val="695D46"/>
                </a:solidFill>
              </a:rPr>
              <a:t>Dataset:  </a:t>
            </a:r>
            <a:r>
              <a:rPr b="1" lang="zh-TW">
                <a:solidFill>
                  <a:srgbClr val="FF0000"/>
                </a:solidFill>
              </a:rPr>
              <a:t>ADULT</a:t>
            </a:r>
            <a:endParaRPr b="1">
              <a:solidFill>
                <a:srgbClr val="FF0000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</a:rPr>
              <a:t>Extraction was done by Barry Becker from the 1994 Census database. A set of reasonably clean records was extracted using the following conditions: ((AGE&gt;16) &amp;&amp; (AGI&gt;100) &amp;&amp; (AFNLWGT&gt;1) &amp;&amp; (HRSWK&gt;0)).</a:t>
            </a:r>
            <a:endParaRPr>
              <a:solidFill>
                <a:srgbClr val="695D46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AutoNum type="arabicPeriod"/>
            </a:pPr>
            <a:r>
              <a:rPr lang="zh-TW">
                <a:solidFill>
                  <a:srgbClr val="695D46"/>
                </a:solidFill>
              </a:rPr>
              <a:t>Reference: </a:t>
            </a:r>
            <a:endParaRPr>
              <a:solidFill>
                <a:srgbClr val="695D46"/>
              </a:solidFill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u="sng">
                <a:solidFill>
                  <a:srgbClr val="CE93D8"/>
                </a:solidFill>
                <a:hlinkClick r:id="rId3"/>
              </a:rPr>
              <a:t>https://archive.ics.uci.edu/ml/datasets/Adult</a:t>
            </a:r>
            <a:endParaRPr>
              <a:solidFill>
                <a:srgbClr val="695D46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Attribute Information</a:t>
            </a:r>
            <a:endParaRPr/>
          </a:p>
        </p:txBody>
      </p:sp>
      <p:pic>
        <p:nvPicPr>
          <p:cNvPr descr="螢幕快照 2017-03-16 上午2.39.18.png" id="73" name="Shape 73"/>
          <p:cNvPicPr preferRelativeResize="0"/>
          <p:nvPr/>
        </p:nvPicPr>
        <p:blipFill rotWithShape="1">
          <a:blip r:embed="rId3">
            <a:alphaModFix/>
          </a:blip>
          <a:srcRect b="52132" l="0" r="0" t="0"/>
          <a:stretch/>
        </p:blipFill>
        <p:spPr>
          <a:xfrm>
            <a:off x="190725" y="2538090"/>
            <a:ext cx="8762550" cy="10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411900" y="1075763"/>
            <a:ext cx="85206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800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train.csv 、test.csv :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age, workclass, fnlwgt, education, education num, marital-status, occupation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relationship, race, sex, capital-gain, capital-loss, hours-per-week,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native-country, make over 50K a year or not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11900" y="3801050"/>
            <a:ext cx="8320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icrosoft JhengHei"/>
              <a:buChar char="❖"/>
            </a:pPr>
            <a:r>
              <a:rPr lang="zh-TW" sz="22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For more details please check out Kaggle’s Description Page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Provided Feature Format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311700" y="1327875"/>
            <a:ext cx="87810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X_train, Y_train, X_test  :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discrete: one-hot encoding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continuous: remain the same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X_train, X_test: each row contains one 106-dim feature represents a sample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Y_train: label = 0 means  “&lt;= 50K” 、 label = 1 means  “ &gt;50K ”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螢幕快照 2017-03-22 下午2.56.08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51" y="3130713"/>
            <a:ext cx="8840700" cy="11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手刻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gradient descent實作logistic regression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手刻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實作probabilistic generative model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不能使用binary classification有關的現成package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不能使用額外data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hw2_logistic.sh、hw2_generative.sh、hw2_best.sh皆須在10分鐘內跑完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Toolkit Versions: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Only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Python3.5+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hw2_logistic.sh、hw2_generative.sh僅可使用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numpy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pandas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以及python standard library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hw2_best.sh可額外使用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tensorflow1.3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keras2.0.8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pytorch0.2.0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hw2_best.sh若還有任何想用的額外套件請在社團詢問或寄信到助教信箱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url：https://www.kaggle.com/t/5808de7e75cf4e509d28d014a9f36f7d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請使用作業一時創建的kaggle帳號登入。</a:t>
            </a:r>
            <a:endParaRPr baseline="-25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個人進行，不需組隊。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隊名:學號_任意名稱(ex. 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b02902000_日本一級棒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)，旁聽同學請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避免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學號開頭。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每日上傳上限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次。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test set的16281筆資料將被分為兩份，8140筆public，8141筆private。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最後的計分排名將以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筆自行選擇的結果，測試在private set上的準確率為準。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kaggle名稱不符合規定者將不會得到任何kaggle上分數。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請預測test set中16281筆資料並將結果上傳Kaggle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上傳格式為csv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第一行必須為id,label，第二行開始為預測結果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每行分別為id以及預測的label，請以逗號分隔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Evaluation: Accuracy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螢幕快照 2017-03-16 上午2.21.24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125" y="1244963"/>
            <a:ext cx="1735450" cy="3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Deadlines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deadline: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2017/10/26 23:59:59 (GMT+8)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Github code &amp; report deadline: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2017/10/27 23:59:59 (GMT+8)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