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T Sans Narrow"/>
      <p:regular r:id="rId44"/>
      <p:bold r:id="rId45"/>
    </p:embeddedFont>
    <p:embeddedFont>
      <p:font typeface="Palatino Linotype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B814D4-2931-4319-B8C7-DAEABC05285E}">
  <a:tblStyle styleId="{3BB814D4-2931-4319-B8C7-DAEABC0528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TSansNarrow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alatinoLinotype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alatinoLinotype-italic.fntdata"/><Relationship Id="rId47" Type="http://schemas.openxmlformats.org/officeDocument/2006/relationships/font" Target="fonts/PalatinoLinotype-bold.fntdata"/><Relationship Id="rId49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4-&gt;分類問題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35413" y="603390"/>
            <a:ext cx="6479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535413" y="1511800"/>
            <a:ext cx="6479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1371687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35411" y="1317098"/>
            <a:ext cx="552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35412" y="2854647"/>
            <a:ext cx="5525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1371687" y="599230"/>
            <a:ext cx="0" cy="213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aggle.com/t/3dea5a5172844c9186545a06dcdf0a85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lides.com/sunprinces/deck-16#/2%EF%BC%8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://scikit-image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open?id=1IfPN_emmgGKZVqACjNj8fymDqwsDECyJ" TargetMode="External"/><Relationship Id="rId4" Type="http://schemas.openxmlformats.org/officeDocument/2006/relationships/hyperlink" Target="https://drive.google.com/open?id=1IfPN_emmgGKZVqACjNj8fymDqwsDECyJ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document/d/13c6RqKvcYdSBMxq4yFljUUDnj5fXmv9cGa01yfFwcFU/edit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.gl/forms/xSn2IjAaXMbouE733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oo.gl/forms/U739TuuKJE3QDdWb2" TargetMode="External"/><Relationship Id="rId4" Type="http://schemas.openxmlformats.org/officeDocument/2006/relationships/hyperlink" Target="https://goo.gl/forms/ulB0FqGngd8cmvjf2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ntumlta.github.io/2017fall-ml-hw6/" TargetMode="External"/><Relationship Id="rId4" Type="http://schemas.openxmlformats.org/officeDocument/2006/relationships/hyperlink" Target="mailto:ntu.mlta@gmail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t/3dea5a5172844c9186545a06dcdf0a85" TargetMode="External"/><Relationship Id="rId9" Type="http://schemas.openxmlformats.org/officeDocument/2006/relationships/hyperlink" Target="https://goo.gl/forms/xSn2IjAaXMbouE733" TargetMode="External"/><Relationship Id="rId5" Type="http://schemas.openxmlformats.org/officeDocument/2006/relationships/hyperlink" Target="https://ntumlta.github.io/2017fall-ml-hw6/" TargetMode="External"/><Relationship Id="rId6" Type="http://schemas.openxmlformats.org/officeDocument/2006/relationships/hyperlink" Target="https://docs.google.com/document/d/13c6RqKvcYdSBMxq4yFljUUDnj5fXmv9cGa01yfFwcFU/edit?usp=sharing" TargetMode="External"/><Relationship Id="rId7" Type="http://schemas.openxmlformats.org/officeDocument/2006/relationships/hyperlink" Target="https://goo.gl/forms/U739TuuKJE3QDdWb2" TargetMode="External"/><Relationship Id="rId8" Type="http://schemas.openxmlformats.org/officeDocument/2006/relationships/hyperlink" Target="https://goo.gl/forms/ulB0FqGngd8cmvjf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cipy.org/doc/numpy-1.13.0/reference/generated/numpy.linalg.svd.html" TargetMode="External"/><Relationship Id="rId4" Type="http://schemas.openxmlformats.org/officeDocument/2006/relationships/hyperlink" Target="https://docs.scipy.org/doc/numpy-1.13.0/reference/generated/numpy.linalg.eig.html" TargetMode="External"/><Relationship Id="rId5" Type="http://schemas.openxmlformats.org/officeDocument/2006/relationships/hyperlink" Target="http://scikit-image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://scikit-image.org/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adimrehurek.com/gensim" TargetMode="External"/><Relationship Id="rId4" Type="http://schemas.openxmlformats.org/officeDocument/2006/relationships/hyperlink" Target="https://github.com/danielfrg/word2vec" TargetMode="External"/><Relationship Id="rId5" Type="http://schemas.openxmlformats.org/officeDocument/2006/relationships/hyperlink" Target="https://github.com/maciejkula/glove-python" TargetMode="External"/><Relationship Id="rId6" Type="http://schemas.openxmlformats.org/officeDocument/2006/relationships/hyperlink" Target="https://github.com/JonathanRaiman/glove" TargetMode="External"/><Relationship Id="rId7" Type="http://schemas.openxmlformats.org/officeDocument/2006/relationships/hyperlink" Target="http://scikit-learn.org/stable/modules/generated/sklearn.manifold.TSN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E5lElPutaWqKYPhSYLmVfw6olHjKDgd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xsjy/jieba" TargetMode="External"/><Relationship Id="rId4" Type="http://schemas.openxmlformats.org/officeDocument/2006/relationships/hyperlink" Target="https://github.com/fxsjy/jieba/raw/master/extra_dict/dict.txt.big" TargetMode="External"/><Relationship Id="rId5" Type="http://schemas.openxmlformats.org/officeDocument/2006/relationships/hyperlink" Target="https://github.com/Phlya/adjustText" TargetMode="External"/><Relationship Id="rId6" Type="http://schemas.openxmlformats.org/officeDocument/2006/relationships/hyperlink" Target="https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ML2017 Fall HW6</a:t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137225" y="27738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TAs</a:t>
            </a:r>
            <a:endParaRPr sz="28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ntu.mlta@gmail.com</a:t>
            </a:r>
            <a:endParaRPr sz="280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75"/>
            <a:ext cx="9143999" cy="49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790925"/>
            <a:ext cx="86562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請說明你用哪一個 word2vec 套件，並針對你有調整的參數說明那個參數的意義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在 Report.pdf 上</a:t>
            </a:r>
            <a:r>
              <a:rPr lang="zh-TW"/>
              <a:t>放上你visualization的結果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請討論你從 visualization 的結果觀察到什麼？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50" y="3349425"/>
            <a:ext cx="6397699" cy="169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832300" cy="1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 of Chinese word embedding -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  report 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outline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目標：分辨給定的兩張 images 是否來自同一個 dataset</a:t>
            </a:r>
            <a:endParaRPr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所有的 image 都來自兩個不同的 dataset</a:t>
            </a:r>
            <a:endParaRPr sz="1600"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除了 image 本身之外，沒有任何 label</a:t>
            </a:r>
            <a:endParaRPr sz="1600"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只能用我們給的 data，不能使用額外的 dataset (包括用額外資料 train 的 model)</a:t>
            </a:r>
            <a:endParaRPr sz="1600"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在 kaggle deadline 之後會公布一個小型的 dataset，包含 10000 張 images。這個 dataset 前 5000 張 images 跟後 5000 張 images 是分別從兩個 dataset 得到的。到時候請大家對這個 dataset 做 visualization</a:t>
            </a:r>
            <a:endParaRPr sz="1600"/>
          </a:p>
          <a:p>
            <a:pPr indent="0" lvl="0" marL="0" rtl="0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F1-Score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evaluation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75" y="1656525"/>
            <a:ext cx="3779075" cy="58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Shape 158"/>
          <p:cNvGraphicFramePr/>
          <p:nvPr/>
        </p:nvGraphicFramePr>
        <p:xfrm>
          <a:off x="828375" y="229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{3BB814D4-2931-4319-B8C7-DAEABC05285E}</a:tableStyleId>
              </a:tblPr>
              <a:tblGrid>
                <a:gridCol w="1479975"/>
                <a:gridCol w="1479975"/>
                <a:gridCol w="14799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prediction positive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prediction negative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ground true positive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true positive (tp)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false negative (fn)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ground true</a:t>
                      </a:r>
                      <a:r>
                        <a:rPr lang="zh-TW" sz="1200"/>
                        <a:t> negative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false positive (fp)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true negative (tn)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example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 </a:t>
            </a:r>
            <a:endParaRPr/>
          </a:p>
          <a:p>
            <a:pPr indent="0" lvl="0" marL="457200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indent="0" lvl="0" marL="457200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tp = 1, fp = 3, fn = 1, tn = 5 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 = 1 / (1+3) = 0.25, r = 1 / (1+1) = 0.5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F1 = 2*0.25*0.5 / (0.25+0.5) = 0.333</a:t>
            </a:r>
            <a:endParaRPr/>
          </a:p>
          <a:p>
            <a:pPr indent="0" lvl="0" marL="0" rtl="0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evaluation (cont.)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75" y="3702800"/>
            <a:ext cx="3513751" cy="542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Shape 166"/>
          <p:cNvGraphicFramePr/>
          <p:nvPr/>
        </p:nvGraphicFramePr>
        <p:xfrm>
          <a:off x="1167925" y="19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{3BB814D4-2931-4319-B8C7-DAEABC05285E}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450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predict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ground 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result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Shape 167"/>
          <p:cNvGraphicFramePr/>
          <p:nvPr/>
        </p:nvGraphicFramePr>
        <p:xfrm>
          <a:off x="63228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{3BB814D4-2931-4319-B8C7-DAEABC05285E}</a:tableStyleId>
              </a:tblPr>
              <a:tblGrid>
                <a:gridCol w="940400"/>
                <a:gridCol w="940400"/>
                <a:gridCol w="940400"/>
              </a:tblGrid>
              <a:tr h="17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prediction positive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prediction negative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ground true positive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true positive (tp)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false negative (fn)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2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ground true negative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false positive (fp)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true negative (tn)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data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6632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總共有 140000 張 image，都是黑白圖片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image.npy.zip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輸入指令</a:t>
            </a:r>
            <a:r>
              <a:rPr lang="zh-TW"/>
              <a:t> unzip image.npy.zip，</a:t>
            </a:r>
            <a:r>
              <a:rPr lang="zh-TW"/>
              <a:t>會得到一個檔案叫做 </a:t>
            </a:r>
            <a:r>
              <a:rPr lang="zh-TW">
                <a:solidFill>
                  <a:srgbClr val="FF0000"/>
                </a:solidFill>
              </a:rPr>
              <a:t>image.npy</a:t>
            </a:r>
            <a:endParaRPr>
              <a:solidFill>
                <a:srgbClr val="FF0000"/>
              </a:solidFill>
            </a:endParaRPr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使用 np.load() 讀取 </a:t>
            </a:r>
            <a:r>
              <a:rPr lang="zh-TW"/>
              <a:t>image.npy</a:t>
            </a:r>
            <a:r>
              <a:rPr lang="zh-TW"/>
              <a:t>，會</a:t>
            </a:r>
            <a:r>
              <a:rPr lang="zh-TW"/>
              <a:t>得到</a:t>
            </a:r>
            <a:r>
              <a:rPr lang="zh-TW"/>
              <a:t>一個 140000x784 的 ndarray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每一個 row 都代表一張 28x28 image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visualization</a:t>
            </a:r>
            <a:r>
              <a:rPr lang="zh-TW"/>
              <a:t>.npy (kaggle deadline 之後公布在 kaggle 上)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使用 np.load() 讀取 visualization.npy，會得到一個 10000x784 的 ndarray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前 5000 張 images 來自 dataset A，後 5000 張 images 來自 dataset 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data (cont.)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test_case.csv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每一行都有 ID, image1_index, image2_index，總共有 1,980,000 筆測資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ID: test case index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image1_index: 對應到 image.npy 裡的 row index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image2_index: 對應到 image.npy 裡的 row index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sample_submission.csv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第一行是 “ID,Ans”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之後每一行都會有 test case ID，以及對這個 test case 的 prediction</a:t>
            </a:r>
            <a:endParaRPr/>
          </a:p>
          <a:p>
            <a:pPr indent="-3175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如果 test case 的兩張 image 預測後是來自同一 dataset，Ans 的地方就是 1，反之是 0</a:t>
            </a:r>
            <a:endParaRPr/>
          </a:p>
          <a:p>
            <a:pPr indent="0" lvl="0" marL="0" rtl="0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methods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65650" y="1266325"/>
            <a:ext cx="88077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如果直接在原本的 image 上做 cluster，結果會很差 (</a:t>
            </a:r>
            <a:r>
              <a:rPr lang="zh-TW"/>
              <a:t>有很多冗餘資訊</a:t>
            </a:r>
            <a:r>
              <a:rPr lang="zh-TW"/>
              <a:t>)</a:t>
            </a:r>
            <a:endParaRPr/>
          </a:p>
          <a:p>
            <a:pPr indent="457200" lvl="0" marL="0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=&gt; 需要更好的方式來表示原本的 image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為了找出這個更好的方式，可以先將原始 image 做 dimension reduction，用比較少的維度來描述一張 image</a:t>
            </a:r>
            <a:endParaRPr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可以試試 PCA, SVD, t-SNE, auto-encoder, or anything to represent an image in lower dimension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methods (cont.)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接著對降維過後過後的數據做 cluster</a:t>
            </a:r>
            <a:endParaRPr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cluster：可以試試 K-means</a:t>
            </a:r>
            <a:endParaRPr sz="1600"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或者你可以衡量兩個降維過後的 images，他們之間的相似度 (similarity)。如果相似度大於一個設定好的 threshold，就把這兩個 images 當成同一類別</a:t>
            </a:r>
            <a:endParaRPr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算 similarity 的方法：euclidean distance, cosine similarity……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methods (cont.)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其他</a:t>
            </a:r>
            <a:r>
              <a:rPr lang="zh-TW"/>
              <a:t>可能</a:t>
            </a:r>
            <a:r>
              <a:rPr lang="zh-TW"/>
              <a:t>有幫助的事：</a:t>
            </a:r>
            <a:endParaRPr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必須找個方法來衡量方法的好壞，一個直覺的方法是利用降維過後的 feature 去 reconstruct 成原本的 image。如果 reconstruct 的結果越接近原本的 image，可以一定程度的代表你抽出來的 feature 越好</a:t>
            </a:r>
            <a:endParaRPr sz="1600"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對原始 image 做 data augmentation</a:t>
            </a:r>
            <a:endParaRPr sz="1600"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try different number of cluster</a:t>
            </a:r>
            <a:endParaRPr sz="1600"/>
          </a:p>
          <a:p>
            <a:pPr indent="-330200" lvl="1" marL="9144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看看老師 unsupervised learning 上課內容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66325"/>
            <a:ext cx="8710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Unsupervised Learning &amp; Dimension Reduction</a:t>
            </a:r>
            <a:endParaRPr sz="2400"/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Principal</a:t>
            </a:r>
            <a:r>
              <a:rPr lang="zh-TW" sz="2400"/>
              <a:t> Components Analysis (PCA) of colored faces</a:t>
            </a:r>
            <a:endParaRPr sz="2400"/>
          </a:p>
          <a:p>
            <a:pPr indent="-3810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Visualization of Chinese word embedding</a:t>
            </a:r>
            <a:endParaRPr sz="2400"/>
          </a:p>
          <a:p>
            <a:pPr indent="-3810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Image clustering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</a:t>
            </a:r>
            <a:r>
              <a:rPr lang="zh-TW"/>
              <a:t> - report qeustions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66325"/>
            <a:ext cx="87102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>
                <a:solidFill>
                  <a:srgbClr val="666666"/>
                </a:solidFill>
              </a:rPr>
              <a:t>請實作兩種不同的方法，並比較其結果。(不同的降維方法或不同的 cluster 方法都可以算是不同的方法)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>
                <a:solidFill>
                  <a:srgbClr val="666666"/>
                </a:solidFill>
              </a:rPr>
              <a:t>預測 visualization.npy 中的 label，在二維平面上視覺化 label 的分佈。(用 PCA, t-SNE 等工具把你抽出來的 feature 投影到二維，或簡單的取 feature 的前兩維)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>
                <a:solidFill>
                  <a:srgbClr val="666666"/>
                </a:solidFill>
              </a:rPr>
              <a:t>visualization.npy 中前 5000 個 images 來自 dataset A，後 5000 個 images 來自 dataset B。請根據這個資訊，在二維平面上視覺化 label 的分佈，接著比較和自己預測的 label 之間有何不同。</a:t>
            </a:r>
            <a:r>
              <a:rPr lang="zh-TW" sz="1600">
                <a:solidFill>
                  <a:srgbClr val="434343"/>
                </a:solidFill>
              </a:rPr>
              <a:t>(visualization.npy 將在 Kaggle deadline 之後公布在 Kaggle 上)</a:t>
            </a:r>
            <a:r>
              <a:rPr lang="zh-TW" sz="1600">
                <a:solidFill>
                  <a:srgbClr val="434343"/>
                </a:solidFill>
              </a:rPr>
              <a:t>  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89225" y="4599925"/>
            <a:ext cx="7194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*</a:t>
            </a:r>
            <a:r>
              <a:rPr lang="zh-TW">
                <a:solidFill>
                  <a:srgbClr val="FF0000"/>
                </a:solidFill>
              </a:rPr>
              <a:t>2 &amp; 3 題</a:t>
            </a:r>
            <a:r>
              <a:rPr lang="zh-TW">
                <a:solidFill>
                  <a:srgbClr val="FF0000"/>
                </a:solidFill>
              </a:rPr>
              <a:t>請用 image.npy train 好的模型去預測 visualization.npy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12" y="242700"/>
            <a:ext cx="6210825" cy="46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" type="body"/>
          </p:nvPr>
        </p:nvSpPr>
        <p:spPr>
          <a:xfrm>
            <a:off x="67513" y="126425"/>
            <a:ext cx="9009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取</a:t>
            </a:r>
            <a:r>
              <a:rPr lang="zh-TW"/>
              <a:t>降維過後的 feature 前兩個維度作圖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63" y="201576"/>
            <a:ext cx="6320475" cy="47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" type="body"/>
          </p:nvPr>
        </p:nvSpPr>
        <p:spPr>
          <a:xfrm>
            <a:off x="67513" y="126425"/>
            <a:ext cx="9009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把</a:t>
            </a:r>
            <a:r>
              <a:rPr lang="zh-TW"/>
              <a:t>降維過後的 feature</a:t>
            </a:r>
            <a:r>
              <a:rPr lang="zh-TW"/>
              <a:t> 再用 t-SNE 投影到二維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clustering - kaggle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kaggle_url：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https://www.kaggle.com/t/3dea5a5172844c9186545a06dcdf0a85</a:t>
            </a:r>
            <a:endParaRPr sz="1600">
              <a:solidFill>
                <a:srgbClr val="C27BA0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請至 kaggle 創帳號登入，需綁定 NTU 信箱。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個人進行，不需組隊。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隊名：學號_任意名稱 (ex. b02902000_日本一級棒)，旁聽同學請避免學號開頭。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每日上傳上限 </a:t>
            </a:r>
            <a:r>
              <a:rPr lang="zh-TW" sz="1600">
                <a:solidFill>
                  <a:srgbClr val="FF0000"/>
                </a:solidFill>
              </a:rPr>
              <a:t>5</a:t>
            </a:r>
            <a:r>
              <a:rPr lang="zh-TW" sz="1600">
                <a:solidFill>
                  <a:srgbClr val="666666"/>
                </a:solidFill>
              </a:rPr>
              <a:t> 次。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test set 的資料將被分為兩份，一半為 public，另一半為 private。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最後的計分排名將以 </a:t>
            </a:r>
            <a:r>
              <a:rPr lang="zh-TW" sz="1600">
                <a:solidFill>
                  <a:srgbClr val="FF0000"/>
                </a:solidFill>
              </a:rPr>
              <a:t>2</a:t>
            </a:r>
            <a:r>
              <a:rPr lang="zh-TW" sz="1600">
                <a:solidFill>
                  <a:srgbClr val="666666"/>
                </a:solidFill>
              </a:rPr>
              <a:t> 筆自行選擇的結果，測試在 private set 上的準確率為準。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600">
                <a:solidFill>
                  <a:srgbClr val="FF0000"/>
                </a:solidFill>
              </a:rPr>
              <a:t>kaggle 名稱錯誤者將不會得到任何 kaggle 上分數</a:t>
            </a:r>
            <a:r>
              <a:rPr lang="zh-TW">
                <a:solidFill>
                  <a:srgbClr val="FF0000"/>
                </a:solidFill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D</a:t>
            </a:r>
            <a:r>
              <a:rPr i="0" lang="zh-TW" u="none" cap="none" strike="noStrike"/>
              <a:t>eadline</a:t>
            </a:r>
            <a:endParaRPr i="0" u="none" cap="none" strike="noStrike"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500275" y="1784377"/>
            <a:ext cx="8907600" cy="2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AutoNum type="arabicPeriod"/>
            </a:pPr>
            <a:r>
              <a:rPr i="0" lang="zh-TW" sz="1600" u="none" cap="none" strike="noStrike">
                <a:solidFill>
                  <a:srgbClr val="666666"/>
                </a:solidFill>
              </a:rPr>
              <a:t>Kaggle:</a:t>
            </a:r>
            <a:r>
              <a:rPr i="0" lang="zh-TW" sz="1600" u="none" cap="none" strike="noStrike">
                <a:solidFill>
                  <a:srgbClr val="000000"/>
                </a:solidFill>
              </a:rPr>
              <a:t> </a:t>
            </a:r>
            <a:r>
              <a:rPr lang="zh-TW" sz="1600">
                <a:solidFill>
                  <a:srgbClr val="FF0000"/>
                </a:solidFill>
              </a:rPr>
              <a:t>1</a:t>
            </a:r>
            <a:r>
              <a:rPr lang="zh-TW" sz="1600">
                <a:solidFill>
                  <a:srgbClr val="FF0000"/>
                </a:solidFill>
              </a:rPr>
              <a:t>/11 23:59</a:t>
            </a:r>
            <a:r>
              <a:rPr i="0" lang="zh-TW" sz="1600" u="none" cap="none" strike="noStrike">
                <a:solidFill>
                  <a:srgbClr val="FF0000"/>
                </a:solidFill>
              </a:rPr>
              <a:t> (GMT+8) </a:t>
            </a:r>
            <a:endParaRPr i="0" sz="1600" u="none" cap="none" strike="noStrike">
              <a:solidFill>
                <a:srgbClr val="FF0000"/>
              </a:solidFill>
            </a:endParaRPr>
          </a:p>
          <a:p>
            <a:pPr indent="-1778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AutoNum type="arabicPeriod"/>
            </a:pPr>
            <a:r>
              <a:rPr i="0" lang="zh-TW" sz="1600" u="none" cap="none" strike="noStrike">
                <a:solidFill>
                  <a:srgbClr val="666666"/>
                </a:solidFill>
              </a:rPr>
              <a:t>Repo</a:t>
            </a:r>
            <a:r>
              <a:rPr lang="zh-TW" sz="1600">
                <a:solidFill>
                  <a:srgbClr val="666666"/>
                </a:solidFill>
              </a:rPr>
              <a:t>rt and source code</a:t>
            </a:r>
            <a:r>
              <a:rPr i="0" lang="zh-TW" sz="1600" u="none" cap="none" strike="noStrike">
                <a:solidFill>
                  <a:srgbClr val="666666"/>
                </a:solidFill>
              </a:rPr>
              <a:t>:</a:t>
            </a:r>
            <a:r>
              <a:rPr i="0" lang="zh-TW" sz="1600" u="none" cap="none" strike="noStrike">
                <a:solidFill>
                  <a:srgbClr val="000000"/>
                </a:solidFill>
              </a:rPr>
              <a:t> </a:t>
            </a:r>
            <a:r>
              <a:rPr lang="zh-TW" sz="1600">
                <a:solidFill>
                  <a:srgbClr val="FF0000"/>
                </a:solidFill>
              </a:rPr>
              <a:t>1/12</a:t>
            </a:r>
            <a:r>
              <a:rPr lang="zh-TW" sz="1600">
                <a:solidFill>
                  <a:srgbClr val="FF0000"/>
                </a:solidFill>
              </a:rPr>
              <a:t> 23:59</a:t>
            </a:r>
            <a:r>
              <a:rPr i="0" lang="zh-TW" sz="1600" u="none" cap="none" strike="noStrike">
                <a:solidFill>
                  <a:srgbClr val="FF0000"/>
                </a:solidFill>
              </a:rPr>
              <a:t> (GMT+8)</a:t>
            </a:r>
            <a:r>
              <a:rPr i="0" lang="zh-TW" sz="1600" u="none" cap="none" strike="noStrike">
                <a:solidFill>
                  <a:srgbClr val="000000"/>
                </a:solidFill>
              </a:rPr>
              <a:t> 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助教會在 deadline 一到就 clone 所有程式，並且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 clone 任何檔案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Policy I - </a:t>
            </a:r>
            <a:r>
              <a:rPr lang="zh-TW"/>
              <a:t>r</a:t>
            </a:r>
            <a:r>
              <a:rPr i="0" lang="zh-TW" u="none" cap="none" strike="noStrike"/>
              <a:t>epository</a:t>
            </a:r>
            <a:r>
              <a:rPr i="0" lang="zh-TW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25"/>
            <a:ext cx="88323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i="0" lang="zh-TW" sz="1400" u="none" cap="none" strike="noStrike">
                <a:solidFill>
                  <a:srgbClr val="666666"/>
                </a:solidFill>
              </a:rPr>
              <a:t>github 上 </a:t>
            </a:r>
            <a:r>
              <a:rPr lang="zh-TW" sz="1400">
                <a:solidFill>
                  <a:srgbClr val="666666"/>
                </a:solidFill>
              </a:rPr>
              <a:t>ML2017</a:t>
            </a:r>
            <a:r>
              <a:rPr i="0" lang="zh-TW" sz="1400" u="none" cap="none" strike="noStrike">
                <a:solidFill>
                  <a:srgbClr val="666666"/>
                </a:solidFill>
              </a:rPr>
              <a:t>/hw</a:t>
            </a:r>
            <a:r>
              <a:rPr lang="zh-TW" sz="1400">
                <a:solidFill>
                  <a:srgbClr val="666666"/>
                </a:solidFill>
              </a:rPr>
              <a:t>6</a:t>
            </a:r>
            <a:r>
              <a:rPr i="0" lang="zh-TW" sz="1400" u="none" cap="none" strike="noStrike">
                <a:solidFill>
                  <a:srgbClr val="666666"/>
                </a:solidFill>
              </a:rPr>
              <a:t>/ 裡面請至少包含：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i="0" lang="zh-TW" u="none" cap="none" strike="noStrike">
                <a:solidFill>
                  <a:srgbClr val="666666"/>
                </a:solidFill>
              </a:rPr>
              <a:t>Report.pd</a:t>
            </a:r>
            <a:r>
              <a:rPr i="0" lang="zh-TW" u="none" cap="none" strike="noStrike">
                <a:solidFill>
                  <a:srgbClr val="666666"/>
                </a:solidFill>
              </a:rPr>
              <a:t>f</a:t>
            </a:r>
            <a:endParaRPr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pca.sh</a:t>
            </a:r>
            <a:endParaRPr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i="0" lang="zh-TW" u="none" cap="none" strike="noStrike">
                <a:solidFill>
                  <a:srgbClr val="666666"/>
                </a:solidFill>
              </a:rPr>
              <a:t>hw</a:t>
            </a:r>
            <a:r>
              <a:rPr lang="zh-TW">
                <a:solidFill>
                  <a:srgbClr val="666666"/>
                </a:solidFill>
              </a:rPr>
              <a:t>6</a:t>
            </a:r>
            <a:r>
              <a:rPr i="0" lang="zh-TW" u="none" cap="none" strike="noStrike">
                <a:solidFill>
                  <a:srgbClr val="666666"/>
                </a:solidFill>
              </a:rPr>
              <a:t>.sh (</a:t>
            </a:r>
            <a:r>
              <a:rPr lang="zh-TW">
                <a:solidFill>
                  <a:srgbClr val="666666"/>
                </a:solidFill>
              </a:rPr>
              <a:t>for image clustering 那題，</a:t>
            </a:r>
            <a:r>
              <a:rPr lang="zh-TW">
                <a:solidFill>
                  <a:srgbClr val="FF0000"/>
                </a:solidFill>
              </a:rPr>
              <a:t>這次只需上傳結果最好的方法</a:t>
            </a:r>
            <a:r>
              <a:rPr i="0" lang="zh-TW" u="none" cap="none" strike="noStrike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i="0" lang="zh-TW" u="none" cap="none" strike="noStrike">
                <a:solidFill>
                  <a:srgbClr val="666666"/>
                </a:solidFill>
              </a:rPr>
              <a:t>your python files</a:t>
            </a:r>
            <a:endParaRPr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zh-TW">
                <a:solidFill>
                  <a:srgbClr val="666666"/>
                </a:solidFill>
              </a:rPr>
              <a:t>your </a:t>
            </a:r>
            <a:r>
              <a:rPr i="0" lang="zh-TW" u="none" cap="none" strike="noStrike">
                <a:solidFill>
                  <a:srgbClr val="666666"/>
                </a:solidFill>
              </a:rPr>
              <a:t>model files (can be loaded by your python file)</a:t>
            </a:r>
            <a:endParaRPr>
              <a:solidFill>
                <a:srgbClr val="666666"/>
              </a:solidFill>
            </a:endParaRPr>
          </a:p>
          <a:p>
            <a:pPr indent="-1895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</a:pPr>
            <a:r>
              <a:rPr b="1" i="0" lang="zh-TW" sz="1400" u="sng" cap="none" strike="noStrike">
                <a:solidFill>
                  <a:srgbClr val="FF0000"/>
                </a:solidFill>
              </a:rPr>
              <a:t>請不要上傳 dataset</a:t>
            </a:r>
            <a:endParaRPr b="1" sz="1400" u="sng">
              <a:solidFill>
                <a:srgbClr val="FF0000"/>
              </a:solidFill>
            </a:endParaRPr>
          </a:p>
          <a:p>
            <a:pPr indent="-1895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Open Sans"/>
              <a:buChar char="•"/>
            </a:pPr>
            <a:r>
              <a:rPr i="0" lang="zh-TW" sz="1400" u="none" cap="none" strike="noStrike">
                <a:solidFill>
                  <a:srgbClr val="666666"/>
                </a:solidFill>
              </a:rPr>
              <a:t>如果你的 model 超過 github 的最大容量，可以考慮把 model 放在其他地</a:t>
            </a:r>
            <a:r>
              <a:rPr lang="zh-TW" sz="1400">
                <a:solidFill>
                  <a:srgbClr val="666666"/>
                </a:solidFill>
              </a:rPr>
              <a:t>方</a:t>
            </a:r>
            <a:r>
              <a:rPr lang="zh-TW" sz="1400">
                <a:solidFill>
                  <a:srgbClr val="000000"/>
                </a:solidFill>
              </a:rPr>
              <a:t>(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http://slides.com/sunprinces/deck-16#/2%EF%BC%89</a:t>
            </a:r>
            <a:r>
              <a:rPr lang="zh-TW" sz="1400">
                <a:solidFill>
                  <a:srgbClr val="000000"/>
                </a:solidFill>
              </a:rPr>
              <a:t>)</a:t>
            </a:r>
            <a:r>
              <a:rPr i="0" lang="zh-TW" sz="1400" u="none" cap="none" strike="noStrike">
                <a:solidFill>
                  <a:srgbClr val="000000"/>
                </a:solidFill>
              </a:rPr>
              <a:t>。</a:t>
            </a:r>
            <a:endParaRPr sz="1400">
              <a:solidFill>
                <a:srgbClr val="000000"/>
              </a:solidFill>
            </a:endParaRPr>
          </a:p>
          <a:p>
            <a:pPr indent="-189547" lvl="0" marL="228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zh-TW" sz="1400">
                <a:solidFill>
                  <a:srgbClr val="666666"/>
                </a:solidFill>
              </a:rPr>
              <a:t>model 可以是多個檔案，</a:t>
            </a:r>
            <a:r>
              <a:rPr lang="zh-TW" sz="1400">
                <a:solidFill>
                  <a:srgbClr val="666666"/>
                </a:solidFill>
              </a:rPr>
              <a:t>例如 </a:t>
            </a:r>
            <a:r>
              <a:rPr lang="zh-TW" sz="1400">
                <a:solidFill>
                  <a:srgbClr val="666666"/>
                </a:solidFill>
              </a:rPr>
              <a:t>keras model，</a:t>
            </a:r>
            <a:r>
              <a:rPr lang="zh-TW" sz="1400">
                <a:solidFill>
                  <a:srgbClr val="666666"/>
                </a:solidFill>
              </a:rPr>
              <a:t>或者是 </a:t>
            </a:r>
            <a:r>
              <a:rPr lang="zh-TW" sz="1400">
                <a:solidFill>
                  <a:srgbClr val="FF0000"/>
                </a:solidFill>
              </a:rPr>
              <a:t>image id mapping file</a:t>
            </a:r>
            <a:r>
              <a:rPr lang="zh-TW" sz="1400">
                <a:solidFill>
                  <a:srgbClr val="666666"/>
                </a:solidFill>
              </a:rPr>
              <a:t>。</a:t>
            </a:r>
            <a:r>
              <a:rPr lang="zh-TW" sz="1400">
                <a:solidFill>
                  <a:srgbClr val="666666"/>
                </a:solidFill>
              </a:rPr>
              <a:t>如果你的 code 需要極長的執行時間，可以把 image cluster 後的結果寫進一個 file，並在執行時讀取它。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Policy II – </a:t>
            </a:r>
            <a:r>
              <a:rPr lang="zh-TW"/>
              <a:t>s</a:t>
            </a:r>
            <a:r>
              <a:rPr i="0" lang="zh-TW" u="none" cap="none" strike="noStrike"/>
              <a:t>ource </a:t>
            </a:r>
            <a:r>
              <a:rPr lang="zh-TW"/>
              <a:t>c</a:t>
            </a:r>
            <a:r>
              <a:rPr i="0" lang="zh-TW" u="none" cap="none" strike="noStrike"/>
              <a:t>ode</a:t>
            </a:r>
            <a:endParaRPr i="0" u="none" cap="none" strike="noStrike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14375" y="1266325"/>
            <a:ext cx="86178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i="0" lang="zh-TW" sz="1600" u="none" cap="none" strike="noStrike">
                <a:solidFill>
                  <a:srgbClr val="FF0000"/>
                </a:solidFill>
              </a:rPr>
              <a:t>Python Only</a:t>
            </a:r>
            <a:r>
              <a:rPr i="0" lang="zh-TW" sz="1600" u="none" cap="none" strike="noStrike">
                <a:solidFill>
                  <a:srgbClr val="666666"/>
                </a:solidFill>
              </a:rPr>
              <a:t>，</a:t>
            </a:r>
            <a:r>
              <a:rPr lang="zh-TW" sz="1600">
                <a:solidFill>
                  <a:srgbClr val="666666"/>
                </a:solidFill>
              </a:rPr>
              <a:t>請</a:t>
            </a:r>
            <a:r>
              <a:rPr i="0" lang="zh-TW" sz="1600" u="none" cap="none" strike="noStrike">
                <a:solidFill>
                  <a:srgbClr val="666666"/>
                </a:solidFill>
              </a:rPr>
              <a:t>使用 Python 3.</a:t>
            </a:r>
            <a:r>
              <a:rPr lang="zh-TW" sz="1600">
                <a:solidFill>
                  <a:srgbClr val="666666"/>
                </a:solidFill>
              </a:rPr>
              <a:t>5+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zh-TW" sz="1600">
                <a:solidFill>
                  <a:srgbClr val="666666"/>
                </a:solidFill>
              </a:rPr>
              <a:t>PCA of colored faces</a:t>
            </a:r>
            <a:r>
              <a:rPr lang="zh-TW" sz="1600">
                <a:solidFill>
                  <a:srgbClr val="666666"/>
                </a:solidFill>
              </a:rPr>
              <a:t> 的部份只能使用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numpy</a:t>
            </a:r>
            <a:r>
              <a:rPr lang="zh-TW" sz="1600">
                <a:solidFill>
                  <a:srgbClr val="666666"/>
                </a:solidFill>
              </a:rPr>
              <a:t> 和 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scikit-image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zh-TW" sz="1600">
                <a:solidFill>
                  <a:srgbClr val="666666"/>
                </a:solidFill>
              </a:rPr>
              <a:t>Chinese word embedding</a:t>
            </a:r>
            <a:r>
              <a:rPr lang="zh-TW" sz="1600">
                <a:solidFill>
                  <a:srgbClr val="666666"/>
                </a:solidFill>
              </a:rPr>
              <a:t> 的部分不限定套件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zh-TW" sz="1600">
                <a:solidFill>
                  <a:srgbClr val="666666"/>
                </a:solidFill>
              </a:rPr>
              <a:t>Image clustering </a:t>
            </a:r>
            <a:r>
              <a:rPr lang="zh-TW" sz="1600">
                <a:solidFill>
                  <a:srgbClr val="666666"/>
                </a:solidFill>
              </a:rPr>
              <a:t>的部份可以使用 </a:t>
            </a:r>
            <a:r>
              <a:rPr lang="zh-TW" sz="1600">
                <a:solidFill>
                  <a:srgbClr val="666666"/>
                </a:solidFill>
              </a:rPr>
              <a:t>K</a:t>
            </a:r>
            <a:r>
              <a:rPr i="0" lang="zh-TW" sz="1600" u="none" cap="none" strike="noStrike">
                <a:solidFill>
                  <a:srgbClr val="666666"/>
                </a:solidFill>
              </a:rPr>
              <a:t>eras </a:t>
            </a:r>
            <a:r>
              <a:rPr lang="zh-TW" sz="1600">
                <a:solidFill>
                  <a:srgbClr val="666666"/>
                </a:solidFill>
              </a:rPr>
              <a:t>2.0.8, Tensorflow1.3.0, pytorch 0.2.0, h5py2.7.0 , Numpy, scipy, Pandas 0.20+, matplotlib, scikit-image, pillow, scikit-learn, Python Standard Lib.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zh-TW" sz="1600">
                <a:solidFill>
                  <a:srgbClr val="FF0000"/>
                </a:solidFill>
              </a:rPr>
              <a:t>只可使用限定的 package，以及 python 內建的 package，並且限定使用 Tensorflow 作為 Keras 的backend。</a:t>
            </a:r>
            <a:r>
              <a:rPr b="1" lang="zh-TW" sz="1600">
                <a:solidFill>
                  <a:srgbClr val="FF0000"/>
                </a:solidFill>
              </a:rPr>
              <a:t>需要其它套件，請來信詢問。</a:t>
            </a:r>
            <a:r>
              <a:rPr lang="zh-TW" sz="1600">
                <a:solidFill>
                  <a:srgbClr val="000000"/>
                </a:solidFill>
              </a:rPr>
              <a:t> </a:t>
            </a:r>
            <a:r>
              <a:rPr lang="zh-TW" sz="1600">
                <a:solidFill>
                  <a:srgbClr val="666666"/>
                </a:solidFill>
              </a:rPr>
              <a:t>若 import 其他東西，或是使用不同版本，造成批改錯誤，將不接受修正。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u="none" cap="none" strike="noStrike">
                <a:solidFill>
                  <a:srgbClr val="666666"/>
                </a:solidFill>
              </a:rPr>
              <a:t>不能使用額外 data 來 training (包括 pre-training)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u="none" cap="none" strike="noStrike">
                <a:solidFill>
                  <a:srgbClr val="666666"/>
                </a:solidFill>
              </a:rPr>
              <a:t>不能 call 其他線上 API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u="none" cap="none" strike="noStrike">
                <a:solidFill>
                  <a:srgbClr val="666666"/>
                </a:solidFill>
              </a:rPr>
              <a:t>請附上訓練好的 model (及其參數)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Policy I</a:t>
            </a:r>
            <a:r>
              <a:rPr lang="zh-TW"/>
              <a:t>I</a:t>
            </a:r>
            <a:r>
              <a:rPr i="0" lang="zh-TW" u="none" cap="none" strike="noStrike"/>
              <a:t>I – </a:t>
            </a:r>
            <a:r>
              <a:rPr lang="zh-TW"/>
              <a:t>bash script</a:t>
            </a:r>
            <a:endParaRPr i="0" u="none" cap="none" strike="noStrike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66325"/>
            <a:ext cx="85206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u="none" cap="none" strike="noStrike">
                <a:solidFill>
                  <a:srgbClr val="666666"/>
                </a:solidFill>
              </a:rPr>
              <a:t>與之前作業相同，請在script中寫清楚使用python版本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u="none" cap="none" strike="noStrike">
                <a:solidFill>
                  <a:srgbClr val="666666"/>
                </a:solidFill>
              </a:rPr>
              <a:t>以下的路徑，助教在跑的時候會另外指定，請保留可更改的彈性，不要寫死</a:t>
            </a:r>
            <a:endParaRPr i="0" sz="1600" u="none" cap="none" strike="noStrike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PCA of colored faces: (詳見第4頁) 時限三分鐘</a:t>
            </a:r>
            <a:endParaRPr sz="1600">
              <a:solidFill>
                <a:srgbClr val="666666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bash pca.sh &lt;images path&gt; &lt;target image&gt;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Image clustering:</a:t>
            </a:r>
            <a:br>
              <a:rPr i="0" lang="zh-TW" sz="1600" u="none" cap="none" strike="noStrike">
                <a:solidFill>
                  <a:srgbClr val="000000"/>
                </a:solidFill>
              </a:rPr>
            </a:br>
            <a:r>
              <a:rPr i="0" lang="zh-TW" sz="1600" u="none" cap="none" strike="noStrike">
                <a:solidFill>
                  <a:srgbClr val="FF0000"/>
                </a:solidFill>
              </a:rPr>
              <a:t>bash hw</a:t>
            </a:r>
            <a:r>
              <a:rPr lang="zh-TW" sz="1600">
                <a:solidFill>
                  <a:srgbClr val="FF0000"/>
                </a:solidFill>
              </a:rPr>
              <a:t>6</a:t>
            </a:r>
            <a:r>
              <a:rPr i="0" lang="zh-TW" sz="1600" u="none" cap="none" strike="noStrike">
                <a:solidFill>
                  <a:srgbClr val="FF0000"/>
                </a:solidFill>
              </a:rPr>
              <a:t>.sh </a:t>
            </a:r>
            <a:r>
              <a:rPr lang="zh-TW" sz="1600">
                <a:solidFill>
                  <a:srgbClr val="FF0000"/>
                </a:solidFill>
              </a:rPr>
              <a:t>&lt;</a:t>
            </a:r>
            <a:r>
              <a:rPr b="1" lang="zh-TW" sz="1600">
                <a:solidFill>
                  <a:srgbClr val="FF0000"/>
                </a:solidFill>
              </a:rPr>
              <a:t>image.npy</a:t>
            </a:r>
            <a:r>
              <a:rPr lang="zh-TW" sz="1600">
                <a:solidFill>
                  <a:srgbClr val="FF0000"/>
                </a:solidFill>
              </a:rPr>
              <a:t> path&gt;</a:t>
            </a:r>
            <a:r>
              <a:rPr lang="zh-TW" sz="1600">
                <a:solidFill>
                  <a:srgbClr val="FF0000"/>
                </a:solidFill>
              </a:rPr>
              <a:t> &lt;test_case.csv path&gt;</a:t>
            </a:r>
            <a:r>
              <a:rPr i="0" lang="zh-TW" sz="1600" u="none" cap="none" strike="noStrike">
                <a:solidFill>
                  <a:srgbClr val="FF0000"/>
                </a:solidFill>
              </a:rPr>
              <a:t> &lt;prediction file path&gt;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>
                <a:solidFill>
                  <a:schemeClr val="accent1"/>
                </a:solidFill>
              </a:rPr>
              <a:t>Policy </a:t>
            </a:r>
            <a:r>
              <a:rPr lang="zh-TW"/>
              <a:t>IV</a:t>
            </a:r>
            <a:r>
              <a:rPr i="0" lang="zh-TW" u="none" cap="none" strike="noStrike">
                <a:solidFill>
                  <a:schemeClr val="accent1"/>
                </a:solidFill>
              </a:rPr>
              <a:t> - </a:t>
            </a:r>
            <a:r>
              <a:rPr lang="zh-TW"/>
              <a:t>programs s</a:t>
            </a:r>
            <a:r>
              <a:rPr i="0" lang="zh-TW" u="none" cap="none" strike="noStrike">
                <a:solidFill>
                  <a:schemeClr val="accent1"/>
                </a:solidFill>
              </a:rPr>
              <a:t>core</a:t>
            </a:r>
            <a:r>
              <a:rPr lang="zh-TW"/>
              <a:t>s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66325"/>
            <a:ext cx="8751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zh-TW" sz="1600">
                <a:solidFill>
                  <a:srgbClr val="666666"/>
                </a:solidFill>
              </a:rPr>
              <a:t>PCA of colored faces: (1%) 正確性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cap="none" strike="noStrike">
                <a:solidFill>
                  <a:srgbClr val="666666"/>
                </a:solidFill>
              </a:rPr>
              <a:t>Kaggle Rank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i="0" lang="zh-TW" sz="1600" cap="none" strike="noStrike">
                <a:solidFill>
                  <a:srgbClr val="666666"/>
                </a:solidFill>
              </a:rPr>
              <a:t>(</a:t>
            </a:r>
            <a:r>
              <a:rPr lang="zh-TW" sz="1600">
                <a:solidFill>
                  <a:srgbClr val="666666"/>
                </a:solidFill>
              </a:rPr>
              <a:t>0.8</a:t>
            </a:r>
            <a:r>
              <a:rPr i="0" lang="zh-TW" sz="1600" cap="none" strike="noStrike">
                <a:solidFill>
                  <a:srgbClr val="666666"/>
                </a:solidFill>
              </a:rPr>
              <a:t>%) kaggle </a:t>
            </a:r>
            <a:r>
              <a:rPr lang="zh-TW" sz="1600">
                <a:solidFill>
                  <a:srgbClr val="666666"/>
                </a:solidFill>
              </a:rPr>
              <a:t>上和 reproduce 都</a:t>
            </a:r>
            <a:r>
              <a:rPr i="0" lang="zh-TW" sz="1600" cap="none" strike="noStrike">
                <a:solidFill>
                  <a:srgbClr val="666666"/>
                </a:solidFill>
              </a:rPr>
              <a:t>超過 public leaderboard 的 simple baseline 分數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i="0" lang="zh-TW" sz="1600" cap="none" strike="noStrike">
                <a:solidFill>
                  <a:srgbClr val="666666"/>
                </a:solidFill>
              </a:rPr>
              <a:t>(</a:t>
            </a:r>
            <a:r>
              <a:rPr lang="zh-TW" sz="1600">
                <a:solidFill>
                  <a:srgbClr val="666666"/>
                </a:solidFill>
              </a:rPr>
              <a:t>0.8</a:t>
            </a:r>
            <a:r>
              <a:rPr i="0" lang="zh-TW" sz="1600" cap="none" strike="noStrike">
                <a:solidFill>
                  <a:srgbClr val="666666"/>
                </a:solidFill>
              </a:rPr>
              <a:t>%) </a:t>
            </a:r>
            <a:r>
              <a:rPr lang="zh-TW" sz="1600">
                <a:solidFill>
                  <a:srgbClr val="666666"/>
                </a:solidFill>
              </a:rPr>
              <a:t>kaggle 上和 reproduce 都</a:t>
            </a:r>
            <a:r>
              <a:rPr i="0" lang="zh-TW" sz="1600" cap="none" strike="noStrike">
                <a:solidFill>
                  <a:srgbClr val="666666"/>
                </a:solidFill>
              </a:rPr>
              <a:t>超過 public leaderboard 的 strong baseline 分數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i="0" lang="zh-TW" sz="1600" cap="none" strike="noStrike">
                <a:solidFill>
                  <a:srgbClr val="666666"/>
                </a:solidFill>
              </a:rPr>
              <a:t>(</a:t>
            </a:r>
            <a:r>
              <a:rPr lang="zh-TW" sz="1600">
                <a:solidFill>
                  <a:srgbClr val="666666"/>
                </a:solidFill>
              </a:rPr>
              <a:t>0</a:t>
            </a:r>
            <a:r>
              <a:rPr lang="zh-TW" sz="1600">
                <a:solidFill>
                  <a:srgbClr val="666666"/>
                </a:solidFill>
              </a:rPr>
              <a:t>.</a:t>
            </a:r>
            <a:r>
              <a:rPr lang="zh-TW" sz="1600">
                <a:solidFill>
                  <a:srgbClr val="666666"/>
                </a:solidFill>
              </a:rPr>
              <a:t>8</a:t>
            </a:r>
            <a:r>
              <a:rPr i="0" lang="zh-TW" sz="1600" cap="none" strike="noStrike">
                <a:solidFill>
                  <a:srgbClr val="666666"/>
                </a:solidFill>
              </a:rPr>
              <a:t>%) </a:t>
            </a:r>
            <a:r>
              <a:rPr lang="zh-TW" sz="1600">
                <a:solidFill>
                  <a:srgbClr val="666666"/>
                </a:solidFill>
              </a:rPr>
              <a:t>kaggle 上和 reproduce 都</a:t>
            </a:r>
            <a:r>
              <a:rPr i="0" lang="zh-TW" sz="1600" cap="none" strike="noStrike">
                <a:solidFill>
                  <a:srgbClr val="666666"/>
                </a:solidFill>
              </a:rPr>
              <a:t>超過 private leaderboard 的 simple baseline 分數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i="0" lang="zh-TW" sz="1600" cap="none" strike="noStrike">
                <a:solidFill>
                  <a:srgbClr val="666666"/>
                </a:solidFill>
              </a:rPr>
              <a:t>(</a:t>
            </a:r>
            <a:r>
              <a:rPr lang="zh-TW" sz="1600">
                <a:solidFill>
                  <a:srgbClr val="666666"/>
                </a:solidFill>
              </a:rPr>
              <a:t>0.8</a:t>
            </a:r>
            <a:r>
              <a:rPr i="0" lang="zh-TW" sz="1600" cap="none" strike="noStrike">
                <a:solidFill>
                  <a:srgbClr val="666666"/>
                </a:solidFill>
              </a:rPr>
              <a:t>%) </a:t>
            </a:r>
            <a:r>
              <a:rPr lang="zh-TW" sz="1600">
                <a:solidFill>
                  <a:srgbClr val="666666"/>
                </a:solidFill>
              </a:rPr>
              <a:t>kaggle 上和 reproduce 都</a:t>
            </a:r>
            <a:r>
              <a:rPr i="0" lang="zh-TW" sz="1600" cap="none" strike="noStrike">
                <a:solidFill>
                  <a:srgbClr val="666666"/>
                </a:solidFill>
              </a:rPr>
              <a:t>超過 private leaderboard 的 strong baseline 分</a:t>
            </a:r>
            <a:r>
              <a:rPr i="0" lang="zh-TW" sz="1600" cap="none" strike="noStrike">
                <a:solidFill>
                  <a:srgbClr val="666666"/>
                </a:solidFill>
              </a:rPr>
              <a:t>數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i="0" lang="zh-TW" sz="1600" cap="none" strike="noStrike">
                <a:solidFill>
                  <a:srgbClr val="666666"/>
                </a:solidFill>
              </a:rPr>
              <a:t>(</a:t>
            </a:r>
            <a:r>
              <a:rPr lang="zh-TW" sz="1600">
                <a:solidFill>
                  <a:srgbClr val="666666"/>
                </a:solidFill>
              </a:rPr>
              <a:t>0.8</a:t>
            </a:r>
            <a:r>
              <a:rPr i="0" lang="zh-TW" sz="1600" cap="none" strike="noStrike">
                <a:solidFill>
                  <a:srgbClr val="666666"/>
                </a:solidFill>
              </a:rPr>
              <a:t>%) </a:t>
            </a:r>
            <a:r>
              <a:rPr lang="zh-TW" sz="1600">
                <a:solidFill>
                  <a:srgbClr val="FF0000"/>
                </a:solidFill>
              </a:rPr>
              <a:t>2018/1</a:t>
            </a:r>
            <a:r>
              <a:rPr lang="zh-TW" sz="1600">
                <a:solidFill>
                  <a:srgbClr val="FF0000"/>
                </a:solidFill>
              </a:rPr>
              <a:t>/4</a:t>
            </a:r>
            <a:r>
              <a:rPr i="0" lang="zh-TW" sz="1600" cap="none" strike="noStrike">
                <a:solidFill>
                  <a:srgbClr val="FF0000"/>
                </a:solidFill>
              </a:rPr>
              <a:t> 23:59 (GMT+8) </a:t>
            </a:r>
            <a:r>
              <a:rPr i="0" lang="zh-TW" sz="1600" cap="none" strike="noStrike">
                <a:solidFill>
                  <a:srgbClr val="666666"/>
                </a:solidFill>
              </a:rPr>
              <a:t>前 </a:t>
            </a:r>
            <a:r>
              <a:rPr lang="zh-TW" sz="1600">
                <a:solidFill>
                  <a:srgbClr val="666666"/>
                </a:solidFill>
              </a:rPr>
              <a:t>kaggle 上</a:t>
            </a:r>
            <a:r>
              <a:rPr i="0" lang="zh-TW" sz="1600" cap="none" strike="noStrike">
                <a:solidFill>
                  <a:srgbClr val="666666"/>
                </a:solidFill>
              </a:rPr>
              <a:t>超過 public simple baseline</a:t>
            </a:r>
            <a:r>
              <a:rPr lang="zh-TW" sz="1600">
                <a:solidFill>
                  <a:srgbClr val="666666"/>
                </a:solidFill>
              </a:rPr>
              <a:t> 分數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i="0" lang="zh-TW" sz="1600" cap="none" strike="noStrike">
                <a:solidFill>
                  <a:srgbClr val="666666"/>
                </a:solidFill>
              </a:rPr>
              <a:t>(BONUS) kaggle 排名前五名 (且願意上台跟大家分享的同學)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i="0" lang="zh-TW" sz="1600" cap="none" strike="noStrike">
                <a:solidFill>
                  <a:srgbClr val="666666"/>
                </a:solidFill>
              </a:rPr>
              <a:t>前五名排名以 </a:t>
            </a:r>
            <a:r>
              <a:rPr lang="zh-TW" sz="1600">
                <a:solidFill>
                  <a:srgbClr val="666666"/>
                </a:solidFill>
              </a:rPr>
              <a:t>private</a:t>
            </a:r>
            <a:r>
              <a:rPr i="0" lang="zh-TW" sz="1600" cap="none" strike="noStrike">
                <a:solidFill>
                  <a:srgbClr val="666666"/>
                </a:solidFill>
              </a:rPr>
              <a:t> 平均為準，屆時助教會公布名單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zh-TW" sz="1600">
                <a:solidFill>
                  <a:srgbClr val="FF0000"/>
                </a:solidFill>
              </a:rPr>
              <a:t>hw6.sh 的結果必須超過 public simple baseline 否則程式部分將不會有任何分數。</a:t>
            </a:r>
            <a:endParaRPr b="1" sz="1600">
              <a:solidFill>
                <a:srgbClr val="FF0000"/>
              </a:solidFill>
            </a:endParaRPr>
          </a:p>
          <a:p>
            <a:pPr indent="-114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Policy V - </a:t>
            </a:r>
            <a:r>
              <a:rPr lang="zh-TW"/>
              <a:t>report questions and scores</a:t>
            </a:r>
            <a:endParaRPr i="0" u="none" cap="none" strike="noStrike"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235500" y="1113925"/>
            <a:ext cx="8908500" cy="3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PCA of colored faces</a:t>
            </a:r>
            <a:endParaRPr sz="16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請畫出所有臉的平均。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請畫出前四個 Eigenfaces，也就是對應到前四大 Eigenvalues 的 Eigenvectors。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請從數據集中挑出任意四個圖片，並用前四大 Eigenfaces 進行 reconstruction，並畫出結果。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請寫出前四大 Eigenfaces 各自所佔的比重 (explained variance ratio)，請四捨五入到小數點後一位。</a:t>
            </a:r>
            <a:endParaRPr sz="13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Visualization of Chinese word embedding</a:t>
            </a:r>
            <a:endParaRPr sz="16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請說明你用哪一個 word2vec 套件，並針對你有調整的參數說明那個參數的意義。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請在 Report 上放上你 visualization 的結果。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請討論你從 visualization 的結果觀察到什麼。</a:t>
            </a:r>
            <a:endParaRPr sz="13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Image clustering </a:t>
            </a:r>
            <a:r>
              <a:rPr lang="zh-TW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*2 &amp; 3 題請用 image.npy train 好的模型去預測 visualization.npy</a:t>
            </a:r>
            <a:endParaRPr sz="16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請比較至少兩種不同的 feature extraction 及其結果。(不同的降維方法或不同的 cluster 方法都可以算是不同的方法)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預測 visualization.npy 中的 label，在二維平面上視覺化 label 的分佈。</a:t>
            </a:r>
            <a:endParaRPr sz="1300">
              <a:solidFill>
                <a:srgbClr val="666666"/>
              </a:solidFill>
            </a:endParaRPr>
          </a:p>
          <a:p>
            <a:pPr indent="-3111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666666"/>
                </a:solidFill>
              </a:rPr>
              <a:t>(.5%) visualization.npy 中前 5000 個 images 來自 dataset A，後 5000 個 images 來自 dataset B。請根據這個資訊，在二維平面上視覺化 label 的分佈，接著比較和自己預測的 label 之間有何不同。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outline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46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學習用 numpy 實做 PCA 以達到 dimensionality reduction 的目的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跟以往不同，這次是對彩色的臉做 PCA。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數據集來自 Aberdeen University 的 Prof. Ian Craw，並經過助教們的挑選及對齊，總共有 415 張 600 X 600 X 3 的彩圖。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434343"/>
                </a:solidFill>
                <a:hlinkClick r:id="rId3"/>
              </a:rPr>
              <a:t>連結： 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https://drive.google.com/open?id=1_zD31Iglz6eTh55ushu-5dtciatuVyPy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Policy </a:t>
            </a:r>
            <a:r>
              <a:rPr lang="zh-TW"/>
              <a:t>V</a:t>
            </a:r>
            <a:r>
              <a:rPr i="0" lang="zh-TW" u="none" cap="none" strike="noStrike"/>
              <a:t>I - </a:t>
            </a:r>
            <a:r>
              <a:rPr lang="zh-TW"/>
              <a:t>r</a:t>
            </a:r>
            <a:r>
              <a:rPr i="0" lang="zh-TW" u="none" cap="none" strike="noStrike"/>
              <a:t>e</a:t>
            </a:r>
            <a:r>
              <a:rPr lang="zh-TW"/>
              <a:t>minders</a:t>
            </a:r>
            <a:endParaRPr i="0" u="none" cap="none" strike="noStrike"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66666"/>
                </a:solidFill>
              </a:rPr>
              <a:t>Report 強烈建議</a:t>
            </a:r>
            <a:r>
              <a:rPr i="0" lang="zh-TW" sz="1600" u="none" cap="none" strike="noStrike">
                <a:solidFill>
                  <a:srgbClr val="666666"/>
                </a:solidFill>
              </a:rPr>
              <a:t>使</a:t>
            </a:r>
            <a:r>
              <a:rPr lang="zh-TW" sz="16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用</a:t>
            </a:r>
            <a:r>
              <a:rPr i="0" lang="zh-TW" sz="1600" u="none" cap="none" strike="noStrike">
                <a:solidFill>
                  <a:srgbClr val="666666"/>
                </a:solidFill>
              </a:rPr>
              <a:t>中文作答。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66666"/>
                </a:solidFill>
              </a:rPr>
              <a:t>請根據 </a:t>
            </a:r>
            <a:r>
              <a:rPr i="0" lang="zh-TW" sz="1600" u="sng" cap="none" strike="noStrike">
                <a:solidFill>
                  <a:schemeClr val="hlink"/>
                </a:solidFill>
                <a:hlinkClick r:id="rId3"/>
              </a:rPr>
              <a:t>Report Template</a:t>
            </a:r>
            <a:r>
              <a:rPr lang="zh-TW" sz="1600">
                <a:solidFill>
                  <a:srgbClr val="666666"/>
                </a:solidFill>
              </a:rPr>
              <a:t> 寫Report，如果想要用其他排版模式也請註明題號以及題目內容（請勿擅自更改題號）。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66666"/>
                </a:solidFill>
              </a:rPr>
              <a:t>請交 pdf 檔，檔名為 Report.pdf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rgbClr val="666666"/>
                </a:solidFill>
              </a:rPr>
              <a:t>Collaborators 請附上學號與姓名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zh-TW" sz="1600">
                <a:solidFill>
                  <a:srgbClr val="FF0000"/>
                </a:solidFill>
              </a:rPr>
              <a:t>若有問題，請寄信詢問。並在標題打上 [HW6]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小老師制度（手把手教學）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在 1/4 以前超過 simple baseline 並願意在 1/5 在上課時間教導同學撰寫作業六程式，請填寫一下表單：</a:t>
            </a:r>
            <a:r>
              <a:rPr b="1"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https://goo.gl/forms/xSn2IjAaXMbouE733</a:t>
            </a:r>
            <a:endParaRPr sz="1600"/>
          </a:p>
          <a:p>
            <a:pPr indent="-3302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1/4 將公布小老師名單在作業網頁，人數太多將以符合以下標準的同學為主:</a:t>
            </a:r>
            <a:br>
              <a:rPr lang="zh-TW" sz="1600"/>
            </a:br>
            <a:r>
              <a:rPr lang="zh-TW" sz="1600"/>
              <a:t>1. 沒有當過小老師 </a:t>
            </a:r>
            <a:br>
              <a:rPr lang="zh-TW" sz="1600"/>
            </a:br>
            <a:r>
              <a:rPr lang="zh-TW" sz="1600"/>
              <a:t>2. Kaggle Public Leaderboard 成績排名較高 (但請不要因此想overfit public set)</a:t>
            </a:r>
            <a:endParaRPr sz="1600"/>
          </a:p>
          <a:p>
            <a:pPr indent="-3302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小老師當次成績 +1%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13225"/>
            <a:ext cx="8776200" cy="3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script 錯誤直接 0 分。若是格式錯誤，請在</a:t>
            </a:r>
            <a:r>
              <a:rPr lang="zh-TW" sz="1600">
                <a:solidFill>
                  <a:srgbClr val="FF0000"/>
                </a:solidFill>
              </a:rPr>
              <a:t>公告時間內</a:t>
            </a:r>
            <a:r>
              <a:rPr lang="zh-TW" sz="1600"/>
              <a:t>找助教修好，修完kaggle分數*0.7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Kaggle 超過 deadline 直接 shut down，可以繼續上傳但不計入成績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遲交一天(*0.7)，不足一天以一天計算，不得遲交超過兩天，有特殊原因請找助教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/>
              <a:t>Github 遲交表單</a:t>
            </a:r>
            <a:r>
              <a:rPr lang="zh-TW" sz="1600"/>
              <a:t>：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/>
              <a:t>code: </a:t>
            </a:r>
            <a:r>
              <a:rPr b="1"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https://goo.gl/forms/U739TuuKJE3QDdWb2</a:t>
            </a:r>
            <a:r>
              <a:rPr lang="zh-TW" sz="1600">
                <a:solidFill>
                  <a:srgbClr val="FF0000"/>
                </a:solidFill>
              </a:rPr>
              <a:t> (遲交才需填寫)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/>
              <a:t>report: </a:t>
            </a:r>
            <a:r>
              <a:rPr b="1"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https://goo.gl/forms/ulB0FqGngd8cmvjf2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>
                <a:solidFill>
                  <a:srgbClr val="FF0000"/>
                </a:solidFill>
              </a:rPr>
              <a:t>(遲交才需填寫)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/>
              <a:t>遲交請</a:t>
            </a:r>
            <a:r>
              <a:rPr lang="zh-TW" sz="1600">
                <a:solidFill>
                  <a:srgbClr val="FF0000"/>
                </a:solidFill>
              </a:rPr>
              <a:t>「先上傳程式」</a:t>
            </a:r>
            <a:r>
              <a:rPr lang="zh-TW" sz="1600"/>
              <a:t>Github 再填表單，助教會根據表單填寫時間當作繳交時間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/>
              <a:t>請勿使用任何其他非助教提供的 data，否則以 </a:t>
            </a:r>
            <a:r>
              <a:rPr lang="zh-TW" sz="1600">
                <a:solidFill>
                  <a:srgbClr val="FF0000"/>
                </a:solidFill>
              </a:rPr>
              <a:t>0 分</a:t>
            </a:r>
            <a:r>
              <a:rPr lang="zh-TW" sz="1600"/>
              <a:t>計算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上傳的 model 總和大小建議在 </a:t>
            </a:r>
            <a:r>
              <a:rPr lang="zh-TW" sz="1600">
                <a:solidFill>
                  <a:srgbClr val="FF0000"/>
                </a:solidFill>
              </a:rPr>
              <a:t>500 MB</a:t>
            </a:r>
            <a:r>
              <a:rPr lang="zh-TW" sz="1600"/>
              <a:t>以內</a:t>
            </a:r>
            <a:endParaRPr sz="1600"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377500" y="505813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Policy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362325"/>
            <a:ext cx="8520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zh-TW" sz="1600">
                <a:solidFill>
                  <a:srgbClr val="666666"/>
                </a:solidFill>
              </a:rPr>
              <a:t>作業網址：</a:t>
            </a:r>
            <a:r>
              <a:rPr lang="zh-TW" sz="1600" u="sng">
                <a:solidFill>
                  <a:srgbClr val="C27BA0"/>
                </a:solidFill>
                <a:hlinkClick r:id="rId3"/>
              </a:rPr>
              <a:t>Link</a:t>
            </a:r>
            <a:endParaRPr sz="1600">
              <a:solidFill>
                <a:srgbClr val="C27BA0"/>
              </a:solidFill>
            </a:endParaRPr>
          </a:p>
          <a:p>
            <a:pPr indent="-3302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AutoNum type="arabicPeriod"/>
            </a:pPr>
            <a:r>
              <a:rPr lang="zh-TW" sz="1600">
                <a:solidFill>
                  <a:srgbClr val="666666"/>
                </a:solidFill>
              </a:rPr>
              <a:t>若有其他問題，請po在FB社團裡或寄信至助教信箱，</a:t>
            </a:r>
            <a:r>
              <a:rPr b="1" lang="zh-TW" sz="1600">
                <a:solidFill>
                  <a:srgbClr val="666666"/>
                </a:solidFill>
              </a:rPr>
              <a:t>請勿直接私訊助教</a:t>
            </a:r>
            <a:r>
              <a:rPr lang="zh-TW" sz="1600">
                <a:solidFill>
                  <a:srgbClr val="666666"/>
                </a:solidFill>
              </a:rPr>
              <a:t>。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zh-TW" sz="1600">
                <a:solidFill>
                  <a:srgbClr val="666666"/>
                </a:solidFill>
              </a:rPr>
              <a:t>助教信箱：</a:t>
            </a:r>
            <a:r>
              <a:rPr lang="zh-TW" sz="1600" u="sng">
                <a:solidFill>
                  <a:srgbClr val="C27BA0"/>
                </a:solidFill>
                <a:hlinkClick r:id="rId4"/>
              </a:rPr>
              <a:t>ntu.mlta@gmail.com</a:t>
            </a:r>
            <a:endParaRPr sz="1600">
              <a:solidFill>
                <a:srgbClr val="C27B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377500" y="505813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978713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雲端使用方法：</a:t>
            </a:r>
            <a:r>
              <a:rPr lang="zh-TW" sz="1600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Kaggle：</a:t>
            </a:r>
            <a:r>
              <a:rPr lang="zh-TW" sz="1600" u="sng">
                <a:solidFill>
                  <a:schemeClr val="hlink"/>
                </a:solidFill>
                <a:hlinkClick r:id="rId4"/>
              </a:rPr>
              <a:t>https://www.kaggle.com/t/3dea5a5172844c9186545a06dcdf0a85</a:t>
            </a:r>
            <a:endParaRPr sz="1600"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AutoNum type="arabicPeriod"/>
            </a:pPr>
            <a:r>
              <a:rPr lang="zh-TW" sz="1600"/>
              <a:t>作業網址：</a:t>
            </a:r>
            <a:r>
              <a:rPr lang="zh-TW" sz="1600" u="sng">
                <a:solidFill>
                  <a:schemeClr val="hlink"/>
                </a:solidFill>
                <a:hlinkClick r:id="rId5"/>
              </a:rPr>
              <a:t>https://ntumlta.github.io/2017fall-ml-hw6/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AutoNum type="arabicPeriod"/>
            </a:pPr>
            <a:r>
              <a:rPr lang="zh-TW" sz="1600"/>
              <a:t>Report template</a:t>
            </a:r>
            <a:r>
              <a:rPr lang="zh-TW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sz="1600" u="sng">
                <a:solidFill>
                  <a:schemeClr val="hlink"/>
                </a:solidFill>
                <a:hlinkClick r:id="rId6"/>
              </a:rPr>
              <a:t>https://docs.google.com/document/d/13c6RqKvcYdSBMxq4yFljUUDnj5fXmv9cGa01yfFwcFU/edit?usp=sharing</a:t>
            </a:r>
            <a:endParaRPr sz="16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Github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遲交表單: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code: 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https://goo.gl/forms/U739TuuKJE3QDdWb2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https://goo.gl/forms/ulB0FqGngd8cmvjf2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小老師報名表單：</a:t>
            </a: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https://goo.gl/forms/xSn2IjAaXMbouE733</a:t>
            </a:r>
            <a:b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 txBox="1"/>
          <p:nvPr>
            <p:ph type="title"/>
          </p:nvPr>
        </p:nvSpPr>
        <p:spPr>
          <a:xfrm>
            <a:off x="311700" y="271306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 b="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requirements 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90125"/>
            <a:ext cx="85206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只能用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numpy.linalg.svd</a:t>
            </a:r>
            <a:r>
              <a:rPr lang="zh-TW"/>
              <a:t> 或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np.linalg.eig</a:t>
            </a:r>
            <a:r>
              <a:rPr lang="zh-TW"/>
              <a:t> 實做PCA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只能用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scikit-image</a:t>
            </a:r>
            <a:r>
              <a:rPr lang="zh-TW"/>
              <a:t> 讀寫圖片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也就是說程式會在只有 numpy 和 scikit-image 的環境下執行。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程式要求在三分鐘內，在與 pca.sh 相同的目錄中儲存 reconstruction.jpg 。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 是所有照片的資料夾（相對路徑）</a:t>
            </a:r>
            <a:endParaRPr/>
          </a:p>
          <a:p>
            <a:pPr indent="-342900" lvl="0" marL="4572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reconstruction.jpg 是 $2 這張照片用前四個 Eigenfaces 重建的結果。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執行方式：</a:t>
            </a:r>
            <a:r>
              <a:rPr b="1" lang="zh-TW"/>
              <a:t>bash  pca.sh  $1  $2</a:t>
            </a:r>
            <a:r>
              <a:rPr lang="zh-TW"/>
              <a:t>，例如：</a:t>
            </a:r>
            <a:r>
              <a:rPr b="1" lang="zh-TW"/>
              <a:t>bash  pca.sh  ../imgs 414.jpg</a:t>
            </a:r>
            <a:endParaRPr sz="8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report qeustions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3628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請畫出所有臉的平均。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請畫出前四個 Eigenfaces，也就是對應到前四大 Eigenvalues 的 Eigenvectors。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請從數據集中挑出任意四個圖片，並用前四大 Eigenfaces 進行 reconstruction，並畫出結果。</a:t>
            </a:r>
            <a:endParaRPr sz="1600"/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sz="1600"/>
              <a:t>請寫出前四大 Eigenfaces 各自所佔的比重，也就是          ，請用百分比表示並四捨五入到小數點後一位。  </a:t>
            </a:r>
            <a:endParaRPr sz="16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349" y="3224575"/>
            <a:ext cx="447376" cy="4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PCA of colored faces - reminder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請記得先減去平均再計算 Eigenfaces, Eigenvalues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Eigenfaces </a:t>
            </a:r>
            <a:r>
              <a:rPr lang="zh-TW" sz="1600"/>
              <a:t>是奇怪的顏色是正常的，如右上圖（第十個Eigenface)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因為 Eigenfaces 會有負值，因此在畫圖時，請用以下方式轉換：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M -= np.min(M)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M /= np.max(M)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M = (M * 255).astype(np.uint8)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程式只會執行最多三分鐘。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只能 import </a:t>
            </a:r>
            <a:r>
              <a:rPr lang="zh-TW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numpy</a:t>
            </a: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 和 </a:t>
            </a:r>
            <a:r>
              <a:rPr lang="zh-TW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skimage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>
                <a:latin typeface="Consolas"/>
                <a:ea typeface="Consolas"/>
                <a:cs typeface="Consolas"/>
                <a:sym typeface="Consolas"/>
              </a:rPr>
              <a:t>程式的結果是有標準答案的（可容許每個值相差 ±1 以內），可以事先和同學比看看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575" y="226450"/>
            <a:ext cx="1823225" cy="18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 of Chinese word embedding - outline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用任何 word2vec 的套件在中文的句子上訓練中文字的 word embedding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 python-package 的常用 word2vec 套件：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gensim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word2vec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glove-python</a:t>
            </a:r>
            <a:r>
              <a:rPr lang="zh-TW"/>
              <a:t>,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glove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用任何dimension reduction的演算法在二維平面上視覺化 word embedding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可以使用任何 dimension reduction 的演算法，但建議使用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TSNE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從視覺化的結果觀察 word embedding 訓練的成果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6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從三個 Final Project 的 training data 各取其中有中文句子的部份：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TV Conversation : provideData/training_data/1_train.txt ~ 5_train.txt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Chinese QA : train-v1.1.json</a:t>
            </a:r>
            <a:endParaRPr/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Listen &amp; Translate : data/train.caption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用 '。’ 或 ‘\n’ 當做句子之間的分界，然後去掉長度小於6的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總共有 578810 句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連結：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https://drive.google.com/open?id=1E5lElPutaWqKYPhSYLmVfw6olHjKDgdK</a:t>
            </a:r>
            <a:endParaRPr>
              <a:solidFill>
                <a:srgbClr val="695D46"/>
              </a:solidFill>
            </a:endParaRPr>
          </a:p>
          <a:p>
            <a:pPr indent="0" lvl="0" mar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 of Chinese word embedding -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建議用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jieba</a:t>
            </a:r>
            <a:r>
              <a:rPr lang="zh-TW"/>
              <a:t> 分詞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因為 jieba 預設主要是簡體字，建議使用繁體分詞更好的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dict.txt.big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從連結下載詞典，然後用 jieba.set_dictionary (path_to_downloaded_dict.txt.big)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Visualization 的時候，只針對出現次數 ≥K 的詞，建議 6000 ≥ K ≥ 3000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adjustText</a:t>
            </a:r>
            <a:r>
              <a:rPr lang="zh-TW"/>
              <a:t> 避免圖表文字的重疊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用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matplotlib</a:t>
            </a:r>
            <a:r>
              <a:rPr lang="zh-TW"/>
              <a:t> 作圖的話，要注意中文字體的設定，否則會出現亂碼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禁止使用 pretrained word embedding</a:t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 of Chinese word embedding - reminder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