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T Sans Narrow"/>
      <p:regular r:id="rId23"/>
      <p:bold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TSansNarrow-bold.fntdata"/><Relationship Id="rId23" Type="http://schemas.openxmlformats.org/officeDocument/2006/relationships/font" Target="fonts/PTSansNarrow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" name="Shape 56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7" name="Shape 57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58" name="Shape 58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" name="Shape 59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0" name="Shape 60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61" name="Shape 61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" name="Shape 6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3" name="Shape 6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" name="Shape 9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Shape 93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4" name="Shape 94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Shape 9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oo.gl/forms/w9p7GbEGvtYkVJY72" TargetMode="External"/><Relationship Id="rId4" Type="http://schemas.openxmlformats.org/officeDocument/2006/relationships/hyperlink" Target="https://goo.gl/forms/Of0D6ld94ErZVrjl2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ntumlta.github.io/ML-Assignment3/index.html" TargetMode="External"/><Relationship Id="rId4" Type="http://schemas.openxmlformats.org/officeDocument/2006/relationships/hyperlink" Target="https://docs.google.com/document/d/1SvPbF7OisOj_MGTNi8bmvg4bLxaN5Z4xJ5v3xDmjmFE/edit?usp=sharing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oo.gl/forms/ckh0HZc38dLts0xk1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hyperlink" Target="mailto:ntu.mlta@gmail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slides.com/sunprinces/deck-16#/2%EF%BC%89" TargetMode="External"/><Relationship Id="rId4" Type="http://schemas.openxmlformats.org/officeDocument/2006/relationships/hyperlink" Target="https://www.kaggle.com/t/09478bd1f6fa4fd8869a3cf4cb70cce0" TargetMode="External"/><Relationship Id="rId5" Type="http://schemas.openxmlformats.org/officeDocument/2006/relationships/hyperlink" Target="https://ntumlta.github.io/ML-Assignment3/index.html" TargetMode="External"/><Relationship Id="rId6" Type="http://schemas.openxmlformats.org/officeDocument/2006/relationships/hyperlink" Target="https://docs.google.com/document/d/1SvPbF7OisOj_MGTNi8bmvg4bLxaN5Z4xJ5v3xDmjmFE/edit?usp=sharing" TargetMode="External"/><Relationship Id="rId7" Type="http://schemas.openxmlformats.org/officeDocument/2006/relationships/hyperlink" Target="https://goo.gl/forms/w9p7GbEGvtYkVJY72" TargetMode="External"/><Relationship Id="rId8" Type="http://schemas.openxmlformats.org/officeDocument/2006/relationships/hyperlink" Target="https://goo.gl/forms/Of0D6ld94ErZVrjl2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slides.com/sunprinces/deck-16#/2%EF%BC%89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14.png"/><Relationship Id="rId7" Type="http://schemas.openxmlformats.org/officeDocument/2006/relationships/image" Target="../media/image11.png"/><Relationship Id="rId8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6.png"/><Relationship Id="rId7" Type="http://schemas.openxmlformats.org/officeDocument/2006/relationships/image" Target="../media/image5.png"/><Relationship Id="rId8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kaggle.com/t/09478bd1f6fa4fd8869a3cf4cb70cce0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/>
        </p:nvSpPr>
        <p:spPr>
          <a:xfrm>
            <a:off x="1004150" y="158031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200">
                <a:solidFill>
                  <a:srgbClr val="000000"/>
                </a:solidFill>
              </a:rPr>
              <a:t>Machine Learning </a:t>
            </a:r>
            <a:r>
              <a:rPr lang="zh-TW" sz="5200">
                <a:solidFill>
                  <a:srgbClr val="660000"/>
                </a:solidFill>
              </a:rPr>
              <a:t>HW3</a:t>
            </a:r>
            <a:endParaRPr sz="5200">
              <a:solidFill>
                <a:srgbClr val="660000"/>
              </a:solidFill>
            </a:endParaRPr>
          </a:p>
        </p:txBody>
      </p:sp>
      <p:sp>
        <p:nvSpPr>
          <p:cNvPr id="112" name="Shape 112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rgbClr val="0C343D"/>
                </a:solidFill>
              </a:rPr>
              <a:t>TAs</a:t>
            </a:r>
            <a:endParaRPr sz="2800">
              <a:solidFill>
                <a:srgbClr val="0C343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rgbClr val="0C343D"/>
                </a:solidFill>
              </a:rPr>
              <a:t>ntu.mlta@gmail.com</a:t>
            </a:r>
            <a:endParaRPr sz="2800">
              <a:solidFill>
                <a:srgbClr val="0C343D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Policy</a:t>
            </a:r>
            <a:endParaRPr/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github上ML2017</a:t>
            </a:r>
            <a:r>
              <a:rPr lang="zh-TW"/>
              <a:t>FALL</a:t>
            </a:r>
            <a:r>
              <a:rPr lang="zh-TW"/>
              <a:t>/hw3/裡面請至少包含：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Report.pdf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hw3_train.sh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hw3_test.sh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your python files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model參數 (Make sure it can be downloaded by your script.)</a:t>
            </a:r>
            <a:br>
              <a:rPr lang="zh-TW"/>
            </a:br>
            <a:r>
              <a:rPr lang="zh-TW">
                <a:solidFill>
                  <a:srgbClr val="FF0000"/>
                </a:solidFill>
              </a:rPr>
              <a:t>(*</a:t>
            </a:r>
            <a:r>
              <a:rPr lang="zh-TW">
                <a:solidFill>
                  <a:srgbClr val="FF0000"/>
                </a:solidFill>
              </a:rPr>
              <a:t>請將model download到與script相同的位置</a:t>
            </a:r>
            <a:r>
              <a:rPr lang="zh-TW">
                <a:solidFill>
                  <a:srgbClr val="FF0000"/>
                </a:solidFill>
              </a:rPr>
              <a:t>)</a:t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TW" u="sng">
                <a:solidFill>
                  <a:srgbClr val="FF0000"/>
                </a:solidFill>
              </a:rPr>
              <a:t>請不要上傳dataset，請不要上傳dataset，請不要上傳dataset</a:t>
            </a:r>
            <a:endParaRPr b="1" u="sng">
              <a:solidFill>
                <a:srgbClr val="FF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Policy</a:t>
            </a:r>
            <a:endParaRPr/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AutoNum type="arabicPeriod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以下的</a:t>
            </a:r>
            <a: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路徑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，助教在跑的時候會另外指定，請</a:t>
            </a:r>
            <a: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保留可更改的彈性，不要寫死</a:t>
            </a:r>
            <a:endParaRPr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Script usage:</a:t>
            </a:r>
            <a:br>
              <a:rPr lang="zh-TW"/>
            </a:br>
            <a: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bash  hw3_train.sh &lt;training data&gt;</a:t>
            </a:r>
            <a:b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training data: train.csv的路徑</a:t>
            </a:r>
            <a:b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bash  hw3_test.sh  &lt;testing data&gt;  &lt;prediction file&gt;</a:t>
            </a:r>
            <a:b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testing data: test.csv的路徑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prediction file: 結果的csv檔路徑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(除非有狀況，不然原則上助教只會跑testing，不會跑training，因次請用讀取model參數的方式進行predict。)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/>
        </p:nvSpPr>
        <p:spPr>
          <a:xfrm>
            <a:off x="311700" y="1229325"/>
            <a:ext cx="8520600" cy="24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Char char="➢"/>
            </a:pPr>
            <a:r>
              <a:rPr lang="zh-TW" sz="18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(0.8%) 超過public leaderboard的simple baseline分數</a:t>
            </a:r>
            <a:endParaRPr sz="1800"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Char char="➢"/>
            </a:pPr>
            <a:r>
              <a:rPr lang="zh-TW" sz="18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(0.8%) 超過public leaderboard的strong baseline分數</a:t>
            </a:r>
            <a:endParaRPr sz="1800"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Char char="➢"/>
            </a:pPr>
            <a:r>
              <a:rPr lang="zh-TW" sz="18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(0.8%) 超過private leaderboard的simple baseline分數 </a:t>
            </a:r>
            <a:endParaRPr sz="1800"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Char char="➢"/>
            </a:pPr>
            <a:r>
              <a:rPr lang="zh-TW" sz="18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(0.8%) 超過private leaderboard的strong baseline分數</a:t>
            </a:r>
            <a:endParaRPr sz="1800"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Char char="➢"/>
            </a:pPr>
            <a:r>
              <a:rPr lang="zh-TW" sz="18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(0.8%) </a:t>
            </a:r>
            <a:r>
              <a:rPr lang="zh-TW" sz="18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2017/11/09 23:59 (GMT+8)</a:t>
            </a:r>
            <a:r>
              <a:rPr lang="zh-TW" sz="18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前超過public simple baseline</a:t>
            </a:r>
            <a:endParaRPr sz="1800"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Char char="➢"/>
            </a:pPr>
            <a:r>
              <a:rPr lang="zh-TW" sz="18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(BONUS) kaggle排名前五名(且願意上台跟大家分享的同學)</a:t>
            </a:r>
            <a:endParaRPr sz="1800"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Microsoft JhengHei"/>
              <a:buChar char="➢"/>
            </a:pPr>
            <a:r>
              <a:rPr b="1" lang="zh-TW" sz="18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其中，前五名排名以public平均為準，屆時助教會公布名單</a:t>
            </a:r>
            <a:endParaRPr b="1" sz="18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11" name="Shape 21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Score - Kaggle Rank</a:t>
            </a:r>
            <a:endParaRPr b="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1" type="body"/>
          </p:nvPr>
        </p:nvSpPr>
        <p:spPr>
          <a:xfrm>
            <a:off x="311700" y="690825"/>
            <a:ext cx="8520600" cy="4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➢"/>
            </a:pPr>
            <a:r>
              <a:rPr lang="zh-TW" sz="1800">
                <a:latin typeface="Times New Roman"/>
                <a:ea typeface="Times New Roman"/>
                <a:cs typeface="Times New Roman"/>
                <a:sym typeface="Times New Roman"/>
              </a:rPr>
              <a:t>script 錯誤，直接0分。若是格式錯誤，請在</a:t>
            </a:r>
            <a:r>
              <a:rPr lang="zh-TW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公告時間內</a:t>
            </a:r>
            <a:r>
              <a:rPr lang="zh-TW" sz="1800">
                <a:latin typeface="Times New Roman"/>
                <a:ea typeface="Times New Roman"/>
                <a:cs typeface="Times New Roman"/>
                <a:sym typeface="Times New Roman"/>
              </a:rPr>
              <a:t>找助教修好，修完kaggle分數*0.7。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➢"/>
            </a:pPr>
            <a:r>
              <a:rPr lang="zh-TW" sz="1800">
                <a:latin typeface="Times New Roman"/>
                <a:ea typeface="Times New Roman"/>
                <a:cs typeface="Times New Roman"/>
                <a:sym typeface="Times New Roman"/>
              </a:rPr>
              <a:t>Kaggle超過deadline直接shut down，可以繼續上傳但不計入成績。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➢"/>
            </a:pPr>
            <a:r>
              <a:rPr lang="zh-TW" sz="1800">
                <a:latin typeface="Times New Roman"/>
                <a:ea typeface="Times New Roman"/>
                <a:cs typeface="Times New Roman"/>
                <a:sym typeface="Times New Roman"/>
              </a:rPr>
              <a:t>Github遲交一天(*0.7)，不足一天以一天計算，不得遲交超過兩天，有特殊原因請找助教。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JhengHei"/>
              <a:buChar char="➢"/>
            </a:pPr>
            <a:r>
              <a:rPr lang="zh-TW" sz="1800">
                <a:latin typeface="Times New Roman"/>
                <a:ea typeface="Times New Roman"/>
                <a:cs typeface="Times New Roman"/>
                <a:sym typeface="Times New Roman"/>
              </a:rPr>
              <a:t>Github遲交表單：</a:t>
            </a:r>
            <a:br>
              <a:rPr lang="zh-TW" sz="1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 sz="1800">
                <a:latin typeface="Times New Roman"/>
                <a:ea typeface="Times New Roman"/>
                <a:cs typeface="Times New Roman"/>
                <a:sym typeface="Times New Roman"/>
              </a:rPr>
              <a:t>Report</a:t>
            </a:r>
            <a:r>
              <a:rPr lang="zh-TW" sz="1800">
                <a:latin typeface="Times New Roman"/>
                <a:ea typeface="Times New Roman"/>
                <a:cs typeface="Times New Roman"/>
                <a:sym typeface="Times New Roman"/>
              </a:rPr>
              <a:t>遲交：</a:t>
            </a:r>
            <a:r>
              <a:rPr lang="zh-TW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https://goo.gl/forms/w9p7GbEGvtYkVJY72</a:t>
            </a:r>
            <a:br>
              <a:rPr lang="zh-TW" sz="1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 sz="1800">
                <a:latin typeface="Times New Roman"/>
                <a:ea typeface="Times New Roman"/>
                <a:cs typeface="Times New Roman"/>
                <a:sym typeface="Times New Roman"/>
              </a:rPr>
              <a:t>Code遲交：</a:t>
            </a:r>
            <a:r>
              <a:rPr lang="zh-TW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https://goo.gl/forms/Of0D6ld94ErZVrjl2</a:t>
            </a: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■"/>
            </a:pPr>
            <a:r>
              <a:rPr lang="zh-TW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（</a:t>
            </a:r>
            <a:r>
              <a:rPr lang="zh-TW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遲交才必需填寫)</a:t>
            </a:r>
            <a:br>
              <a:rPr lang="zh-TW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遲交請</a:t>
            </a:r>
            <a:r>
              <a:rPr lang="zh-TW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「先上傳程式」</a:t>
            </a:r>
            <a:r>
              <a:rPr lang="zh-TW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Github再填表單，助教會根據表單填寫時間當作繳交時間。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Shape 2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Score - Other Policy</a:t>
            </a:r>
            <a:endParaRPr b="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idx="1" type="body"/>
          </p:nvPr>
        </p:nvSpPr>
        <p:spPr>
          <a:xfrm>
            <a:off x="-77625" y="1163313"/>
            <a:ext cx="9095400" cy="24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Microsoft JhengHei"/>
              <a:buChar char="➢"/>
            </a:pPr>
            <a:r>
              <a:rPr lang="zh-TW" sz="16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zh-TW" sz="16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zh-TW" sz="16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%) 請說明你實作的 CNN model，其模型架構</a:t>
            </a:r>
            <a:r>
              <a:rPr lang="zh-TW" sz="1600">
                <a:solidFill>
                  <a:srgbClr val="43434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、訓練過程</a:t>
            </a:r>
            <a:r>
              <a:rPr lang="zh-TW" sz="16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和準確率為何？</a:t>
            </a:r>
            <a:endParaRPr sz="16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Microsoft JhengHei"/>
              <a:buChar char="➢"/>
            </a:pPr>
            <a:r>
              <a:rPr lang="zh-TW" sz="16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zh-TW" sz="16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zh-TW" sz="16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%) 承上題，請用與上述 CNN 接近的參數量，實做簡單的 DNN model，其模型架構</a:t>
            </a:r>
            <a:r>
              <a:rPr lang="zh-TW" sz="1600">
                <a:solidFill>
                  <a:srgbClr val="43434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、訓練過程</a:t>
            </a:r>
            <a:r>
              <a:rPr lang="zh-TW" sz="16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和準確率為何？試與上題結果做比較，並說明你觀察到了什麼？</a:t>
            </a:r>
            <a:endParaRPr sz="16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Microsoft JhengHei"/>
              <a:buChar char="➢"/>
            </a:pPr>
            <a:r>
              <a:rPr lang="zh-TW" sz="16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zh-TW" sz="16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zh-TW" sz="16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%) </a:t>
            </a:r>
            <a:r>
              <a:rPr lang="zh-TW" sz="1600">
                <a:solidFill>
                  <a:srgbClr val="43434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觀察答錯的圖片中，哪些 class 彼此間容易用</a:t>
            </a:r>
            <a:r>
              <a:rPr lang="zh-TW" sz="1600">
                <a:solidFill>
                  <a:srgbClr val="43434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混? </a:t>
            </a:r>
            <a:r>
              <a:rPr lang="zh-TW" sz="1600">
                <a:solidFill>
                  <a:srgbClr val="43434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[繪出 confusion matrix </a:t>
            </a:r>
            <a:r>
              <a:rPr b="1" lang="zh-TW" sz="1600">
                <a:solidFill>
                  <a:srgbClr val="43434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分析</a:t>
            </a:r>
            <a:r>
              <a:rPr lang="zh-TW" sz="1600">
                <a:solidFill>
                  <a:srgbClr val="43434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 sz="16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Microsoft JhengHei"/>
              <a:buChar char="➢"/>
            </a:pPr>
            <a:r>
              <a:rPr lang="zh-TW" sz="16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zh-TW" sz="16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zh-TW" sz="16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%) 從(1)(2)可以發現，使用 CNN 的確有些好處，試繪出其 </a:t>
            </a:r>
            <a:r>
              <a:rPr lang="zh-TW" sz="1600">
                <a:solidFill>
                  <a:srgbClr val="43434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saliency maps，觀察模型在做 classification 時，是 focus 在圖片的哪些部份？</a:t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imes New Roman"/>
              <a:buChar char="➢"/>
            </a:pPr>
            <a:r>
              <a:rPr lang="zh-TW" sz="1600">
                <a:solidFill>
                  <a:srgbClr val="43434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zh-TW" sz="1600">
                <a:solidFill>
                  <a:srgbClr val="43434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zh-TW" sz="1600">
                <a:solidFill>
                  <a:srgbClr val="43434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%) 承(1)(2)，利用上課所提到的 gradient ascent 方法，觀察特定層的filter最容易被哪種圖片 activate。</a:t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Shape 223"/>
          <p:cNvSpPr txBox="1"/>
          <p:nvPr/>
        </p:nvSpPr>
        <p:spPr>
          <a:xfrm>
            <a:off x="0" y="0"/>
            <a:ext cx="3000000" cy="8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224" name="Shape 224"/>
          <p:cNvSpPr txBox="1"/>
          <p:nvPr/>
        </p:nvSpPr>
        <p:spPr>
          <a:xfrm>
            <a:off x="284400" y="3705775"/>
            <a:ext cx="88596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FF0000"/>
                </a:solidFill>
              </a:rPr>
              <a:t>作業網址參考</a:t>
            </a:r>
            <a:r>
              <a:rPr lang="zh-TW" sz="1600"/>
              <a:t>: </a:t>
            </a:r>
            <a:r>
              <a:rPr lang="zh-TW" sz="1600" u="sng">
                <a:solidFill>
                  <a:schemeClr val="hlink"/>
                </a:solidFill>
                <a:hlinkClick r:id="rId3"/>
              </a:rPr>
              <a:t>https://ntumlta.github.io/ML-Assignment3/index.html</a:t>
            </a:r>
            <a:endParaRPr sz="1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FF0000"/>
                </a:solidFill>
              </a:rPr>
              <a:t>Report template: </a:t>
            </a:r>
            <a:r>
              <a:rPr lang="zh-TW" sz="1600" u="sng">
                <a:solidFill>
                  <a:schemeClr val="hlink"/>
                </a:solidFill>
                <a:hlinkClick r:id="rId4"/>
              </a:rPr>
              <a:t>https://docs.google.com/document/d/1SvPbF7OisOj_MGTNi8bmvg4bLxaN5Z4xJ5v3xDmjmFE/edit?usp=sharing</a:t>
            </a:r>
            <a:endParaRPr sz="1600"/>
          </a:p>
        </p:txBody>
      </p:sp>
      <p:sp>
        <p:nvSpPr>
          <p:cNvPr id="225" name="Shape 225"/>
          <p:cNvSpPr txBox="1"/>
          <p:nvPr/>
        </p:nvSpPr>
        <p:spPr>
          <a:xfrm>
            <a:off x="3763275" y="720100"/>
            <a:ext cx="54582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0000"/>
                </a:solidFill>
              </a:rPr>
              <a:t>[注意] 這次報告</a:t>
            </a:r>
            <a:r>
              <a:rPr b="1" lang="zh-TW" sz="1800">
                <a:solidFill>
                  <a:srgbClr val="FF0000"/>
                </a:solidFill>
              </a:rPr>
              <a:t>建議頁數為三頁，請盡量精簡內容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226" name="Shape 226"/>
          <p:cNvSpPr txBox="1"/>
          <p:nvPr>
            <p:ph type="title"/>
          </p:nvPr>
        </p:nvSpPr>
        <p:spPr>
          <a:xfrm>
            <a:off x="311700" y="3329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Score - Report.pdf</a:t>
            </a:r>
            <a:endParaRPr b="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小老師制度（手把手教學）</a:t>
            </a:r>
            <a:endParaRPr/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➢"/>
            </a:pPr>
            <a:r>
              <a:rPr lang="zh-TW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在</a:t>
            </a:r>
            <a:r>
              <a:rPr lang="zh-TW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11/09</a:t>
            </a:r>
            <a:r>
              <a:rPr lang="zh-TW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以前超過simple baseline並願意在</a:t>
            </a:r>
            <a:r>
              <a:rPr lang="zh-TW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11/10</a:t>
            </a:r>
            <a:r>
              <a:rPr lang="zh-TW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在上課時間教導同學撰寫作業三程式，請填寫一下表單：</a:t>
            </a:r>
            <a:r>
              <a:rPr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https://goo.gl/forms/ckh0HZc38dLts0xk1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➢"/>
            </a:pPr>
            <a:r>
              <a:rPr lang="zh-TW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11/09</a:t>
            </a:r>
            <a:r>
              <a:rPr lang="zh-TW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將公布小老師名單在作業網頁，人數太多將以符合以下標準的同學為主:</a:t>
            </a:r>
            <a:br>
              <a:rPr lang="zh-TW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1. 沒有當過小老師 </a:t>
            </a:r>
            <a:br>
              <a:rPr lang="zh-TW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2. Kaggle Public Leaderboard成績排名較高 (但請不要因此想overfit public set)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➢"/>
            </a:pPr>
            <a:r>
              <a:rPr lang="zh-TW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小老師當次成績+1%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FAQ</a:t>
            </a:r>
            <a:endParaRPr/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若有其他問題，請po在FB社團裡或寄信至助教信箱，</a:t>
            </a:r>
            <a:r>
              <a:rPr b="1" lang="zh-TW">
                <a:solidFill>
                  <a:srgbClr val="FF0000"/>
                </a:solidFill>
              </a:rPr>
              <a:t>請勿直接私訊助教</a:t>
            </a:r>
            <a:r>
              <a:rPr lang="zh-TW"/>
              <a:t>。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助教信箱：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ntu.mlta@gmail.com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Link</a:t>
            </a:r>
            <a:endParaRPr/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雲端使用方法：</a:t>
            </a:r>
            <a:r>
              <a:rPr lang="zh-TW" u="sng">
                <a:solidFill>
                  <a:schemeClr val="accent5"/>
                </a:solidFill>
                <a:hlinkClick r:id="rId3"/>
              </a:rPr>
              <a:t>http://slides.com/sunprinces/deck-16#/2）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Kaggle：</a:t>
            </a:r>
            <a:r>
              <a:rPr lang="zh-TW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4"/>
              </a:rPr>
              <a:t>https://www.kaggle.com/t/09478bd1f6fa4fd8869a3cf4cb70cce0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/>
              <a:t>作業網址：</a:t>
            </a:r>
            <a:r>
              <a:rPr lang="zh-TW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https://ntumlta.github.io/ML-Assignment3/index.html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Report template: </a:t>
            </a:r>
            <a:r>
              <a:rPr lang="zh-TW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https://docs.google.com/document/d/1SvPbF7OisOj_MGTNi8bmvg4bLxaN5Z4xJ5v3xDmjmFE/edit?usp=sharing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Github遲交表單：</a:t>
            </a:r>
            <a:b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Report遲交：</a:t>
            </a:r>
            <a:r>
              <a:rPr lang="zh-TW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https://goo.gl/forms/w9p7GbEGvtYkVJY72</a:t>
            </a:r>
            <a:b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Code遲交：</a:t>
            </a:r>
            <a:r>
              <a:rPr lang="zh-TW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8"/>
              </a:rPr>
              <a:t>https://goo.gl/forms/Of0D6ld94ErZVrjl2</a:t>
            </a:r>
            <a:br>
              <a:rPr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Requirements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Task Introduction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Data Format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Kaggle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Rules, Deadline and Policy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FAQ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Requirements</a:t>
            </a:r>
            <a:endParaRPr/>
          </a:p>
        </p:txBody>
      </p:sp>
      <p:sp>
        <p:nvSpPr>
          <p:cNvPr id="124" name="Shape 124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請使用CNN實作model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不能使用額外data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請附上訓練好的model (及其參數)至github release或dropbox，並於hw3_test.sh中寫下載的command（請參照以下網站中方法：</a:t>
            </a:r>
            <a:r>
              <a:rPr lang="zh-TW" sz="1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http://slides.com/sunprinces/deck-16#/2）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hw3_test.sh要在10分鐘內跑完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Available Toolkit Versions: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AutoNum type="alphaLcPeriod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Only </a:t>
            </a: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Python3.5+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AutoNum type="alphaLcPeriod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僅可使用</a:t>
            </a: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numpy</a:t>
            </a: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pandas</a:t>
            </a: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以及python standard library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AutoNum type="alphaLcPeriod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可額外使用</a:t>
            </a: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tensorflow1.3</a:t>
            </a: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keras2.0.8</a:t>
            </a: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pytorch0.2.0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Task - Image Sentiment Classification</a:t>
            </a:r>
            <a:endParaRPr/>
          </a:p>
        </p:txBody>
      </p:sp>
      <p:pic>
        <p:nvPicPr>
          <p:cNvPr descr="dis.png"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250" y="2392225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rprised_Face_Emoji.png" id="131" name="Shape 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5850" y="2417175"/>
            <a:ext cx="1093099" cy="10930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MG_Face_Emoji.png" id="132" name="Shape 1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17675" y="2417175"/>
            <a:ext cx="1093099" cy="10930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utral_Face_Emoji.png" id="133" name="Shape 1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06725" y="2392225"/>
            <a:ext cx="1093099" cy="10930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udly_Crying_Face_Emoji.png" id="134" name="Shape 1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384975" y="2417175"/>
            <a:ext cx="1093099" cy="10930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miling_Emoji_with_Eyes_Opened.png" id="135" name="Shape 13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079700" y="2417175"/>
            <a:ext cx="1093099" cy="10930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ery_Angry_Emoji.png" id="136" name="Shape 13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52675" y="2417175"/>
            <a:ext cx="1093099" cy="109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Task - Image Sentiment Classification</a:t>
            </a:r>
            <a:endParaRPr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1524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本次作業為網路上收集到的人臉表情資料，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經過特殊處理，每張圖片，均是人臉部份佔大部分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1.png"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6825" y="2398494"/>
            <a:ext cx="1700400" cy="12753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6.png" id="144" name="Shape 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6475" y="2382900"/>
            <a:ext cx="1791200" cy="1343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6.png" id="145" name="Shape 1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12350" y="2340775"/>
            <a:ext cx="1840400" cy="13802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40.png" id="146" name="Shape 1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250" y="2382900"/>
            <a:ext cx="1742000" cy="1306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41.png" id="147" name="Shape 1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09600" y="2348850"/>
            <a:ext cx="1840400" cy="1380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4.png" id="148" name="Shape 14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84725" y="500025"/>
            <a:ext cx="1700400" cy="1275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4.png" id="149" name="Shape 14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095075" y="2346000"/>
            <a:ext cx="1840400" cy="138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381625" y="3689400"/>
            <a:ext cx="11208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0(生氣)</a:t>
            </a:r>
            <a:endParaRPr/>
          </a:p>
        </p:txBody>
      </p:sp>
      <p:sp>
        <p:nvSpPr>
          <p:cNvPr id="151" name="Shape 151"/>
          <p:cNvSpPr txBox="1"/>
          <p:nvPr/>
        </p:nvSpPr>
        <p:spPr>
          <a:xfrm>
            <a:off x="1654300" y="3726300"/>
            <a:ext cx="129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1(厭惡)</a:t>
            </a:r>
            <a:endParaRPr/>
          </a:p>
        </p:txBody>
      </p:sp>
      <p:sp>
        <p:nvSpPr>
          <p:cNvPr id="152" name="Shape 152"/>
          <p:cNvSpPr txBox="1"/>
          <p:nvPr/>
        </p:nvSpPr>
        <p:spPr>
          <a:xfrm>
            <a:off x="3079375" y="3726300"/>
            <a:ext cx="11208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2(恐懼)</a:t>
            </a:r>
            <a:endParaRPr/>
          </a:p>
        </p:txBody>
      </p:sp>
      <p:sp>
        <p:nvSpPr>
          <p:cNvPr id="153" name="Shape 153"/>
          <p:cNvSpPr txBox="1"/>
          <p:nvPr/>
        </p:nvSpPr>
        <p:spPr>
          <a:xfrm>
            <a:off x="4510775" y="3726300"/>
            <a:ext cx="11208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3(高興)</a:t>
            </a:r>
            <a:endParaRPr/>
          </a:p>
        </p:txBody>
      </p:sp>
      <p:sp>
        <p:nvSpPr>
          <p:cNvPr id="154" name="Shape 154"/>
          <p:cNvSpPr txBox="1"/>
          <p:nvPr/>
        </p:nvSpPr>
        <p:spPr>
          <a:xfrm>
            <a:off x="6183950" y="3726300"/>
            <a:ext cx="8805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4(難過)</a:t>
            </a:r>
            <a:endParaRPr/>
          </a:p>
        </p:txBody>
      </p:sp>
      <p:sp>
        <p:nvSpPr>
          <p:cNvPr id="155" name="Shape 155"/>
          <p:cNvSpPr txBox="1"/>
          <p:nvPr/>
        </p:nvSpPr>
        <p:spPr>
          <a:xfrm>
            <a:off x="7373800" y="3765600"/>
            <a:ext cx="1436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5(驚訝)</a:t>
            </a:r>
            <a:endParaRPr/>
          </a:p>
        </p:txBody>
      </p:sp>
      <p:sp>
        <p:nvSpPr>
          <p:cNvPr id="156" name="Shape 156"/>
          <p:cNvSpPr txBox="1"/>
          <p:nvPr/>
        </p:nvSpPr>
        <p:spPr>
          <a:xfrm>
            <a:off x="7152350" y="1775325"/>
            <a:ext cx="1436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6(中立)</a:t>
            </a:r>
            <a:endParaRPr/>
          </a:p>
        </p:txBody>
      </p:sp>
      <p:sp>
        <p:nvSpPr>
          <p:cNvPr id="157" name="Shape 157"/>
          <p:cNvSpPr txBox="1"/>
          <p:nvPr/>
        </p:nvSpPr>
        <p:spPr>
          <a:xfrm>
            <a:off x="374525" y="4107025"/>
            <a:ext cx="63951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training data: about 28000 images</a:t>
            </a:r>
            <a:endParaRPr/>
          </a:p>
        </p:txBody>
      </p:sp>
      <p:sp>
        <p:nvSpPr>
          <p:cNvPr id="158" name="Shape 158"/>
          <p:cNvSpPr txBox="1"/>
          <p:nvPr/>
        </p:nvSpPr>
        <p:spPr>
          <a:xfrm>
            <a:off x="366025" y="4422550"/>
            <a:ext cx="63951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testing data: about 7000 images (a half will be public test)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2507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Format</a:t>
            </a:r>
            <a:endParaRPr/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52800" y="915300"/>
            <a:ext cx="8520600" cy="5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[label], [48*48個灰階強度(intensity)值] (0為黑, 255為白)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165" name="Shape 165"/>
          <p:cNvGrpSpPr/>
          <p:nvPr/>
        </p:nvGrpSpPr>
        <p:grpSpPr>
          <a:xfrm>
            <a:off x="6543250" y="697625"/>
            <a:ext cx="1506000" cy="912000"/>
            <a:chOff x="6543250" y="926225"/>
            <a:chExt cx="1506000" cy="912000"/>
          </a:xfrm>
        </p:grpSpPr>
        <p:grpSp>
          <p:nvGrpSpPr>
            <p:cNvPr id="166" name="Shape 166"/>
            <p:cNvGrpSpPr/>
            <p:nvPr/>
          </p:nvGrpSpPr>
          <p:grpSpPr>
            <a:xfrm>
              <a:off x="6543250" y="1228625"/>
              <a:ext cx="1506000" cy="609600"/>
              <a:chOff x="752950" y="2087225"/>
              <a:chExt cx="1506000" cy="609600"/>
            </a:xfrm>
          </p:grpSpPr>
          <p:cxnSp>
            <p:nvCxnSpPr>
              <p:cNvPr id="167" name="Shape 167"/>
              <p:cNvCxnSpPr/>
              <p:nvPr/>
            </p:nvCxnSpPr>
            <p:spPr>
              <a:xfrm>
                <a:off x="752950" y="2087225"/>
                <a:ext cx="150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  <p:cxnSp>
            <p:nvCxnSpPr>
              <p:cNvPr id="168" name="Shape 168"/>
              <p:cNvCxnSpPr/>
              <p:nvPr/>
            </p:nvCxnSpPr>
            <p:spPr>
              <a:xfrm>
                <a:off x="752950" y="2239625"/>
                <a:ext cx="150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  <p:cxnSp>
            <p:nvCxnSpPr>
              <p:cNvPr id="169" name="Shape 169"/>
              <p:cNvCxnSpPr/>
              <p:nvPr/>
            </p:nvCxnSpPr>
            <p:spPr>
              <a:xfrm>
                <a:off x="752950" y="2392025"/>
                <a:ext cx="150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  <p:cxnSp>
            <p:nvCxnSpPr>
              <p:cNvPr id="170" name="Shape 170"/>
              <p:cNvCxnSpPr/>
              <p:nvPr/>
            </p:nvCxnSpPr>
            <p:spPr>
              <a:xfrm>
                <a:off x="752950" y="2544425"/>
                <a:ext cx="150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  <p:cxnSp>
            <p:nvCxnSpPr>
              <p:cNvPr id="171" name="Shape 171"/>
              <p:cNvCxnSpPr/>
              <p:nvPr/>
            </p:nvCxnSpPr>
            <p:spPr>
              <a:xfrm>
                <a:off x="752950" y="2696825"/>
                <a:ext cx="150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</p:grpSp>
        <p:sp>
          <p:nvSpPr>
            <p:cNvPr id="172" name="Shape 172"/>
            <p:cNvSpPr txBox="1"/>
            <p:nvPr/>
          </p:nvSpPr>
          <p:spPr>
            <a:xfrm>
              <a:off x="7024100" y="926225"/>
              <a:ext cx="501900" cy="30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/>
                <a:t>48</a:t>
              </a:r>
              <a:endParaRPr sz="1200"/>
            </a:p>
          </p:txBody>
        </p:sp>
      </p:grpSp>
      <p:sp>
        <p:nvSpPr>
          <p:cNvPr id="173" name="Shape 173"/>
          <p:cNvSpPr txBox="1"/>
          <p:nvPr/>
        </p:nvSpPr>
        <p:spPr>
          <a:xfrm>
            <a:off x="402275" y="1294025"/>
            <a:ext cx="33900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&lt;hint&gt; use numpy.reshape function</a:t>
            </a:r>
            <a:endParaRPr sz="1200"/>
          </a:p>
        </p:txBody>
      </p:sp>
      <p:pic>
        <p:nvPicPr>
          <p:cNvPr descr="data-format.png"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275" y="1736450"/>
            <a:ext cx="7155349" cy="332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Kaggle</a:t>
            </a:r>
            <a:endParaRPr/>
          </a:p>
        </p:txBody>
      </p:sp>
      <p:sp>
        <p:nvSpPr>
          <p:cNvPr id="180" name="Shape 180"/>
          <p:cNvSpPr txBox="1"/>
          <p:nvPr/>
        </p:nvSpPr>
        <p:spPr>
          <a:xfrm>
            <a:off x="311700" y="1407600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kaggle_url：</a:t>
            </a:r>
            <a:r>
              <a:rPr lang="zh-TW" sz="1600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3"/>
              </a:rPr>
              <a:t>https://www.kaggle.com/t/09478bd1f6fa4fd8869a3cf4cb70cce0</a:t>
            </a:r>
            <a:endParaRPr sz="1600"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請至kaggle創帳號登入，需綁定NTU信箱。</a:t>
            </a:r>
            <a:endParaRPr baseline="-25000"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個人進行，不需組隊。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隊名:學號_任意名稱(ex. </a:t>
            </a:r>
            <a:r>
              <a:rPr lang="zh-TW" sz="16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b02902000_</a:t>
            </a:r>
            <a:r>
              <a:rPr lang="zh-TW" sz="16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大金</a:t>
            </a:r>
            <a:r>
              <a:rPr lang="zh-TW" sz="16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一級棒</a:t>
            </a: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)，旁聽同學請</a:t>
            </a: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避免</a:t>
            </a: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學號開頭。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每日上傳上限</a:t>
            </a: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次。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test set的資料將被分為兩份，一半為public，另一半為private。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最後的計分排名將以</a:t>
            </a: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筆自行選擇的結果，測試在private set上的準確率為準。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Open Sans"/>
              <a:buChar char="★"/>
            </a:pP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kaggle名稱錯誤者將不會得到任何kaggle上分數。</a:t>
            </a:r>
            <a:endParaRPr sz="1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Open Sans"/>
              <a:buChar char="★"/>
            </a:pP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本次作業為期三週，strong baseline將在第二週結束時公布</a:t>
            </a:r>
            <a:endParaRPr sz="1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Kaggle submission format</a:t>
            </a:r>
            <a:endParaRPr/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請預測test set中七千多筆資料並將結果上傳Kaggle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上傳格式為csv。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第一行必須為id,label，第二行開始為預測結果。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每行分別為id以及預測的label，請以逗號分隔。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Evaluation: Accuracy</a:t>
            </a:r>
            <a:endParaRPr/>
          </a:p>
        </p:txBody>
      </p:sp>
      <p:pic>
        <p:nvPicPr>
          <p:cNvPr descr="sample.png"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7925" y="66050"/>
            <a:ext cx="2252225" cy="476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Deadline</a:t>
            </a:r>
            <a:endParaRPr/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zh-TW">
                <a:solidFill>
                  <a:srgbClr val="FF0000"/>
                </a:solidFill>
              </a:rPr>
              <a:t>Kaggle: </a:t>
            </a:r>
            <a:r>
              <a:rPr lang="zh-TW">
                <a:solidFill>
                  <a:srgbClr val="FF0000"/>
                </a:solidFill>
              </a:rPr>
              <a:t>2017/11/16 11:59 p.m. (GMT+8)</a:t>
            </a:r>
            <a:endParaRPr>
              <a:solidFill>
                <a:srgbClr val="FF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zh-TW">
                <a:solidFill>
                  <a:srgbClr val="FF0000"/>
                </a:solidFill>
              </a:rPr>
              <a:t>report, github</a:t>
            </a:r>
            <a:r>
              <a:rPr lang="zh-TW">
                <a:solidFill>
                  <a:srgbClr val="FF0000"/>
                </a:solidFill>
              </a:rPr>
              <a:t>: 2017/11/17 11:59 p.m. (GMT+8)</a:t>
            </a:r>
            <a:endParaRPr>
              <a:solidFill>
                <a:srgbClr val="FF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助教會在deadline一到就clone所有程式，並且</a:t>
            </a:r>
            <a:r>
              <a:rPr b="1"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不再重新clone任何檔案</a:t>
            </a:r>
            <a:endParaRPr>
              <a:solidFill>
                <a:srgbClr val="FF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