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3" r:id="rId4"/>
    <p:sldId id="267" r:id="rId5"/>
    <p:sldId id="257" r:id="rId6"/>
    <p:sldId id="265" r:id="rId7"/>
    <p:sldId id="264" r:id="rId8"/>
    <p:sldId id="259" r:id="rId9"/>
    <p:sldId id="266" r:id="rId10"/>
    <p:sldId id="260" r:id="rId11"/>
    <p:sldId id="261" r:id="rId12"/>
    <p:sldId id="262" r:id="rId13"/>
  </p:sldIdLst>
  <p:sldSz cx="9144000" cy="5143500" type="screen16x9"/>
  <p:notesSz cx="6858000" cy="9144000"/>
  <p:embeddedFontLst>
    <p:embeddedFont>
      <p:font typeface="Poppins" panose="020B0604020202020204" charset="0"/>
      <p:regular r:id="rId15"/>
      <p:bold r:id="rId16"/>
      <p:italic r:id="rId17"/>
      <p:boldItalic r:id="rId18"/>
    </p:embeddedFont>
    <p:embeddedFont>
      <p:font typeface="Poppins Medium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c6260a42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c6260a42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260a427c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260a427c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260a427c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260a427c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260a427c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260a427c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260a427c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260a427c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949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260a427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260a427c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260a427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260a427c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474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260a427c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260a427c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624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260a427c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260a427c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260a427c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260a427c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960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260a427c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260a427c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one">
  <p:cSld name="1_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tmp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5014059" y="3969536"/>
            <a:ext cx="35988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Üyeler</a:t>
            </a:r>
            <a:endParaRPr lang="tr-TR" sz="15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Umut Kocasarı</a:t>
            </a:r>
          </a:p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Recep Yılkıcı</a:t>
            </a:r>
          </a:p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Beytullah Ali Göyem</a:t>
            </a:r>
            <a:endParaRPr sz="15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56;p14"/>
          <p:cNvSpPr txBox="1"/>
          <p:nvPr/>
        </p:nvSpPr>
        <p:spPr>
          <a:xfrm>
            <a:off x="1269475" y="2182350"/>
            <a:ext cx="69561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r-TR" sz="33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EnGenius </a:t>
            </a:r>
          </a:p>
        </p:txBody>
      </p:sp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99" y="529924"/>
            <a:ext cx="1140950" cy="51607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2072401" y="586058"/>
            <a:ext cx="35988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Growth Management Platform</a:t>
            </a:r>
            <a:endParaRPr sz="1500" i="0" u="none" strike="noStrike" cap="non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9" name="Google Shape;59;p14"/>
          <p:cNvCxnSpPr/>
          <p:nvPr/>
        </p:nvCxnSpPr>
        <p:spPr>
          <a:xfrm>
            <a:off x="1919750" y="586056"/>
            <a:ext cx="0" cy="403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60;p14"/>
          <p:cNvCxnSpPr/>
          <p:nvPr/>
        </p:nvCxnSpPr>
        <p:spPr>
          <a:xfrm rot="10800000">
            <a:off x="3901200" y="1391125"/>
            <a:ext cx="1341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" name="Google Shape;61;p14"/>
          <p:cNvPicPr preferRelativeResize="0"/>
          <p:nvPr/>
        </p:nvPicPr>
        <p:blipFill>
          <a:blip r:embed="rId5">
            <a:alphaModFix amt="26000"/>
          </a:blip>
          <a:stretch>
            <a:fillRect/>
          </a:stretch>
        </p:blipFill>
        <p:spPr>
          <a:xfrm rot="5400000">
            <a:off x="-790724" y="2199764"/>
            <a:ext cx="2206549" cy="9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 amt="26000"/>
          </a:blip>
          <a:stretch>
            <a:fillRect/>
          </a:stretch>
        </p:blipFill>
        <p:spPr>
          <a:xfrm>
            <a:off x="7571826" y="317339"/>
            <a:ext cx="2206549" cy="9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484500" y="247300"/>
            <a:ext cx="58914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Gelişime Açık Alanlar ve Canlıya Hazır Olma</a:t>
            </a:r>
            <a:endParaRPr sz="1800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47F44E-B14D-4A5D-835F-787839E8DE3F}"/>
              </a:ext>
            </a:extLst>
          </p:cNvPr>
          <p:cNvSpPr txBox="1"/>
          <p:nvPr/>
        </p:nvSpPr>
        <p:spPr>
          <a:xfrm>
            <a:off x="1422656" y="3366977"/>
            <a:ext cx="8205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Kusursuza yakın bir proje için 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Yazılımın geliştirilmesinin 2 ay,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İçeriklerin hazırlanmasının 6 ay sürmesi öngörülmektedir. </a:t>
            </a:r>
            <a:endParaRPr lang="en-GB" dirty="0"/>
          </a:p>
        </p:txBody>
      </p:sp>
      <p:pic>
        <p:nvPicPr>
          <p:cNvPr id="7170" name="Picture 2" descr="Date And Time Svg Png Icon Free Download (#464430) - OnlineWebFonts.COM">
            <a:extLst>
              <a:ext uri="{FF2B5EF4-FFF2-40B4-BE49-F238E27FC236}">
                <a16:creationId xmlns:a16="http://schemas.microsoft.com/office/drawing/2014/main" id="{7729E708-B317-4BE4-AE8F-8F47F55BB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0" y="3419739"/>
            <a:ext cx="662323" cy="66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1F5679-7B4A-4E6A-9ACC-63298414AA4E}"/>
              </a:ext>
            </a:extLst>
          </p:cNvPr>
          <p:cNvSpPr txBox="1"/>
          <p:nvPr/>
        </p:nvSpPr>
        <p:spPr>
          <a:xfrm>
            <a:off x="425303" y="1568309"/>
            <a:ext cx="62944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İçeriklerin geliştirilmesi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Potansiyel suistimallerin önlenmesi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Projenin varlığını duyurmak adına doğru pazarlama stratejileri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1269475" y="2182350"/>
            <a:ext cx="69561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3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Demo</a:t>
            </a:r>
            <a:endParaRPr sz="330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99" y="529924"/>
            <a:ext cx="1140950" cy="5160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/>
          <p:nvPr/>
        </p:nvSpPr>
        <p:spPr>
          <a:xfrm>
            <a:off x="2072401" y="586058"/>
            <a:ext cx="35988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Growth Management Platform</a:t>
            </a:r>
            <a:endParaRPr sz="1500" i="0" u="none" strike="noStrike" cap="non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4" name="Google Shape;94;p19"/>
          <p:cNvCxnSpPr/>
          <p:nvPr/>
        </p:nvCxnSpPr>
        <p:spPr>
          <a:xfrm>
            <a:off x="1919750" y="586056"/>
            <a:ext cx="0" cy="403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9"/>
          <p:cNvCxnSpPr/>
          <p:nvPr/>
        </p:nvCxnSpPr>
        <p:spPr>
          <a:xfrm rot="10800000">
            <a:off x="3901200" y="1391125"/>
            <a:ext cx="1341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6" name="Google Shape;96;p19"/>
          <p:cNvPicPr preferRelativeResize="0"/>
          <p:nvPr/>
        </p:nvPicPr>
        <p:blipFill>
          <a:blip r:embed="rId5">
            <a:alphaModFix amt="26000"/>
          </a:blip>
          <a:stretch>
            <a:fillRect/>
          </a:stretch>
        </p:blipFill>
        <p:spPr>
          <a:xfrm rot="5400000">
            <a:off x="-790724" y="2199764"/>
            <a:ext cx="2206549" cy="9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 amt="26000"/>
          </a:blip>
          <a:stretch>
            <a:fillRect/>
          </a:stretch>
        </p:blipFill>
        <p:spPr>
          <a:xfrm>
            <a:off x="7571826" y="317339"/>
            <a:ext cx="2206549" cy="9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1269475" y="2182350"/>
            <a:ext cx="69561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3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Soru &amp; Cevap</a:t>
            </a:r>
            <a:endParaRPr sz="330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99" y="529924"/>
            <a:ext cx="1140950" cy="51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/>
          <p:nvPr/>
        </p:nvSpPr>
        <p:spPr>
          <a:xfrm>
            <a:off x="2072401" y="586058"/>
            <a:ext cx="35988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Growth Management Platform</a:t>
            </a:r>
            <a:endParaRPr sz="1500" i="0" u="none" strike="noStrike" cap="non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05" name="Google Shape;105;p20"/>
          <p:cNvCxnSpPr/>
          <p:nvPr/>
        </p:nvCxnSpPr>
        <p:spPr>
          <a:xfrm>
            <a:off x="1919750" y="586056"/>
            <a:ext cx="0" cy="403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20"/>
          <p:cNvCxnSpPr/>
          <p:nvPr/>
        </p:nvCxnSpPr>
        <p:spPr>
          <a:xfrm rot="10800000">
            <a:off x="3901200" y="1391125"/>
            <a:ext cx="1341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7" name="Google Shape;107;p20"/>
          <p:cNvPicPr preferRelativeResize="0"/>
          <p:nvPr/>
        </p:nvPicPr>
        <p:blipFill>
          <a:blip r:embed="rId5">
            <a:alphaModFix amt="26000"/>
          </a:blip>
          <a:stretch>
            <a:fillRect/>
          </a:stretch>
        </p:blipFill>
        <p:spPr>
          <a:xfrm rot="5400000">
            <a:off x="-790724" y="2199764"/>
            <a:ext cx="2206549" cy="9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 amt="26000"/>
          </a:blip>
          <a:stretch>
            <a:fillRect/>
          </a:stretch>
        </p:blipFill>
        <p:spPr>
          <a:xfrm>
            <a:off x="7571826" y="317339"/>
            <a:ext cx="2206549" cy="9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484500" y="247300"/>
            <a:ext cx="58914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Sürdürülebilirlik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6BD25-3FD0-423A-BFAB-716B199CF971}"/>
              </a:ext>
            </a:extLst>
          </p:cNvPr>
          <p:cNvSpPr txBox="1"/>
          <p:nvPr/>
        </p:nvSpPr>
        <p:spPr>
          <a:xfrm>
            <a:off x="1153063" y="1239585"/>
            <a:ext cx="7863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/>
              <a:t>Bir toplumun veya bir sistemin işlerini kesintisiz  ya da sistemin hayati bağı olan ana kaynaklara aşırı yüklenmeden devam ettirebilme yeteneği </a:t>
            </a:r>
            <a:endParaRPr lang="en-GB" sz="1800" dirty="0"/>
          </a:p>
        </p:txBody>
      </p:sp>
      <p:pic>
        <p:nvPicPr>
          <p:cNvPr id="1026" name="Picture 2" descr="Sürdürülebilir Binalar İçin Yeşil Bina Sertifikası">
            <a:extLst>
              <a:ext uri="{FF2B5EF4-FFF2-40B4-BE49-F238E27FC236}">
                <a16:creationId xmlns:a16="http://schemas.microsoft.com/office/drawing/2014/main" id="{A0EEE5D4-111F-49DD-88F6-F729C9560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32" y="1207186"/>
            <a:ext cx="678205" cy="71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3DC4D1-ADDB-4683-A142-3293F94D8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445" y="2139760"/>
            <a:ext cx="5535110" cy="27564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484500" y="247300"/>
            <a:ext cx="58914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Vizyon - </a:t>
            </a:r>
            <a:r>
              <a:rPr lang="en-GB" sz="1800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Sürdürülebilirlik</a:t>
            </a:r>
            <a:endParaRPr sz="1800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D9F287-9C3B-41CE-9807-C9F8BA30432E}"/>
              </a:ext>
            </a:extLst>
          </p:cNvPr>
          <p:cNvSpPr txBox="1"/>
          <p:nvPr/>
        </p:nvSpPr>
        <p:spPr>
          <a:xfrm>
            <a:off x="1044229" y="1653988"/>
            <a:ext cx="8071417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50" b="1" dirty="0"/>
              <a:t>‘Sürdürülebilir Kalkınma için Küresel Hedefler’ misyonunu gerçekleştirecek nesiller yetiştirmek</a:t>
            </a:r>
          </a:p>
          <a:p>
            <a:endParaRPr lang="tr-TR" sz="1350" b="1" dirty="0"/>
          </a:p>
          <a:p>
            <a:r>
              <a:rPr lang="tr-TR" sz="1350" dirty="0"/>
              <a:t>Projenin, küresel sürdürülebilirliği sağlamasını hedeflerken, proje kapsamında ortaya konacak ürünün de kendi içerisinde sürdürülebilir olmasını dikkate aldık. </a:t>
            </a:r>
            <a:r>
              <a:rPr lang="tr-TR" sz="1350" b="1" dirty="0"/>
              <a:t>Çünkü kesintiye uğrayan proje, küresel sürdürülebilirliği de sekteye uğratabilir. </a:t>
            </a:r>
          </a:p>
        </p:txBody>
      </p:sp>
      <p:pic>
        <p:nvPicPr>
          <p:cNvPr id="2052" name="Picture 4" descr="Target PNG">
            <a:extLst>
              <a:ext uri="{FF2B5EF4-FFF2-40B4-BE49-F238E27FC236}">
                <a16:creationId xmlns:a16="http://schemas.microsoft.com/office/drawing/2014/main" id="{210EDCBF-DE1C-4BC7-98AD-E7A7BA44A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3" y="1830787"/>
            <a:ext cx="777483" cy="77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3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A717DB-5AE3-4034-A537-00ADDBB1537E}"/>
              </a:ext>
            </a:extLst>
          </p:cNvPr>
          <p:cNvSpPr txBox="1"/>
          <p:nvPr/>
        </p:nvSpPr>
        <p:spPr>
          <a:xfrm>
            <a:off x="3196856" y="1162493"/>
            <a:ext cx="3579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Ana Sayfa Görüntüsü konacak.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FEB26-BD9F-4C74-B1DB-AD69BA74C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406"/>
            <a:ext cx="9144000" cy="4416688"/>
          </a:xfrm>
          <a:prstGeom prst="rect">
            <a:avLst/>
          </a:prstGeom>
        </p:spPr>
      </p:pic>
      <p:pic>
        <p:nvPicPr>
          <p:cNvPr id="4098" name="Picture 2" descr="Home | Kuresel Amaçlar">
            <a:extLst>
              <a:ext uri="{FF2B5EF4-FFF2-40B4-BE49-F238E27FC236}">
                <a16:creationId xmlns:a16="http://schemas.microsoft.com/office/drawing/2014/main" id="{E48591FA-24B2-4DFF-8F03-48461DF6A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723" y="0"/>
            <a:ext cx="1195277" cy="119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59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484500" y="247300"/>
            <a:ext cx="58914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İ</a:t>
            </a:r>
            <a:r>
              <a:rPr lang="en-GB" sz="1800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novasyon</a:t>
            </a:r>
            <a:r>
              <a:rPr lang="en-GB" sz="18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 sz="1800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6DF5FC-5A14-43DF-9A77-77E2B00069C9}"/>
              </a:ext>
            </a:extLst>
          </p:cNvPr>
          <p:cNvSpPr txBox="1"/>
          <p:nvPr/>
        </p:nvSpPr>
        <p:spPr>
          <a:xfrm>
            <a:off x="295154" y="3623385"/>
            <a:ext cx="87779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Ailelerinin yönlendirmesiyle platformu kullanmaya başlayan çocuklar ve öğrenmeye hevesli diğer bireyler platformdaki kursları bitirerek bilinç kazanır; toplumsal duyarlılıklarını artırırlar ve kişisel gelişimlerine destek olurlar, aynı zamanda cüzi miktarda para kazanırlar.</a:t>
            </a:r>
          </a:p>
          <a:p>
            <a:endParaRPr lang="tr-TR" dirty="0"/>
          </a:p>
        </p:txBody>
      </p:sp>
      <p:pic>
        <p:nvPicPr>
          <p:cNvPr id="5138" name="Picture 18">
            <a:extLst>
              <a:ext uri="{FF2B5EF4-FFF2-40B4-BE49-F238E27FC236}">
                <a16:creationId xmlns:a16="http://schemas.microsoft.com/office/drawing/2014/main" id="{9A5B8CA1-DF37-4150-B43F-FCFFB7BEF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851" y="1452736"/>
            <a:ext cx="1636298" cy="115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B2599D-5A32-42A6-91A4-0FD941CC63E9}"/>
              </a:ext>
            </a:extLst>
          </p:cNvPr>
          <p:cNvSpPr txBox="1"/>
          <p:nvPr/>
        </p:nvSpPr>
        <p:spPr>
          <a:xfrm>
            <a:off x="484500" y="1332614"/>
            <a:ext cx="3109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Gelişime açık ve öğrenmeye hevesli</a:t>
            </a:r>
          </a:p>
          <a:p>
            <a:r>
              <a:rPr lang="tr-TR" dirty="0"/>
              <a:t>İhtiyaç sahibi</a:t>
            </a:r>
          </a:p>
          <a:p>
            <a:r>
              <a:rPr lang="tr-TR" dirty="0"/>
              <a:t>Toplumun her kesimi</a:t>
            </a:r>
          </a:p>
          <a:p>
            <a:endParaRPr lang="tr-TR" dirty="0"/>
          </a:p>
        </p:txBody>
      </p:sp>
      <p:pic>
        <p:nvPicPr>
          <p:cNvPr id="5140" name="Picture 20" descr="Premium Vector | Man in different age. from child to old person. teenager,  adult">
            <a:extLst>
              <a:ext uri="{FF2B5EF4-FFF2-40B4-BE49-F238E27FC236}">
                <a16:creationId xmlns:a16="http://schemas.microsoft.com/office/drawing/2014/main" id="{021E28E8-B582-450A-8473-2FC8D1BC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0" t="889" r="15204"/>
          <a:stretch/>
        </p:blipFill>
        <p:spPr bwMode="auto">
          <a:xfrm>
            <a:off x="911094" y="2042964"/>
            <a:ext cx="1088387" cy="114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Free Vector | Asian woman in different ages">
            <a:extLst>
              <a:ext uri="{FF2B5EF4-FFF2-40B4-BE49-F238E27FC236}">
                <a16:creationId xmlns:a16="http://schemas.microsoft.com/office/drawing/2014/main" id="{67D26079-12A5-4C10-B9BC-AE378135F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8" t="28925" r="25883" b="20282"/>
          <a:stretch/>
        </p:blipFill>
        <p:spPr bwMode="auto">
          <a:xfrm>
            <a:off x="2159527" y="2042964"/>
            <a:ext cx="1009534" cy="106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0" descr="Premium Vector | Man in different age. from child to old person. teenager,  adult">
            <a:extLst>
              <a:ext uri="{FF2B5EF4-FFF2-40B4-BE49-F238E27FC236}">
                <a16:creationId xmlns:a16="http://schemas.microsoft.com/office/drawing/2014/main" id="{262EED7C-20C8-4A37-A248-19694B6D10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7" t="6871" r="76716"/>
          <a:stretch/>
        </p:blipFill>
        <p:spPr bwMode="auto">
          <a:xfrm>
            <a:off x="616688" y="2112335"/>
            <a:ext cx="282995" cy="108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F765C39-C741-47E8-8D21-42DDCC1FE7F7}"/>
              </a:ext>
            </a:extLst>
          </p:cNvPr>
          <p:cNvSpPr txBox="1"/>
          <p:nvPr/>
        </p:nvSpPr>
        <p:spPr>
          <a:xfrm>
            <a:off x="5550195" y="1332614"/>
            <a:ext cx="3423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Geleceği düşünüp dünya toplumlarının gelişmesini isteyen ve sürdürülebilir kalkınmanın gerçekleşmesine katkıda bulunmak isteyenler</a:t>
            </a:r>
          </a:p>
        </p:txBody>
      </p:sp>
      <p:pic>
        <p:nvPicPr>
          <p:cNvPr id="5144" name="Picture 24" descr="Dollar Gold Coin PNG | PNG All">
            <a:extLst>
              <a:ext uri="{FF2B5EF4-FFF2-40B4-BE49-F238E27FC236}">
                <a16:creationId xmlns:a16="http://schemas.microsoft.com/office/drawing/2014/main" id="{488D00C7-34B6-4E8E-8CB4-3976FB8EC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541" y="1106114"/>
            <a:ext cx="550917" cy="4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73C5F7-6126-4BC4-9609-CB2DA5DA3E50}"/>
              </a:ext>
            </a:extLst>
          </p:cNvPr>
          <p:cNvSpPr txBox="1"/>
          <p:nvPr/>
        </p:nvSpPr>
        <p:spPr>
          <a:xfrm>
            <a:off x="3997842" y="2959193"/>
            <a:ext cx="49193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Teşvik, özellikle ihtiyaç sahibi ve bilinçsiz ebeveynler için platformu cazip kılmak için düşünülmüştür. «Kazan-Kazan politikası»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484500" y="247300"/>
            <a:ext cx="58914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İ</a:t>
            </a:r>
            <a:r>
              <a:rPr lang="en-GB" sz="1800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novasyon</a:t>
            </a:r>
            <a:r>
              <a:rPr lang="en-GB" sz="18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 sz="1800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6DF5FC-5A14-43DF-9A77-77E2B00069C9}"/>
              </a:ext>
            </a:extLst>
          </p:cNvPr>
          <p:cNvSpPr txBox="1"/>
          <p:nvPr/>
        </p:nvSpPr>
        <p:spPr>
          <a:xfrm>
            <a:off x="581247" y="1112875"/>
            <a:ext cx="818706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Platform içerisinde;</a:t>
            </a:r>
          </a:p>
          <a:p>
            <a:r>
              <a:rPr lang="tr-TR" dirty="0"/>
              <a:t>farklı kesimlere hitap eden (Çocuk, Yetişkin vb.), </a:t>
            </a:r>
          </a:p>
          <a:p>
            <a:r>
              <a:rPr lang="tr-TR" dirty="0"/>
              <a:t>farklı disiplinlere ait (Sürdürülebilir Kalkınma, Genel Kültür, Dil vb.), </a:t>
            </a:r>
          </a:p>
          <a:p>
            <a:r>
              <a:rPr lang="tr-TR" dirty="0"/>
              <a:t>farkındalık kazandıracak derslerden oluşan eğitim paketleri olacak.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r>
              <a:rPr lang="tr-TR" dirty="0"/>
              <a:t>Bireyin, küçük yaşta bulunduğu çevre ve aldığı eğitimin davranışlarının şekillenmesinde önemli rolü olduğunu düşünüyoruz. «Ağaç yaş iken eğilir.»</a:t>
            </a:r>
          </a:p>
          <a:p>
            <a:endParaRPr lang="tr-TR" dirty="0"/>
          </a:p>
          <a:p>
            <a:r>
              <a:rPr lang="tr-TR" dirty="0"/>
              <a:t>Çocuklar gelecek dünyamızın teminatıdır. Çocuklara yönelik hazırlanan eğitim paketinde eğlenceli, öğretici, görev yüklü ve güvenli içerikler bulunmaktadır. </a:t>
            </a:r>
          </a:p>
          <a:p>
            <a:endParaRPr lang="tr-TR" dirty="0"/>
          </a:p>
          <a:p>
            <a:r>
              <a:rPr lang="tr-TR" sz="1300" dirty="0"/>
              <a:t>«Bu bölümde bir dedektifsin. Şimdi evindeki odaları kontrol et ve gereksiz yere yanan lamba veya açık musluk var ise kapat.» (Enerji Tasarrufu dersinde)</a:t>
            </a:r>
          </a:p>
          <a:p>
            <a:endParaRPr lang="tr-TR" dirty="0"/>
          </a:p>
          <a:p>
            <a:r>
              <a:rPr lang="tr-TR" dirty="0"/>
              <a:t>Bu interaktif içerikler sayesinde çocuklarımız henüz erken yaşta sorumluluk bilincine varmış olacak ve ilerleyen dönemlerde davranışları da bu yönde gelişecek.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69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484500" y="247300"/>
            <a:ext cx="58914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Projemiz, s</a:t>
            </a:r>
            <a:r>
              <a:rPr lang="en-GB" sz="1800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ürdürülebilirlik</a:t>
            </a:r>
            <a:r>
              <a:rPr lang="tr-TR" sz="18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ile ne kadar uyumlu?</a:t>
            </a:r>
            <a:endParaRPr sz="1800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D0DC51-8E85-42ED-9CD3-F35C9687A454}"/>
              </a:ext>
            </a:extLst>
          </p:cNvPr>
          <p:cNvSpPr txBox="1"/>
          <p:nvPr/>
        </p:nvSpPr>
        <p:spPr>
          <a:xfrm>
            <a:off x="1160278" y="1259906"/>
            <a:ext cx="80807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Projemiz, bilinçli yetişen nesiller sayesinde sürdürülebilir kalkınma için belirlenen 17 hedefi gerçekleştirmemize yardımcı olabilir. </a:t>
            </a:r>
          </a:p>
          <a:p>
            <a:endParaRPr lang="tr-TR" dirty="0"/>
          </a:p>
          <a:p>
            <a:r>
              <a:rPr lang="tr-TR" dirty="0"/>
              <a:t>Bazı alanlardaki örnekleri şöyle sıralayabiliriz:</a:t>
            </a:r>
          </a:p>
          <a:p>
            <a:endParaRPr lang="tr-TR" dirty="0"/>
          </a:p>
          <a:p>
            <a:r>
              <a:rPr lang="tr-TR" dirty="0"/>
              <a:t>Küçük yaşta bilgi sahibi olan ve bunu projemiz sayesinde algısına kazıyan bireyler</a:t>
            </a:r>
          </a:p>
          <a:p>
            <a:endParaRPr lang="tr-TR" dirty="0"/>
          </a:p>
          <a:p>
            <a:r>
              <a:rPr lang="tr-TR" b="1" dirty="0"/>
              <a:t>Çevresel</a:t>
            </a:r>
            <a:r>
              <a:rPr lang="tr-TR" dirty="0"/>
              <a:t> açıdan, salınımların ve atıkların azaltılması, enerji tasarrufu sağlanması ve doğal kaynakların korunması gibi,</a:t>
            </a:r>
          </a:p>
          <a:p>
            <a:endParaRPr lang="tr-TR" dirty="0"/>
          </a:p>
          <a:p>
            <a:r>
              <a:rPr lang="tr-TR" b="1" dirty="0"/>
              <a:t>Sosyal</a:t>
            </a:r>
            <a:r>
              <a:rPr lang="tr-TR" dirty="0"/>
              <a:t> açıdan sağlıklı ve güvenli ortamda yaşam, mutlu ve güçlü ilişki sahibi toplum, kanun ve yönetmeliklere uyan duyarlı toplum hedeflerini gerçekleştirmeye önayak olacak.</a:t>
            </a:r>
          </a:p>
          <a:p>
            <a:endParaRPr lang="tr-TR" dirty="0"/>
          </a:p>
          <a:p>
            <a:r>
              <a:rPr lang="tr-TR" dirty="0"/>
              <a:t>Bu hedeflerin gerçekleşmesiyle de</a:t>
            </a:r>
            <a:r>
              <a:rPr lang="tr-TR" b="1" dirty="0"/>
              <a:t> </a:t>
            </a:r>
            <a:r>
              <a:rPr lang="tr-TR" dirty="0"/>
              <a:t>maliyetlerin azalması ve özvarlıkların/doğal kaynakların etkin kullanılması gibi önemli </a:t>
            </a:r>
            <a:r>
              <a:rPr lang="tr-TR" b="1" dirty="0"/>
              <a:t>ekonomik</a:t>
            </a:r>
            <a:r>
              <a:rPr lang="tr-TR" dirty="0"/>
              <a:t> fayda sağlanmış olacak</a:t>
            </a:r>
            <a:endParaRPr lang="en-GB" dirty="0"/>
          </a:p>
        </p:txBody>
      </p:sp>
      <p:pic>
        <p:nvPicPr>
          <p:cNvPr id="3084" name="Picture 12" descr="GENDERACTION on Twitter: &quot;One of our objectives within WP5 – Strategic  policy advice this year is to develop state-of-the-art knowledge about  #gender and #SDGs addressing key challenges in #ERA and #HorizonEurope.  Before">
            <a:extLst>
              <a:ext uri="{FF2B5EF4-FFF2-40B4-BE49-F238E27FC236}">
                <a16:creationId xmlns:a16="http://schemas.microsoft.com/office/drawing/2014/main" id="{C0C22BD6-5628-48F2-B487-E673AC72B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76" y="1050708"/>
            <a:ext cx="909498" cy="90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MİRÇEV ÇEVRE VE ISG DANIŞMANLIK">
            <a:extLst>
              <a:ext uri="{FF2B5EF4-FFF2-40B4-BE49-F238E27FC236}">
                <a16:creationId xmlns:a16="http://schemas.microsoft.com/office/drawing/2014/main" id="{DC7EFBD4-8E7D-4B8A-81AF-AC2E269FE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38" y="2916412"/>
            <a:ext cx="762079" cy="71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0" name="Picture 38" descr="Business, cost, cut cost, finance, lower cost, reduce cost icon - Download  on Iconfinder">
            <a:extLst>
              <a:ext uri="{FF2B5EF4-FFF2-40B4-BE49-F238E27FC236}">
                <a16:creationId xmlns:a16="http://schemas.microsoft.com/office/drawing/2014/main" id="{CCA475D4-9D87-4F10-8485-E29004F9D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70" y="3950507"/>
            <a:ext cx="633385" cy="63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17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484500" y="247300"/>
            <a:ext cx="58914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Etki</a:t>
            </a:r>
            <a:r>
              <a:rPr lang="tr-TR" sz="18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–Kaç insanı etkiliyor?</a:t>
            </a:r>
            <a:endParaRPr sz="1800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CC1D5-DCB2-4E70-B0FA-2858EB3B6AE5}"/>
              </a:ext>
            </a:extLst>
          </p:cNvPr>
          <p:cNvSpPr txBox="1"/>
          <p:nvPr/>
        </p:nvSpPr>
        <p:spPr>
          <a:xfrm>
            <a:off x="1298224" y="1304410"/>
            <a:ext cx="77475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Toplumun her kesimine hitap eden eğitim paketleri ve teşviklerle kısa sürede büyük bir kitleyi platforma yöneltme</a:t>
            </a:r>
          </a:p>
          <a:p>
            <a:pPr lvl="8"/>
            <a:endParaRPr lang="tr-TR" dirty="0"/>
          </a:p>
          <a:p>
            <a:pPr lvl="8"/>
            <a:r>
              <a:rPr lang="tr-TR" sz="1300" dirty="0"/>
              <a:t>Platform ile başlangıçta 100 bin kişiye ulaşılması hedeflenmektedir ve ulaşılan sayıların öneri etkisi ile hızla artması beklenmektedir.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  <a:p>
            <a:r>
              <a:rPr lang="tr-TR" dirty="0"/>
              <a:t>Eğitim alanında atılan bu adımla diğer sürdürülebilirlik kalkınma hedeflerine de ulaşmanın tohumları atılmış olacak ve tüm dünya toplumları olumlu etkilenecek.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  <a:p>
            <a:r>
              <a:rPr lang="tr-TR" dirty="0"/>
              <a:t> </a:t>
            </a:r>
            <a:endParaRPr lang="en-GB" dirty="0"/>
          </a:p>
        </p:txBody>
      </p:sp>
      <p:pic>
        <p:nvPicPr>
          <p:cNvPr id="6158" name="Picture 14" descr="Multicultural Children Holding Hand Around The World Stock Vector -  Illustration of culture, save: 93483206">
            <a:extLst>
              <a:ext uri="{FF2B5EF4-FFF2-40B4-BE49-F238E27FC236}">
                <a16:creationId xmlns:a16="http://schemas.microsoft.com/office/drawing/2014/main" id="{166A09E8-E180-4129-94A0-759C02D487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1" b="10009"/>
          <a:stretch/>
        </p:blipFill>
        <p:spPr bwMode="auto">
          <a:xfrm>
            <a:off x="184297" y="2826931"/>
            <a:ext cx="1015741" cy="95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484500" y="247300"/>
            <a:ext cx="8347612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Etki</a:t>
            </a:r>
            <a:r>
              <a:rPr lang="tr-TR" sz="18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–Ne kadar verim artışı sağlıyor ve nelerden kurtulmayı vadediyor?</a:t>
            </a:r>
            <a:endParaRPr sz="1800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CC1D5-DCB2-4E70-B0FA-2858EB3B6AE5}"/>
              </a:ext>
            </a:extLst>
          </p:cNvPr>
          <p:cNvSpPr txBox="1"/>
          <p:nvPr/>
        </p:nvSpPr>
        <p:spPr>
          <a:xfrm>
            <a:off x="588335" y="1311349"/>
            <a:ext cx="8087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  <a:p>
            <a:r>
              <a:rPr lang="tr-TR" dirty="0"/>
              <a:t> 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4B086-42AE-43C7-B693-ADF6959E1ACC}"/>
              </a:ext>
            </a:extLst>
          </p:cNvPr>
          <p:cNvSpPr txBox="1"/>
          <p:nvPr/>
        </p:nvSpPr>
        <p:spPr>
          <a:xfrm>
            <a:off x="484500" y="1212112"/>
            <a:ext cx="840431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Ne kadar sayısal bir verim hesabı yapılamasa da tarihe baktığımızda eğitimli toplumların çok daha verimli sistemler kurabildiğini gözlemliyoruz.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Küresel kalkınma hedeflerinin gerçekleşmesiyle;</a:t>
            </a:r>
          </a:p>
          <a:p>
            <a:r>
              <a:rPr lang="tr-TR" dirty="0"/>
              <a:t>	 </a:t>
            </a:r>
            <a:r>
              <a:rPr lang="tr-TR" b="1" dirty="0"/>
              <a:t> maliyetlerin azalması </a:t>
            </a:r>
            <a:r>
              <a:rPr lang="tr-TR" dirty="0"/>
              <a:t>ve</a:t>
            </a:r>
            <a:r>
              <a:rPr lang="tr-TR" b="1" dirty="0"/>
              <a:t> yaşam kalitesindeki artış</a:t>
            </a:r>
            <a:r>
              <a:rPr lang="tr-TR" dirty="0"/>
              <a:t> gibi verimlilikler...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Bilinçli Toplum, Güvenli Gelecek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Toplumun bildiği ancak öneminin farkına varmadığı için üzerine düşeni yapmadığı sorumluluklardan dolayı ortaya çıkacak zararların önlenmesi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  <a:p>
            <a:r>
              <a:rPr lang="tr-TR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2647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571</Words>
  <Application>Microsoft Office PowerPoint</Application>
  <PresentationFormat>On-screen Show (16:9)</PresentationFormat>
  <Paragraphs>97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Poppins Medium</vt:lpstr>
      <vt:lpstr>Poppins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Beytullah GÖYEM</cp:lastModifiedBy>
  <cp:revision>33</cp:revision>
  <dcterms:modified xsi:type="dcterms:W3CDTF">2021-03-14T08:14:17Z</dcterms:modified>
</cp:coreProperties>
</file>