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Можливо придбати тільки на ринку всередині гри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Купуй в любий зручний для тебе час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Не можливо отримати безкоштовно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uk-UA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uk-UA" sz="1800" b="1" noProof="0" dirty="0"/>
            <a:t>Створення предмету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uk-UA" sz="1400" noProof="0" dirty="0"/>
            <a:t>Даємо тему дизайнеру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uk-UA" sz="1400" noProof="0" dirty="0"/>
            <a:t>Вирішення деталей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uk-UA" sz="1800" b="1" noProof="0" dirty="0"/>
            <a:t>Випуск на ринок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uk-UA" sz="1400" noProof="0" dirty="0"/>
            <a:t>Виставляємо рідкість предмету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uk-UA" sz="1400" noProof="0" dirty="0"/>
            <a:t>Відсоток з продажу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uk-UA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uk-UA" sz="1400" noProof="0" dirty="0"/>
            <a:t>Готовий продукт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uk-UA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uk-UA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Можливо придбати тільки на ринку всередині гри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Купуй в любий зручний для тебе час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Не можливо отримати безкоштовно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b="1" kern="1200" noProof="0" dirty="0"/>
            <a:t>Створення предмету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/>
            <a:t>Даємо тему дизайнеру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/>
            <a:t>Вирішення деталей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/>
            <a:t>Готовий продукт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b="1" kern="1200" noProof="0" dirty="0"/>
            <a:t>Випуск на ринок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/>
            <a:t>Виставляємо рідкість предмету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/>
            <a:t>Відсоток з продажу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ий суцільний список піктограм"/>
  <dgm:desc val="Використовується для відображення низки візуального вмісту згори донизу з текстом рівня 1 або рівня 1 і рівня 2, згрупованого у фігурі. Рекомендується для піктограм або маленьких зображень з довшими описа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66A55-C05B-4C65-8393-6E01B18C9B7A}" type="datetime1">
              <a:rPr lang="uk-UA" smtClean="0"/>
              <a:t>04.10.2021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5C7C7-1727-4B4B-A2FC-5A394D52CAB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1E32-EB26-4C48-8EFA-4C4102DE16A0}" type="datetime1">
              <a:rPr lang="uk-UA" smtClean="0"/>
              <a:pPr/>
              <a:t>04.10.2021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84A6-8663-4282-897C-48D7804A8AE3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891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929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564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908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97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26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147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84A6-8663-4282-897C-48D7804A8AE3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547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редагувати стиль зразка підзаголовка</a:t>
            </a:r>
            <a:endParaRPr lang="uk-UA" noProof="0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914EA-B10C-4CF6-B666-0A8C874C8609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6DA298-E9E3-4A91-8EEB-42117645D8E5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B46E8-CBC1-4AC8-AAF1-CD42A0C8C181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4D5B8-B276-4602-8A16-055CFB57319B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8FE23-08C1-4D18-838E-56E89C3C53D8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8842B-7F87-4208-8F5C-9EB96F638C0B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11" name="Місце для тексту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9D1D2-A6CE-4821-98C3-B9672091E2E2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pPr/>
              <a:t>‹№›</a:t>
            </a:fld>
            <a:endParaRPr lang="uk-UA" noProof="0" dirty="0"/>
          </a:p>
        </p:txBody>
      </p:sp>
      <p:sp>
        <p:nvSpPr>
          <p:cNvPr id="10" name="Заголовок 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222C2-2314-4E34-BB0F-024539874F58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75240-6E97-49AE-A9F4-DC5D3204D9C9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кут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9" name="Місце для дати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107271-DA5B-4068-B254-8550876007B9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noProof="0"/>
              <a:t>Клацніть піктограму, щоб додати зображення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 dirty="0"/>
              <a:t>Зразок тексту</a:t>
            </a:r>
          </a:p>
        </p:txBody>
      </p:sp>
      <p:sp>
        <p:nvSpPr>
          <p:cNvPr id="8" name="Місце для дати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CE0C561-253B-40F5-8164-F16986DCCA15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uk-UA" noProof="0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 dirty="0"/>
              <a:t>Зразок тексту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DC4648CD-29DF-44A0-BABA-1558B7BC9FED}" type="datetime1">
              <a:rPr lang="uk-UA" noProof="0" smtClean="0"/>
              <a:t>04.10.2021</a:t>
            </a:fld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uk-UA" noProof="0" dirty="0"/>
              <a:t>
              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uk-UA" sz="3000" dirty="0">
                <a:solidFill>
                  <a:schemeClr val="tx1"/>
                </a:solidFill>
              </a:rPr>
              <a:t>Стартап «</a:t>
            </a:r>
            <a:r>
              <a:rPr lang="uk-UA" sz="3000" dirty="0" err="1">
                <a:solidFill>
                  <a:schemeClr val="tx1"/>
                </a:solidFill>
              </a:rPr>
              <a:t>успєх</a:t>
            </a:r>
            <a:r>
              <a:rPr lang="uk-UA" sz="3000" dirty="0">
                <a:solidFill>
                  <a:schemeClr val="tx1"/>
                </a:solidFill>
              </a:rPr>
              <a:t> і гривні»</a:t>
            </a:r>
            <a:endParaRPr lang="uk" sz="3000" dirty="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uk-UA" sz="1800" dirty="0">
                <a:solidFill>
                  <a:schemeClr val="tx1"/>
                </a:solidFill>
              </a:rPr>
              <a:t>ВП-215 Цюп’яшук Максим</a:t>
            </a:r>
            <a:endParaRPr lang="uk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Показники фінансових операцій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2050" name="Picture 2" descr="Genshin Wishes — Сохраните историю своих молитв">
            <a:extLst>
              <a:ext uri="{FF2B5EF4-FFF2-40B4-BE49-F238E27FC236}">
                <a16:creationId xmlns:a16="http://schemas.microsoft.com/office/drawing/2014/main" id="{92AD6D00-4A2E-45A9-A6C8-5F7935F1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5312" y="0"/>
            <a:ext cx="1801792" cy="20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эйзор. Рейтинг и лучшая сборка (билд, топ 3 оружия и артефактов) - Genshin  Impact - Гайды и Прохождение">
            <a:extLst>
              <a:ext uri="{FF2B5EF4-FFF2-40B4-BE49-F238E27FC236}">
                <a16:creationId xmlns:a16="http://schemas.microsoft.com/office/drawing/2014/main" id="{80945580-8659-451D-8B0E-38123D5A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80" y="4333166"/>
            <a:ext cx="2534920" cy="25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9BA2C6D8-0AD3-4EB8-B7B5-A516B41507E5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4F7862E-FAE1-4E60-986A-B860801E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19" y="1340859"/>
            <a:ext cx="3794760" cy="1160977"/>
          </a:xfr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БАЧЕННЯ І ЦІНОВА ПРОПОЗИЦІЯ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3EA54-342F-4790-8A38-30871BA82B1F}"/>
              </a:ext>
            </a:extLst>
          </p:cNvPr>
          <p:cNvSpPr txBox="1"/>
          <p:nvPr/>
        </p:nvSpPr>
        <p:spPr>
          <a:xfrm>
            <a:off x="675383" y="3116484"/>
            <a:ext cx="4912424" cy="2400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uk-UA" sz="2500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Створюємо популярну онлайн гру БЕЗКОШТОВНУ. Щоб окупитись добавляємо косметичні предмети у вигляді зміни одягу персонажам та їх зброї. Цінами керують реальні гравців на ринку.</a:t>
            </a:r>
          </a:p>
        </p:txBody>
      </p:sp>
      <p:pic>
        <p:nvPicPr>
          <p:cNvPr id="14" name="Місце для зображення 13">
            <a:extLst>
              <a:ext uri="{FF2B5EF4-FFF2-40B4-BE49-F238E27FC236}">
                <a16:creationId xmlns:a16="http://schemas.microsoft.com/office/drawing/2014/main" id="{D7A93455-09EA-4272-A4C0-C92458AC59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3847" r="2445"/>
          <a:stretch/>
        </p:blipFill>
        <p:spPr>
          <a:xfrm>
            <a:off x="6095999" y="0"/>
            <a:ext cx="6102097" cy="6858000"/>
          </a:xfrm>
          <a:prstGeom prst="rect">
            <a:avLst/>
          </a:prstGeom>
        </p:spPr>
      </p:pic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AA168337-66F7-4A64-AD83-89B9CDC0375C}"/>
              </a:ext>
            </a:extLst>
          </p:cNvPr>
          <p:cNvCxnSpPr/>
          <p:nvPr/>
        </p:nvCxnSpPr>
        <p:spPr>
          <a:xfrm>
            <a:off x="6095999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0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12" name="Прямокутник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>
                <a:solidFill>
                  <a:schemeClr val="bg1"/>
                </a:solidFill>
              </a:rPr>
              <a:t>ЯК ЦЕ ПРАЦЮЄ</a:t>
            </a:r>
          </a:p>
        </p:txBody>
      </p:sp>
      <p:pic>
        <p:nvPicPr>
          <p:cNvPr id="4" name="Рисунок 3" descr="Показники фінансових операцій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Місце для вмісту 2" descr="Маркери-піктограми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9988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кутник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uk-UA" dirty="0">
                <a:solidFill>
                  <a:srgbClr val="FFFFFF"/>
                </a:solidFill>
              </a:rPr>
              <a:t>ПРОБЛЕМА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uk-UA" dirty="0">
                <a:solidFill>
                  <a:srgbClr val="FFFFFF"/>
                </a:solidFill>
              </a:rPr>
              <a:t>і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uk-UA" dirty="0">
                <a:solidFill>
                  <a:srgbClr val="FFFFFF"/>
                </a:solidFill>
              </a:rPr>
              <a:t>ВИРІШЕННЯ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6C4AEEC-A72A-4AB1-8780-F3727DB9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5" y="994438"/>
            <a:ext cx="5738689" cy="1424670"/>
          </a:xfrm>
        </p:spPr>
        <p:txBody>
          <a:bodyPr>
            <a:noAutofit/>
          </a:bodyPr>
          <a:lstStyle/>
          <a:p>
            <a:r>
              <a:rPr lang="uk-UA" sz="2200" dirty="0"/>
              <a:t>Якийсь користувач створив програму, яка надає доступ до всіх косметичних предметів, але ніхто окрім юзера </a:t>
            </a:r>
            <a:r>
              <a:rPr lang="uk-UA" sz="2200" dirty="0" err="1"/>
              <a:t>софту</a:t>
            </a:r>
            <a:r>
              <a:rPr lang="uk-UA" sz="2200" dirty="0"/>
              <a:t> не бачить ці </a:t>
            </a:r>
            <a:r>
              <a:rPr lang="uk-UA" sz="2200" dirty="0" err="1"/>
              <a:t>скіни</a:t>
            </a:r>
            <a:r>
              <a:rPr lang="uk-UA" sz="2200" dirty="0"/>
              <a:t>.</a:t>
            </a:r>
          </a:p>
        </p:txBody>
      </p:sp>
      <p:sp>
        <p:nvSpPr>
          <p:cNvPr id="8" name="Місце для вмісту 3">
            <a:extLst>
              <a:ext uri="{FF2B5EF4-FFF2-40B4-BE49-F238E27FC236}">
                <a16:creationId xmlns:a16="http://schemas.microsoft.com/office/drawing/2014/main" id="{24371669-DE72-4652-B147-17BD5F0EBB8B}"/>
              </a:ext>
            </a:extLst>
          </p:cNvPr>
          <p:cNvSpPr txBox="1">
            <a:spLocks/>
          </p:cNvSpPr>
          <p:nvPr/>
        </p:nvSpPr>
        <p:spPr>
          <a:xfrm>
            <a:off x="646854" y="4480394"/>
            <a:ext cx="5738689" cy="138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200" dirty="0"/>
              <a:t>Добавляємо зловмисний </a:t>
            </a:r>
            <a:r>
              <a:rPr lang="uk-UA" sz="2200" dirty="0" err="1"/>
              <a:t>софт</a:t>
            </a:r>
            <a:r>
              <a:rPr lang="uk-UA" sz="2200" dirty="0"/>
              <a:t> в чорний список </a:t>
            </a:r>
            <a:r>
              <a:rPr lang="uk-UA" sz="2200" dirty="0" err="1"/>
              <a:t>античіта</a:t>
            </a:r>
            <a:r>
              <a:rPr lang="uk-UA" sz="2200" dirty="0"/>
              <a:t>. Тобто за користування даною програмою користувач отримує ігрове блокування.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C5F87894-B659-489F-A468-3335606B76CA}"/>
              </a:ext>
            </a:extLst>
          </p:cNvPr>
          <p:cNvCxnSpPr/>
          <p:nvPr/>
        </p:nvCxnSpPr>
        <p:spPr>
          <a:xfrm>
            <a:off x="0" y="3429000"/>
            <a:ext cx="753770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54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кутник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650131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>
                <a:solidFill>
                  <a:srgbClr val="FFFFFF"/>
                </a:solidFill>
              </a:rPr>
              <a:t>МОДЕЛЬ ДОХОДУ</a:t>
            </a:r>
          </a:p>
        </p:txBody>
      </p:sp>
      <p:graphicFrame>
        <p:nvGraphicFramePr>
          <p:cNvPr id="12" name="Місце для вмісту 3" descr="Циклічна часова шкала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921878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4" name="Picture 4" descr="Промокоды (2021) для Genshin Impact: Камни истока, мора и опыт героя •  Genshin Impact">
            <a:extLst>
              <a:ext uri="{FF2B5EF4-FFF2-40B4-BE49-F238E27FC236}">
                <a16:creationId xmlns:a16="http://schemas.microsoft.com/office/drawing/2014/main" id="{83953F1A-3882-4A26-ADFE-F2175D6BF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8" t="-375" r="19822" b="2396"/>
          <a:stretch/>
        </p:blipFill>
        <p:spPr bwMode="auto">
          <a:xfrm>
            <a:off x="428780" y="2824479"/>
            <a:ext cx="3807940" cy="34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>
                <a:solidFill>
                  <a:schemeClr val="bg1"/>
                </a:solidFill>
              </a:rPr>
              <a:t>Дорожня карта</a:t>
            </a:r>
          </a:p>
        </p:txBody>
      </p:sp>
      <p:pic>
        <p:nvPicPr>
          <p:cNvPr id="4" name="Рисунок 3" descr="Рука з пером, що вказує на фінансові дані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Створюємо гру</a:t>
            </a: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Наймаємо дизайнерів і програмістів</a:t>
            </a: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Створюємо дизайн косметичних предметів</a:t>
            </a: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«</a:t>
            </a:r>
            <a:r>
              <a:rPr lang="uk-UA" dirty="0" err="1">
                <a:solidFill>
                  <a:schemeClr val="bg1"/>
                </a:solidFill>
              </a:rPr>
              <a:t>Оцифровуємо</a:t>
            </a:r>
            <a:r>
              <a:rPr lang="uk-UA" dirty="0">
                <a:solidFill>
                  <a:schemeClr val="bg1"/>
                </a:solidFill>
              </a:rPr>
              <a:t>» їх</a:t>
            </a: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Даємо рідкість </a:t>
            </a:r>
            <a:r>
              <a:rPr lang="uk-UA" dirty="0" err="1">
                <a:solidFill>
                  <a:schemeClr val="bg1"/>
                </a:solidFill>
              </a:rPr>
              <a:t>скінам</a:t>
            </a:r>
            <a:endParaRPr lang="uk-UA" dirty="0">
              <a:solidFill>
                <a:schemeClr val="bg1"/>
              </a:solidFill>
            </a:endParaRP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Випускаємо на ринок</a:t>
            </a:r>
          </a:p>
          <a:p>
            <a:pPr marL="342900" indent="-342900" rtl="0"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Відсоток з продажу виплачуємо як зарплату програмістам і дизайнерам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9BA2C6D8-0AD3-4EB8-B7B5-A516B41507E5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4F7862E-FAE1-4E60-986A-B860801E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19" y="1340856"/>
            <a:ext cx="3794760" cy="1160977"/>
          </a:xfr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2800" dirty="0">
                <a:solidFill>
                  <a:schemeClr val="bg1"/>
                </a:solidFill>
              </a:rPr>
              <a:t>КОМАНДА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3EA54-342F-4790-8A38-30871BA82B1F}"/>
              </a:ext>
            </a:extLst>
          </p:cNvPr>
          <p:cNvSpPr txBox="1"/>
          <p:nvPr/>
        </p:nvSpPr>
        <p:spPr>
          <a:xfrm>
            <a:off x="675383" y="3116484"/>
            <a:ext cx="4912424" cy="20159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0">
            <a:noFill/>
          </a:ln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500" dirty="0">
                <a:solidFill>
                  <a:schemeClr val="bg1"/>
                </a:solidFill>
                <a:effectLst/>
              </a:rPr>
              <a:t>Креативний директор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500" dirty="0">
                <a:solidFill>
                  <a:schemeClr val="bg1"/>
                </a:solidFill>
                <a:effectLst/>
              </a:rPr>
              <a:t>Фінансовий менеджер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500" dirty="0">
                <a:solidFill>
                  <a:schemeClr val="bg1"/>
                </a:solidFill>
                <a:effectLst/>
              </a:rPr>
              <a:t>Дизайнер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500" dirty="0">
                <a:solidFill>
                  <a:schemeClr val="bg1"/>
                </a:solidFill>
                <a:effectLst/>
              </a:rPr>
              <a:t>Програміст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500" dirty="0">
                <a:solidFill>
                  <a:schemeClr val="bg1"/>
                </a:solidFill>
                <a:effectLst/>
              </a:rPr>
              <a:t>Маркетолог </a:t>
            </a:r>
          </a:p>
        </p:txBody>
      </p: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AA168337-66F7-4A64-AD83-89B9CDC0375C}"/>
              </a:ext>
            </a:extLst>
          </p:cNvPr>
          <p:cNvCxnSpPr/>
          <p:nvPr/>
        </p:nvCxnSpPr>
        <p:spPr>
          <a:xfrm>
            <a:off x="6095999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Пять признаков настоящей команды [Management.com.ua]">
            <a:extLst>
              <a:ext uri="{FF2B5EF4-FFF2-40B4-BE49-F238E27FC236}">
                <a16:creationId xmlns:a16="http://schemas.microsoft.com/office/drawing/2014/main" id="{0BD24372-ECCE-4A93-9B8D-E78DEBF06D3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4" r="850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2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>
                <a:solidFill>
                  <a:schemeClr val="bg1"/>
                </a:solidFill>
              </a:rPr>
              <a:t>ФІНАНСИ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Дизайнер отримує 3% з однієї одиниці товару</a:t>
            </a:r>
          </a:p>
          <a:p>
            <a:r>
              <a:rPr lang="uk-UA" dirty="0">
                <a:solidFill>
                  <a:schemeClr val="bg1"/>
                </a:solidFill>
              </a:rPr>
              <a:t>Команда отримує 17% від однієї одиниці товару</a:t>
            </a:r>
          </a:p>
          <a:p>
            <a:r>
              <a:rPr lang="uk-UA" dirty="0">
                <a:solidFill>
                  <a:schemeClr val="bg1"/>
                </a:solidFill>
              </a:rPr>
              <a:t>Обслуговування гри 30%</a:t>
            </a:r>
          </a:p>
          <a:p>
            <a:r>
              <a:rPr lang="uk-UA" dirty="0">
                <a:solidFill>
                  <a:schemeClr val="bg1"/>
                </a:solidFill>
              </a:rPr>
              <a:t>На додавання новинок 20%</a:t>
            </a:r>
          </a:p>
          <a:p>
            <a:r>
              <a:rPr lang="uk-UA" dirty="0">
                <a:solidFill>
                  <a:schemeClr val="bg1"/>
                </a:solidFill>
              </a:rPr>
              <a:t>Маркетинг 20%</a:t>
            </a:r>
          </a:p>
          <a:p>
            <a:r>
              <a:rPr lang="uk-UA" dirty="0">
                <a:solidFill>
                  <a:schemeClr val="bg1"/>
                </a:solidFill>
              </a:rPr>
              <a:t>Прибуток 10%</a:t>
            </a:r>
          </a:p>
          <a:p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106" name="Picture 10" descr="мораприди Hashtag Videos on TikTok">
            <a:extLst>
              <a:ext uri="{FF2B5EF4-FFF2-40B4-BE49-F238E27FC236}">
                <a16:creationId xmlns:a16="http://schemas.microsoft.com/office/drawing/2014/main" id="{FD1A7667-0CFE-4959-975A-D68A1BCD2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" b="7570"/>
          <a:stretch/>
        </p:blipFill>
        <p:spPr bwMode="auto">
          <a:xfrm>
            <a:off x="0" y="0"/>
            <a:ext cx="45459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04BCEA7-F652-4140-9284-38C7A4319AFC}"/>
              </a:ext>
            </a:extLst>
          </p:cNvPr>
          <p:cNvSpPr/>
          <p:nvPr/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92331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>
                <a:solidFill>
                  <a:srgbClr val="FFFFFF"/>
                </a:solidFill>
              </a:rPr>
              <a:t>Конкуренція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6C4AEEC-A72A-4AB1-8780-F3727DB9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5" y="994437"/>
            <a:ext cx="5738689" cy="2114515"/>
          </a:xfrm>
        </p:spPr>
        <p:txBody>
          <a:bodyPr>
            <a:noAutofit/>
          </a:bodyPr>
          <a:lstStyle/>
          <a:p>
            <a:r>
              <a:rPr lang="uk-UA" sz="2200" dirty="0"/>
              <a:t>Конкуренти з’являться якщо випустять подібну гру і частина аудиторії перейде з нашої гри до нової. А так конкуренція присутня на ринку косметичних товарів, де продавець і покупець самі керують цінами на продукцію.</a:t>
            </a:r>
          </a:p>
        </p:txBody>
      </p:sp>
      <p:sp>
        <p:nvSpPr>
          <p:cNvPr id="8" name="Місце для вмісту 3">
            <a:extLst>
              <a:ext uri="{FF2B5EF4-FFF2-40B4-BE49-F238E27FC236}">
                <a16:creationId xmlns:a16="http://schemas.microsoft.com/office/drawing/2014/main" id="{24371669-DE72-4652-B147-17BD5F0EBB8B}"/>
              </a:ext>
            </a:extLst>
          </p:cNvPr>
          <p:cNvSpPr txBox="1">
            <a:spLocks/>
          </p:cNvSpPr>
          <p:nvPr/>
        </p:nvSpPr>
        <p:spPr>
          <a:xfrm>
            <a:off x="645161" y="4648011"/>
            <a:ext cx="5738689" cy="63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200" dirty="0"/>
              <a:t>Час, електрика, гроші, психічне здоров’я.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C5F87894-B659-489F-A468-3335606B76CA}"/>
              </a:ext>
            </a:extLst>
          </p:cNvPr>
          <p:cNvCxnSpPr/>
          <p:nvPr/>
        </p:nvCxnSpPr>
        <p:spPr>
          <a:xfrm>
            <a:off x="0" y="3429000"/>
            <a:ext cx="753770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54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D8DD24-A039-4B58-B49C-FED37CD0D498}"/>
              </a:ext>
            </a:extLst>
          </p:cNvPr>
          <p:cNvSpPr txBox="1">
            <a:spLocks/>
          </p:cNvSpPr>
          <p:nvPr/>
        </p:nvSpPr>
        <p:spPr bwMode="black">
          <a:xfrm>
            <a:off x="8182865" y="4215154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solidFill>
                  <a:srgbClr val="FFFFFF"/>
                </a:solidFill>
              </a:rPr>
              <a:t>витрати</a:t>
            </a:r>
          </a:p>
        </p:txBody>
      </p:sp>
    </p:spTree>
    <p:extLst>
      <p:ext uri="{BB962C8B-B14F-4D97-AF65-F5344CB8AC3E}">
        <p14:creationId xmlns:p14="http://schemas.microsoft.com/office/powerpoint/2010/main" val="87602039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и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0</TotalTime>
  <Words>251</Words>
  <Application>Microsoft Office PowerPoint</Application>
  <PresentationFormat>Широкий екран</PresentationFormat>
  <Paragraphs>51</Paragraphs>
  <Slides>9</Slides>
  <Notes>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Посилка</vt:lpstr>
      <vt:lpstr>Стартап «успєх і гривні»</vt:lpstr>
      <vt:lpstr>Презентація PowerPoint</vt:lpstr>
      <vt:lpstr>ЯК ЦЕ ПРАЦЮЄ</vt:lpstr>
      <vt:lpstr>ПРОБЛЕМА і ВИРІШЕННЯ</vt:lpstr>
      <vt:lpstr>МОДЕЛЬ ДОХОДУ</vt:lpstr>
      <vt:lpstr>Дорожня карта</vt:lpstr>
      <vt:lpstr>Презентація PowerPoint</vt:lpstr>
      <vt:lpstr>ФІНАНСИ</vt:lpstr>
      <vt:lpstr>Конкуренція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2021-10-03T22:12:27Z</dcterms:created>
  <dcterms:modified xsi:type="dcterms:W3CDTF">2021-10-04T01:06:19Z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