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9" r:id="rId2"/>
    <p:sldId id="292" r:id="rId3"/>
    <p:sldId id="263" r:id="rId4"/>
    <p:sldId id="267" r:id="rId5"/>
    <p:sldId id="265" r:id="rId6"/>
    <p:sldId id="280" r:id="rId7"/>
    <p:sldId id="311" r:id="rId8"/>
    <p:sldId id="318" r:id="rId9"/>
    <p:sldId id="315" r:id="rId10"/>
    <p:sldId id="322" r:id="rId11"/>
    <p:sldId id="323" r:id="rId12"/>
    <p:sldId id="324" r:id="rId13"/>
    <p:sldId id="325" r:id="rId14"/>
    <p:sldId id="326" r:id="rId15"/>
    <p:sldId id="331" r:id="rId16"/>
    <p:sldId id="327" r:id="rId17"/>
    <p:sldId id="328" r:id="rId18"/>
    <p:sldId id="329" r:id="rId19"/>
    <p:sldId id="330" r:id="rId20"/>
    <p:sldId id="293" r:id="rId21"/>
    <p:sldId id="281" r:id="rId22"/>
    <p:sldId id="282"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5437" autoAdjust="0"/>
  </p:normalViewPr>
  <p:slideViewPr>
    <p:cSldViewPr snapToGrid="0" snapToObjects="1">
      <p:cViewPr>
        <p:scale>
          <a:sx n="70" d="100"/>
          <a:sy n="70" d="100"/>
        </p:scale>
        <p:origin x="-581" y="-36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20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4/16/2014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4/16/2014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9369051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298" y="1450046"/>
            <a:ext cx="8574733" cy="1049133"/>
          </a:xfrm>
        </p:spPr>
        <p:txBody>
          <a:bodyPr/>
          <a:lstStyle>
            <a:lvl1pPr>
              <a:defRPr/>
            </a:lvl1pPr>
            <a:lvl2pPr>
              <a:defRPr/>
            </a:lvl2pPr>
            <a:lvl3pPr>
              <a:defRPr/>
            </a:lvl3pPr>
            <a:lvl4pPr>
              <a:defRPr lang="en-US" sz="1200" kern="1200" baseline="0" dirty="0">
                <a:solidFill>
                  <a:prstClr val="black">
                    <a:lumMod val="75000"/>
                    <a:lumOff val="25000"/>
                  </a:prstClr>
                </a:solidFill>
                <a:latin typeface="Qualcomm Office Regular"/>
                <a:ea typeface="+mn-ea"/>
                <a:cs typeface="Arial" pitchFamily="34" charset="0"/>
              </a:defRPr>
            </a:lvl4pPr>
            <a:lvl5pPr marL="1200310" indent="-260639">
              <a:buFont typeface="Qualcomm Regular" pitchFamily="34" charset="0"/>
              <a:buChar char="−"/>
              <a:defRPr/>
            </a:lvl5pPr>
            <a:lvl6pPr marL="1628992"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37444246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4/16/2014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4/16/2014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4/16/2014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4/16/2014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allseenalliance.org/docs-and-downloads/documentation/alljoyn-notification-service-framework-interface-specification" TargetMode="External"/><Relationship Id="rId2" Type="http://schemas.openxmlformats.org/officeDocument/2006/relationships/hyperlink" Target="https://wiki.allseenalliance.org/compliance/overview?&amp;#templates" TargetMode="External"/><Relationship Id="rId1" Type="http://schemas.openxmlformats.org/officeDocument/2006/relationships/slideLayout" Target="../slideLayouts/slideLayout2.xml"/><Relationship Id="rId5" Type="http://schemas.openxmlformats.org/officeDocument/2006/relationships/hyperlink" Target="https://wiki.allseenalliance.org/_media/compliance/alljoyn_validation_test_user_guide.pdf" TargetMode="External"/><Relationship Id="rId4" Type="http://schemas.openxmlformats.org/officeDocument/2006/relationships/hyperlink" Target="https://wiki.allseenalliance.org/_media/compliance/alljoyn_notification_service_framework_test_case_specifications.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llseen-cc@lists.allseenalliance.org" TargetMode="External"/><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 Id="rId4" Type="http://schemas.openxmlformats.org/officeDocument/2006/relationships/hyperlink" Target="https://lists.allseenalliance.org/mailman/listinfo/allseen-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iki.allseenalliance.org/_media/compliance/alljoyn_service_framework_test_case_specificaton_template.docx" TargetMode="External"/><Relationship Id="rId2" Type="http://schemas.openxmlformats.org/officeDocument/2006/relationships/hyperlink" Target="https://wiki.allseenalliance.org/_media/compliance/alljoyn_xxxx_service_framework_interface_specification_template.doc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 meeting </a:t>
            </a:r>
            <a:endParaRPr lang="en-US" dirty="0"/>
          </a:p>
        </p:txBody>
      </p:sp>
      <p:sp>
        <p:nvSpPr>
          <p:cNvPr id="3" name="Subtitle 2"/>
          <p:cNvSpPr>
            <a:spLocks noGrp="1"/>
          </p:cNvSpPr>
          <p:nvPr>
            <p:ph type="subTitle" idx="1"/>
          </p:nvPr>
        </p:nvSpPr>
        <p:spPr/>
        <p:txBody>
          <a:bodyPr/>
          <a:lstStyle/>
          <a:p>
            <a:r>
              <a:rPr lang="en-US" dirty="0" smtClean="0"/>
              <a:t>April </a:t>
            </a:r>
            <a:r>
              <a:rPr lang="en-US" dirty="0" smtClean="0"/>
              <a:t>16th</a:t>
            </a:r>
            <a:r>
              <a:rPr lang="en-US" dirty="0" smtClean="0"/>
              <a:t>, 2014</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36" y="328699"/>
            <a:ext cx="8574733" cy="561702"/>
          </a:xfrm>
        </p:spPr>
        <p:txBody>
          <a:bodyPr/>
          <a:lstStyle/>
          <a:p>
            <a:r>
              <a:rPr lang="en-US" dirty="0" smtClean="0"/>
              <a:t>What the Core/Service contributions Do?</a:t>
            </a:r>
            <a:endParaRPr lang="en-US" dirty="0"/>
          </a:p>
        </p:txBody>
      </p:sp>
      <p:sp>
        <p:nvSpPr>
          <p:cNvPr id="4" name="Flowchart: Document 3"/>
          <p:cNvSpPr/>
          <p:nvPr/>
        </p:nvSpPr>
        <p:spPr bwMode="auto">
          <a:xfrm>
            <a:off x="241236" y="971550"/>
            <a:ext cx="1473711" cy="895350"/>
          </a:xfrm>
          <a:prstGeom prst="flowChartDocumen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t>Core or Service </a:t>
            </a:r>
            <a:r>
              <a:rPr lang="en-US" sz="1200" dirty="0"/>
              <a:t>Framework  </a:t>
            </a:r>
            <a:r>
              <a:rPr lang="en-US" sz="1200" dirty="0" smtClean="0"/>
              <a:t>Interface Definition Template</a:t>
            </a:r>
            <a:endParaRPr lang="en-US" sz="1200" dirty="0"/>
          </a:p>
        </p:txBody>
      </p:sp>
      <p:sp>
        <p:nvSpPr>
          <p:cNvPr id="5" name="Flowchart: Predefined Process 4"/>
          <p:cNvSpPr/>
          <p:nvPr/>
        </p:nvSpPr>
        <p:spPr bwMode="auto">
          <a:xfrm>
            <a:off x="7053887" y="3790610"/>
            <a:ext cx="1610144" cy="591911"/>
          </a:xfrm>
          <a:prstGeom prst="flowChartPredefinedProcess">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t>Test Code</a:t>
            </a:r>
          </a:p>
        </p:txBody>
      </p:sp>
      <p:sp>
        <p:nvSpPr>
          <p:cNvPr id="6" name="Rounded Rectangle 5"/>
          <p:cNvSpPr/>
          <p:nvPr/>
        </p:nvSpPr>
        <p:spPr bwMode="auto">
          <a:xfrm>
            <a:off x="727720" y="2179047"/>
            <a:ext cx="1639713" cy="745128"/>
          </a:xfrm>
          <a:prstGeom prst="roundRect">
            <a:avLst/>
          </a:prstGeom>
          <a:solidFill>
            <a:schemeClr val="bg1">
              <a:lumMod val="50000"/>
            </a:schemeClr>
          </a:solidFill>
          <a:ln>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template to write the Interface Definition</a:t>
            </a:r>
            <a:endParaRPr lang="en-US" sz="1400" dirty="0">
              <a:solidFill>
                <a:schemeClr val="bg1"/>
              </a:solidFill>
            </a:endParaRPr>
          </a:p>
        </p:txBody>
      </p:sp>
      <p:cxnSp>
        <p:nvCxnSpPr>
          <p:cNvPr id="8" name="Straight Arrow Connector 7"/>
          <p:cNvCxnSpPr>
            <a:stCxn id="4" idx="2"/>
            <a:endCxn id="6" idx="0"/>
          </p:cNvCxnSpPr>
          <p:nvPr/>
        </p:nvCxnSpPr>
        <p:spPr>
          <a:xfrm>
            <a:off x="978092" y="1807707"/>
            <a:ext cx="569485" cy="371340"/>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9" name="Flowchart: Document 8"/>
          <p:cNvSpPr/>
          <p:nvPr/>
        </p:nvSpPr>
        <p:spPr bwMode="auto">
          <a:xfrm>
            <a:off x="727720" y="3376612"/>
            <a:ext cx="1536582" cy="738188"/>
          </a:xfrm>
          <a:prstGeom prst="flowChartDocumen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&lt;XXXX&gt; </a:t>
            </a:r>
            <a:r>
              <a:rPr lang="en-US" sz="1200" dirty="0" smtClean="0"/>
              <a:t>Core or Service Framework Interface  Definition</a:t>
            </a:r>
            <a:endParaRPr lang="en-US" sz="1200" dirty="0"/>
          </a:p>
        </p:txBody>
      </p:sp>
      <p:cxnSp>
        <p:nvCxnSpPr>
          <p:cNvPr id="11" name="Straight Arrow Connector 10"/>
          <p:cNvCxnSpPr>
            <a:stCxn id="6" idx="2"/>
            <a:endCxn id="9" idx="0"/>
          </p:cNvCxnSpPr>
          <p:nvPr/>
        </p:nvCxnSpPr>
        <p:spPr>
          <a:xfrm flipH="1">
            <a:off x="1496011" y="2924175"/>
            <a:ext cx="51566" cy="452437"/>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2823678" y="3013767"/>
            <a:ext cx="1801508" cy="1453457"/>
          </a:xfrm>
          <a:prstGeom prst="roundRect">
            <a:avLst/>
          </a:prstGeom>
          <a:solidFill>
            <a:schemeClr val="bg1">
              <a:lumMod val="50000"/>
            </a:schemeClr>
          </a:solidFill>
          <a:ln>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&lt;XXXX&gt; Service Framework Interface Definition and test case template to write the test cases </a:t>
            </a:r>
            <a:endParaRPr lang="en-US" sz="1400" dirty="0">
              <a:solidFill>
                <a:schemeClr val="bg1"/>
              </a:solidFill>
            </a:endParaRPr>
          </a:p>
        </p:txBody>
      </p:sp>
      <p:sp>
        <p:nvSpPr>
          <p:cNvPr id="18" name="Flowchart: Document 17"/>
          <p:cNvSpPr/>
          <p:nvPr/>
        </p:nvSpPr>
        <p:spPr bwMode="auto">
          <a:xfrm>
            <a:off x="3124200" y="1285876"/>
            <a:ext cx="1200463" cy="1000126"/>
          </a:xfrm>
          <a:prstGeom prst="flowChartDocumen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t>Core or Service Framework Test </a:t>
            </a:r>
            <a:r>
              <a:rPr lang="en-US" sz="1200" dirty="0"/>
              <a:t>Case </a:t>
            </a:r>
            <a:r>
              <a:rPr lang="en-US" sz="1200" dirty="0" smtClean="0"/>
              <a:t>Template</a:t>
            </a:r>
            <a:endParaRPr lang="en-US" sz="1200" dirty="0"/>
          </a:p>
        </p:txBody>
      </p:sp>
      <p:cxnSp>
        <p:nvCxnSpPr>
          <p:cNvPr id="20" name="Straight Arrow Connector 19"/>
          <p:cNvCxnSpPr>
            <a:stCxn id="18" idx="2"/>
            <a:endCxn id="17" idx="0"/>
          </p:cNvCxnSpPr>
          <p:nvPr/>
        </p:nvCxnSpPr>
        <p:spPr>
          <a:xfrm>
            <a:off x="3724432" y="2219883"/>
            <a:ext cx="0" cy="793884"/>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7" idx="1"/>
          </p:cNvCxnSpPr>
          <p:nvPr/>
        </p:nvCxnSpPr>
        <p:spPr>
          <a:xfrm flipV="1">
            <a:off x="2264302" y="3740496"/>
            <a:ext cx="559376" cy="5210"/>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30" name="Flowchart: Document 29"/>
          <p:cNvSpPr/>
          <p:nvPr/>
        </p:nvSpPr>
        <p:spPr bwMode="auto">
          <a:xfrm>
            <a:off x="7265709" y="1423988"/>
            <a:ext cx="1276682" cy="638175"/>
          </a:xfrm>
          <a:prstGeom prst="flowChartDocumen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Validation Test User Guide</a:t>
            </a:r>
          </a:p>
        </p:txBody>
      </p:sp>
      <p:sp>
        <p:nvSpPr>
          <p:cNvPr id="26" name="Flowchart: Document 25"/>
          <p:cNvSpPr/>
          <p:nvPr/>
        </p:nvSpPr>
        <p:spPr bwMode="auto">
          <a:xfrm>
            <a:off x="5049037" y="3133058"/>
            <a:ext cx="1181408" cy="771525"/>
          </a:xfrm>
          <a:prstGeom prst="flowChartDocumen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&lt;XXXX&gt;  Service</a:t>
            </a:r>
          </a:p>
          <a:p>
            <a:pPr algn="ctr"/>
            <a:r>
              <a:rPr lang="en-US" sz="1200" dirty="0" smtClean="0"/>
              <a:t>Framework Test Cases</a:t>
            </a:r>
            <a:endParaRPr lang="en-US" sz="1200" dirty="0"/>
          </a:p>
        </p:txBody>
      </p:sp>
      <p:cxnSp>
        <p:nvCxnSpPr>
          <p:cNvPr id="36" name="Straight Arrow Connector 35"/>
          <p:cNvCxnSpPr>
            <a:stCxn id="17" idx="3"/>
            <a:endCxn id="26" idx="1"/>
          </p:cNvCxnSpPr>
          <p:nvPr/>
        </p:nvCxnSpPr>
        <p:spPr>
          <a:xfrm flipV="1">
            <a:off x="4625186" y="3518821"/>
            <a:ext cx="423851" cy="221675"/>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bwMode="auto">
          <a:xfrm>
            <a:off x="6949577" y="2419432"/>
            <a:ext cx="1818763" cy="1009485"/>
          </a:xfrm>
          <a:prstGeom prst="roundRect">
            <a:avLst/>
          </a:prstGeom>
          <a:solidFill>
            <a:schemeClr val="bg1">
              <a:lumMod val="50000"/>
            </a:schemeClr>
          </a:solidFill>
          <a:ln>
            <a:no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chemeClr val="bg1"/>
                </a:solidFill>
              </a:rPr>
              <a:t>Use test user guide and test cases  to write </a:t>
            </a:r>
          </a:p>
          <a:p>
            <a:pPr algn="ctr"/>
            <a:r>
              <a:rPr lang="en-US" sz="1400" dirty="0" smtClean="0">
                <a:solidFill>
                  <a:schemeClr val="bg1"/>
                </a:solidFill>
              </a:rPr>
              <a:t>test code</a:t>
            </a:r>
            <a:endParaRPr lang="en-US" sz="1400" dirty="0">
              <a:solidFill>
                <a:schemeClr val="bg1"/>
              </a:solidFill>
            </a:endParaRPr>
          </a:p>
        </p:txBody>
      </p:sp>
      <p:cxnSp>
        <p:nvCxnSpPr>
          <p:cNvPr id="41" name="Straight Arrow Connector 40"/>
          <p:cNvCxnSpPr>
            <a:stCxn id="26" idx="3"/>
            <a:endCxn id="37" idx="1"/>
          </p:cNvCxnSpPr>
          <p:nvPr/>
        </p:nvCxnSpPr>
        <p:spPr>
          <a:xfrm flipV="1">
            <a:off x="6230445" y="2924175"/>
            <a:ext cx="719132" cy="594646"/>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a:endCxn id="37" idx="0"/>
          </p:cNvCxnSpPr>
          <p:nvPr/>
        </p:nvCxnSpPr>
        <p:spPr>
          <a:xfrm flipH="1">
            <a:off x="7858959" y="2019973"/>
            <a:ext cx="45091" cy="399459"/>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7" idx="2"/>
            <a:endCxn id="5" idx="0"/>
          </p:cNvCxnSpPr>
          <p:nvPr/>
        </p:nvCxnSpPr>
        <p:spPr>
          <a:xfrm>
            <a:off x="7858959" y="3428917"/>
            <a:ext cx="0" cy="361693"/>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38" name="Line Callout 1 (Accent Bar) 37"/>
          <p:cNvSpPr/>
          <p:nvPr/>
        </p:nvSpPr>
        <p:spPr>
          <a:xfrm>
            <a:off x="60971" y="4276725"/>
            <a:ext cx="1082030" cy="792862"/>
          </a:xfrm>
          <a:prstGeom prst="accentCallout1">
            <a:avLst>
              <a:gd name="adj1" fmla="val 12265"/>
              <a:gd name="adj2" fmla="val 104226"/>
              <a:gd name="adj3" fmla="val -24709"/>
              <a:gd name="adj4" fmla="val 125688"/>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chemeClr val="tx1"/>
                </a:solidFill>
              </a:rPr>
              <a:t>Eg</a:t>
            </a:r>
            <a:r>
              <a:rPr lang="en-US" sz="1000" dirty="0" smtClean="0">
                <a:solidFill>
                  <a:schemeClr val="tx1"/>
                </a:solidFill>
              </a:rPr>
              <a:t>.”Notifications Service Framework Interface Definition”</a:t>
            </a:r>
            <a:endParaRPr lang="en-US" sz="1000" dirty="0">
              <a:solidFill>
                <a:schemeClr val="tx1"/>
              </a:solidFill>
            </a:endParaRPr>
          </a:p>
        </p:txBody>
      </p:sp>
      <p:sp>
        <p:nvSpPr>
          <p:cNvPr id="42" name="Line Callout 1 (Accent Bar) 41"/>
          <p:cNvSpPr/>
          <p:nvPr/>
        </p:nvSpPr>
        <p:spPr>
          <a:xfrm>
            <a:off x="5387130" y="2019973"/>
            <a:ext cx="1223220" cy="666077"/>
          </a:xfrm>
          <a:prstGeom prst="accentCallout1">
            <a:avLst>
              <a:gd name="adj1" fmla="val 28408"/>
              <a:gd name="adj2" fmla="val -4343"/>
              <a:gd name="adj3" fmla="val 168519"/>
              <a:gd name="adj4" fmla="val -16039"/>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chemeClr val="tx1"/>
                </a:solidFill>
              </a:rPr>
              <a:t>Eg</a:t>
            </a:r>
            <a:r>
              <a:rPr lang="en-US" sz="1000" dirty="0" smtClean="0">
                <a:solidFill>
                  <a:schemeClr val="tx1"/>
                </a:solidFill>
              </a:rPr>
              <a:t>..” Notifications Service Framework Interface Test Cases”</a:t>
            </a:r>
            <a:endParaRPr lang="en-US" sz="1000" dirty="0">
              <a:solidFill>
                <a:schemeClr val="tx1"/>
              </a:solidFill>
            </a:endParaRPr>
          </a:p>
        </p:txBody>
      </p:sp>
      <p:sp>
        <p:nvSpPr>
          <p:cNvPr id="57" name="Cloud Callout 56"/>
          <p:cNvSpPr/>
          <p:nvPr/>
        </p:nvSpPr>
        <p:spPr>
          <a:xfrm>
            <a:off x="7265709" y="4622983"/>
            <a:ext cx="1186500" cy="347069"/>
          </a:xfrm>
          <a:prstGeom prst="cloudCallou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GIT</a:t>
            </a:r>
            <a:endParaRPr lang="en-US" dirty="0"/>
          </a:p>
        </p:txBody>
      </p:sp>
      <p:cxnSp>
        <p:nvCxnSpPr>
          <p:cNvPr id="58" name="Straight Arrow Connector 57"/>
          <p:cNvCxnSpPr>
            <a:stCxn id="5" idx="2"/>
            <a:endCxn id="57" idx="3"/>
          </p:cNvCxnSpPr>
          <p:nvPr/>
        </p:nvCxnSpPr>
        <p:spPr>
          <a:xfrm>
            <a:off x="7858959" y="4382521"/>
            <a:ext cx="0" cy="260306"/>
          </a:xfrm>
          <a:prstGeom prst="straightConnector1">
            <a:avLst/>
          </a:prstGeom>
          <a:ln w="38100">
            <a:gradFill flip="none" rotWithShape="1">
              <a:gsLst>
                <a:gs pos="0">
                  <a:srgbClr val="143C66"/>
                </a:gs>
                <a:gs pos="100000">
                  <a:srgbClr val="008080"/>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05511" y="4609913"/>
            <a:ext cx="2763237" cy="533587"/>
            <a:chOff x="6469160" y="890401"/>
            <a:chExt cx="2763237" cy="533587"/>
          </a:xfrm>
        </p:grpSpPr>
        <p:sp>
          <p:nvSpPr>
            <p:cNvPr id="10" name="Rectangle 9"/>
            <p:cNvSpPr/>
            <p:nvPr/>
          </p:nvSpPr>
          <p:spPr>
            <a:xfrm>
              <a:off x="6469160" y="904502"/>
              <a:ext cx="296370" cy="195449"/>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848475" y="890401"/>
              <a:ext cx="2383922" cy="307777"/>
            </a:xfrm>
            <a:prstGeom prst="rect">
              <a:avLst/>
            </a:prstGeom>
            <a:noFill/>
          </p:spPr>
          <p:txBody>
            <a:bodyPr wrap="none" rtlCol="0">
              <a:spAutoFit/>
            </a:bodyPr>
            <a:lstStyle/>
            <a:p>
              <a:r>
                <a:rPr lang="en-US" sz="1400" dirty="0" err="1" smtClean="0"/>
                <a:t>AllSeen</a:t>
              </a:r>
              <a:r>
                <a:rPr lang="en-US" sz="1400" dirty="0" smtClean="0"/>
                <a:t> Alliance Contributions</a:t>
              </a:r>
              <a:endParaRPr lang="en-US" sz="1400" dirty="0"/>
            </a:p>
          </p:txBody>
        </p:sp>
        <p:sp>
          <p:nvSpPr>
            <p:cNvPr id="29" name="Rectangle 28"/>
            <p:cNvSpPr/>
            <p:nvPr/>
          </p:nvSpPr>
          <p:spPr>
            <a:xfrm>
              <a:off x="6488210" y="1154626"/>
              <a:ext cx="296370" cy="19544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828762" y="1116211"/>
              <a:ext cx="873894" cy="307777"/>
            </a:xfrm>
            <a:prstGeom prst="rect">
              <a:avLst/>
            </a:prstGeom>
            <a:noFill/>
          </p:spPr>
          <p:txBody>
            <a:bodyPr wrap="none" rtlCol="0">
              <a:spAutoFit/>
            </a:bodyPr>
            <a:lstStyle/>
            <a:p>
              <a:r>
                <a:rPr lang="en-US" sz="1400" dirty="0" smtClean="0"/>
                <a:t>Examples</a:t>
              </a:r>
              <a:endParaRPr lang="en-US" sz="1400" dirty="0"/>
            </a:p>
          </p:txBody>
        </p:sp>
      </p:grpSp>
    </p:spTree>
    <p:extLst>
      <p:ext uri="{BB962C8B-B14F-4D97-AF65-F5344CB8AC3E}">
        <p14:creationId xmlns:p14="http://schemas.microsoft.com/office/powerpoint/2010/main" val="141308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04"/>
            <a:ext cx="8229600" cy="857250"/>
          </a:xfrm>
        </p:spPr>
        <p:txBody>
          <a:bodyPr/>
          <a:lstStyle/>
          <a:p>
            <a:r>
              <a:rPr lang="en-US" dirty="0" smtClean="0"/>
              <a:t>Links and Examples</a:t>
            </a:r>
            <a:endParaRPr lang="en-US" dirty="0"/>
          </a:p>
        </p:txBody>
      </p:sp>
      <p:sp>
        <p:nvSpPr>
          <p:cNvPr id="3" name="Content Placeholder 2"/>
          <p:cNvSpPr>
            <a:spLocks noGrp="1"/>
          </p:cNvSpPr>
          <p:nvPr>
            <p:ph idx="1"/>
          </p:nvPr>
        </p:nvSpPr>
        <p:spPr>
          <a:xfrm>
            <a:off x="457200" y="628650"/>
            <a:ext cx="8229600" cy="4514850"/>
          </a:xfrm>
        </p:spPr>
        <p:txBody>
          <a:bodyPr>
            <a:noAutofit/>
          </a:bodyPr>
          <a:lstStyle/>
          <a:p>
            <a:r>
              <a:rPr lang="en-US" sz="1800" dirty="0"/>
              <a:t>Service Framework  Interface Definition </a:t>
            </a:r>
            <a:r>
              <a:rPr lang="en-US" sz="1800" dirty="0" smtClean="0"/>
              <a:t>Template</a:t>
            </a:r>
          </a:p>
          <a:p>
            <a:pPr marL="0" indent="0">
              <a:buNone/>
            </a:pPr>
            <a:r>
              <a:rPr lang="en-US" sz="1800" dirty="0">
                <a:hlinkClick r:id="rId2"/>
              </a:rPr>
              <a:t>https://wiki.allseenalliance.org/compliance/overview?&amp;#</a:t>
            </a:r>
            <a:r>
              <a:rPr lang="en-US" sz="1800" dirty="0" smtClean="0">
                <a:hlinkClick r:id="rId2"/>
              </a:rPr>
              <a:t>templates</a:t>
            </a:r>
            <a:endParaRPr lang="en-US" sz="1800" dirty="0"/>
          </a:p>
          <a:p>
            <a:r>
              <a:rPr lang="en-US" sz="1800" dirty="0" smtClean="0"/>
              <a:t>&lt;XXXX</a:t>
            </a:r>
            <a:r>
              <a:rPr lang="en-US" sz="1800" dirty="0"/>
              <a:t>&gt; </a:t>
            </a:r>
            <a:r>
              <a:rPr lang="en-US" sz="1800" dirty="0" smtClean="0"/>
              <a:t>Core or Service Framework Interface Definition</a:t>
            </a:r>
          </a:p>
          <a:p>
            <a:pPr marL="0" indent="0">
              <a:buNone/>
            </a:pPr>
            <a:r>
              <a:rPr lang="en-US" sz="1800" dirty="0">
                <a:hlinkClick r:id="rId3"/>
              </a:rPr>
              <a:t>https://</a:t>
            </a:r>
            <a:r>
              <a:rPr lang="en-US" sz="1800" dirty="0" smtClean="0">
                <a:hlinkClick r:id="rId3"/>
              </a:rPr>
              <a:t>allseenalliance.org/docs-and-downloads/documentation/alljoyn-notification-service-framework-interface-specification</a:t>
            </a:r>
            <a:endParaRPr lang="en-US" sz="1800" dirty="0"/>
          </a:p>
          <a:p>
            <a:r>
              <a:rPr lang="en-US" sz="1800" dirty="0" smtClean="0"/>
              <a:t>Core or Service Framework Test </a:t>
            </a:r>
            <a:r>
              <a:rPr lang="en-US" sz="1800" dirty="0"/>
              <a:t>Case </a:t>
            </a:r>
            <a:r>
              <a:rPr lang="en-US" sz="1800" dirty="0" smtClean="0"/>
              <a:t>Template</a:t>
            </a:r>
          </a:p>
          <a:p>
            <a:pPr marL="0" indent="0">
              <a:buNone/>
            </a:pPr>
            <a:r>
              <a:rPr lang="en-US" sz="1800" dirty="0">
                <a:hlinkClick r:id="rId2"/>
              </a:rPr>
              <a:t>https://wiki.allseenalliance.org/compliance/overview?&amp;#</a:t>
            </a:r>
            <a:r>
              <a:rPr lang="en-US" sz="1800" dirty="0" smtClean="0">
                <a:hlinkClick r:id="rId2"/>
              </a:rPr>
              <a:t>templates</a:t>
            </a:r>
            <a:endParaRPr lang="en-US" sz="1800" dirty="0" smtClean="0"/>
          </a:p>
          <a:p>
            <a:r>
              <a:rPr lang="en-US" sz="1800" dirty="0" smtClean="0"/>
              <a:t>&lt;XXXX</a:t>
            </a:r>
            <a:r>
              <a:rPr lang="en-US" sz="1800" dirty="0"/>
              <a:t>&gt;  </a:t>
            </a:r>
            <a:r>
              <a:rPr lang="en-US" sz="1800" dirty="0" smtClean="0"/>
              <a:t>Core or Service Framework Test Cases</a:t>
            </a:r>
          </a:p>
          <a:p>
            <a:pPr marL="0" indent="0">
              <a:buNone/>
            </a:pPr>
            <a:r>
              <a:rPr lang="en-US" sz="1800" dirty="0">
                <a:hlinkClick r:id="rId4"/>
              </a:rPr>
              <a:t>https://wiki.allseenalliance.org/_</a:t>
            </a:r>
            <a:r>
              <a:rPr lang="en-US" sz="1800" dirty="0" smtClean="0">
                <a:hlinkClick r:id="rId4"/>
              </a:rPr>
              <a:t>media/compliance/alljoyn_notification_service_framework_test_case_specifications.pdf</a:t>
            </a:r>
            <a:endParaRPr lang="en-US" sz="1800" dirty="0" smtClean="0"/>
          </a:p>
          <a:p>
            <a:r>
              <a:rPr lang="en-US" sz="1800" dirty="0" smtClean="0"/>
              <a:t>Validation </a:t>
            </a:r>
            <a:r>
              <a:rPr lang="en-US" sz="1800" dirty="0"/>
              <a:t>Test User </a:t>
            </a:r>
            <a:r>
              <a:rPr lang="en-US" sz="1800" dirty="0" smtClean="0"/>
              <a:t>Guide</a:t>
            </a:r>
          </a:p>
          <a:p>
            <a:pPr marL="0" indent="0">
              <a:buNone/>
            </a:pPr>
            <a:r>
              <a:rPr lang="en-US" sz="1800" dirty="0">
                <a:hlinkClick r:id="rId5"/>
              </a:rPr>
              <a:t>https://wiki.allseenalliance.org/_</a:t>
            </a:r>
            <a:r>
              <a:rPr lang="en-US" sz="1800" dirty="0" smtClean="0">
                <a:hlinkClick r:id="rId5"/>
              </a:rPr>
              <a:t>media/compliance/alljoyn_validation_test_user_guide.pdf</a:t>
            </a:r>
            <a:endParaRPr lang="en-US" sz="1800" dirty="0" smtClean="0"/>
          </a:p>
          <a:p>
            <a:r>
              <a:rPr lang="en-US" sz="1800" b="1" dirty="0"/>
              <a:t>Test </a:t>
            </a:r>
            <a:r>
              <a:rPr lang="en-US" sz="1800" b="1" dirty="0" smtClean="0"/>
              <a:t>Code (Not  delivered yet)</a:t>
            </a:r>
            <a:endParaRPr lang="en-US" sz="1800" b="1" dirty="0"/>
          </a:p>
        </p:txBody>
      </p:sp>
      <p:sp>
        <p:nvSpPr>
          <p:cNvPr id="4" name="Slide Number Placeholder 3"/>
          <p:cNvSpPr>
            <a:spLocks noGrp="1"/>
          </p:cNvSpPr>
          <p:nvPr>
            <p:ph type="sldNum" sz="quarter" idx="12"/>
          </p:nvPr>
        </p:nvSpPr>
        <p:spPr/>
        <p:txBody>
          <a:bodyPr/>
          <a:lstStyle/>
          <a:p>
            <a:fld id="{8189D6DB-0117-104E-A321-2F94E21D3259}" type="slidenum">
              <a:rPr lang="en-US" smtClean="0"/>
              <a:t>11</a:t>
            </a:fld>
            <a:endParaRPr lang="en-US" dirty="0"/>
          </a:p>
        </p:txBody>
      </p:sp>
    </p:spTree>
    <p:extLst>
      <p:ext uri="{BB962C8B-B14F-4D97-AF65-F5344CB8AC3E}">
        <p14:creationId xmlns:p14="http://schemas.microsoft.com/office/powerpoint/2010/main" val="271128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7"/>
            <a:ext cx="8229600" cy="857250"/>
          </a:xfrm>
        </p:spPr>
        <p:txBody>
          <a:bodyPr/>
          <a:lstStyle/>
          <a:p>
            <a:r>
              <a:rPr lang="en-US" dirty="0" smtClean="0"/>
              <a:t>Test </a:t>
            </a:r>
            <a:r>
              <a:rPr lang="en-US" dirty="0"/>
              <a:t>s</a:t>
            </a:r>
            <a:r>
              <a:rPr lang="en-US" dirty="0" smtClean="0"/>
              <a:t>etup and </a:t>
            </a:r>
            <a:r>
              <a:rPr lang="en-US" dirty="0"/>
              <a:t>e</a:t>
            </a:r>
            <a:r>
              <a:rPr lang="en-US" dirty="0" smtClean="0"/>
              <a:t>xecute Test cases </a:t>
            </a:r>
            <a:endParaRPr lang="en-US" dirty="0"/>
          </a:p>
        </p:txBody>
      </p:sp>
      <p:sp>
        <p:nvSpPr>
          <p:cNvPr id="3" name="Content Placeholder 2"/>
          <p:cNvSpPr>
            <a:spLocks noGrp="1"/>
          </p:cNvSpPr>
          <p:nvPr>
            <p:ph idx="1"/>
          </p:nvPr>
        </p:nvSpPr>
        <p:spPr>
          <a:xfrm>
            <a:off x="457200" y="857251"/>
            <a:ext cx="8229600" cy="3581400"/>
          </a:xfrm>
        </p:spPr>
        <p:txBody>
          <a:bodyPr>
            <a:normAutofit/>
          </a:bodyPr>
          <a:lstStyle/>
          <a:p>
            <a:endParaRPr lang="en-US" dirty="0" smtClean="0"/>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4/16/2014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12</a:t>
            </a:fld>
            <a:endParaRPr lang="en-US" dirty="0"/>
          </a:p>
        </p:txBody>
      </p:sp>
      <p:grpSp>
        <p:nvGrpSpPr>
          <p:cNvPr id="6" name="Group 5"/>
          <p:cNvGrpSpPr/>
          <p:nvPr/>
        </p:nvGrpSpPr>
        <p:grpSpPr>
          <a:xfrm>
            <a:off x="1" y="744315"/>
            <a:ext cx="5362574" cy="2733847"/>
            <a:chOff x="377060" y="491168"/>
            <a:chExt cx="7338247" cy="3854350"/>
          </a:xfrm>
        </p:grpSpPr>
        <p:pic>
          <p:nvPicPr>
            <p:cNvPr id="1028" name="Picture 4" descr="http://4.bp.blogspot.com/_2RxSsgoNFlE/TStLnX0Ev9I/AAAAAAAAAA4/R3UEcHKLw-Q/s1600/wireless+access+poi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844" y="491168"/>
              <a:ext cx="956045" cy="8731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22" y="2834789"/>
              <a:ext cx="2144277" cy="120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Elbow Connector 13"/>
            <p:cNvCxnSpPr/>
            <p:nvPr/>
          </p:nvCxnSpPr>
          <p:spPr>
            <a:xfrm flipV="1">
              <a:off x="2338917" y="3682839"/>
              <a:ext cx="1219310" cy="9110"/>
            </a:xfrm>
            <a:prstGeom prst="bentConnector3">
              <a:avLst>
                <a:gd name="adj1" fmla="val -1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26" idx="0"/>
              <a:endCxn id="1028" idx="2"/>
            </p:cNvCxnSpPr>
            <p:nvPr/>
          </p:nvCxnSpPr>
          <p:spPr>
            <a:xfrm flipV="1">
              <a:off x="3996261" y="1364356"/>
              <a:ext cx="1346606" cy="14704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8" idx="0"/>
              <a:endCxn id="1028" idx="2"/>
            </p:cNvCxnSpPr>
            <p:nvPr/>
          </p:nvCxnSpPr>
          <p:spPr>
            <a:xfrm flipH="1" flipV="1">
              <a:off x="5342867" y="1364356"/>
              <a:ext cx="1326864" cy="185775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5" name="Cloud Callout 14"/>
            <p:cNvSpPr/>
            <p:nvPr/>
          </p:nvSpPr>
          <p:spPr>
            <a:xfrm>
              <a:off x="765959" y="927762"/>
              <a:ext cx="1824841" cy="525232"/>
            </a:xfrm>
            <a:prstGeom prst="cloudCallou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GIT</a:t>
              </a:r>
              <a:endParaRPr lang="en-US" dirty="0"/>
            </a:p>
          </p:txBody>
        </p:sp>
        <p:cxnSp>
          <p:nvCxnSpPr>
            <p:cNvPr id="25" name="Straight Arrow Connector 24"/>
            <p:cNvCxnSpPr>
              <a:stCxn id="28" idx="0"/>
              <a:endCxn id="15" idx="1"/>
            </p:cNvCxnSpPr>
            <p:nvPr/>
          </p:nvCxnSpPr>
          <p:spPr>
            <a:xfrm flipV="1">
              <a:off x="1581206" y="1452435"/>
              <a:ext cx="97174" cy="1428812"/>
            </a:xfrm>
            <a:prstGeom prst="straightConnector1">
              <a:avLst/>
            </a:prstGeom>
            <a:ln>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a:off x="1964706" y="3238339"/>
              <a:ext cx="1599871" cy="12700"/>
            </a:xfrm>
            <a:prstGeom prst="bentConnector3">
              <a:avLst>
                <a:gd name="adj1" fmla="val 97878"/>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a:off x="2338917" y="3953933"/>
              <a:ext cx="12256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30" y="2881247"/>
              <a:ext cx="1185152" cy="114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Oval 47"/>
            <p:cNvSpPr/>
            <p:nvPr/>
          </p:nvSpPr>
          <p:spPr>
            <a:xfrm>
              <a:off x="1744573" y="3953935"/>
              <a:ext cx="440266" cy="37253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49" name="Oval 48"/>
            <p:cNvSpPr/>
            <p:nvPr/>
          </p:nvSpPr>
          <p:spPr>
            <a:xfrm>
              <a:off x="1095923" y="3953935"/>
              <a:ext cx="440266" cy="37253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50" name="Oval 49"/>
            <p:cNvSpPr/>
            <p:nvPr/>
          </p:nvSpPr>
          <p:spPr>
            <a:xfrm>
              <a:off x="4174177" y="1828801"/>
              <a:ext cx="440266" cy="37253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1" name="Oval 50"/>
            <p:cNvSpPr/>
            <p:nvPr/>
          </p:nvSpPr>
          <p:spPr>
            <a:xfrm>
              <a:off x="1744573" y="1828801"/>
              <a:ext cx="440266" cy="37253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52" name="Oval 51"/>
            <p:cNvSpPr/>
            <p:nvPr/>
          </p:nvSpPr>
          <p:spPr>
            <a:xfrm>
              <a:off x="6426201" y="2353736"/>
              <a:ext cx="440266" cy="37253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59" name="Oval 58"/>
            <p:cNvSpPr/>
            <p:nvPr/>
          </p:nvSpPr>
          <p:spPr>
            <a:xfrm>
              <a:off x="2983199" y="3394927"/>
              <a:ext cx="408889" cy="263364"/>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60" name="Oval 59"/>
            <p:cNvSpPr/>
            <p:nvPr/>
          </p:nvSpPr>
          <p:spPr>
            <a:xfrm>
              <a:off x="2983199" y="3963460"/>
              <a:ext cx="408889" cy="263364"/>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61" name="Oval 60"/>
            <p:cNvSpPr/>
            <p:nvPr/>
          </p:nvSpPr>
          <p:spPr>
            <a:xfrm>
              <a:off x="2983199" y="2924175"/>
              <a:ext cx="408889" cy="263364"/>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60" y="2926573"/>
              <a:ext cx="611570" cy="93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Group 66"/>
            <p:cNvGrpSpPr/>
            <p:nvPr/>
          </p:nvGrpSpPr>
          <p:grpSpPr>
            <a:xfrm>
              <a:off x="5896032" y="3222106"/>
              <a:ext cx="1819275" cy="1123412"/>
              <a:chOff x="503583" y="3960394"/>
              <a:chExt cx="1092318" cy="1123412"/>
            </a:xfrm>
          </p:grpSpPr>
          <p:pic>
            <p:nvPicPr>
              <p:cNvPr id="6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741" y="3960394"/>
                <a:ext cx="474762" cy="77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TextBox 68"/>
              <p:cNvSpPr txBox="1"/>
              <p:nvPr/>
            </p:nvSpPr>
            <p:spPr>
              <a:xfrm>
                <a:off x="503583" y="4742174"/>
                <a:ext cx="1092318" cy="341632"/>
              </a:xfrm>
              <a:prstGeom prst="rect">
                <a:avLst/>
              </a:prstGeom>
              <a:noFill/>
            </p:spPr>
            <p:txBody>
              <a:bodyPr wrap="square" rtlCol="0">
                <a:spAutoFit/>
              </a:bodyPr>
              <a:lstStyle/>
              <a:p>
                <a:pPr algn="ctr">
                  <a:lnSpc>
                    <a:spcPct val="90000"/>
                  </a:lnSpc>
                  <a:spcAft>
                    <a:spcPts val="300"/>
                  </a:spcAft>
                </a:pPr>
                <a:r>
                  <a:rPr lang="en-US" b="1" dirty="0" smtClean="0">
                    <a:solidFill>
                      <a:schemeClr val="tx1">
                        <a:lumMod val="75000"/>
                        <a:lumOff val="25000"/>
                      </a:schemeClr>
                    </a:solidFill>
                    <a:latin typeface="Calibre Semibold" pitchFamily="34" charset="0"/>
                  </a:rPr>
                  <a:t>DUT</a:t>
                </a:r>
              </a:p>
            </p:txBody>
          </p:sp>
        </p:grpSp>
      </p:grpSp>
      <p:sp>
        <p:nvSpPr>
          <p:cNvPr id="29" name="Content Placeholder 2"/>
          <p:cNvSpPr txBox="1">
            <a:spLocks/>
          </p:cNvSpPr>
          <p:nvPr/>
        </p:nvSpPr>
        <p:spPr>
          <a:xfrm>
            <a:off x="5105400" y="1200151"/>
            <a:ext cx="4038600" cy="376237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pPr>
            <a:r>
              <a:rPr lang="en-US" sz="1200" dirty="0" smtClean="0">
                <a:latin typeface="+mn-lt"/>
              </a:rPr>
              <a:t>Configure a Nexus Tablet (Android test device) to connect to Personal Access Point. Nexus 7 Tablet is the device on which the tests are executed</a:t>
            </a:r>
          </a:p>
          <a:p>
            <a:pPr>
              <a:buFont typeface="+mj-lt"/>
              <a:buAutoNum type="arabicPeriod"/>
            </a:pPr>
            <a:r>
              <a:rPr lang="en-US" sz="1200" dirty="0" smtClean="0">
                <a:latin typeface="+mn-lt"/>
              </a:rPr>
              <a:t>Onboard the Device Under Test (DUT) to Personal Access Point. DUT is the device against which tests will be executed</a:t>
            </a:r>
          </a:p>
          <a:p>
            <a:pPr>
              <a:buFont typeface="+mj-lt"/>
              <a:buAutoNum type="arabicPeriod"/>
            </a:pPr>
            <a:r>
              <a:rPr lang="en-US" sz="1200" dirty="0" smtClean="0">
                <a:latin typeface="+mn-lt"/>
              </a:rPr>
              <a:t>Connect the Nexus 7 Tablet to a PC/Laptop (Win 7) via USB cable</a:t>
            </a:r>
          </a:p>
          <a:p>
            <a:pPr>
              <a:buFont typeface="+mj-lt"/>
              <a:buAutoNum type="arabicPeriod"/>
            </a:pPr>
            <a:r>
              <a:rPr lang="en-US" sz="1200" dirty="0" smtClean="0">
                <a:latin typeface="+mn-lt"/>
              </a:rPr>
              <a:t>Download the test code from GIT repository on to PC/Laptop</a:t>
            </a:r>
          </a:p>
          <a:p>
            <a:pPr>
              <a:buFont typeface="+mj-lt"/>
              <a:buAutoNum type="arabicPeriod"/>
            </a:pPr>
            <a:r>
              <a:rPr lang="en-US" sz="1200" dirty="0" smtClean="0">
                <a:latin typeface="+mn-lt"/>
              </a:rPr>
              <a:t>Compile the test code and build test app on the PC/laptop</a:t>
            </a:r>
          </a:p>
          <a:p>
            <a:pPr>
              <a:buFont typeface="+mj-lt"/>
              <a:buAutoNum type="arabicPeriod"/>
            </a:pPr>
            <a:r>
              <a:rPr lang="en-US" sz="1200" dirty="0" smtClean="0">
                <a:latin typeface="+mn-lt"/>
              </a:rPr>
              <a:t>Deploy the test app to the Nexus 7 Tablet</a:t>
            </a:r>
          </a:p>
          <a:p>
            <a:pPr>
              <a:buFont typeface="+mj-lt"/>
              <a:buAutoNum type="arabicPeriod"/>
            </a:pPr>
            <a:r>
              <a:rPr lang="en-US" sz="1200" dirty="0" smtClean="0">
                <a:latin typeface="+mn-lt"/>
              </a:rPr>
              <a:t>Execute command on the PC/Laptop to start the execution of tests on Nexus 7 Tablet against the Device Under Test</a:t>
            </a:r>
          </a:p>
          <a:p>
            <a:pPr>
              <a:buFont typeface="+mj-lt"/>
              <a:buAutoNum type="arabicPeriod"/>
            </a:pPr>
            <a:r>
              <a:rPr lang="en-US" sz="1200" dirty="0" smtClean="0">
                <a:latin typeface="+mn-lt"/>
              </a:rPr>
              <a:t>View and analyze the test results produced on the PC/Laptop</a:t>
            </a:r>
            <a:endParaRPr lang="en-US" sz="12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59796906"/>
              </p:ext>
            </p:extLst>
          </p:nvPr>
        </p:nvGraphicFramePr>
        <p:xfrm>
          <a:off x="157482" y="3867151"/>
          <a:ext cx="3820708" cy="114300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066917"/>
                <a:gridCol w="1753791"/>
              </a:tblGrid>
              <a:tr h="0">
                <a:tc>
                  <a:txBody>
                    <a:bodyPr/>
                    <a:lstStyle/>
                    <a:p>
                      <a:pPr marL="0" marR="0">
                        <a:lnSpc>
                          <a:spcPts val="1500"/>
                        </a:lnSpc>
                        <a:spcBef>
                          <a:spcPts val="300"/>
                        </a:spcBef>
                        <a:spcAft>
                          <a:spcPts val="300"/>
                        </a:spcAft>
                      </a:pPr>
                      <a:r>
                        <a:rPr lang="en-US" sz="900" dirty="0" smtClean="0">
                          <a:effectLst/>
                        </a:rPr>
                        <a:t>PC Software</a:t>
                      </a:r>
                      <a:endParaRPr lang="en-US" sz="900" b="1" dirty="0">
                        <a:effectLst/>
                        <a:latin typeface="Arial"/>
                        <a:ea typeface="Times New Roman"/>
                      </a:endParaRPr>
                    </a:p>
                  </a:txBody>
                  <a:tcPr marL="73025" marR="73025" marT="0" marB="0"/>
                </a:tc>
                <a:tc>
                  <a:txBody>
                    <a:bodyPr/>
                    <a:lstStyle/>
                    <a:p>
                      <a:pPr marL="0" marR="0">
                        <a:lnSpc>
                          <a:spcPts val="1500"/>
                        </a:lnSpc>
                        <a:spcBef>
                          <a:spcPts val="300"/>
                        </a:spcBef>
                        <a:spcAft>
                          <a:spcPts val="300"/>
                        </a:spcAft>
                      </a:pPr>
                      <a:r>
                        <a:rPr lang="en-US" sz="900">
                          <a:effectLst/>
                        </a:rPr>
                        <a:t>Minimum version requirement</a:t>
                      </a:r>
                      <a:endParaRPr lang="en-US" sz="900" b="1">
                        <a:effectLst/>
                        <a:latin typeface="Arial"/>
                        <a:ea typeface="Times New Roman"/>
                      </a:endParaRPr>
                    </a:p>
                  </a:txBody>
                  <a:tcPr marL="73025" marR="73025" marT="0" marB="0"/>
                </a:tc>
              </a:tr>
              <a:tr h="0">
                <a:tc>
                  <a:txBody>
                    <a:bodyPr/>
                    <a:lstStyle/>
                    <a:p>
                      <a:pPr marL="0" marR="0">
                        <a:lnSpc>
                          <a:spcPts val="1500"/>
                        </a:lnSpc>
                        <a:spcBef>
                          <a:spcPts val="200"/>
                        </a:spcBef>
                        <a:spcAft>
                          <a:spcPts val="200"/>
                        </a:spcAft>
                      </a:pPr>
                      <a:r>
                        <a:rPr lang="en-US" sz="900">
                          <a:effectLst/>
                        </a:rPr>
                        <a:t>Java SE Development Kit (JDK)</a:t>
                      </a:r>
                      <a:endParaRPr lang="en-US" sz="900">
                        <a:effectLst/>
                        <a:latin typeface="Arial"/>
                        <a:ea typeface="Times New Roman"/>
                      </a:endParaRPr>
                    </a:p>
                  </a:txBody>
                  <a:tcPr marL="73025" marR="73025" marT="0" marB="0"/>
                </a:tc>
                <a:tc>
                  <a:txBody>
                    <a:bodyPr/>
                    <a:lstStyle/>
                    <a:p>
                      <a:pPr marL="0" marR="0">
                        <a:lnSpc>
                          <a:spcPts val="1500"/>
                        </a:lnSpc>
                        <a:spcBef>
                          <a:spcPts val="200"/>
                        </a:spcBef>
                        <a:spcAft>
                          <a:spcPts val="200"/>
                        </a:spcAft>
                      </a:pPr>
                      <a:r>
                        <a:rPr lang="en-US" sz="900">
                          <a:effectLst/>
                        </a:rPr>
                        <a:t>1.6</a:t>
                      </a:r>
                      <a:endParaRPr lang="en-US" sz="900">
                        <a:effectLst/>
                        <a:latin typeface="Arial"/>
                        <a:ea typeface="Times New Roman"/>
                      </a:endParaRPr>
                    </a:p>
                  </a:txBody>
                  <a:tcPr marL="73025" marR="73025" marT="0" marB="0"/>
                </a:tc>
              </a:tr>
              <a:tr h="0">
                <a:tc>
                  <a:txBody>
                    <a:bodyPr/>
                    <a:lstStyle/>
                    <a:p>
                      <a:pPr marL="0" marR="0">
                        <a:lnSpc>
                          <a:spcPts val="1500"/>
                        </a:lnSpc>
                        <a:spcBef>
                          <a:spcPts val="200"/>
                        </a:spcBef>
                        <a:spcAft>
                          <a:spcPts val="200"/>
                        </a:spcAft>
                      </a:pPr>
                      <a:r>
                        <a:rPr lang="en-US" sz="900">
                          <a:effectLst/>
                        </a:rPr>
                        <a:t>Android SDK</a:t>
                      </a:r>
                      <a:endParaRPr lang="en-US" sz="900">
                        <a:effectLst/>
                        <a:latin typeface="Arial"/>
                        <a:ea typeface="Times New Roman"/>
                      </a:endParaRPr>
                    </a:p>
                  </a:txBody>
                  <a:tcPr marL="73025" marR="73025" marT="0" marB="0"/>
                </a:tc>
                <a:tc>
                  <a:txBody>
                    <a:bodyPr/>
                    <a:lstStyle/>
                    <a:p>
                      <a:pPr marL="0" marR="0">
                        <a:lnSpc>
                          <a:spcPts val="1500"/>
                        </a:lnSpc>
                        <a:spcBef>
                          <a:spcPts val="200"/>
                        </a:spcBef>
                        <a:spcAft>
                          <a:spcPts val="200"/>
                        </a:spcAft>
                      </a:pPr>
                      <a:r>
                        <a:rPr lang="en-US" sz="900">
                          <a:effectLst/>
                        </a:rPr>
                        <a:t>API/Platform 16</a:t>
                      </a:r>
                      <a:endParaRPr lang="en-US" sz="900">
                        <a:effectLst/>
                        <a:latin typeface="Arial"/>
                        <a:ea typeface="Times New Roman"/>
                      </a:endParaRPr>
                    </a:p>
                  </a:txBody>
                  <a:tcPr marL="73025" marR="73025" marT="0" marB="0"/>
                </a:tc>
              </a:tr>
              <a:tr h="0">
                <a:tc>
                  <a:txBody>
                    <a:bodyPr/>
                    <a:lstStyle/>
                    <a:p>
                      <a:pPr marL="0" marR="0">
                        <a:lnSpc>
                          <a:spcPts val="1500"/>
                        </a:lnSpc>
                        <a:spcBef>
                          <a:spcPts val="200"/>
                        </a:spcBef>
                        <a:spcAft>
                          <a:spcPts val="200"/>
                        </a:spcAft>
                      </a:pPr>
                      <a:r>
                        <a:rPr lang="en-US" sz="900">
                          <a:effectLst/>
                        </a:rPr>
                        <a:t>Apache Maven</a:t>
                      </a:r>
                      <a:endParaRPr lang="en-US" sz="900">
                        <a:effectLst/>
                        <a:latin typeface="Arial"/>
                        <a:ea typeface="Times New Roman"/>
                      </a:endParaRPr>
                    </a:p>
                  </a:txBody>
                  <a:tcPr marL="73025" marR="73025" marT="0" marB="0"/>
                </a:tc>
                <a:tc>
                  <a:txBody>
                    <a:bodyPr/>
                    <a:lstStyle/>
                    <a:p>
                      <a:pPr marL="0" marR="0">
                        <a:lnSpc>
                          <a:spcPts val="1500"/>
                        </a:lnSpc>
                        <a:spcBef>
                          <a:spcPts val="200"/>
                        </a:spcBef>
                        <a:spcAft>
                          <a:spcPts val="200"/>
                        </a:spcAft>
                      </a:pPr>
                      <a:r>
                        <a:rPr lang="en-US" sz="900">
                          <a:effectLst/>
                        </a:rPr>
                        <a:t>3.1.1</a:t>
                      </a:r>
                      <a:endParaRPr lang="en-US" sz="900">
                        <a:effectLst/>
                        <a:latin typeface="Arial"/>
                        <a:ea typeface="Times New Roman"/>
                      </a:endParaRPr>
                    </a:p>
                  </a:txBody>
                  <a:tcPr marL="73025" marR="73025" marT="0" marB="0"/>
                </a:tc>
              </a:tr>
              <a:tr h="0">
                <a:tc>
                  <a:txBody>
                    <a:bodyPr/>
                    <a:lstStyle/>
                    <a:p>
                      <a:pPr marL="0" marR="0">
                        <a:lnSpc>
                          <a:spcPts val="1500"/>
                        </a:lnSpc>
                        <a:spcBef>
                          <a:spcPts val="200"/>
                        </a:spcBef>
                        <a:spcAft>
                          <a:spcPts val="200"/>
                        </a:spcAft>
                      </a:pPr>
                      <a:r>
                        <a:rPr lang="en-US" sz="900">
                          <a:effectLst/>
                        </a:rPr>
                        <a:t>Git (required to download code from the validation repository)</a:t>
                      </a:r>
                      <a:endParaRPr lang="en-US" sz="900">
                        <a:effectLst/>
                        <a:latin typeface="Arial"/>
                        <a:ea typeface="Times New Roman"/>
                      </a:endParaRPr>
                    </a:p>
                  </a:txBody>
                  <a:tcPr marL="73025" marR="73025" marT="0" marB="0"/>
                </a:tc>
                <a:tc>
                  <a:txBody>
                    <a:bodyPr/>
                    <a:lstStyle/>
                    <a:p>
                      <a:pPr marL="0" marR="0">
                        <a:lnSpc>
                          <a:spcPts val="1500"/>
                        </a:lnSpc>
                        <a:spcBef>
                          <a:spcPts val="200"/>
                        </a:spcBef>
                        <a:spcAft>
                          <a:spcPts val="200"/>
                        </a:spcAft>
                      </a:pPr>
                      <a:r>
                        <a:rPr lang="en-US" sz="900" dirty="0">
                          <a:effectLst/>
                        </a:rPr>
                        <a:t>N/A</a:t>
                      </a:r>
                      <a:endParaRPr lang="en-US" sz="900" dirty="0">
                        <a:effectLst/>
                        <a:latin typeface="Arial"/>
                        <a:ea typeface="Times New Roman"/>
                      </a:endParaRPr>
                    </a:p>
                  </a:txBody>
                  <a:tcPr marL="73025" marR="73025" marT="0" marB="0"/>
                </a:tc>
              </a:tr>
            </a:tbl>
          </a:graphicData>
        </a:graphic>
      </p:graphicFrame>
    </p:spTree>
    <p:extLst>
      <p:ext uri="{BB962C8B-B14F-4D97-AF65-F5344CB8AC3E}">
        <p14:creationId xmlns:p14="http://schemas.microsoft.com/office/powerpoint/2010/main" val="160235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Takeshi </a:t>
            </a:r>
            <a:r>
              <a:rPr lang="en-US" dirty="0" smtClean="0"/>
              <a:t>Matsushita SHARP</a:t>
            </a:r>
            <a:endParaRPr lang="en-US" dirty="0"/>
          </a:p>
          <a:p>
            <a:endParaRPr lang="en-US" dirty="0"/>
          </a:p>
        </p:txBody>
      </p:sp>
      <p:sp>
        <p:nvSpPr>
          <p:cNvPr id="3" name="Slide Number Placeholder 2"/>
          <p:cNvSpPr>
            <a:spLocks noGrp="1"/>
          </p:cNvSpPr>
          <p:nvPr>
            <p:ph type="sldNum" sz="quarter" idx="12"/>
          </p:nvPr>
        </p:nvSpPr>
        <p:spPr/>
        <p:txBody>
          <a:bodyPr/>
          <a:lstStyle/>
          <a:p>
            <a:fld id="{8189D6DB-0117-104E-A321-2F94E21D3259}" type="slidenum">
              <a:rPr lang="en-US" smtClean="0"/>
              <a:t>13</a:t>
            </a:fld>
            <a:endParaRPr lang="en-US"/>
          </a:p>
        </p:txBody>
      </p:sp>
      <p:sp>
        <p:nvSpPr>
          <p:cNvPr id="4" name="Title 3"/>
          <p:cNvSpPr>
            <a:spLocks noGrp="1"/>
          </p:cNvSpPr>
          <p:nvPr>
            <p:ph type="ctrTitle"/>
          </p:nvPr>
        </p:nvSpPr>
        <p:spPr/>
        <p:txBody>
          <a:bodyPr/>
          <a:lstStyle/>
          <a:p>
            <a:r>
              <a:rPr lang="en-US" dirty="0" smtClean="0"/>
              <a:t>Test Case review process</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4/16/2014</a:t>
            </a:fld>
            <a:endParaRPr lang="en-US"/>
          </a:p>
        </p:txBody>
      </p:sp>
    </p:spTree>
    <p:extLst>
      <p:ext uri="{BB962C8B-B14F-4D97-AF65-F5344CB8AC3E}">
        <p14:creationId xmlns:p14="http://schemas.microsoft.com/office/powerpoint/2010/main" val="224416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Review Process</a:t>
            </a:r>
            <a:endParaRPr lang="en-US" dirty="0"/>
          </a:p>
        </p:txBody>
      </p:sp>
      <p:sp>
        <p:nvSpPr>
          <p:cNvPr id="3" name="Text Placeholder 2"/>
          <p:cNvSpPr>
            <a:spLocks noGrp="1"/>
          </p:cNvSpPr>
          <p:nvPr>
            <p:ph type="body" idx="13"/>
          </p:nvPr>
        </p:nvSpPr>
        <p:spPr>
          <a:xfrm>
            <a:off x="212653" y="1069848"/>
            <a:ext cx="8574733" cy="3284438"/>
          </a:xfrm>
        </p:spPr>
        <p:txBody>
          <a:bodyPr>
            <a:normAutofit fontScale="92500" lnSpcReduction="10000"/>
          </a:bodyPr>
          <a:lstStyle/>
          <a:p>
            <a:pPr marL="285750" indent="-285750">
              <a:buFont typeface="Arial" panose="020B0604020202020204" pitchFamily="34" charset="0"/>
              <a:buChar char="•"/>
            </a:pPr>
            <a:r>
              <a:rPr lang="en-US" sz="2400" dirty="0">
                <a:solidFill>
                  <a:schemeClr val="tx1"/>
                </a:solidFill>
              </a:rPr>
              <a:t>Each </a:t>
            </a:r>
            <a:r>
              <a:rPr lang="en-US" sz="2400" dirty="0" smtClean="0">
                <a:solidFill>
                  <a:schemeClr val="tx1"/>
                </a:solidFill>
              </a:rPr>
              <a:t>WG </a:t>
            </a:r>
            <a:r>
              <a:rPr lang="en-US" sz="2400" dirty="0">
                <a:solidFill>
                  <a:schemeClr val="tx1"/>
                </a:solidFill>
              </a:rPr>
              <a:t> </a:t>
            </a:r>
            <a:r>
              <a:rPr lang="en-US" sz="2400" dirty="0" smtClean="0">
                <a:solidFill>
                  <a:schemeClr val="tx1"/>
                </a:solidFill>
              </a:rPr>
              <a:t>will submit </a:t>
            </a:r>
            <a:r>
              <a:rPr lang="en-US" sz="2400" dirty="0">
                <a:solidFill>
                  <a:schemeClr val="tx1"/>
                </a:solidFill>
              </a:rPr>
              <a:t>"code", "service framework I/F spec", "test case" and "test code" XXX weeks prior to commit.</a:t>
            </a:r>
          </a:p>
          <a:p>
            <a:pPr marL="285750" indent="-285750">
              <a:buFont typeface="Arial" panose="020B0604020202020204" pitchFamily="34" charset="0"/>
              <a:buChar char="•"/>
            </a:pPr>
            <a:r>
              <a:rPr lang="en-US" sz="2400" dirty="0" smtClean="0">
                <a:solidFill>
                  <a:schemeClr val="tx1"/>
                </a:solidFill>
              </a:rPr>
              <a:t>CCWG </a:t>
            </a:r>
            <a:r>
              <a:rPr lang="en-US" sz="2400" dirty="0">
                <a:solidFill>
                  <a:schemeClr val="tx1"/>
                </a:solidFill>
              </a:rPr>
              <a:t>to form ad-hoc team which is in charge of review the deliverables for each test case.</a:t>
            </a:r>
          </a:p>
          <a:p>
            <a:pPr marL="285750" indent="-285750">
              <a:buFont typeface="Arial" panose="020B0604020202020204" pitchFamily="34" charset="0"/>
              <a:buChar char="•"/>
            </a:pPr>
            <a:r>
              <a:rPr lang="en-US" sz="2400" dirty="0">
                <a:solidFill>
                  <a:schemeClr val="tx1"/>
                </a:solidFill>
              </a:rPr>
              <a:t> </a:t>
            </a:r>
            <a:r>
              <a:rPr lang="en-US" sz="2400" dirty="0" smtClean="0">
                <a:solidFill>
                  <a:schemeClr val="tx1"/>
                </a:solidFill>
              </a:rPr>
              <a:t>Each </a:t>
            </a:r>
            <a:r>
              <a:rPr lang="en-US" sz="2400" dirty="0">
                <a:solidFill>
                  <a:schemeClr val="tx1"/>
                </a:solidFill>
              </a:rPr>
              <a:t>ad-hoc team to review (XX weeks) and recommend to approve commit (sufficient deliverables) or disapprove (insufficient) </a:t>
            </a:r>
            <a:endParaRPr lang="en-US" sz="2400" dirty="0" smtClean="0">
              <a:solidFill>
                <a:schemeClr val="tx1"/>
              </a:solidFill>
            </a:endParaRPr>
          </a:p>
          <a:p>
            <a:pPr marL="285750" indent="-285750">
              <a:buFont typeface="Arial" panose="020B0604020202020204" pitchFamily="34" charset="0"/>
              <a:buChar char="•"/>
            </a:pPr>
            <a:r>
              <a:rPr lang="en-US" sz="2400" dirty="0" smtClean="0">
                <a:solidFill>
                  <a:schemeClr val="tx1"/>
                </a:solidFill>
              </a:rPr>
              <a:t>CCWG </a:t>
            </a:r>
            <a:r>
              <a:rPr lang="en-US" sz="2400" dirty="0">
                <a:solidFill>
                  <a:schemeClr val="tx1"/>
                </a:solidFill>
              </a:rPr>
              <a:t>to adopt the recommendation from ad-hoc team and respond to the each </a:t>
            </a:r>
            <a:r>
              <a:rPr lang="en-US" sz="2400" dirty="0" smtClean="0">
                <a:solidFill>
                  <a:schemeClr val="tx1"/>
                </a:solidFill>
              </a:rPr>
              <a:t>WG</a:t>
            </a:r>
            <a:r>
              <a:rPr lang="en-US" dirty="0">
                <a:solidFill>
                  <a:schemeClr val="tx1"/>
                </a:solidFill>
              </a:rPr>
              <a:t>.</a:t>
            </a:r>
          </a:p>
          <a:p>
            <a:r>
              <a:rPr lang="en-US" dirty="0"/>
              <a:t> </a:t>
            </a:r>
          </a:p>
          <a:p>
            <a:endParaRPr lang="en-US" dirty="0"/>
          </a:p>
        </p:txBody>
      </p:sp>
    </p:spTree>
    <p:extLst>
      <p:ext uri="{BB962C8B-B14F-4D97-AF65-F5344CB8AC3E}">
        <p14:creationId xmlns:p14="http://schemas.microsoft.com/office/powerpoint/2010/main" val="94648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8189D6DB-0117-104E-A321-2F94E21D3259}" type="slidenum">
              <a:rPr lang="en-US" smtClean="0"/>
              <a:t>15</a:t>
            </a:fld>
            <a:endParaRPr lang="en-US"/>
          </a:p>
        </p:txBody>
      </p:sp>
      <p:sp>
        <p:nvSpPr>
          <p:cNvPr id="4" name="Title 3"/>
          <p:cNvSpPr>
            <a:spLocks noGrp="1"/>
          </p:cNvSpPr>
          <p:nvPr>
            <p:ph type="ctrTitle"/>
          </p:nvPr>
        </p:nvSpPr>
        <p:spPr/>
        <p:txBody>
          <a:bodyPr/>
          <a:lstStyle/>
          <a:p>
            <a:r>
              <a:rPr lang="en-US" dirty="0" smtClean="0"/>
              <a:t>Types of Certification</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4/16/2014</a:t>
            </a:fld>
            <a:endParaRPr lang="en-US"/>
          </a:p>
        </p:txBody>
      </p:sp>
    </p:spTree>
    <p:extLst>
      <p:ext uri="{BB962C8B-B14F-4D97-AF65-F5344CB8AC3E}">
        <p14:creationId xmlns:p14="http://schemas.microsoft.com/office/powerpoint/2010/main" val="273501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altLang="en-US"/>
              <a:t>Derivative Certification</a:t>
            </a:r>
          </a:p>
        </p:txBody>
      </p:sp>
      <p:sp>
        <p:nvSpPr>
          <p:cNvPr id="20483" name="Rectangle 3"/>
          <p:cNvSpPr>
            <a:spLocks noGrp="1" noChangeArrowheads="1"/>
          </p:cNvSpPr>
          <p:nvPr>
            <p:ph type="body" idx="4294967295"/>
          </p:nvPr>
        </p:nvSpPr>
        <p:spPr/>
        <p:txBody>
          <a:bodyPr>
            <a:normAutofit fontScale="85000" lnSpcReduction="10000"/>
          </a:bodyPr>
          <a:lstStyle/>
          <a:p>
            <a:r>
              <a:rPr lang="en-US" altLang="en-US" sz="2600"/>
              <a:t>Derivative Certification applies to products that are related to a product that has already been certified.  They could be different products in a company’s product line, or they could be the same product with bug fixes or feature enhancements.</a:t>
            </a:r>
          </a:p>
          <a:p>
            <a:r>
              <a:rPr lang="en-US" altLang="en-US" sz="2600"/>
              <a:t>Not all derivative products may require a full-recertification.</a:t>
            </a:r>
          </a:p>
          <a:p>
            <a:r>
              <a:rPr lang="en-US" altLang="en-US" sz="2600"/>
              <a:t>The derivative certification process:</a:t>
            </a:r>
          </a:p>
          <a:p>
            <a:pPr lvl="1"/>
            <a:r>
              <a:rPr lang="en-US" altLang="en-US" sz="2400"/>
              <a:t>Defines types of changes to products</a:t>
            </a:r>
          </a:p>
          <a:p>
            <a:pPr lvl="1"/>
            <a:r>
              <a:rPr lang="en-US" altLang="en-US" sz="2400"/>
              <a:t>Defines types of actions required for changes</a:t>
            </a:r>
          </a:p>
          <a:p>
            <a:pPr lvl="1"/>
            <a:r>
              <a:rPr lang="en-US" altLang="en-US" sz="2400"/>
              <a:t>Maps changes to actions</a:t>
            </a:r>
          </a:p>
        </p:txBody>
      </p:sp>
    </p:spTree>
    <p:extLst>
      <p:ext uri="{BB962C8B-B14F-4D97-AF65-F5344CB8AC3E}">
        <p14:creationId xmlns:p14="http://schemas.microsoft.com/office/powerpoint/2010/main" val="216496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altLang="en-US" dirty="0"/>
              <a:t>Types of Changes</a:t>
            </a:r>
          </a:p>
        </p:txBody>
      </p:sp>
      <p:sp>
        <p:nvSpPr>
          <p:cNvPr id="21507" name="Rectangle 3"/>
          <p:cNvSpPr>
            <a:spLocks noGrp="1" noChangeArrowheads="1"/>
          </p:cNvSpPr>
          <p:nvPr>
            <p:ph type="body" idx="4294967295"/>
          </p:nvPr>
        </p:nvSpPr>
        <p:spPr/>
        <p:txBody>
          <a:bodyPr>
            <a:normAutofit/>
          </a:bodyPr>
          <a:lstStyle/>
          <a:p>
            <a:pPr>
              <a:lnSpc>
                <a:spcPct val="80000"/>
              </a:lnSpc>
            </a:pPr>
            <a:r>
              <a:rPr lang="en-US" altLang="en-US" sz="1900" dirty="0"/>
              <a:t>Changes to Identifying Attributes</a:t>
            </a:r>
          </a:p>
          <a:p>
            <a:pPr lvl="1">
              <a:lnSpc>
                <a:spcPct val="80000"/>
              </a:lnSpc>
            </a:pPr>
            <a:r>
              <a:rPr lang="en-US" altLang="en-US" sz="1800" dirty="0"/>
              <a:t>e.g. Name, System-Model, </a:t>
            </a:r>
            <a:r>
              <a:rPr lang="en-US" altLang="en-US" sz="1800" dirty="0" smtClean="0"/>
              <a:t>System-Id</a:t>
            </a:r>
          </a:p>
          <a:p>
            <a:pPr>
              <a:lnSpc>
                <a:spcPct val="80000"/>
              </a:lnSpc>
            </a:pPr>
            <a:r>
              <a:rPr lang="en-US" altLang="en-US" sz="1900" dirty="0" smtClean="0"/>
              <a:t>Change to Software</a:t>
            </a:r>
          </a:p>
          <a:p>
            <a:pPr lvl="1">
              <a:lnSpc>
                <a:spcPct val="80000"/>
              </a:lnSpc>
            </a:pPr>
            <a:r>
              <a:rPr lang="en-US" altLang="en-US" sz="1800" dirty="0" smtClean="0"/>
              <a:t>e.g</a:t>
            </a:r>
            <a:r>
              <a:rPr lang="en-US" altLang="en-US" sz="1800" dirty="0"/>
              <a:t>. Addition of a </a:t>
            </a:r>
            <a:r>
              <a:rPr lang="en-US" altLang="en-US" sz="1800" dirty="0" smtClean="0"/>
              <a:t>Software </a:t>
            </a:r>
            <a:r>
              <a:rPr lang="en-US" altLang="en-US" sz="1800" dirty="0"/>
              <a:t>Feature, Removal of a </a:t>
            </a:r>
            <a:r>
              <a:rPr lang="en-US" altLang="en-US" sz="1800" dirty="0" smtClean="0"/>
              <a:t>Software </a:t>
            </a:r>
            <a:r>
              <a:rPr lang="en-US" altLang="en-US" sz="1800" dirty="0"/>
              <a:t>Feature</a:t>
            </a:r>
            <a:r>
              <a:rPr lang="en-US" altLang="en-US" sz="1800" dirty="0" smtClean="0"/>
              <a:t>, </a:t>
            </a:r>
            <a:r>
              <a:rPr lang="en-US" altLang="en-US" sz="1800" dirty="0"/>
              <a:t>transport driver. </a:t>
            </a:r>
          </a:p>
          <a:p>
            <a:pPr>
              <a:lnSpc>
                <a:spcPct val="80000"/>
              </a:lnSpc>
            </a:pPr>
            <a:r>
              <a:rPr lang="en-US" altLang="en-US" sz="1900" dirty="0" smtClean="0"/>
              <a:t>Change </a:t>
            </a:r>
            <a:r>
              <a:rPr lang="en-US" altLang="en-US" sz="1900" dirty="0"/>
              <a:t>Hardware </a:t>
            </a:r>
            <a:r>
              <a:rPr lang="en-US" altLang="en-US" sz="1900" dirty="0" smtClean="0"/>
              <a:t>Component</a:t>
            </a:r>
            <a:endParaRPr lang="en-US" altLang="en-US" sz="1900" dirty="0"/>
          </a:p>
          <a:p>
            <a:pPr lvl="1">
              <a:lnSpc>
                <a:spcPct val="80000"/>
              </a:lnSpc>
            </a:pPr>
            <a:r>
              <a:rPr lang="en-US" altLang="en-US" sz="1800" dirty="0"/>
              <a:t>e.g. Change of Sensor.  Clock. </a:t>
            </a:r>
            <a:r>
              <a:rPr lang="en-US" altLang="en-US" sz="1800" dirty="0" smtClean="0"/>
              <a:t>RAM/ROM, Processor, </a:t>
            </a:r>
          </a:p>
          <a:p>
            <a:pPr>
              <a:lnSpc>
                <a:spcPct val="80000"/>
              </a:lnSpc>
            </a:pPr>
            <a:r>
              <a:rPr lang="en-US" altLang="en-US" sz="1900" dirty="0" smtClean="0"/>
              <a:t>Addition or Removal of non-</a:t>
            </a:r>
            <a:r>
              <a:rPr lang="en-US" altLang="en-US" sz="1900" dirty="0" err="1" smtClean="0"/>
              <a:t>Alljoyn</a:t>
            </a:r>
            <a:r>
              <a:rPr lang="en-US" altLang="en-US" sz="1900" dirty="0" smtClean="0"/>
              <a:t> Software Features</a:t>
            </a:r>
          </a:p>
          <a:p>
            <a:pPr lvl="1">
              <a:lnSpc>
                <a:spcPct val="80000"/>
              </a:lnSpc>
            </a:pPr>
            <a:r>
              <a:rPr lang="en-US" altLang="en-US" sz="1800" dirty="0" smtClean="0"/>
              <a:t>e.g</a:t>
            </a:r>
            <a:r>
              <a:rPr lang="en-US" altLang="en-US" sz="1800" dirty="0"/>
              <a:t>. Addition/Removal of a new </a:t>
            </a:r>
            <a:r>
              <a:rPr lang="en-US" altLang="en-US" sz="1800" dirty="0" smtClean="0"/>
              <a:t>non-</a:t>
            </a:r>
            <a:r>
              <a:rPr lang="en-US" altLang="en-US" sz="1800" dirty="0" err="1" smtClean="0"/>
              <a:t>Alljoyn</a:t>
            </a:r>
            <a:r>
              <a:rPr lang="en-US" altLang="en-US" sz="1800" dirty="0" smtClean="0"/>
              <a:t> </a:t>
            </a:r>
            <a:r>
              <a:rPr lang="en-US" altLang="en-US" sz="1800" dirty="0"/>
              <a:t>software application, user interface changes that do not </a:t>
            </a:r>
            <a:r>
              <a:rPr lang="en-US" altLang="en-US" sz="1800" dirty="0" smtClean="0"/>
              <a:t>change </a:t>
            </a:r>
            <a:r>
              <a:rPr lang="en-US" altLang="en-US" sz="1800" dirty="0" err="1" smtClean="0"/>
              <a:t>Alljoyn</a:t>
            </a:r>
            <a:r>
              <a:rPr lang="en-US" altLang="en-US" sz="1800" dirty="0" smtClean="0"/>
              <a:t> </a:t>
            </a:r>
            <a:r>
              <a:rPr lang="en-US" altLang="en-US" sz="1800" dirty="0"/>
              <a:t>functionality</a:t>
            </a:r>
          </a:p>
          <a:p>
            <a:pPr lvl="1">
              <a:lnSpc>
                <a:spcPct val="80000"/>
              </a:lnSpc>
            </a:pPr>
            <a:r>
              <a:rPr lang="en-US" altLang="en-US" sz="1800" dirty="0"/>
              <a:t>NOTE: If a recompile of any </a:t>
            </a:r>
            <a:r>
              <a:rPr lang="en-US" altLang="en-US" sz="1800" dirty="0" smtClean="0"/>
              <a:t>software </a:t>
            </a:r>
            <a:r>
              <a:rPr lang="en-US" altLang="en-US" sz="1800" dirty="0"/>
              <a:t>modules is required the change is considered a Change to </a:t>
            </a:r>
            <a:r>
              <a:rPr lang="en-US" altLang="en-US" sz="1800" dirty="0" err="1" smtClean="0"/>
              <a:t>Alljoyn</a:t>
            </a:r>
            <a:r>
              <a:rPr lang="en-US" altLang="en-US" sz="1800" dirty="0" smtClean="0"/>
              <a:t> Software</a:t>
            </a:r>
            <a:r>
              <a:rPr lang="en-US" altLang="en-US" sz="1800" dirty="0"/>
              <a:t>. </a:t>
            </a:r>
          </a:p>
        </p:txBody>
      </p:sp>
    </p:spTree>
    <p:extLst>
      <p:ext uri="{BB962C8B-B14F-4D97-AF65-F5344CB8AC3E}">
        <p14:creationId xmlns:p14="http://schemas.microsoft.com/office/powerpoint/2010/main" val="3155704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ltLang="en-US"/>
              <a:t>Types of Actions Required</a:t>
            </a:r>
          </a:p>
        </p:txBody>
      </p:sp>
      <p:sp>
        <p:nvSpPr>
          <p:cNvPr id="22531" name="Rectangle 3"/>
          <p:cNvSpPr>
            <a:spLocks noGrp="1" noChangeArrowheads="1"/>
          </p:cNvSpPr>
          <p:nvPr>
            <p:ph type="body" idx="4294967295"/>
          </p:nvPr>
        </p:nvSpPr>
        <p:spPr/>
        <p:txBody>
          <a:bodyPr>
            <a:normAutofit fontScale="85000" lnSpcReduction="10000"/>
          </a:bodyPr>
          <a:lstStyle/>
          <a:p>
            <a:pPr>
              <a:lnSpc>
                <a:spcPct val="90000"/>
              </a:lnSpc>
            </a:pPr>
            <a:r>
              <a:rPr lang="en-US" altLang="en-US" sz="2100" dirty="0"/>
              <a:t>Complete Re-test done at Testing Lab </a:t>
            </a:r>
            <a:r>
              <a:rPr lang="en-US" altLang="en-US" sz="2100" dirty="0" smtClean="0"/>
              <a:t>or Self-certification(Type </a:t>
            </a:r>
            <a:r>
              <a:rPr lang="en-US" altLang="en-US" sz="2100" dirty="0"/>
              <a:t>A)</a:t>
            </a:r>
          </a:p>
          <a:p>
            <a:pPr lvl="1">
              <a:lnSpc>
                <a:spcPct val="90000"/>
              </a:lnSpc>
            </a:pPr>
            <a:r>
              <a:rPr lang="en-US" altLang="en-US" sz="2000" dirty="0"/>
              <a:t>This is done for changes that are considered significant enough that they may likely cause an interoperability or compliance failure in a device.</a:t>
            </a:r>
          </a:p>
          <a:p>
            <a:pPr>
              <a:lnSpc>
                <a:spcPct val="90000"/>
              </a:lnSpc>
            </a:pPr>
            <a:r>
              <a:rPr lang="en-US" altLang="en-US" sz="2100" dirty="0"/>
              <a:t>Partial Retest and Certificate Update (Derivative)</a:t>
            </a:r>
          </a:p>
          <a:p>
            <a:pPr lvl="1">
              <a:lnSpc>
                <a:spcPct val="90000"/>
              </a:lnSpc>
            </a:pPr>
            <a:r>
              <a:rPr lang="en-US" altLang="en-US" sz="2000" dirty="0"/>
              <a:t>This is done for changes that are limited in scope to a component of the system. These changes do not necessitate a complete retest but do require documentation to be submitted detailing the change, and test suites that apply to the effected components to be re-run and re-submitted.</a:t>
            </a:r>
          </a:p>
          <a:p>
            <a:pPr lvl="1">
              <a:lnSpc>
                <a:spcPct val="90000"/>
              </a:lnSpc>
            </a:pPr>
            <a:r>
              <a:rPr lang="en-US" altLang="en-US" dirty="0" smtClean="0"/>
              <a:t>CC</a:t>
            </a:r>
            <a:r>
              <a:rPr lang="en-US" altLang="en-US" sz="2000" dirty="0" smtClean="0"/>
              <a:t>WG </a:t>
            </a:r>
            <a:r>
              <a:rPr lang="en-US" altLang="en-US" sz="2000" dirty="0"/>
              <a:t>will determine if the retest must be done in a lab or if some types of retest are allowed to  be performed as self-test.</a:t>
            </a:r>
          </a:p>
          <a:p>
            <a:pPr>
              <a:lnSpc>
                <a:spcPct val="90000"/>
              </a:lnSpc>
            </a:pPr>
            <a:r>
              <a:rPr lang="en-US" altLang="en-US" sz="2100" dirty="0"/>
              <a:t>Certificate Update </a:t>
            </a:r>
          </a:p>
          <a:p>
            <a:pPr lvl="1">
              <a:lnSpc>
                <a:spcPct val="90000"/>
              </a:lnSpc>
            </a:pPr>
            <a:r>
              <a:rPr lang="en-US" altLang="en-US" sz="2000" dirty="0"/>
              <a:t>These changes are changes that do not </a:t>
            </a:r>
            <a:r>
              <a:rPr lang="en-US" altLang="en-US" sz="2000" dirty="0" smtClean="0"/>
              <a:t>affect </a:t>
            </a:r>
            <a:r>
              <a:rPr lang="en-US" altLang="en-US" sz="2000" dirty="0"/>
              <a:t>functionality, such as form factor changes. These require an update to the currently held certification information but do not require a retesting.</a:t>
            </a:r>
          </a:p>
        </p:txBody>
      </p:sp>
    </p:spTree>
    <p:extLst>
      <p:ext uri="{BB962C8B-B14F-4D97-AF65-F5344CB8AC3E}">
        <p14:creationId xmlns:p14="http://schemas.microsoft.com/office/powerpoint/2010/main" val="34617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idx="4294967295"/>
          </p:nvPr>
        </p:nvSpPr>
        <p:spPr>
          <a:xfrm>
            <a:off x="76200" y="0"/>
            <a:ext cx="8229600" cy="857250"/>
          </a:xfrm>
        </p:spPr>
        <p:txBody>
          <a:bodyPr/>
          <a:lstStyle/>
          <a:p>
            <a:r>
              <a:rPr lang="en-US" altLang="en-US" dirty="0"/>
              <a:t>Map of Changes to Actions</a:t>
            </a:r>
          </a:p>
        </p:txBody>
      </p:sp>
      <p:graphicFrame>
        <p:nvGraphicFramePr>
          <p:cNvPr id="23605" name="Group 53"/>
          <p:cNvGraphicFramePr>
            <a:graphicFrameLocks noGrp="1"/>
          </p:cNvGraphicFramePr>
          <p:nvPr>
            <p:ph idx="4294967295"/>
            <p:extLst>
              <p:ext uri="{D42A27DB-BD31-4B8C-83A1-F6EECF244321}">
                <p14:modId xmlns:p14="http://schemas.microsoft.com/office/powerpoint/2010/main" val="1948816113"/>
              </p:ext>
            </p:extLst>
          </p:nvPr>
        </p:nvGraphicFramePr>
        <p:xfrm>
          <a:off x="76200" y="684610"/>
          <a:ext cx="8991600" cy="3511392"/>
        </p:xfrm>
        <a:graphic>
          <a:graphicData uri="http://schemas.openxmlformats.org/drawingml/2006/table">
            <a:tbl>
              <a:tblPr/>
              <a:tblGrid>
                <a:gridCol w="2247900"/>
                <a:gridCol w="2011363"/>
                <a:gridCol w="2827337"/>
                <a:gridCol w="1905000"/>
              </a:tblGrid>
              <a:tr h="617220">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rebuchet MS" pitchFamily="34" charset="0"/>
                        <a:cs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rebuchet MS" pitchFamily="34" charset="0"/>
                          <a:cs typeface="Arial" charset="0"/>
                        </a:rPr>
                        <a:t>Complete Re-test done at Testing Lab (Type 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rebuchet MS" pitchFamily="34" charset="0"/>
                          <a:cs typeface="Arial" charset="0"/>
                        </a:rPr>
                        <a:t>Partial Retest and Certificate Update (Derivative)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rebuchet MS" pitchFamily="34" charset="0"/>
                          <a:cs typeface="Arial" charset="0"/>
                        </a:rPr>
                        <a:t>Certificate Update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166">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rebuchet MS" pitchFamily="34" charset="0"/>
                          <a:cs typeface="Arial" charset="0"/>
                        </a:rPr>
                        <a:t>Changes to Identifying Attributes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Trebuchet MS" pitchFamily="34"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rebuchet MS" pitchFamily="34" charset="0"/>
                          <a:cs typeface="Arial" charset="0"/>
                        </a:rPr>
                        <a:t>X </a:t>
                      </a:r>
                      <a:r>
                        <a:rPr kumimoji="0" lang="en-US" altLang="en-US" sz="900" b="0" i="0" u="none" strike="noStrike" cap="none" normalizeH="0" baseline="0" dirty="0" smtClean="0">
                          <a:ln>
                            <a:noFill/>
                          </a:ln>
                          <a:solidFill>
                            <a:schemeClr val="tx1"/>
                          </a:solidFill>
                          <a:effectLst/>
                          <a:latin typeface="Trebuchet MS" pitchFamily="34" charset="0"/>
                          <a:cs typeface="Arial" charset="0"/>
                        </a:rPr>
                        <a:t/>
                      </a:r>
                      <a:br>
                        <a:rPr kumimoji="0" lang="en-US" altLang="en-US" sz="900" b="0" i="0" u="none" strike="noStrike" cap="none" normalizeH="0" baseline="0" dirty="0" smtClean="0">
                          <a:ln>
                            <a:noFill/>
                          </a:ln>
                          <a:solidFill>
                            <a:schemeClr val="tx1"/>
                          </a:solidFill>
                          <a:effectLst/>
                          <a:latin typeface="Trebuchet MS" pitchFamily="34" charset="0"/>
                          <a:cs typeface="Arial" charset="0"/>
                        </a:rPr>
                      </a:br>
                      <a:r>
                        <a:rPr kumimoji="0" lang="en-US" altLang="en-US" sz="1100" b="0" i="0" u="none" strike="noStrike" cap="none" normalizeH="0" baseline="0" dirty="0" smtClean="0">
                          <a:ln>
                            <a:noFill/>
                          </a:ln>
                          <a:solidFill>
                            <a:schemeClr val="tx1"/>
                          </a:solidFill>
                          <a:effectLst/>
                          <a:latin typeface="Trebuchet MS" pitchFamily="34" charset="0"/>
                          <a:cs typeface="Arial" charset="0"/>
                        </a:rPr>
                        <a:t>Self-test should be allowed here</a:t>
                      </a:r>
                      <a:endParaRPr kumimoji="0" lang="en-US" altLang="en-US" sz="1200" b="0" i="0" u="none" strike="noStrike" cap="none" normalizeH="0" baseline="0" dirty="0" smtClean="0">
                        <a:ln>
                          <a:noFill/>
                        </a:ln>
                        <a:solidFill>
                          <a:schemeClr val="tx1"/>
                        </a:solidFill>
                        <a:effectLst/>
                        <a:latin typeface="Trebuchet MS" pitchFamily="34"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rebuchet MS" pitchFamily="34" charset="0"/>
                          <a:cs typeface="Arial" charset="0"/>
                        </a:rPr>
                        <a:t>X </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166">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rebuchet MS" pitchFamily="34" charset="0"/>
                          <a:cs typeface="Arial" charset="0"/>
                        </a:rPr>
                        <a:t>Changes to </a:t>
                      </a:r>
                      <a:r>
                        <a:rPr kumimoji="0" lang="en-US" altLang="en-US" sz="1200" b="0" i="0" u="none" strike="noStrike" cap="none" normalizeH="0" baseline="0" dirty="0" err="1" smtClean="0">
                          <a:ln>
                            <a:noFill/>
                          </a:ln>
                          <a:solidFill>
                            <a:schemeClr val="tx1"/>
                          </a:solidFill>
                          <a:effectLst/>
                          <a:latin typeface="Trebuchet MS" pitchFamily="34" charset="0"/>
                          <a:cs typeface="Arial" charset="0"/>
                        </a:rPr>
                        <a:t>Alljoyn</a:t>
                      </a:r>
                      <a:r>
                        <a:rPr kumimoji="0" lang="en-US" altLang="en-US" sz="1200" b="0" i="0" u="none" strike="noStrike" cap="none" normalizeH="0" baseline="0" dirty="0" smtClean="0">
                          <a:ln>
                            <a:noFill/>
                          </a:ln>
                          <a:solidFill>
                            <a:schemeClr val="tx1"/>
                          </a:solidFill>
                          <a:effectLst/>
                          <a:latin typeface="Trebuchet MS" pitchFamily="34" charset="0"/>
                          <a:cs typeface="Arial" charset="0"/>
                        </a:rPr>
                        <a:t> Software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Trebuchet MS" pitchFamily="34" charset="0"/>
                          <a:cs typeface="Arial" charset="0"/>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Trebuchet MS" pitchFamily="34"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Trebuchet MS" pitchFamily="34"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rebuchet MS" pitchFamily="34" charset="0"/>
                          <a:cs typeface="Arial" charset="0"/>
                        </a:rPr>
                        <a:t>Change Hardware Component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rebuchet MS" pitchFamily="34" charset="0"/>
                          <a:cs typeface="Arial" charset="0"/>
                        </a:rPr>
                        <a:t>X </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rebuchet MS" pitchFamily="34" charset="0"/>
                          <a:cs typeface="Arial" charset="0"/>
                        </a:rPr>
                        <a:t>X </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Trebuchet MS" pitchFamily="34" charset="0"/>
                          <a:cs typeface="Arial" charset="0"/>
                        </a:rPr>
                        <a:t>X</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660">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rebuchet MS" pitchFamily="34" charset="0"/>
                          <a:cs typeface="Arial" charset="0"/>
                        </a:rPr>
                        <a:t>Addition or Removal of non-</a:t>
                      </a:r>
                      <a:r>
                        <a:rPr kumimoji="0" lang="en-US" altLang="en-US" sz="1200" b="0" i="0" u="none" strike="noStrike" cap="none" normalizeH="0" baseline="0" dirty="0" err="1" smtClean="0">
                          <a:ln>
                            <a:noFill/>
                          </a:ln>
                          <a:solidFill>
                            <a:schemeClr val="tx1"/>
                          </a:solidFill>
                          <a:effectLst/>
                          <a:latin typeface="Trebuchet MS" pitchFamily="34" charset="0"/>
                          <a:cs typeface="Arial" charset="0"/>
                        </a:rPr>
                        <a:t>Alljoyn</a:t>
                      </a:r>
                      <a:r>
                        <a:rPr kumimoji="0" lang="en-US" altLang="en-US" sz="1200" b="0" i="0" u="none" strike="noStrike" cap="none" normalizeH="0" baseline="0" dirty="0" smtClean="0">
                          <a:ln>
                            <a:noFill/>
                          </a:ln>
                          <a:solidFill>
                            <a:schemeClr val="tx1"/>
                          </a:solidFill>
                          <a:effectLst/>
                          <a:latin typeface="Trebuchet MS" pitchFamily="34" charset="0"/>
                          <a:cs typeface="Arial" charset="0"/>
                        </a:rPr>
                        <a:t> Software Features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Trebuchet MS" pitchFamily="34"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rebuchet MS" pitchFamily="34" charset="0"/>
                          <a:cs typeface="Arial" charset="0"/>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600">
                          <a:solidFill>
                            <a:schemeClr val="tx1"/>
                          </a:solidFill>
                          <a:latin typeface="Trebuchet MS" pitchFamily="34" charset="0"/>
                        </a:defRPr>
                      </a:lvl1pPr>
                      <a:lvl2pPr marL="742950" indent="-285750" algn="l">
                        <a:spcBef>
                          <a:spcPct val="20000"/>
                        </a:spcBef>
                        <a:defRPr sz="2400">
                          <a:solidFill>
                            <a:schemeClr val="tx1"/>
                          </a:solidFill>
                          <a:latin typeface="Trebuchet MS" pitchFamily="34" charset="0"/>
                        </a:defRPr>
                      </a:lvl2pPr>
                      <a:lvl3pPr marL="1143000" indent="-228600" algn="l">
                        <a:spcBef>
                          <a:spcPct val="20000"/>
                        </a:spcBef>
                        <a:defRPr sz="2000">
                          <a:solidFill>
                            <a:schemeClr val="tx1"/>
                          </a:solidFill>
                          <a:latin typeface="Trebuchet MS" pitchFamily="34" charset="0"/>
                        </a:defRPr>
                      </a:lvl3pPr>
                      <a:lvl4pPr marL="1600200" indent="-228600" algn="l">
                        <a:spcBef>
                          <a:spcPct val="20000"/>
                        </a:spcBef>
                        <a:defRPr>
                          <a:solidFill>
                            <a:schemeClr val="tx1"/>
                          </a:solidFill>
                          <a:latin typeface="Trebuchet MS" pitchFamily="34" charset="0"/>
                        </a:defRPr>
                      </a:lvl4pPr>
                      <a:lvl5pPr marL="2057400" indent="-228600" algn="l">
                        <a:spcBef>
                          <a:spcPct val="20000"/>
                        </a:spcBef>
                        <a:defRPr>
                          <a:solidFill>
                            <a:schemeClr val="tx1"/>
                          </a:solidFill>
                          <a:latin typeface="Trebuchet MS" pitchFamily="34" charset="0"/>
                        </a:defRPr>
                      </a:lvl5pPr>
                      <a:lvl6pPr marL="2514600" indent="-228600" fontAlgn="base">
                        <a:spcBef>
                          <a:spcPct val="20000"/>
                        </a:spcBef>
                        <a:spcAft>
                          <a:spcPct val="0"/>
                        </a:spcAft>
                        <a:defRPr>
                          <a:solidFill>
                            <a:schemeClr val="tx1"/>
                          </a:solidFill>
                          <a:latin typeface="Trebuchet MS" pitchFamily="34" charset="0"/>
                        </a:defRPr>
                      </a:lvl6pPr>
                      <a:lvl7pPr marL="2971800" indent="-228600" fontAlgn="base">
                        <a:spcBef>
                          <a:spcPct val="20000"/>
                        </a:spcBef>
                        <a:spcAft>
                          <a:spcPct val="0"/>
                        </a:spcAft>
                        <a:defRPr>
                          <a:solidFill>
                            <a:schemeClr val="tx1"/>
                          </a:solidFill>
                          <a:latin typeface="Trebuchet MS" pitchFamily="34" charset="0"/>
                        </a:defRPr>
                      </a:lvl7pPr>
                      <a:lvl8pPr marL="3429000" indent="-228600" fontAlgn="base">
                        <a:spcBef>
                          <a:spcPct val="20000"/>
                        </a:spcBef>
                        <a:spcAft>
                          <a:spcPct val="0"/>
                        </a:spcAft>
                        <a:defRPr>
                          <a:solidFill>
                            <a:schemeClr val="tx1"/>
                          </a:solidFill>
                          <a:latin typeface="Trebuchet MS" pitchFamily="34" charset="0"/>
                        </a:defRPr>
                      </a:lvl8pPr>
                      <a:lvl9pPr marL="3886200" indent="-228600" fontAlgn="base">
                        <a:spcBef>
                          <a:spcPct val="20000"/>
                        </a:spcBef>
                        <a:spcAft>
                          <a:spcPct val="0"/>
                        </a:spcAft>
                        <a:defRPr>
                          <a:solidFill>
                            <a:schemeClr val="tx1"/>
                          </a:solidFill>
                          <a:latin typeface="Trebuchet MS"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Trebuchet MS" pitchFamily="34" charset="0"/>
                          <a:cs typeface="Arial" charset="0"/>
                        </a:rPr>
                        <a:t>X (This is only needed if we change a feature tracked by the certification DB)</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8368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20</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4/16/2014</a:t>
            </a:fld>
            <a:endParaRPr lang="en-US"/>
          </a:p>
        </p:txBody>
      </p:sp>
    </p:spTree>
    <p:extLst>
      <p:ext uri="{BB962C8B-B14F-4D97-AF65-F5344CB8AC3E}">
        <p14:creationId xmlns:p14="http://schemas.microsoft.com/office/powerpoint/2010/main" val="766104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2892"/>
            <a:ext cx="8229600" cy="857250"/>
          </a:xfrm>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21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18706978"/>
              </p:ext>
            </p:extLst>
          </p:nvPr>
        </p:nvGraphicFramePr>
        <p:xfrm>
          <a:off x="133347" y="738837"/>
          <a:ext cx="8553454" cy="4014840"/>
        </p:xfrm>
        <a:graphic>
          <a:graphicData uri="http://schemas.openxmlformats.org/drawingml/2006/table">
            <a:tbl>
              <a:tblPr firstRow="1" bandRow="1">
                <a:tableStyleId>{5C22544A-7EE6-4342-B048-85BDC9FD1C3A}</a:tableStyleId>
              </a:tblPr>
              <a:tblGrid>
                <a:gridCol w="2555424"/>
                <a:gridCol w="1023258"/>
                <a:gridCol w="325036"/>
                <a:gridCol w="426254"/>
                <a:gridCol w="426254"/>
                <a:gridCol w="426256"/>
                <a:gridCol w="426254"/>
                <a:gridCol w="426254"/>
                <a:gridCol w="426254"/>
                <a:gridCol w="426254"/>
                <a:gridCol w="340046"/>
                <a:gridCol w="441970"/>
                <a:gridCol w="441970"/>
                <a:gridCol w="441970"/>
              </a:tblGrid>
              <a:tr h="262794">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591">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37990">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8382">
                <a:tc>
                  <a:txBody>
                    <a:bodyPr/>
                    <a:lstStyle/>
                    <a:p>
                      <a:r>
                        <a:rPr lang="en-US" sz="1200" dirty="0" smtClean="0">
                          <a:solidFill>
                            <a:schemeClr val="tx1"/>
                          </a:solidFill>
                        </a:rPr>
                        <a:t>WGs requirements</a:t>
                      </a:r>
                    </a:p>
                    <a:p>
                      <a:r>
                        <a:rPr lang="en-US" sz="1200" dirty="0" smtClean="0">
                          <a:solidFill>
                            <a:schemeClr val="tx1"/>
                          </a:solidFill>
                        </a:rPr>
                        <a:t>Types of Certification</a:t>
                      </a:r>
                    </a:p>
                    <a:p>
                      <a:r>
                        <a:rPr lang="en-US" sz="1200" dirty="0" smtClean="0">
                          <a:solidFill>
                            <a:schemeClr val="tx1"/>
                          </a:solidFill>
                        </a:rPr>
                        <a:t>Version of the certification Test suites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Telis</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Document Review Form</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Jun</a:t>
                      </a:r>
                      <a:r>
                        <a:rPr lang="en-US" sz="1200" baseline="0" dirty="0" smtClean="0">
                          <a:solidFill>
                            <a:schemeClr val="tx1"/>
                          </a:solidFill>
                        </a:rPr>
                        <a:t> ZHANG</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9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Certification</a:t>
                      </a:r>
                      <a:r>
                        <a:rPr lang="en-US" sz="1200" baseline="0" dirty="0" smtClean="0">
                          <a:solidFill>
                            <a:schemeClr val="tx1"/>
                          </a:solidFill>
                        </a:rPr>
                        <a:t> type</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Interoperability  as part of CERT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r>
                        <a:rPr lang="en-US" sz="1200" dirty="0" smtClean="0">
                          <a:solidFill>
                            <a:schemeClr val="tx1"/>
                          </a:solidFill>
                        </a:rPr>
                        <a:t>Certification types </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Takeshi Matsushita</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7430">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4/16/2014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22</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1317936212"/>
              </p:ext>
            </p:extLst>
          </p:nvPr>
        </p:nvGraphicFramePr>
        <p:xfrm>
          <a:off x="241300" y="898072"/>
          <a:ext cx="8724901" cy="3884526"/>
        </p:xfrm>
        <a:graphic>
          <a:graphicData uri="http://schemas.openxmlformats.org/drawingml/2006/table">
            <a:tbl>
              <a:tblPr/>
              <a:tblGrid>
                <a:gridCol w="1054841"/>
                <a:gridCol w="1196096"/>
                <a:gridCol w="3870803"/>
                <a:gridCol w="1433655"/>
                <a:gridCol w="1169506"/>
              </a:tblGrid>
              <a:tr h="50282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3/27/2014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How to write </a:t>
                      </a: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testcode</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-training</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Telis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postponed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4/1/2014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Requirements for WGs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Teliis</a:t>
                      </a: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completed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3</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4/9/2014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400" u="none" strike="noStrike" kern="1200" dirty="0" smtClean="0">
                          <a:solidFill>
                            <a:schemeClr val="tx1"/>
                          </a:solidFill>
                          <a:effectLst/>
                          <a:latin typeface="+mn-lt"/>
                          <a:ea typeface="+mn-ea"/>
                          <a:cs typeface="+mn-cs"/>
                        </a:rPr>
                        <a:t>Review  Test Case Specs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All</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assigned</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5</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4/9/2014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mn-lt"/>
                          <a:ea typeface="+mn-ea"/>
                          <a:cs typeface="+mn-cs"/>
                        </a:rPr>
                        <a:t>Test</a:t>
                      </a:r>
                      <a:r>
                        <a:rPr lang="en-US" sz="1200" u="none" strike="noStrike" kern="1200" baseline="0" dirty="0" smtClean="0">
                          <a:solidFill>
                            <a:schemeClr val="tx1"/>
                          </a:solidFill>
                          <a:effectLst/>
                          <a:latin typeface="+mn-lt"/>
                          <a:ea typeface="+mn-ea"/>
                          <a:cs typeface="+mn-cs"/>
                        </a:rPr>
                        <a:t> cases Review Process for C&amp;C WG</a:t>
                      </a: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Matshushita</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-san</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assigned</a:t>
                      </a: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6</a:t>
                      </a: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4/9/2014</a:t>
                      </a: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200" u="none" strike="noStrike" kern="1200" dirty="0" smtClean="0">
                          <a:solidFill>
                            <a:schemeClr val="tx1"/>
                          </a:solidFill>
                          <a:effectLst/>
                          <a:latin typeface="+mn-lt"/>
                          <a:ea typeface="+mn-ea"/>
                          <a:cs typeface="+mn-cs"/>
                        </a:rPr>
                        <a:t>Review Test case</a:t>
                      </a:r>
                      <a:r>
                        <a:rPr lang="en-US" sz="1200" u="none" strike="noStrike" kern="1200" baseline="0" dirty="0" smtClean="0">
                          <a:solidFill>
                            <a:schemeClr val="tx1"/>
                          </a:solidFill>
                          <a:effectLst/>
                          <a:latin typeface="+mn-lt"/>
                          <a:ea typeface="+mn-ea"/>
                          <a:cs typeface="+mn-cs"/>
                        </a:rPr>
                        <a:t> specs in the wiki</a:t>
                      </a: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All</a:t>
                      </a: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assigned</a:t>
                      </a: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0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4/16/2014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4/16/2014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altLang="en-US" sz="1800" dirty="0" smtClean="0"/>
              <a:t>Doc Templates Approval -- Vote</a:t>
            </a:r>
          </a:p>
          <a:p>
            <a:pPr lvl="1">
              <a:lnSpc>
                <a:spcPct val="80000"/>
              </a:lnSpc>
            </a:pPr>
            <a:r>
              <a:rPr lang="en-US" altLang="en-US" sz="1800" dirty="0" smtClean="0"/>
              <a:t>Documentation process – Vote</a:t>
            </a:r>
          </a:p>
          <a:p>
            <a:pPr lvl="1">
              <a:lnSpc>
                <a:spcPct val="80000"/>
              </a:lnSpc>
            </a:pPr>
            <a:r>
              <a:rPr lang="en-US" altLang="en-US" sz="1800" dirty="0"/>
              <a:t>Test case Review Process</a:t>
            </a:r>
          </a:p>
          <a:p>
            <a:pPr lvl="1">
              <a:lnSpc>
                <a:spcPct val="80000"/>
              </a:lnSpc>
            </a:pPr>
            <a:r>
              <a:rPr lang="en-US" altLang="en-US" sz="1800" dirty="0" smtClean="0"/>
              <a:t>Test setup and Test execution</a:t>
            </a:r>
          </a:p>
          <a:p>
            <a:pPr lvl="1">
              <a:lnSpc>
                <a:spcPct val="80000"/>
              </a:lnSpc>
            </a:pPr>
            <a:r>
              <a:rPr lang="en-US" altLang="en-US" sz="1800" dirty="0" smtClean="0"/>
              <a:t>Types of Certification</a:t>
            </a:r>
          </a:p>
          <a:p>
            <a:pPr>
              <a:lnSpc>
                <a:spcPct val="80000"/>
              </a:lnSpc>
            </a:pPr>
            <a:r>
              <a:rPr lang="en-US" altLang="en-US" sz="2400" dirty="0" smtClean="0"/>
              <a:t>Closing </a:t>
            </a:r>
            <a:r>
              <a:rPr lang="en-US" altLang="en-US" sz="2400" dirty="0"/>
              <a:t>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4/16/2014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693318"/>
          </a:xfrm>
        </p:spPr>
        <p:txBody>
          <a:bodyPr>
            <a:normAutofit fontScale="62500" lnSpcReduction="20000"/>
          </a:bodyPr>
          <a:lstStyle/>
          <a:p>
            <a:r>
              <a:rPr lang="en-US" dirty="0" smtClean="0"/>
              <a:t>To access the wiki page please go to </a:t>
            </a:r>
            <a:r>
              <a:rPr lang="en-US" dirty="0" smtClean="0">
                <a:hlinkClick r:id="rId2"/>
              </a:rPr>
              <a:t>https</a:t>
            </a:r>
            <a:r>
              <a:rPr lang="en-US" dirty="0">
                <a:hlinkClick r:id="rId2"/>
              </a:rPr>
              <a:t>://</a:t>
            </a:r>
            <a:r>
              <a:rPr lang="en-US" dirty="0" smtClean="0">
                <a:hlinkClick r:id="rId2"/>
              </a:rPr>
              <a:t>wiki.allseenalliance.org/compliance/overview</a:t>
            </a:r>
            <a:endParaRPr lang="en-US" dirty="0" smtClean="0"/>
          </a:p>
          <a:p>
            <a:endParaRPr lang="en-US" dirty="0"/>
          </a:p>
          <a:p>
            <a:r>
              <a:rPr lang="en-US" dirty="0" smtClean="0"/>
              <a:t>To </a:t>
            </a:r>
            <a:r>
              <a:rPr lang="en-US" dirty="0"/>
              <a:t>contact the Certification and Compliance Work Group, send an email to </a:t>
            </a:r>
            <a:r>
              <a:rPr lang="en-US" dirty="0" smtClean="0"/>
              <a:t>the </a:t>
            </a:r>
            <a:r>
              <a:rPr lang="en-US" dirty="0" smtClean="0">
                <a:hlinkClick r:id="rId3"/>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4" tooltip="https://lists.allseenalliance.org/mailman/listinfo/allseen-cc"/>
              </a:rPr>
              <a:t>here</a:t>
            </a:r>
            <a:r>
              <a:rPr lang="en-US" dirty="0"/>
              <a:t>. </a:t>
            </a:r>
          </a:p>
          <a:p>
            <a:endParaRPr lang="en-US" dirty="0" smtClean="0"/>
          </a:p>
          <a:p>
            <a:r>
              <a:rPr lang="en-US" dirty="0" smtClean="0"/>
              <a:t>C&amp;C WG </a:t>
            </a:r>
            <a:r>
              <a:rPr lang="en-US" dirty="0"/>
              <a:t>meetings every week</a:t>
            </a:r>
          </a:p>
          <a:p>
            <a:pPr lvl="1"/>
            <a:r>
              <a:rPr lang="en-US" dirty="0"/>
              <a:t>The meeting will be held </a:t>
            </a:r>
            <a:r>
              <a:rPr lang="en-US" dirty="0" smtClean="0"/>
              <a:t>on:</a:t>
            </a:r>
            <a:endParaRPr lang="en-US" dirty="0"/>
          </a:p>
          <a:p>
            <a:pPr lvl="1"/>
            <a:r>
              <a:rPr lang="en-US" dirty="0" smtClean="0"/>
              <a:t>Wednesdays         20:00PM - 21:00PM Eastern Time</a:t>
            </a:r>
          </a:p>
          <a:p>
            <a:pPr lvl="1"/>
            <a:r>
              <a:rPr lang="en-US" dirty="0" smtClean="0"/>
              <a:t>Wednesdays         17:00PM - 18:00PM Pacific Time</a:t>
            </a:r>
          </a:p>
          <a:p>
            <a:pPr lvl="1"/>
            <a:r>
              <a:rPr lang="en-US" dirty="0" smtClean="0"/>
              <a:t>Thursdays              9:00AM - 10:00 AM Korea/Japan</a:t>
            </a:r>
          </a:p>
          <a:p>
            <a:pPr lvl="1"/>
            <a:r>
              <a:rPr lang="en-US" dirty="0" smtClean="0"/>
              <a:t>Thursdays              1:00AM </a:t>
            </a:r>
            <a:r>
              <a:rPr lang="en-US" dirty="0"/>
              <a:t>- 2</a:t>
            </a:r>
            <a:r>
              <a:rPr lang="en-US" dirty="0" smtClean="0"/>
              <a:t>:00 </a:t>
            </a:r>
            <a:r>
              <a:rPr lang="en-US" dirty="0"/>
              <a:t>AM  </a:t>
            </a:r>
            <a:r>
              <a:rPr lang="en-US" dirty="0" smtClean="0"/>
              <a:t>  France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r>
              <a:rPr lang="en-US" dirty="0" smtClean="0"/>
              <a:t>C&amp;C WG</a:t>
            </a:r>
          </a:p>
        </p:txBody>
      </p:sp>
      <p:sp>
        <p:nvSpPr>
          <p:cNvPr id="2" name="Date Placeholder 1"/>
          <p:cNvSpPr>
            <a:spLocks noGrp="1"/>
          </p:cNvSpPr>
          <p:nvPr>
            <p:ph type="dt" sz="half" idx="10"/>
          </p:nvPr>
        </p:nvSpPr>
        <p:spPr/>
        <p:txBody>
          <a:bodyPr/>
          <a:lstStyle/>
          <a:p>
            <a:fld id="{4794E585-E2E3-4135-870F-E4F9455B43FD}" type="datetime1">
              <a:rPr lang="en-US" smtClean="0"/>
              <a:t>4/16/2014</a:t>
            </a:fld>
            <a:endParaRPr lang="en-US" dirty="0"/>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6</a:t>
            </a:fld>
            <a:endParaRPr lang="en-US"/>
          </a:p>
        </p:txBody>
      </p:sp>
      <p:sp>
        <p:nvSpPr>
          <p:cNvPr id="4" name="Title 3"/>
          <p:cNvSpPr>
            <a:spLocks noGrp="1"/>
          </p:cNvSpPr>
          <p:nvPr>
            <p:ph type="ctrTitle"/>
          </p:nvPr>
        </p:nvSpPr>
        <p:spPr/>
        <p:txBody>
          <a:bodyPr/>
          <a:lstStyle/>
          <a:p>
            <a:r>
              <a:rPr lang="en-US" dirty="0" smtClean="0"/>
              <a:t>C&amp;C WG Updates</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4/16/2014</a:t>
            </a:fld>
            <a:endParaRPr lang="en-US"/>
          </a:p>
        </p:txBody>
      </p:sp>
    </p:spTree>
    <p:extLst>
      <p:ext uri="{BB962C8B-B14F-4D97-AF65-F5344CB8AC3E}">
        <p14:creationId xmlns:p14="http://schemas.microsoft.com/office/powerpoint/2010/main" val="64806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Docs</a:t>
            </a:r>
            <a:endParaRPr lang="en-US" dirty="0"/>
          </a:p>
        </p:txBody>
      </p:sp>
      <p:sp>
        <p:nvSpPr>
          <p:cNvPr id="3" name="Content Placeholder 2"/>
          <p:cNvSpPr>
            <a:spLocks noGrp="1"/>
          </p:cNvSpPr>
          <p:nvPr>
            <p:ph idx="1"/>
          </p:nvPr>
        </p:nvSpPr>
        <p:spPr>
          <a:xfrm>
            <a:off x="389392" y="945698"/>
            <a:ext cx="8229600" cy="508906"/>
          </a:xfrm>
        </p:spPr>
        <p:txBody>
          <a:bodyPr>
            <a:normAutofit fontScale="92500"/>
          </a:bodyPr>
          <a:lstStyle/>
          <a:p>
            <a:r>
              <a:rPr lang="en-US" dirty="0">
                <a:hlinkClick r:id="rId2"/>
              </a:rPr>
              <a:t>https://</a:t>
            </a:r>
            <a:r>
              <a:rPr lang="en-US" dirty="0" smtClean="0">
                <a:hlinkClick r:id="rId2"/>
              </a:rPr>
              <a:t>wiki.allseenalliance.org/compliance/overview</a:t>
            </a:r>
            <a:endParaRPr lang="en-US" dirty="0" smtClean="0"/>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4/16/2014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22" y="1454604"/>
            <a:ext cx="4938713" cy="339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52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WG’s next steps</a:t>
            </a:r>
            <a:endParaRPr lang="en-US" dirty="0"/>
          </a:p>
        </p:txBody>
      </p:sp>
      <p:sp>
        <p:nvSpPr>
          <p:cNvPr id="3" name="Text Placeholder 2"/>
          <p:cNvSpPr>
            <a:spLocks noGrp="1"/>
          </p:cNvSpPr>
          <p:nvPr>
            <p:ph type="body" idx="13"/>
          </p:nvPr>
        </p:nvSpPr>
        <p:spPr>
          <a:xfrm>
            <a:off x="212653" y="1069848"/>
            <a:ext cx="8574733" cy="3872266"/>
          </a:xfrm>
        </p:spPr>
        <p:txBody>
          <a:bodyPr>
            <a:normAutofit/>
          </a:bodyPr>
          <a:lstStyle/>
          <a:p>
            <a:r>
              <a:rPr lang="en-US" sz="2000" dirty="0" smtClean="0">
                <a:solidFill>
                  <a:schemeClr val="tx1"/>
                </a:solidFill>
              </a:rPr>
              <a:t>Review Doc Templates ( 1wk )</a:t>
            </a:r>
          </a:p>
          <a:p>
            <a:pPr lvl="1"/>
            <a:r>
              <a:rPr lang="en-US" sz="1800" dirty="0">
                <a:hlinkClick r:id="rId2" tooltip="compliance:alljoyn_xxxx_service_framework_interface_specification_template.docx (554.6 KB)"/>
              </a:rPr>
              <a:t>Interface Specification Template</a:t>
            </a:r>
            <a:endParaRPr lang="en-US" sz="1800" dirty="0"/>
          </a:p>
          <a:p>
            <a:pPr lvl="1"/>
            <a:r>
              <a:rPr lang="en-US" sz="1800" dirty="0">
                <a:hlinkClick r:id="rId3" tooltip="compliance:alljoyn_service_framework_test_case_specificaton_template.docx (520.6 KB)"/>
              </a:rPr>
              <a:t>Service Framework Test Case Specification </a:t>
            </a:r>
            <a:r>
              <a:rPr lang="en-US" sz="1800" dirty="0" smtClean="0">
                <a:hlinkClick r:id="rId3" tooltip="compliance:alljoyn_service_framework_test_case_specificaton_template.docx (520.6 KB)"/>
              </a:rPr>
              <a:t>Template</a:t>
            </a:r>
            <a:endParaRPr lang="en-US" sz="1800" dirty="0" smtClean="0"/>
          </a:p>
          <a:p>
            <a:r>
              <a:rPr lang="en-US" sz="2100" dirty="0" smtClean="0">
                <a:solidFill>
                  <a:schemeClr val="tx1"/>
                </a:solidFill>
              </a:rPr>
              <a:t>Review Test Case Specs for  ( 3wks) </a:t>
            </a:r>
          </a:p>
          <a:p>
            <a:pPr lvl="1"/>
            <a:r>
              <a:rPr lang="en-US" sz="2100" dirty="0"/>
              <a:t>About </a:t>
            </a:r>
            <a:r>
              <a:rPr lang="en-US" sz="2100" dirty="0" smtClean="0"/>
              <a:t>Feature</a:t>
            </a:r>
          </a:p>
          <a:p>
            <a:pPr lvl="1"/>
            <a:r>
              <a:rPr lang="en-US" sz="2100" dirty="0" smtClean="0"/>
              <a:t>Control </a:t>
            </a:r>
            <a:r>
              <a:rPr lang="en-US" sz="2100" dirty="0"/>
              <a:t>Panel </a:t>
            </a:r>
            <a:r>
              <a:rPr lang="en-US" sz="2100" dirty="0" smtClean="0"/>
              <a:t>Service</a:t>
            </a:r>
          </a:p>
          <a:p>
            <a:pPr lvl="1"/>
            <a:r>
              <a:rPr lang="en-US" sz="2100" dirty="0" smtClean="0"/>
              <a:t>Notification Service</a:t>
            </a:r>
          </a:p>
          <a:p>
            <a:pPr lvl="1"/>
            <a:r>
              <a:rPr lang="en-US" sz="2100" dirty="0" smtClean="0"/>
              <a:t>Onboarding Service</a:t>
            </a:r>
          </a:p>
          <a:p>
            <a:pPr lvl="1"/>
            <a:r>
              <a:rPr lang="en-US" sz="2100" dirty="0" smtClean="0"/>
              <a:t>Configuration Service</a:t>
            </a:r>
            <a:endParaRPr lang="en-US" sz="2100" dirty="0"/>
          </a:p>
          <a:p>
            <a:endParaRPr lang="en-US" sz="2100" dirty="0">
              <a:solidFill>
                <a:schemeClr val="tx1"/>
              </a:solidFill>
            </a:endParaRPr>
          </a:p>
        </p:txBody>
      </p:sp>
    </p:spTree>
    <p:extLst>
      <p:ext uri="{BB962C8B-B14F-4D97-AF65-F5344CB8AC3E}">
        <p14:creationId xmlns:p14="http://schemas.microsoft.com/office/powerpoint/2010/main" val="352656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8189D6DB-0117-104E-A321-2F94E21D3259}" type="slidenum">
              <a:rPr lang="en-US" smtClean="0"/>
              <a:t>9</a:t>
            </a:fld>
            <a:endParaRPr lang="en-US"/>
          </a:p>
        </p:txBody>
      </p:sp>
      <p:sp>
        <p:nvSpPr>
          <p:cNvPr id="4" name="Title 3"/>
          <p:cNvSpPr>
            <a:spLocks noGrp="1"/>
          </p:cNvSpPr>
          <p:nvPr>
            <p:ph type="ctrTitle"/>
          </p:nvPr>
        </p:nvSpPr>
        <p:spPr/>
        <p:txBody>
          <a:bodyPr/>
          <a:lstStyle/>
          <a:p>
            <a:r>
              <a:rPr lang="en-US" dirty="0" smtClean="0"/>
              <a:t>Generate </a:t>
            </a:r>
            <a:r>
              <a:rPr lang="en-US" dirty="0" smtClean="0"/>
              <a:t>Docs  and  Setup and Run test cases</a:t>
            </a:r>
            <a:r>
              <a:rPr lang="en-US" dirty="0">
                <a:solidFill>
                  <a:schemeClr val="dk1"/>
                </a:solidFill>
              </a:rPr>
              <a:t/>
            </a:r>
            <a:br>
              <a:rPr lang="en-US" dirty="0">
                <a:solidFill>
                  <a:schemeClr val="dk1"/>
                </a:solidFill>
              </a:rPr>
            </a:br>
            <a:r>
              <a:rPr lang="en-US" dirty="0" smtClean="0"/>
              <a:t> </a:t>
            </a:r>
            <a:endParaRPr lang="en-US" dirty="0"/>
          </a:p>
        </p:txBody>
      </p:sp>
      <p:sp>
        <p:nvSpPr>
          <p:cNvPr id="5" name="Date Placeholder 4"/>
          <p:cNvSpPr>
            <a:spLocks noGrp="1"/>
          </p:cNvSpPr>
          <p:nvPr>
            <p:ph type="dt" sz="half" idx="10"/>
          </p:nvPr>
        </p:nvSpPr>
        <p:spPr/>
        <p:txBody>
          <a:bodyPr/>
          <a:lstStyle/>
          <a:p>
            <a:fld id="{DCB111D5-A0F7-457B-8E1C-AB3D659B78BC}" type="datetime1">
              <a:rPr lang="en-US" smtClean="0"/>
              <a:t>4/16/2014</a:t>
            </a:fld>
            <a:endParaRPr lang="en-US"/>
          </a:p>
        </p:txBody>
      </p:sp>
    </p:spTree>
    <p:extLst>
      <p:ext uri="{BB962C8B-B14F-4D97-AF65-F5344CB8AC3E}">
        <p14:creationId xmlns:p14="http://schemas.microsoft.com/office/powerpoint/2010/main" val="3047330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5829</TotalTime>
  <Words>1351</Words>
  <Application>Microsoft Office PowerPoint</Application>
  <PresentationFormat>On-screen Show (16:9)</PresentationFormat>
  <Paragraphs>256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AllSeen Alliance  C&amp;C WG meeting </vt:lpstr>
      <vt:lpstr>Antitrust Compliance Notice</vt:lpstr>
      <vt:lpstr>Guidelines</vt:lpstr>
      <vt:lpstr>Agenda</vt:lpstr>
      <vt:lpstr>C&amp;C WG</vt:lpstr>
      <vt:lpstr>C&amp;C WG Updates</vt:lpstr>
      <vt:lpstr>Docs</vt:lpstr>
      <vt:lpstr>WG’s next steps</vt:lpstr>
      <vt:lpstr>Generate Docs  and  Setup and Run test cases  </vt:lpstr>
      <vt:lpstr>What the Core/Service contributions Do?</vt:lpstr>
      <vt:lpstr>Links and Examples</vt:lpstr>
      <vt:lpstr>Test setup and execute Test cases </vt:lpstr>
      <vt:lpstr>Test Case review process  </vt:lpstr>
      <vt:lpstr>Test case Review Process</vt:lpstr>
      <vt:lpstr>Types of Certification  </vt:lpstr>
      <vt:lpstr>Derivative Certification</vt:lpstr>
      <vt:lpstr>Types of Changes</vt:lpstr>
      <vt:lpstr>Types of Actions Required</vt:lpstr>
      <vt:lpstr>Map of Changes to Actions</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241</cp:revision>
  <dcterms:created xsi:type="dcterms:W3CDTF">2013-11-19T20:42:06Z</dcterms:created>
  <dcterms:modified xsi:type="dcterms:W3CDTF">2014-04-16T21:02:43Z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-331379420</vt:i4>
  </property>
  <property fmtid="{D5CDD505-2E9C-101B-9397-08002B2CF9AE}" pid="3" name="_NewReviewCycle">
    <vt:lpwstr/>
  </property>
  <property fmtid="{D5CDD505-2E9C-101B-9397-08002B2CF9AE}" pid="4" name="_EmailSubject">
    <vt:lpwstr>C&amp;C  WG meeting</vt:lpwstr>
  </property>
  <property fmtid="{D5CDD505-2E9C-101B-9397-08002B2CF9AE}" pid="5" name="_AuthorEmail">
    <vt:lpwstr>dkaleas@qce.qualcomm.com</vt:lpwstr>
  </property>
  <property fmtid="{D5CDD505-2E9C-101B-9397-08002B2CF9AE}" pid="6" name="_AuthorEmailDisplayName">
    <vt:lpwstr>Kaleas, Dimosthenis</vt:lpwstr>
  </property>
  <property fmtid="{D5CDD505-2E9C-101B-9397-08002B2CF9AE}" pid="7" name="_PreviousAdHocReviewCycleID">
    <vt:i4>-697427316</vt:i4>
  </property>
</Properties>
</file>