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7"/>
  </p:notesMasterIdLst>
  <p:handoutMasterIdLst>
    <p:handoutMasterId r:id="rId28"/>
  </p:handoutMasterIdLst>
  <p:sldIdLst>
    <p:sldId id="259" r:id="rId2"/>
    <p:sldId id="292" r:id="rId3"/>
    <p:sldId id="263" r:id="rId4"/>
    <p:sldId id="267" r:id="rId5"/>
    <p:sldId id="265" r:id="rId6"/>
    <p:sldId id="280" r:id="rId7"/>
    <p:sldId id="311" r:id="rId8"/>
    <p:sldId id="315" r:id="rId9"/>
    <p:sldId id="312" r:id="rId10"/>
    <p:sldId id="313" r:id="rId11"/>
    <p:sldId id="314" r:id="rId12"/>
    <p:sldId id="294" r:id="rId13"/>
    <p:sldId id="308" r:id="rId14"/>
    <p:sldId id="296" r:id="rId15"/>
    <p:sldId id="299" r:id="rId16"/>
    <p:sldId id="300" r:id="rId17"/>
    <p:sldId id="301" r:id="rId18"/>
    <p:sldId id="307" r:id="rId19"/>
    <p:sldId id="303" r:id="rId20"/>
    <p:sldId id="304" r:id="rId21"/>
    <p:sldId id="309" r:id="rId22"/>
    <p:sldId id="306" r:id="rId23"/>
    <p:sldId id="293" r:id="rId24"/>
    <p:sldId id="281" r:id="rId25"/>
    <p:sldId id="282"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57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437" autoAdjust="0"/>
  </p:normalViewPr>
  <p:slideViewPr>
    <p:cSldViewPr snapToGrid="0" snapToObjects="1">
      <p:cViewPr>
        <p:scale>
          <a:sx n="70" d="100"/>
          <a:sy n="70" d="100"/>
        </p:scale>
        <p:origin x="-931" y="-134"/>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2420CC-4939-ED43-8714-486150B8AF62}" type="datetimeFigureOut">
              <a:rPr lang="en-US" smtClean="0"/>
              <a:t>4/2/2014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504B5B2-3AED-614F-867A-2560E205AFDE}" type="slidenum">
              <a:rPr lang="en-US" smtClean="0"/>
              <a:t>‹#›</a:t>
            </a:fld>
            <a:endParaRPr lang="en-US"/>
          </a:p>
        </p:txBody>
      </p:sp>
    </p:spTree>
    <p:extLst>
      <p:ext uri="{BB962C8B-B14F-4D97-AF65-F5344CB8AC3E}">
        <p14:creationId xmlns:p14="http://schemas.microsoft.com/office/powerpoint/2010/main" val="2396404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C60A67-9ABC-4641-AF9C-03065E87C293}" type="datetimeFigureOut">
              <a:rPr lang="en-US" smtClean="0"/>
              <a:t>4/2/2014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673C98-AB22-224F-88A9-AE7142A5D36E}" type="slidenum">
              <a:rPr lang="en-US" smtClean="0"/>
              <a:t>‹#›</a:t>
            </a:fld>
            <a:endParaRPr lang="en-US"/>
          </a:p>
        </p:txBody>
      </p:sp>
    </p:spTree>
    <p:extLst>
      <p:ext uri="{BB962C8B-B14F-4D97-AF65-F5344CB8AC3E}">
        <p14:creationId xmlns:p14="http://schemas.microsoft.com/office/powerpoint/2010/main" val="11229841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673C98-AB22-224F-88A9-AE7142A5D36E}" type="slidenum">
              <a:rPr lang="en-US" smtClean="0"/>
              <a:t>9</a:t>
            </a:fld>
            <a:endParaRPr lang="en-US"/>
          </a:p>
        </p:txBody>
      </p:sp>
    </p:spTree>
    <p:extLst>
      <p:ext uri="{BB962C8B-B14F-4D97-AF65-F5344CB8AC3E}">
        <p14:creationId xmlns:p14="http://schemas.microsoft.com/office/powerpoint/2010/main" val="4017087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673C98-AB22-224F-88A9-AE7142A5D36E}" type="slidenum">
              <a:rPr lang="en-US" smtClean="0"/>
              <a:t>20</a:t>
            </a:fld>
            <a:endParaRPr lang="en-US"/>
          </a:p>
        </p:txBody>
      </p:sp>
    </p:spTree>
    <p:extLst>
      <p:ext uri="{BB962C8B-B14F-4D97-AF65-F5344CB8AC3E}">
        <p14:creationId xmlns:p14="http://schemas.microsoft.com/office/powerpoint/2010/main" val="38888355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0" y="0"/>
            <a:ext cx="9135879" cy="5143500"/>
          </a:xfrm>
          <a:prstGeom prst="rect">
            <a:avLst/>
          </a:prstGeom>
        </p:spPr>
      </p:pic>
      <p:sp>
        <p:nvSpPr>
          <p:cNvPr id="2" name="Title 1"/>
          <p:cNvSpPr>
            <a:spLocks noGrp="1"/>
          </p:cNvSpPr>
          <p:nvPr>
            <p:ph type="ctrTitle" hasCustomPrompt="1"/>
          </p:nvPr>
        </p:nvSpPr>
        <p:spPr>
          <a:xfrm>
            <a:off x="685800" y="2143436"/>
            <a:ext cx="7772400" cy="1102519"/>
          </a:xfrm>
        </p:spPr>
        <p:txBody>
          <a:bodyPr/>
          <a:lstStyle>
            <a:lvl1pPr>
              <a:defRPr>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460267"/>
            <a:ext cx="7772400" cy="1314450"/>
          </a:xfrm>
        </p:spPr>
        <p:txBody>
          <a:bodyPr/>
          <a:lstStyle>
            <a:lvl1pPr marL="0" indent="0" algn="l">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85D66AF6-A55E-4574-BACD-5BC3E56154A3}" type="datetime1">
              <a:rPr lang="en-US" smtClean="0"/>
              <a:t>4/2/2014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53006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FD3395-9671-483F-944A-D6B836D2E622}" type="datetime1">
              <a:rPr lang="en-US" smtClean="0"/>
              <a:t>4/2/2014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848317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7CD4AC-877D-48E6-ABF3-67F892AD104E}" type="datetime1">
              <a:rPr lang="en-US" smtClean="0"/>
              <a:t>4/2/2014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197349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ith no content">
    <p:spTree>
      <p:nvGrpSpPr>
        <p:cNvPr id="1" name=""/>
        <p:cNvGrpSpPr/>
        <p:nvPr/>
      </p:nvGrpSpPr>
      <p:grpSpPr>
        <a:xfrm>
          <a:off x="0" y="0"/>
          <a:ext cx="0" cy="0"/>
          <a:chOff x="0" y="0"/>
          <a:chExt cx="0" cy="0"/>
        </a:xfrm>
      </p:grpSpPr>
      <p:cxnSp>
        <p:nvCxnSpPr>
          <p:cNvPr id="13" name="Straight Connector 12"/>
          <p:cNvCxnSpPr/>
          <p:nvPr userDrawn="1"/>
        </p:nvCxnSpPr>
        <p:spPr>
          <a:xfrm>
            <a:off x="277773" y="378619"/>
            <a:ext cx="8588453"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12653" y="462049"/>
            <a:ext cx="8574733" cy="561702"/>
          </a:xfrm>
          <a:prstGeom prst="rect">
            <a:avLst/>
          </a:prstGeom>
        </p:spPr>
        <p:txBody>
          <a:bodyPr vert="horz" wrap="square" lIns="68589" tIns="34295" rIns="68589" bIns="34295" rtlCol="0" anchor="ctr">
            <a:spAutoFit/>
          </a:bodyPr>
          <a:lstStyle>
            <a:lvl1pPr>
              <a:defRPr/>
            </a:lvl1pPr>
          </a:lstStyle>
          <a:p>
            <a:r>
              <a:rPr lang="en-US" smtClean="0"/>
              <a:t>Click to edit Master title style</a:t>
            </a:r>
            <a:endParaRPr lang="en-US" dirty="0"/>
          </a:p>
        </p:txBody>
      </p:sp>
      <p:sp>
        <p:nvSpPr>
          <p:cNvPr id="9" name="Text Placeholder 2"/>
          <p:cNvSpPr>
            <a:spLocks noGrp="1"/>
          </p:cNvSpPr>
          <p:nvPr>
            <p:ph type="body" idx="13"/>
          </p:nvPr>
        </p:nvSpPr>
        <p:spPr>
          <a:xfrm>
            <a:off x="212653" y="1069848"/>
            <a:ext cx="8574733" cy="263149"/>
          </a:xfrm>
        </p:spPr>
        <p:txBody>
          <a:bodyPr tIns="0" bIns="0" anchor="t"/>
          <a:lstStyle>
            <a:lvl1pPr marL="0" indent="0">
              <a:buNone/>
              <a:defRPr sz="1800" b="0">
                <a:solidFill>
                  <a:schemeClr val="bg2"/>
                </a:solidFill>
              </a:defRPr>
            </a:lvl1pPr>
            <a:lvl2pPr marL="342946" indent="0">
              <a:buNone/>
              <a:defRPr sz="1500" b="1"/>
            </a:lvl2pPr>
            <a:lvl3pPr marL="685891" indent="0">
              <a:buNone/>
              <a:defRPr sz="140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en-US" smtClean="0"/>
              <a:t>Click to edit Master text styles</a:t>
            </a:r>
          </a:p>
        </p:txBody>
      </p:sp>
    </p:spTree>
    <p:extLst>
      <p:ext uri="{BB962C8B-B14F-4D97-AF65-F5344CB8AC3E}">
        <p14:creationId xmlns:p14="http://schemas.microsoft.com/office/powerpoint/2010/main" val="93690511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73298" y="1450046"/>
            <a:ext cx="8574733" cy="1049133"/>
          </a:xfrm>
        </p:spPr>
        <p:txBody>
          <a:bodyPr/>
          <a:lstStyle>
            <a:lvl1pPr>
              <a:defRPr/>
            </a:lvl1pPr>
            <a:lvl2pPr>
              <a:defRPr/>
            </a:lvl2pPr>
            <a:lvl3pPr>
              <a:defRPr/>
            </a:lvl3pPr>
            <a:lvl4pPr>
              <a:defRPr lang="en-US" sz="1200" kern="1200" baseline="0" dirty="0">
                <a:solidFill>
                  <a:prstClr val="black">
                    <a:lumMod val="75000"/>
                    <a:lumOff val="25000"/>
                  </a:prstClr>
                </a:solidFill>
                <a:latin typeface="Qualcomm Office Regular"/>
                <a:ea typeface="+mn-ea"/>
                <a:cs typeface="Arial" pitchFamily="34" charset="0"/>
              </a:defRPr>
            </a:lvl4pPr>
            <a:lvl5pPr marL="1200310" indent="-260639">
              <a:buFont typeface="Qualcomm Regular" pitchFamily="34" charset="0"/>
              <a:buChar char="−"/>
              <a:defRPr/>
            </a:lvl5pPr>
            <a:lvl6pPr marL="1628992" indent="0">
              <a:buNone/>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277773" y="378619"/>
            <a:ext cx="8588453"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12653" y="462049"/>
            <a:ext cx="8574733" cy="561702"/>
          </a:xfrm>
          <a:prstGeom prst="rect">
            <a:avLst/>
          </a:prstGeom>
        </p:spPr>
        <p:txBody>
          <a:bodyPr vert="horz" wrap="square" lIns="68589" tIns="34295" rIns="68589" bIns="34295"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12653" y="1069848"/>
            <a:ext cx="8574733" cy="263149"/>
          </a:xfrm>
        </p:spPr>
        <p:txBody>
          <a:bodyPr tIns="0" bIns="0" anchor="t"/>
          <a:lstStyle>
            <a:lvl1pPr marL="0" indent="0">
              <a:buNone/>
              <a:defRPr sz="1800" b="0">
                <a:solidFill>
                  <a:schemeClr val="bg2"/>
                </a:solidFill>
              </a:defRPr>
            </a:lvl1pPr>
            <a:lvl2pPr marL="342946" indent="0">
              <a:buNone/>
              <a:defRPr sz="1500" b="1"/>
            </a:lvl2pPr>
            <a:lvl3pPr marL="685891" indent="0">
              <a:buNone/>
              <a:defRPr sz="140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en-US" smtClean="0"/>
              <a:t>Click to edit Master text styles</a:t>
            </a:r>
          </a:p>
        </p:txBody>
      </p:sp>
    </p:spTree>
    <p:extLst>
      <p:ext uri="{BB962C8B-B14F-4D97-AF65-F5344CB8AC3E}">
        <p14:creationId xmlns:p14="http://schemas.microsoft.com/office/powerpoint/2010/main" val="37444246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20640"/>
          </a:xfrm>
          <a:prstGeom prst="rect">
            <a:avLst/>
          </a:prstGeom>
        </p:spPr>
      </p:pic>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F1FA93-63A4-484C-91D0-D11B50BA8F2A}" type="datetime1">
              <a:rPr lang="en-US" smtClean="0"/>
              <a:t>4/2/2014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9D6DB-0117-104E-A321-2F94E21D3259}" type="slidenum">
              <a:rPr lang="en-US" smtClean="0"/>
              <a:t>‹#›</a:t>
            </a:fld>
            <a:endParaRPr lang="en-US" dirty="0"/>
          </a:p>
        </p:txBody>
      </p:sp>
    </p:spTree>
    <p:extLst>
      <p:ext uri="{BB962C8B-B14F-4D97-AF65-F5344CB8AC3E}">
        <p14:creationId xmlns:p14="http://schemas.microsoft.com/office/powerpoint/2010/main" val="1403433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 name="Text Placeholder 2"/>
          <p:cNvSpPr>
            <a:spLocks noGrp="1"/>
          </p:cNvSpPr>
          <p:nvPr>
            <p:ph type="body" idx="1"/>
          </p:nvPr>
        </p:nvSpPr>
        <p:spPr>
          <a:xfrm>
            <a:off x="722313" y="3460267"/>
            <a:ext cx="7772400" cy="1125140"/>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56335E7F-5089-4DDF-9730-9770833D87A6}" type="datetime1">
              <a:rPr lang="en-US" smtClean="0"/>
              <a:t>4/2/2014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9D6DB-0117-104E-A321-2F94E21D3259}" type="slidenum">
              <a:rPr lang="en-US" smtClean="0"/>
              <a:t>‹#›</a:t>
            </a:fld>
            <a:endParaRPr lang="en-US"/>
          </a:p>
        </p:txBody>
      </p:sp>
      <p:sp>
        <p:nvSpPr>
          <p:cNvPr id="12" name="Title 1"/>
          <p:cNvSpPr>
            <a:spLocks noGrp="1"/>
          </p:cNvSpPr>
          <p:nvPr>
            <p:ph type="ctrTitle" hasCustomPrompt="1"/>
          </p:nvPr>
        </p:nvSpPr>
        <p:spPr>
          <a:xfrm>
            <a:off x="685800" y="2143436"/>
            <a:ext cx="7772400" cy="1102519"/>
          </a:xfrm>
        </p:spPr>
        <p:txBody>
          <a:bodyPr/>
          <a:lstStyle>
            <a:lvl1pPr>
              <a:defRPr>
                <a:solidFill>
                  <a:srgbClr val="FFFFFF"/>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439142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F6326D-B48B-4898-9AF8-E70332E85770}" type="datetime1">
              <a:rPr lang="en-US" smtClean="0"/>
              <a:t>4/2/2014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4047064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34791E-9DD7-462F-8278-264E7004A90F}" type="datetime1">
              <a:rPr lang="en-US" smtClean="0"/>
              <a:t>4/2/2014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498484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96E0B5-65E3-42D4-83AB-6C72639D3D3B}" type="datetime1">
              <a:rPr lang="en-US" smtClean="0"/>
              <a:t>4/2/2014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1670250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496700-8054-4A18-85AA-C9D0474C2878}" type="datetime1">
              <a:rPr lang="en-US" smtClean="0"/>
              <a:t>4/2/2014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3918018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2056A-24C6-4153-9DBE-A043854641F5}" type="datetime1">
              <a:rPr lang="en-US" smtClean="0"/>
              <a:t>4/2/2014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320780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C95FAF-F9C4-4CDC-8A50-FF8D3B3C65D2}" type="datetime1">
              <a:rPr lang="en-US" smtClean="0"/>
              <a:t>4/2/2014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17093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Helvetica"/>
                <a:cs typeface="Helvetica"/>
              </a:defRPr>
            </a:lvl1pPr>
          </a:lstStyle>
          <a:p>
            <a:fld id="{C992164A-77C0-4533-906D-D93D474EF916}" type="datetime1">
              <a:rPr lang="en-US" smtClean="0"/>
              <a:t>4/2/2014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Helvetica"/>
                <a:cs typeface="Helvetica"/>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Helvetica"/>
                <a:cs typeface="Helvetica"/>
              </a:defRPr>
            </a:lvl1pPr>
          </a:lstStyle>
          <a:p>
            <a:fld id="{8189D6DB-0117-104E-A321-2F94E21D3259}" type="slidenum">
              <a:rPr lang="en-US" smtClean="0"/>
              <a:pPr/>
              <a:t>‹#›</a:t>
            </a:fld>
            <a:endParaRPr lang="en-US"/>
          </a:p>
        </p:txBody>
      </p:sp>
    </p:spTree>
    <p:extLst>
      <p:ext uri="{BB962C8B-B14F-4D97-AF65-F5344CB8AC3E}">
        <p14:creationId xmlns:p14="http://schemas.microsoft.com/office/powerpoint/2010/main" val="3682772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p:txStyles>
    <p:titleStyle>
      <a:lvl1pPr algn="l" defTabSz="457200" rtl="0" eaLnBrk="1" latinLnBrk="0" hangingPunct="1">
        <a:spcBef>
          <a:spcPct val="0"/>
        </a:spcBef>
        <a:buNone/>
        <a:defRPr sz="3200" b="1"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0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18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16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14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allseenalliance.org/allseen/bylaw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allseen-cc@lists.allseenalliance.org" TargetMode="External"/><Relationship Id="rId2" Type="http://schemas.openxmlformats.org/officeDocument/2006/relationships/hyperlink" Target="https://wiki.allseenalliance.org/compliance/overview" TargetMode="External"/><Relationship Id="rId1" Type="http://schemas.openxmlformats.org/officeDocument/2006/relationships/slideLayout" Target="../slideLayouts/slideLayout2.xml"/><Relationship Id="rId4" Type="http://schemas.openxmlformats.org/officeDocument/2006/relationships/hyperlink" Target="https://lists.allseenalliance.org/mailman/listinfo/allseen-cc"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iki.allseenalliance.org/compliance/overview"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a:latin typeface="Arial" panose="020B0604020202020204" pitchFamily="34" charset="0"/>
                <a:cs typeface="Arial" panose="020B0604020202020204" pitchFamily="34" charset="0"/>
              </a:rPr>
              <a:t>AllSeen</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Alliance</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C&amp;C WG meeting </a:t>
            </a:r>
            <a:endParaRPr lang="en-US" dirty="0"/>
          </a:p>
        </p:txBody>
      </p:sp>
      <p:sp>
        <p:nvSpPr>
          <p:cNvPr id="3" name="Subtitle 2"/>
          <p:cNvSpPr>
            <a:spLocks noGrp="1"/>
          </p:cNvSpPr>
          <p:nvPr>
            <p:ph type="subTitle" idx="1"/>
          </p:nvPr>
        </p:nvSpPr>
        <p:spPr/>
        <p:txBody>
          <a:bodyPr/>
          <a:lstStyle/>
          <a:p>
            <a:r>
              <a:rPr lang="en-US" dirty="0" smtClean="0"/>
              <a:t>April 2nd, 2014</a:t>
            </a:r>
            <a:endParaRPr lang="en-US" dirty="0"/>
          </a:p>
        </p:txBody>
      </p:sp>
    </p:spTree>
    <p:extLst>
      <p:ext uri="{BB962C8B-B14F-4D97-AF65-F5344CB8AC3E}">
        <p14:creationId xmlns:p14="http://schemas.microsoft.com/office/powerpoint/2010/main" val="20039736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u="sng" dirty="0"/>
              <a:t>Certification program have to be designed </a:t>
            </a:r>
            <a:r>
              <a:rPr lang="en-US" sz="1800" u="sng" dirty="0" smtClean="0"/>
              <a:t> for reliability </a:t>
            </a:r>
            <a:r>
              <a:rPr lang="en-US" sz="1800" u="sng" dirty="0"/>
              <a:t>and convenience</a:t>
            </a:r>
            <a:endParaRPr lang="en-US" sz="1800" dirty="0"/>
          </a:p>
        </p:txBody>
      </p:sp>
      <p:sp>
        <p:nvSpPr>
          <p:cNvPr id="4" name="Date Placeholder 3"/>
          <p:cNvSpPr>
            <a:spLocks noGrp="1"/>
          </p:cNvSpPr>
          <p:nvPr>
            <p:ph type="dt" sz="half" idx="10"/>
          </p:nvPr>
        </p:nvSpPr>
        <p:spPr/>
        <p:txBody>
          <a:bodyPr/>
          <a:lstStyle/>
          <a:p>
            <a:fld id="{ECF1FA93-63A4-484C-91D0-D11B50BA8F2A}" type="datetime1">
              <a:rPr lang="en-US" smtClean="0"/>
              <a:t>4/2/2014</a:t>
            </a:fld>
            <a:endParaRPr lang="en-US"/>
          </a:p>
        </p:txBody>
      </p:sp>
      <p:sp>
        <p:nvSpPr>
          <p:cNvPr id="5" name="Slide Number Placeholder 4"/>
          <p:cNvSpPr>
            <a:spLocks noGrp="1"/>
          </p:cNvSpPr>
          <p:nvPr>
            <p:ph type="sldNum" sz="quarter" idx="12"/>
          </p:nvPr>
        </p:nvSpPr>
        <p:spPr/>
        <p:txBody>
          <a:bodyPr/>
          <a:lstStyle/>
          <a:p>
            <a:fld id="{8189D6DB-0117-104E-A321-2F94E21D3259}" type="slidenum">
              <a:rPr lang="en-US" smtClean="0"/>
              <a:t>10</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047565167"/>
              </p:ext>
            </p:extLst>
          </p:nvPr>
        </p:nvGraphicFramePr>
        <p:xfrm>
          <a:off x="570953" y="1177620"/>
          <a:ext cx="5889116" cy="845085"/>
        </p:xfrm>
        <a:graphic>
          <a:graphicData uri="http://schemas.openxmlformats.org/drawingml/2006/table">
            <a:tbl>
              <a:tblPr firstRow="1" firstCol="1" bandRow="1">
                <a:tableStyleId>{5C22544A-7EE6-4342-B048-85BDC9FD1C3A}</a:tableStyleId>
              </a:tblPr>
              <a:tblGrid>
                <a:gridCol w="1472279"/>
                <a:gridCol w="1472279"/>
                <a:gridCol w="1472279"/>
                <a:gridCol w="1472279"/>
              </a:tblGrid>
              <a:tr h="169017">
                <a:tc>
                  <a:txBody>
                    <a:bodyPr/>
                    <a:lstStyle/>
                    <a:p>
                      <a:pPr marL="0" marR="0" algn="just">
                        <a:spcBef>
                          <a:spcPts val="0"/>
                        </a:spcBef>
                        <a:spcAft>
                          <a:spcPts val="0"/>
                        </a:spcAft>
                      </a:pPr>
                      <a:r>
                        <a:rPr lang="en-US" sz="1000" dirty="0">
                          <a:effectLst/>
                        </a:rPr>
                        <a:t>When</a:t>
                      </a:r>
                      <a:endParaRPr lang="en-US" sz="1050" dirty="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Which</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Where</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Who</a:t>
                      </a:r>
                      <a:endParaRPr lang="en-US" sz="1050">
                        <a:effectLst/>
                        <a:latin typeface="Arial"/>
                        <a:ea typeface="Calibri"/>
                      </a:endParaRPr>
                    </a:p>
                  </a:txBody>
                  <a:tcPr marL="68580" marR="68580" marT="0" marB="0"/>
                </a:tc>
              </a:tr>
              <a:tr h="169017">
                <a:tc>
                  <a:txBody>
                    <a:bodyPr/>
                    <a:lstStyle/>
                    <a:p>
                      <a:pPr marL="0" marR="0" algn="just">
                        <a:spcBef>
                          <a:spcPts val="0"/>
                        </a:spcBef>
                        <a:spcAft>
                          <a:spcPts val="0"/>
                        </a:spcAft>
                      </a:pPr>
                      <a:r>
                        <a:rPr lang="en-US" sz="1000">
                          <a:effectLst/>
                        </a:rPr>
                        <a:t>First product</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dirty="0">
                          <a:effectLst/>
                        </a:rPr>
                        <a:t>All applicable</a:t>
                      </a:r>
                      <a:endParaRPr lang="en-US" sz="1050" dirty="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Authorized entity</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Brand holder</a:t>
                      </a:r>
                      <a:endParaRPr lang="en-US" sz="1050">
                        <a:effectLst/>
                        <a:latin typeface="Arial"/>
                        <a:ea typeface="Calibri"/>
                      </a:endParaRPr>
                    </a:p>
                  </a:txBody>
                  <a:tcPr marL="68580" marR="68580" marT="0" marB="0"/>
                </a:tc>
              </a:tr>
              <a:tr h="169017">
                <a:tc>
                  <a:txBody>
                    <a:bodyPr/>
                    <a:lstStyle/>
                    <a:p>
                      <a:pPr marL="0" marR="0" algn="just">
                        <a:spcBef>
                          <a:spcPts val="0"/>
                        </a:spcBef>
                        <a:spcAft>
                          <a:spcPts val="0"/>
                        </a:spcAft>
                      </a:pPr>
                      <a:r>
                        <a:rPr lang="en-US" sz="1000">
                          <a:effectLst/>
                        </a:rPr>
                        <a:t>New category</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No</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No</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Brand holder</a:t>
                      </a:r>
                      <a:endParaRPr lang="en-US" sz="1050">
                        <a:effectLst/>
                        <a:latin typeface="Arial"/>
                        <a:ea typeface="Calibri"/>
                      </a:endParaRPr>
                    </a:p>
                  </a:txBody>
                  <a:tcPr marL="68580" marR="68580" marT="0" marB="0"/>
                </a:tc>
              </a:tr>
              <a:tr h="169017">
                <a:tc>
                  <a:txBody>
                    <a:bodyPr/>
                    <a:lstStyle/>
                    <a:p>
                      <a:pPr marL="0" marR="0" algn="just">
                        <a:spcBef>
                          <a:spcPts val="0"/>
                        </a:spcBef>
                        <a:spcAft>
                          <a:spcPts val="0"/>
                        </a:spcAft>
                      </a:pPr>
                      <a:r>
                        <a:rPr lang="en-US" sz="1000">
                          <a:effectLst/>
                        </a:rPr>
                        <a:t>New service</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No</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No</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Brand holder</a:t>
                      </a:r>
                      <a:endParaRPr lang="en-US" sz="1050">
                        <a:effectLst/>
                        <a:latin typeface="Arial"/>
                        <a:ea typeface="Calibri"/>
                      </a:endParaRPr>
                    </a:p>
                  </a:txBody>
                  <a:tcPr marL="68580" marR="68580" marT="0" marB="0"/>
                </a:tc>
              </a:tr>
              <a:tr h="169017">
                <a:tc>
                  <a:txBody>
                    <a:bodyPr/>
                    <a:lstStyle/>
                    <a:p>
                      <a:pPr marL="0" marR="0" algn="just">
                        <a:spcBef>
                          <a:spcPts val="0"/>
                        </a:spcBef>
                        <a:spcAft>
                          <a:spcPts val="0"/>
                        </a:spcAft>
                      </a:pPr>
                      <a:r>
                        <a:rPr lang="en-US" sz="1000" dirty="0">
                          <a:effectLst/>
                        </a:rPr>
                        <a:t>New model</a:t>
                      </a:r>
                      <a:endParaRPr lang="en-US" sz="1050" dirty="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NO</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No</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dirty="0">
                          <a:effectLst/>
                        </a:rPr>
                        <a:t>Brand holder</a:t>
                      </a:r>
                      <a:endParaRPr lang="en-US" sz="1050" dirty="0">
                        <a:effectLst/>
                        <a:latin typeface="Arial"/>
                        <a:ea typeface="Calibri"/>
                      </a:endParaRPr>
                    </a:p>
                  </a:txBody>
                  <a:tcPr marL="68580" marR="68580" marT="0" marB="0"/>
                </a:tc>
              </a:tr>
            </a:tbl>
          </a:graphicData>
        </a:graphic>
      </p:graphicFrame>
      <p:sp>
        <p:nvSpPr>
          <p:cNvPr id="10" name="Rectangle 2"/>
          <p:cNvSpPr>
            <a:spLocks noChangeArrowheads="1"/>
          </p:cNvSpPr>
          <p:nvPr/>
        </p:nvSpPr>
        <p:spPr bwMode="auto">
          <a:xfrm>
            <a:off x="570953" y="81438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ja-JP" sz="1000" b="0" i="0" u="none" strike="noStrike" cap="none" normalizeH="0" baseline="0" dirty="0" smtClean="0">
                <a:ln>
                  <a:noFill/>
                </a:ln>
                <a:solidFill>
                  <a:schemeClr val="tx1"/>
                </a:solidFill>
                <a:effectLst/>
                <a:latin typeface="MS Gothic" pitchFamily="49" charset="-128"/>
                <a:ea typeface="MS Gothic" pitchFamily="49" charset="-128"/>
                <a:cs typeface="Arial" pitchFamily="34" charset="0"/>
              </a:rPr>
              <a:t>Example which only focuses on convenience.</a:t>
            </a:r>
            <a:endParaRPr kumimoji="0" lang="en-US" altLang="ja-JP"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507020354"/>
              </p:ext>
            </p:extLst>
          </p:nvPr>
        </p:nvGraphicFramePr>
        <p:xfrm>
          <a:off x="1524000" y="2335143"/>
          <a:ext cx="5737860" cy="762000"/>
        </p:xfrm>
        <a:graphic>
          <a:graphicData uri="http://schemas.openxmlformats.org/drawingml/2006/table">
            <a:tbl>
              <a:tblPr firstRow="1" firstCol="1" bandRow="1">
                <a:tableStyleId>{5C22544A-7EE6-4342-B048-85BDC9FD1C3A}</a:tableStyleId>
              </a:tblPr>
              <a:tblGrid>
                <a:gridCol w="1434465"/>
                <a:gridCol w="1434465"/>
                <a:gridCol w="1434465"/>
                <a:gridCol w="1434465"/>
              </a:tblGrid>
              <a:tr h="0">
                <a:tc>
                  <a:txBody>
                    <a:bodyPr/>
                    <a:lstStyle/>
                    <a:p>
                      <a:pPr marL="0" marR="0" algn="just">
                        <a:spcBef>
                          <a:spcPts val="0"/>
                        </a:spcBef>
                        <a:spcAft>
                          <a:spcPts val="0"/>
                        </a:spcAft>
                      </a:pPr>
                      <a:r>
                        <a:rPr lang="en-US" sz="1000" dirty="0">
                          <a:effectLst/>
                        </a:rPr>
                        <a:t>When</a:t>
                      </a:r>
                      <a:endParaRPr lang="en-US" sz="1050" dirty="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Which</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Where</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Who</a:t>
                      </a:r>
                      <a:endParaRPr lang="en-US" sz="1050">
                        <a:effectLst/>
                        <a:latin typeface="Arial"/>
                        <a:ea typeface="Calibri"/>
                      </a:endParaRPr>
                    </a:p>
                  </a:txBody>
                  <a:tcPr marL="68580" marR="68580" marT="0" marB="0"/>
                </a:tc>
              </a:tr>
              <a:tr h="0">
                <a:tc>
                  <a:txBody>
                    <a:bodyPr/>
                    <a:lstStyle/>
                    <a:p>
                      <a:pPr marL="0" marR="0" algn="just">
                        <a:spcBef>
                          <a:spcPts val="0"/>
                        </a:spcBef>
                        <a:spcAft>
                          <a:spcPts val="0"/>
                        </a:spcAft>
                      </a:pPr>
                      <a:r>
                        <a:rPr lang="en-US" sz="1000">
                          <a:effectLst/>
                        </a:rPr>
                        <a:t>First product</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All applicable</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Authorized entity</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Brand holder</a:t>
                      </a:r>
                      <a:endParaRPr lang="en-US" sz="1050">
                        <a:effectLst/>
                        <a:latin typeface="Arial"/>
                        <a:ea typeface="Calibri"/>
                      </a:endParaRPr>
                    </a:p>
                  </a:txBody>
                  <a:tcPr marL="68580" marR="68580" marT="0" marB="0"/>
                </a:tc>
              </a:tr>
              <a:tr h="0">
                <a:tc>
                  <a:txBody>
                    <a:bodyPr/>
                    <a:lstStyle/>
                    <a:p>
                      <a:pPr marL="0" marR="0" algn="just">
                        <a:spcBef>
                          <a:spcPts val="0"/>
                        </a:spcBef>
                        <a:spcAft>
                          <a:spcPts val="0"/>
                        </a:spcAft>
                      </a:pPr>
                      <a:r>
                        <a:rPr lang="en-US" sz="1000">
                          <a:effectLst/>
                        </a:rPr>
                        <a:t>New category</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All applicable</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Each company</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Brand holder</a:t>
                      </a:r>
                      <a:endParaRPr lang="en-US" sz="1050">
                        <a:effectLst/>
                        <a:latin typeface="Arial"/>
                        <a:ea typeface="Calibri"/>
                      </a:endParaRPr>
                    </a:p>
                  </a:txBody>
                  <a:tcPr marL="68580" marR="68580" marT="0" marB="0"/>
                </a:tc>
              </a:tr>
              <a:tr h="0">
                <a:tc>
                  <a:txBody>
                    <a:bodyPr/>
                    <a:lstStyle/>
                    <a:p>
                      <a:pPr marL="0" marR="0" algn="just">
                        <a:spcBef>
                          <a:spcPts val="0"/>
                        </a:spcBef>
                        <a:spcAft>
                          <a:spcPts val="0"/>
                        </a:spcAft>
                      </a:pPr>
                      <a:r>
                        <a:rPr lang="en-US" sz="1000">
                          <a:effectLst/>
                        </a:rPr>
                        <a:t>New service</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Newly implemented</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Each company</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Brand holder</a:t>
                      </a:r>
                      <a:endParaRPr lang="en-US" sz="1050">
                        <a:effectLst/>
                        <a:latin typeface="Arial"/>
                        <a:ea typeface="Calibri"/>
                      </a:endParaRPr>
                    </a:p>
                  </a:txBody>
                  <a:tcPr marL="68580" marR="68580" marT="0" marB="0"/>
                </a:tc>
              </a:tr>
              <a:tr h="0">
                <a:tc>
                  <a:txBody>
                    <a:bodyPr/>
                    <a:lstStyle/>
                    <a:p>
                      <a:pPr marL="0" marR="0" algn="just">
                        <a:spcBef>
                          <a:spcPts val="0"/>
                        </a:spcBef>
                        <a:spcAft>
                          <a:spcPts val="0"/>
                        </a:spcAft>
                      </a:pPr>
                      <a:r>
                        <a:rPr lang="en-US" sz="1000">
                          <a:effectLst/>
                        </a:rPr>
                        <a:t>New model</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No</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dirty="0">
                          <a:effectLst/>
                        </a:rPr>
                        <a:t>No</a:t>
                      </a:r>
                      <a:endParaRPr lang="en-US" sz="1050" dirty="0">
                        <a:effectLst/>
                        <a:latin typeface="Arial"/>
                        <a:ea typeface="Calibri"/>
                      </a:endParaRPr>
                    </a:p>
                  </a:txBody>
                  <a:tcPr marL="68580" marR="68580" marT="0" marB="0"/>
                </a:tc>
                <a:tc>
                  <a:txBody>
                    <a:bodyPr/>
                    <a:lstStyle/>
                    <a:p>
                      <a:pPr marL="0" marR="0" algn="just">
                        <a:spcBef>
                          <a:spcPts val="0"/>
                        </a:spcBef>
                        <a:spcAft>
                          <a:spcPts val="0"/>
                        </a:spcAft>
                      </a:pPr>
                      <a:r>
                        <a:rPr lang="en-US" sz="1000" dirty="0">
                          <a:effectLst/>
                        </a:rPr>
                        <a:t>Brand holder</a:t>
                      </a:r>
                      <a:endParaRPr lang="en-US" sz="1050" dirty="0">
                        <a:effectLst/>
                        <a:latin typeface="Arial"/>
                        <a:ea typeface="Calibri"/>
                      </a:endParaRPr>
                    </a:p>
                  </a:txBody>
                  <a:tcPr marL="68580" marR="68580" marT="0" marB="0"/>
                </a:tc>
              </a:tr>
            </a:tbl>
          </a:graphicData>
        </a:graphic>
      </p:graphicFrame>
      <p:sp>
        <p:nvSpPr>
          <p:cNvPr id="12" name="Rectangle 3"/>
          <p:cNvSpPr>
            <a:spLocks noChangeArrowheads="1"/>
          </p:cNvSpPr>
          <p:nvPr/>
        </p:nvSpPr>
        <p:spPr bwMode="auto">
          <a:xfrm>
            <a:off x="570953" y="194650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ja-JP" sz="1000" b="0" i="0" u="none" strike="noStrike" cap="none" normalizeH="0" baseline="0" dirty="0" smtClean="0">
                <a:ln>
                  <a:noFill/>
                </a:ln>
                <a:solidFill>
                  <a:schemeClr val="tx1"/>
                </a:solidFill>
                <a:effectLst/>
                <a:latin typeface="MS Gothic" pitchFamily="49" charset="-128"/>
                <a:ea typeface="MS Gothic" pitchFamily="49" charset="-128"/>
                <a:cs typeface="Arial" pitchFamily="34" charset="0"/>
              </a:rPr>
              <a:t>Examples which balance convenience and reliability.</a:t>
            </a:r>
            <a:endParaRPr kumimoji="0" lang="en-US" altLang="ja-JP"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2498801424"/>
              </p:ext>
            </p:extLst>
          </p:nvPr>
        </p:nvGraphicFramePr>
        <p:xfrm>
          <a:off x="457200" y="3200324"/>
          <a:ext cx="5737860" cy="762000"/>
        </p:xfrm>
        <a:graphic>
          <a:graphicData uri="http://schemas.openxmlformats.org/drawingml/2006/table">
            <a:tbl>
              <a:tblPr firstRow="1" firstCol="1" bandRow="1">
                <a:tableStyleId>{5C22544A-7EE6-4342-B048-85BDC9FD1C3A}</a:tableStyleId>
              </a:tblPr>
              <a:tblGrid>
                <a:gridCol w="1434465"/>
                <a:gridCol w="1434465"/>
                <a:gridCol w="1434465"/>
                <a:gridCol w="1434465"/>
              </a:tblGrid>
              <a:tr h="0">
                <a:tc>
                  <a:txBody>
                    <a:bodyPr/>
                    <a:lstStyle/>
                    <a:p>
                      <a:pPr marL="0" marR="0" algn="just">
                        <a:spcBef>
                          <a:spcPts val="0"/>
                        </a:spcBef>
                        <a:spcAft>
                          <a:spcPts val="0"/>
                        </a:spcAft>
                      </a:pPr>
                      <a:r>
                        <a:rPr lang="en-US" sz="1000" dirty="0">
                          <a:effectLst/>
                        </a:rPr>
                        <a:t>When</a:t>
                      </a:r>
                      <a:endParaRPr lang="en-US" sz="1050" dirty="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Which</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Where</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Who</a:t>
                      </a:r>
                      <a:endParaRPr lang="en-US" sz="1050">
                        <a:effectLst/>
                        <a:latin typeface="Arial"/>
                        <a:ea typeface="Calibri"/>
                      </a:endParaRPr>
                    </a:p>
                  </a:txBody>
                  <a:tcPr marL="68580" marR="68580" marT="0" marB="0"/>
                </a:tc>
              </a:tr>
              <a:tr h="0">
                <a:tc>
                  <a:txBody>
                    <a:bodyPr/>
                    <a:lstStyle/>
                    <a:p>
                      <a:pPr marL="0" marR="0" algn="just">
                        <a:spcBef>
                          <a:spcPts val="0"/>
                        </a:spcBef>
                        <a:spcAft>
                          <a:spcPts val="0"/>
                        </a:spcAft>
                      </a:pPr>
                      <a:r>
                        <a:rPr lang="en-US" sz="1000">
                          <a:effectLst/>
                        </a:rPr>
                        <a:t>First product</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All applicable</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Authorized entity</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Brand holder</a:t>
                      </a:r>
                      <a:endParaRPr lang="en-US" sz="1050">
                        <a:effectLst/>
                        <a:latin typeface="Arial"/>
                        <a:ea typeface="Calibri"/>
                      </a:endParaRPr>
                    </a:p>
                  </a:txBody>
                  <a:tcPr marL="68580" marR="68580" marT="0" marB="0"/>
                </a:tc>
              </a:tr>
              <a:tr h="0">
                <a:tc>
                  <a:txBody>
                    <a:bodyPr/>
                    <a:lstStyle/>
                    <a:p>
                      <a:pPr marL="0" marR="0" algn="just">
                        <a:spcBef>
                          <a:spcPts val="0"/>
                        </a:spcBef>
                        <a:spcAft>
                          <a:spcPts val="0"/>
                        </a:spcAft>
                      </a:pPr>
                      <a:r>
                        <a:rPr lang="en-US" sz="1000">
                          <a:effectLst/>
                        </a:rPr>
                        <a:t>New category</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All applicable</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Authorized entity</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Brand holder</a:t>
                      </a:r>
                      <a:endParaRPr lang="en-US" sz="1050">
                        <a:effectLst/>
                        <a:latin typeface="Arial"/>
                        <a:ea typeface="Calibri"/>
                      </a:endParaRPr>
                    </a:p>
                  </a:txBody>
                  <a:tcPr marL="68580" marR="68580" marT="0" marB="0"/>
                </a:tc>
              </a:tr>
              <a:tr h="0">
                <a:tc>
                  <a:txBody>
                    <a:bodyPr/>
                    <a:lstStyle/>
                    <a:p>
                      <a:pPr marL="0" marR="0" algn="just">
                        <a:spcBef>
                          <a:spcPts val="0"/>
                        </a:spcBef>
                        <a:spcAft>
                          <a:spcPts val="0"/>
                        </a:spcAft>
                      </a:pPr>
                      <a:r>
                        <a:rPr lang="en-US" sz="1000">
                          <a:effectLst/>
                        </a:rPr>
                        <a:t>New service</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Newly implemented</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Authorized entity</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Brand holder</a:t>
                      </a:r>
                      <a:endParaRPr lang="en-US" sz="1050">
                        <a:effectLst/>
                        <a:latin typeface="Arial"/>
                        <a:ea typeface="Calibri"/>
                      </a:endParaRPr>
                    </a:p>
                  </a:txBody>
                  <a:tcPr marL="68580" marR="68580" marT="0" marB="0"/>
                </a:tc>
              </a:tr>
              <a:tr h="0">
                <a:tc>
                  <a:txBody>
                    <a:bodyPr/>
                    <a:lstStyle/>
                    <a:p>
                      <a:pPr marL="0" marR="0" algn="just">
                        <a:spcBef>
                          <a:spcPts val="0"/>
                        </a:spcBef>
                        <a:spcAft>
                          <a:spcPts val="0"/>
                        </a:spcAft>
                      </a:pPr>
                      <a:r>
                        <a:rPr lang="en-US" sz="1000">
                          <a:effectLst/>
                        </a:rPr>
                        <a:t>New model</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dirty="0">
                          <a:effectLst/>
                        </a:rPr>
                        <a:t>No</a:t>
                      </a:r>
                      <a:endParaRPr lang="en-US" sz="1050" dirty="0">
                        <a:effectLst/>
                        <a:latin typeface="Arial"/>
                        <a:ea typeface="Calibri"/>
                      </a:endParaRPr>
                    </a:p>
                  </a:txBody>
                  <a:tcPr marL="68580" marR="68580" marT="0" marB="0"/>
                </a:tc>
                <a:tc>
                  <a:txBody>
                    <a:bodyPr/>
                    <a:lstStyle/>
                    <a:p>
                      <a:pPr marL="0" marR="0" algn="just">
                        <a:spcBef>
                          <a:spcPts val="0"/>
                        </a:spcBef>
                        <a:spcAft>
                          <a:spcPts val="0"/>
                        </a:spcAft>
                      </a:pPr>
                      <a:r>
                        <a:rPr lang="en-US" sz="1000" dirty="0">
                          <a:effectLst/>
                        </a:rPr>
                        <a:t>No</a:t>
                      </a:r>
                      <a:endParaRPr lang="en-US" sz="1050" dirty="0">
                        <a:effectLst/>
                        <a:latin typeface="Arial"/>
                        <a:ea typeface="Calibri"/>
                      </a:endParaRPr>
                    </a:p>
                  </a:txBody>
                  <a:tcPr marL="68580" marR="68580" marT="0" marB="0"/>
                </a:tc>
                <a:tc>
                  <a:txBody>
                    <a:bodyPr/>
                    <a:lstStyle/>
                    <a:p>
                      <a:pPr marL="0" marR="0" algn="just">
                        <a:spcBef>
                          <a:spcPts val="0"/>
                        </a:spcBef>
                        <a:spcAft>
                          <a:spcPts val="0"/>
                        </a:spcAft>
                      </a:pPr>
                      <a:r>
                        <a:rPr lang="en-US" sz="1000" dirty="0">
                          <a:effectLst/>
                        </a:rPr>
                        <a:t>Brand holder</a:t>
                      </a:r>
                      <a:endParaRPr lang="en-US" sz="1050" dirty="0">
                        <a:effectLst/>
                        <a:latin typeface="Arial"/>
                        <a:ea typeface="Calibri"/>
                      </a:endParaRPr>
                    </a:p>
                  </a:txBody>
                  <a:tcPr marL="68580" marR="68580" marT="0" marB="0"/>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971130617"/>
              </p:ext>
            </p:extLst>
          </p:nvPr>
        </p:nvGraphicFramePr>
        <p:xfrm>
          <a:off x="1747821" y="4077305"/>
          <a:ext cx="5737860" cy="762000"/>
        </p:xfrm>
        <a:graphic>
          <a:graphicData uri="http://schemas.openxmlformats.org/drawingml/2006/table">
            <a:tbl>
              <a:tblPr firstRow="1" firstCol="1" bandRow="1">
                <a:tableStyleId>{5C22544A-7EE6-4342-B048-85BDC9FD1C3A}</a:tableStyleId>
              </a:tblPr>
              <a:tblGrid>
                <a:gridCol w="1434465"/>
                <a:gridCol w="1434465"/>
                <a:gridCol w="1434465"/>
                <a:gridCol w="1434465"/>
              </a:tblGrid>
              <a:tr h="0">
                <a:tc>
                  <a:txBody>
                    <a:bodyPr/>
                    <a:lstStyle/>
                    <a:p>
                      <a:pPr marL="0" marR="0" algn="just">
                        <a:spcBef>
                          <a:spcPts val="0"/>
                        </a:spcBef>
                        <a:spcAft>
                          <a:spcPts val="0"/>
                        </a:spcAft>
                      </a:pPr>
                      <a:r>
                        <a:rPr lang="en-US" sz="1000">
                          <a:effectLst/>
                        </a:rPr>
                        <a:t>When</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Which</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Where</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Who</a:t>
                      </a:r>
                      <a:endParaRPr lang="en-US" sz="1050">
                        <a:effectLst/>
                        <a:latin typeface="Arial"/>
                        <a:ea typeface="Calibri"/>
                      </a:endParaRPr>
                    </a:p>
                  </a:txBody>
                  <a:tcPr marL="68580" marR="68580" marT="0" marB="0"/>
                </a:tc>
              </a:tr>
              <a:tr h="0">
                <a:tc>
                  <a:txBody>
                    <a:bodyPr/>
                    <a:lstStyle/>
                    <a:p>
                      <a:pPr marL="0" marR="0" algn="just">
                        <a:spcBef>
                          <a:spcPts val="0"/>
                        </a:spcBef>
                        <a:spcAft>
                          <a:spcPts val="0"/>
                        </a:spcAft>
                      </a:pPr>
                      <a:r>
                        <a:rPr lang="en-US" sz="1000">
                          <a:effectLst/>
                        </a:rPr>
                        <a:t>First product</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All applicable</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Authorized entity</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Brand holder</a:t>
                      </a:r>
                      <a:endParaRPr lang="en-US" sz="1050">
                        <a:effectLst/>
                        <a:latin typeface="Arial"/>
                        <a:ea typeface="Calibri"/>
                      </a:endParaRPr>
                    </a:p>
                  </a:txBody>
                  <a:tcPr marL="68580" marR="68580" marT="0" marB="0"/>
                </a:tc>
              </a:tr>
              <a:tr h="0">
                <a:tc>
                  <a:txBody>
                    <a:bodyPr/>
                    <a:lstStyle/>
                    <a:p>
                      <a:pPr marL="0" marR="0" algn="just">
                        <a:spcBef>
                          <a:spcPts val="0"/>
                        </a:spcBef>
                        <a:spcAft>
                          <a:spcPts val="0"/>
                        </a:spcAft>
                      </a:pPr>
                      <a:r>
                        <a:rPr lang="en-US" sz="1000">
                          <a:effectLst/>
                        </a:rPr>
                        <a:t>New category</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All applicable</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Authorized entity</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Brand holder</a:t>
                      </a:r>
                      <a:endParaRPr lang="en-US" sz="1050">
                        <a:effectLst/>
                        <a:latin typeface="Arial"/>
                        <a:ea typeface="Calibri"/>
                      </a:endParaRPr>
                    </a:p>
                  </a:txBody>
                  <a:tcPr marL="68580" marR="68580" marT="0" marB="0"/>
                </a:tc>
              </a:tr>
              <a:tr h="0">
                <a:tc>
                  <a:txBody>
                    <a:bodyPr/>
                    <a:lstStyle/>
                    <a:p>
                      <a:pPr marL="0" marR="0" algn="just">
                        <a:spcBef>
                          <a:spcPts val="0"/>
                        </a:spcBef>
                        <a:spcAft>
                          <a:spcPts val="0"/>
                        </a:spcAft>
                      </a:pPr>
                      <a:r>
                        <a:rPr lang="en-US" sz="1000">
                          <a:effectLst/>
                        </a:rPr>
                        <a:t>New service</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All applicable</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Authorized entity</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Brand holder</a:t>
                      </a:r>
                      <a:endParaRPr lang="en-US" sz="1050">
                        <a:effectLst/>
                        <a:latin typeface="Arial"/>
                        <a:ea typeface="Calibri"/>
                      </a:endParaRPr>
                    </a:p>
                  </a:txBody>
                  <a:tcPr marL="68580" marR="68580" marT="0" marB="0"/>
                </a:tc>
              </a:tr>
              <a:tr h="0">
                <a:tc>
                  <a:txBody>
                    <a:bodyPr/>
                    <a:lstStyle/>
                    <a:p>
                      <a:pPr marL="0" marR="0" algn="just">
                        <a:spcBef>
                          <a:spcPts val="0"/>
                        </a:spcBef>
                        <a:spcAft>
                          <a:spcPts val="0"/>
                        </a:spcAft>
                      </a:pPr>
                      <a:r>
                        <a:rPr lang="en-US" sz="1000">
                          <a:effectLst/>
                        </a:rPr>
                        <a:t>New model</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All applicable</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Each company</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dirty="0">
                          <a:effectLst/>
                        </a:rPr>
                        <a:t>Brand holder</a:t>
                      </a:r>
                      <a:endParaRPr lang="en-US" sz="1050" dirty="0">
                        <a:effectLst/>
                        <a:latin typeface="Arial"/>
                        <a:ea typeface="Calibri"/>
                      </a:endParaRPr>
                    </a:p>
                  </a:txBody>
                  <a:tcPr marL="68580" marR="68580" marT="0" marB="0"/>
                </a:tc>
              </a:tr>
            </a:tbl>
          </a:graphicData>
        </a:graphic>
      </p:graphicFrame>
      <p:sp>
        <p:nvSpPr>
          <p:cNvPr id="15" name="Line Callout 1 14"/>
          <p:cNvSpPr/>
          <p:nvPr/>
        </p:nvSpPr>
        <p:spPr>
          <a:xfrm>
            <a:off x="6756400" y="1182210"/>
            <a:ext cx="1930400" cy="808210"/>
          </a:xfrm>
          <a:prstGeom prst="borderCallout1">
            <a:avLst>
              <a:gd name="adj1" fmla="val 18750"/>
              <a:gd name="adj2" fmla="val -8333"/>
              <a:gd name="adj3" fmla="val 73624"/>
              <a:gd name="adj4" fmla="val -150303"/>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chemeClr val="tx1"/>
                </a:solidFill>
              </a:rPr>
              <a:t>Remark; </a:t>
            </a:r>
            <a:r>
              <a:rPr lang="ja-JP" altLang="en-US" sz="1200" dirty="0">
                <a:solidFill>
                  <a:schemeClr val="tx1"/>
                </a:solidFill>
              </a:rPr>
              <a:t>“</a:t>
            </a:r>
            <a:r>
              <a:rPr lang="en-US" sz="1200" dirty="0">
                <a:solidFill>
                  <a:schemeClr val="tx1"/>
                </a:solidFill>
              </a:rPr>
              <a:t>No</a:t>
            </a:r>
            <a:r>
              <a:rPr lang="ja-JP" altLang="en-US" sz="1200" dirty="0">
                <a:solidFill>
                  <a:schemeClr val="tx1"/>
                </a:solidFill>
              </a:rPr>
              <a:t>”</a:t>
            </a:r>
            <a:r>
              <a:rPr lang="en-US" sz="1200" dirty="0">
                <a:solidFill>
                  <a:schemeClr val="tx1"/>
                </a:solidFill>
              </a:rPr>
              <a:t> means that no certification is required but compliance is required</a:t>
            </a:r>
          </a:p>
        </p:txBody>
      </p:sp>
    </p:spTree>
    <p:extLst>
      <p:ext uri="{BB962C8B-B14F-4D97-AF65-F5344CB8AC3E}">
        <p14:creationId xmlns:p14="http://schemas.microsoft.com/office/powerpoint/2010/main" val="3415940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CF1FA93-63A4-484C-91D0-D11B50BA8F2A}" type="datetime1">
              <a:rPr lang="en-US" smtClean="0"/>
              <a:t>4/2/2014</a:t>
            </a:fld>
            <a:endParaRPr lang="en-US"/>
          </a:p>
        </p:txBody>
      </p:sp>
      <p:sp>
        <p:nvSpPr>
          <p:cNvPr id="5" name="Slide Number Placeholder 4"/>
          <p:cNvSpPr>
            <a:spLocks noGrp="1"/>
          </p:cNvSpPr>
          <p:nvPr>
            <p:ph type="sldNum" sz="quarter" idx="12"/>
          </p:nvPr>
        </p:nvSpPr>
        <p:spPr/>
        <p:txBody>
          <a:bodyPr/>
          <a:lstStyle/>
          <a:p>
            <a:fld id="{8189D6DB-0117-104E-A321-2F94E21D3259}" type="slidenum">
              <a:rPr lang="en-US" smtClean="0"/>
              <a:t>11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886834486"/>
              </p:ext>
            </p:extLst>
          </p:nvPr>
        </p:nvGraphicFramePr>
        <p:xfrm>
          <a:off x="457198" y="1898121"/>
          <a:ext cx="6028268" cy="1386945"/>
        </p:xfrm>
        <a:graphic>
          <a:graphicData uri="http://schemas.openxmlformats.org/drawingml/2006/table">
            <a:tbl>
              <a:tblPr firstRow="1" firstCol="1" bandRow="1">
                <a:tableStyleId>{5C22544A-7EE6-4342-B048-85BDC9FD1C3A}</a:tableStyleId>
              </a:tblPr>
              <a:tblGrid>
                <a:gridCol w="1507067"/>
                <a:gridCol w="1507067"/>
                <a:gridCol w="1507067"/>
                <a:gridCol w="1507067"/>
              </a:tblGrid>
              <a:tr h="277389">
                <a:tc>
                  <a:txBody>
                    <a:bodyPr/>
                    <a:lstStyle/>
                    <a:p>
                      <a:pPr marL="0" marR="0" algn="just">
                        <a:spcBef>
                          <a:spcPts val="0"/>
                        </a:spcBef>
                        <a:spcAft>
                          <a:spcPts val="0"/>
                        </a:spcAft>
                      </a:pPr>
                      <a:r>
                        <a:rPr lang="en-US" sz="1000" dirty="0">
                          <a:effectLst/>
                        </a:rPr>
                        <a:t>When</a:t>
                      </a:r>
                      <a:endParaRPr lang="en-US" sz="1050" dirty="0">
                        <a:effectLst/>
                        <a:latin typeface="Arial"/>
                        <a:ea typeface="Calibri"/>
                      </a:endParaRPr>
                    </a:p>
                  </a:txBody>
                  <a:tcPr marL="68580" marR="68580" marT="0" marB="0"/>
                </a:tc>
                <a:tc>
                  <a:txBody>
                    <a:bodyPr/>
                    <a:lstStyle/>
                    <a:p>
                      <a:pPr marL="0" marR="0" algn="just">
                        <a:spcBef>
                          <a:spcPts val="0"/>
                        </a:spcBef>
                        <a:spcAft>
                          <a:spcPts val="0"/>
                        </a:spcAft>
                      </a:pPr>
                      <a:r>
                        <a:rPr lang="en-US" sz="1000" dirty="0">
                          <a:effectLst/>
                        </a:rPr>
                        <a:t>Which</a:t>
                      </a:r>
                      <a:endParaRPr lang="en-US" sz="1050" dirty="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Where</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Who</a:t>
                      </a:r>
                      <a:endParaRPr lang="en-US" sz="1050">
                        <a:effectLst/>
                        <a:latin typeface="Arial"/>
                        <a:ea typeface="Calibri"/>
                      </a:endParaRPr>
                    </a:p>
                  </a:txBody>
                  <a:tcPr marL="68580" marR="68580" marT="0" marB="0"/>
                </a:tc>
              </a:tr>
              <a:tr h="277389">
                <a:tc>
                  <a:txBody>
                    <a:bodyPr/>
                    <a:lstStyle/>
                    <a:p>
                      <a:pPr marL="0" marR="0" algn="just">
                        <a:spcBef>
                          <a:spcPts val="0"/>
                        </a:spcBef>
                        <a:spcAft>
                          <a:spcPts val="0"/>
                        </a:spcAft>
                      </a:pPr>
                      <a:r>
                        <a:rPr lang="en-US" sz="1000">
                          <a:effectLst/>
                        </a:rPr>
                        <a:t>First product</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All applicable</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Authorized entity</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Brand holder</a:t>
                      </a:r>
                      <a:endParaRPr lang="en-US" sz="1050">
                        <a:effectLst/>
                        <a:latin typeface="Arial"/>
                        <a:ea typeface="Calibri"/>
                      </a:endParaRPr>
                    </a:p>
                  </a:txBody>
                  <a:tcPr marL="68580" marR="68580" marT="0" marB="0"/>
                </a:tc>
              </a:tr>
              <a:tr h="277389">
                <a:tc>
                  <a:txBody>
                    <a:bodyPr/>
                    <a:lstStyle/>
                    <a:p>
                      <a:pPr marL="0" marR="0" algn="just">
                        <a:spcBef>
                          <a:spcPts val="0"/>
                        </a:spcBef>
                        <a:spcAft>
                          <a:spcPts val="0"/>
                        </a:spcAft>
                      </a:pPr>
                      <a:r>
                        <a:rPr lang="en-US" sz="1000">
                          <a:effectLst/>
                        </a:rPr>
                        <a:t>New category</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All applicable</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Authorized entity</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Brand holder</a:t>
                      </a:r>
                      <a:endParaRPr lang="en-US" sz="1050">
                        <a:effectLst/>
                        <a:latin typeface="Arial"/>
                        <a:ea typeface="Calibri"/>
                      </a:endParaRPr>
                    </a:p>
                  </a:txBody>
                  <a:tcPr marL="68580" marR="68580" marT="0" marB="0"/>
                </a:tc>
              </a:tr>
              <a:tr h="277389">
                <a:tc>
                  <a:txBody>
                    <a:bodyPr/>
                    <a:lstStyle/>
                    <a:p>
                      <a:pPr marL="0" marR="0" algn="just">
                        <a:spcBef>
                          <a:spcPts val="0"/>
                        </a:spcBef>
                        <a:spcAft>
                          <a:spcPts val="0"/>
                        </a:spcAft>
                      </a:pPr>
                      <a:r>
                        <a:rPr lang="en-US" sz="1000">
                          <a:effectLst/>
                        </a:rPr>
                        <a:t>New service</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All applicable</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Authorized entity</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Brand holder</a:t>
                      </a:r>
                      <a:endParaRPr lang="en-US" sz="1050">
                        <a:effectLst/>
                        <a:latin typeface="Arial"/>
                        <a:ea typeface="Calibri"/>
                      </a:endParaRPr>
                    </a:p>
                  </a:txBody>
                  <a:tcPr marL="68580" marR="68580" marT="0" marB="0"/>
                </a:tc>
              </a:tr>
              <a:tr h="277389">
                <a:tc>
                  <a:txBody>
                    <a:bodyPr/>
                    <a:lstStyle/>
                    <a:p>
                      <a:pPr marL="0" marR="0" algn="just">
                        <a:spcBef>
                          <a:spcPts val="0"/>
                        </a:spcBef>
                        <a:spcAft>
                          <a:spcPts val="0"/>
                        </a:spcAft>
                      </a:pPr>
                      <a:r>
                        <a:rPr lang="en-US" sz="1000">
                          <a:effectLst/>
                        </a:rPr>
                        <a:t>New model</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All applicable</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a:effectLst/>
                        </a:rPr>
                        <a:t>Authorized entity</a:t>
                      </a:r>
                      <a:endParaRPr lang="en-US" sz="1050">
                        <a:effectLst/>
                        <a:latin typeface="Arial"/>
                        <a:ea typeface="Calibri"/>
                      </a:endParaRPr>
                    </a:p>
                  </a:txBody>
                  <a:tcPr marL="68580" marR="68580" marT="0" marB="0"/>
                </a:tc>
                <a:tc>
                  <a:txBody>
                    <a:bodyPr/>
                    <a:lstStyle/>
                    <a:p>
                      <a:pPr marL="0" marR="0" algn="just">
                        <a:spcBef>
                          <a:spcPts val="0"/>
                        </a:spcBef>
                        <a:spcAft>
                          <a:spcPts val="0"/>
                        </a:spcAft>
                      </a:pPr>
                      <a:r>
                        <a:rPr lang="en-US" sz="1000" dirty="0">
                          <a:effectLst/>
                        </a:rPr>
                        <a:t>Brand holder</a:t>
                      </a:r>
                      <a:endParaRPr lang="en-US" sz="1050" dirty="0">
                        <a:effectLst/>
                        <a:latin typeface="Arial"/>
                        <a:ea typeface="Calibri"/>
                      </a:endParaRPr>
                    </a:p>
                  </a:txBody>
                  <a:tcPr marL="68580" marR="68580" marT="0" marB="0"/>
                </a:tc>
              </a:tr>
            </a:tbl>
          </a:graphicData>
        </a:graphic>
      </p:graphicFrame>
      <p:sp>
        <p:nvSpPr>
          <p:cNvPr id="7" name="Rectangle 1"/>
          <p:cNvSpPr>
            <a:spLocks noChangeArrowheads="1"/>
          </p:cNvSpPr>
          <p:nvPr/>
        </p:nvSpPr>
        <p:spPr bwMode="auto">
          <a:xfrm>
            <a:off x="365655" y="144092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ja-JP" sz="1000" b="0" i="0" u="none" strike="noStrike" cap="none" normalizeH="0" baseline="0" dirty="0" smtClean="0">
                <a:ln>
                  <a:noFill/>
                </a:ln>
                <a:solidFill>
                  <a:schemeClr val="tx1"/>
                </a:solidFill>
                <a:effectLst/>
                <a:latin typeface="MS Gothic" pitchFamily="49" charset="-128"/>
                <a:ea typeface="MS Gothic" pitchFamily="49" charset="-128"/>
                <a:cs typeface="Arial" pitchFamily="34" charset="0"/>
              </a:rPr>
              <a:t>Example which only focuses on reliability.</a:t>
            </a:r>
            <a:endParaRPr kumimoji="0" lang="en-US" altLang="ja-JP"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Title 1"/>
          <p:cNvSpPr>
            <a:spLocks noGrp="1"/>
          </p:cNvSpPr>
          <p:nvPr>
            <p:ph type="title"/>
          </p:nvPr>
        </p:nvSpPr>
        <p:spPr/>
        <p:txBody>
          <a:bodyPr/>
          <a:lstStyle/>
          <a:p>
            <a:r>
              <a:rPr lang="en-US" sz="1800" u="sng" dirty="0"/>
              <a:t>Certification program have to be designed </a:t>
            </a:r>
            <a:r>
              <a:rPr lang="en-US" sz="1800" u="sng" dirty="0" smtClean="0"/>
              <a:t> for reliability </a:t>
            </a:r>
            <a:r>
              <a:rPr lang="en-US" sz="1800" u="sng" dirty="0"/>
              <a:t>and convenience</a:t>
            </a:r>
            <a:endParaRPr lang="en-US" sz="1800" dirty="0"/>
          </a:p>
        </p:txBody>
      </p:sp>
    </p:spTree>
    <p:extLst>
      <p:ext uri="{BB962C8B-B14F-4D97-AF65-F5344CB8AC3E}">
        <p14:creationId xmlns:p14="http://schemas.microsoft.com/office/powerpoint/2010/main" val="1851588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altLang="en-US" smtClean="0"/>
              <a:t>Interoperability As Part of Certification</a:t>
            </a:r>
          </a:p>
        </p:txBody>
      </p:sp>
      <p:sp>
        <p:nvSpPr>
          <p:cNvPr id="2" name="Subtitle 1"/>
          <p:cNvSpPr>
            <a:spLocks noGrp="1"/>
          </p:cNvSpPr>
          <p:nvPr>
            <p:ph type="subTitle" idx="1"/>
          </p:nvPr>
        </p:nvSpPr>
        <p:spPr/>
        <p:txBody>
          <a:bodyPr/>
          <a:lstStyle/>
          <a:p>
            <a:r>
              <a:rPr lang="en-US" dirty="0" smtClean="0"/>
              <a:t>Telis Kaleas</a:t>
            </a:r>
            <a:endParaRPr lang="en-US" dirty="0"/>
          </a:p>
        </p:txBody>
      </p:sp>
    </p:spTree>
    <p:extLst>
      <p:ext uri="{BB962C8B-B14F-4D97-AF65-F5344CB8AC3E}">
        <p14:creationId xmlns:p14="http://schemas.microsoft.com/office/powerpoint/2010/main" val="252669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Interoperability (IOP)</a:t>
            </a:r>
            <a:endParaRPr lang="en-US" dirty="0"/>
          </a:p>
        </p:txBody>
      </p:sp>
      <p:sp>
        <p:nvSpPr>
          <p:cNvPr id="4" name="Content Placeholder 1"/>
          <p:cNvSpPr txBox="1">
            <a:spLocks/>
          </p:cNvSpPr>
          <p:nvPr/>
        </p:nvSpPr>
        <p:spPr>
          <a:xfrm>
            <a:off x="194361" y="1323976"/>
            <a:ext cx="8574733" cy="3695699"/>
          </a:xfrm>
          <a:prstGeom prst="rect">
            <a:avLst/>
          </a:prstGeom>
        </p:spPr>
        <p:txBody>
          <a:bodyPr lIns="68589" tIns="34295" rIns="68589" bIns="34295"/>
          <a:lstStyle>
            <a:lvl1pPr marL="342900" indent="-342900" algn="l" defTabSz="914400" rtl="0" eaLnBrk="1" latinLnBrk="0" hangingPunct="1">
              <a:lnSpc>
                <a:spcPct val="95000"/>
              </a:lnSpc>
              <a:spcBef>
                <a:spcPct val="20000"/>
              </a:spcBef>
              <a:buFontTx/>
              <a:buBlip>
                <a:blip r:embed="rId2"/>
              </a:buBlip>
              <a:defRPr lang="en-US" sz="2400" kern="1200" dirty="0" smtClean="0">
                <a:solidFill>
                  <a:prstClr val="black">
                    <a:lumMod val="75000"/>
                    <a:lumOff val="25000"/>
                  </a:prstClr>
                </a:solidFill>
                <a:latin typeface="Qualcomm Office Regular"/>
                <a:ea typeface="+mn-ea"/>
                <a:cs typeface="Arial" pitchFamily="34" charset="0"/>
              </a:defRPr>
            </a:lvl1pPr>
            <a:lvl2pPr marL="742950" indent="-342900" algn="l" defTabSz="914400" rtl="0" eaLnBrk="1" latinLnBrk="0" hangingPunct="1">
              <a:lnSpc>
                <a:spcPct val="95000"/>
              </a:lnSpc>
              <a:spcBef>
                <a:spcPct val="20000"/>
              </a:spcBef>
              <a:buClr>
                <a:schemeClr val="accent5"/>
              </a:buClr>
              <a:buFont typeface="Calibre Regular" pitchFamily="34" charset="0"/>
              <a:buChar char="−"/>
              <a:defRPr lang="en-US" sz="2000" kern="1200" dirty="0" smtClean="0">
                <a:solidFill>
                  <a:prstClr val="black">
                    <a:lumMod val="75000"/>
                    <a:lumOff val="25000"/>
                  </a:prstClr>
                </a:solidFill>
                <a:latin typeface="Qualcomm Office Regular"/>
                <a:ea typeface="+mn-ea"/>
                <a:cs typeface="Arial" pitchFamily="34" charset="0"/>
              </a:defRPr>
            </a:lvl2pPr>
            <a:lvl3pPr marL="1028700" indent="-342900" algn="l" defTabSz="914400" rtl="0" eaLnBrk="1" latinLnBrk="0" hangingPunct="1">
              <a:lnSpc>
                <a:spcPct val="95000"/>
              </a:lnSpc>
              <a:spcBef>
                <a:spcPct val="20000"/>
              </a:spcBef>
              <a:buClr>
                <a:schemeClr val="accent5"/>
              </a:buClr>
              <a:buFont typeface="Calibre Regular" pitchFamily="34" charset="0"/>
              <a:buChar char="−"/>
              <a:defRPr lang="en-US" sz="1800" kern="1200" dirty="0" smtClean="0">
                <a:solidFill>
                  <a:prstClr val="black">
                    <a:lumMod val="75000"/>
                    <a:lumOff val="25000"/>
                  </a:prstClr>
                </a:solidFill>
                <a:latin typeface="Qualcomm Office Regular"/>
                <a:ea typeface="+mn-ea"/>
                <a:cs typeface="Arial" pitchFamily="34" charset="0"/>
              </a:defRPr>
            </a:lvl3pPr>
            <a:lvl4pPr marL="1314450" indent="-342900" algn="l" defTabSz="914400" rtl="0" eaLnBrk="1" latinLnBrk="0" hangingPunct="1">
              <a:lnSpc>
                <a:spcPct val="95000"/>
              </a:lnSpc>
              <a:spcBef>
                <a:spcPct val="20000"/>
              </a:spcBef>
              <a:buClr>
                <a:schemeClr val="accent5"/>
              </a:buClr>
              <a:buFont typeface="Calibre Regular" pitchFamily="34" charset="0"/>
              <a:buChar char="−"/>
              <a:defRPr lang="en-US" sz="1600" kern="1200" dirty="0" smtClean="0">
                <a:solidFill>
                  <a:prstClr val="black">
                    <a:lumMod val="75000"/>
                    <a:lumOff val="25000"/>
                  </a:prstClr>
                </a:solidFill>
                <a:latin typeface="Qualcomm Office Regular"/>
                <a:ea typeface="+mn-ea"/>
                <a:cs typeface="Arial" pitchFamily="34" charset="0"/>
              </a:defRPr>
            </a:lvl4pPr>
            <a:lvl5pPr marL="1600200" indent="-342900" algn="l" defTabSz="914400" rtl="0" eaLnBrk="1" latinLnBrk="0" hangingPunct="1">
              <a:lnSpc>
                <a:spcPct val="95000"/>
              </a:lnSpc>
              <a:spcBef>
                <a:spcPct val="20000"/>
              </a:spcBef>
              <a:buClr>
                <a:schemeClr val="accent5"/>
              </a:buClr>
              <a:buFont typeface="Calibre Regular" pitchFamily="34" charset="0"/>
              <a:buChar char="−"/>
              <a:defRPr lang="en-US" sz="1400" kern="1200" baseline="0" dirty="0" smtClean="0">
                <a:solidFill>
                  <a:prstClr val="black">
                    <a:lumMod val="75000"/>
                    <a:lumOff val="25000"/>
                  </a:prstClr>
                </a:solidFill>
                <a:latin typeface="Qualcomm Regular"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tx1"/>
                </a:solidFill>
              </a:rPr>
              <a:t>Primary purpose of IOP testing is to:</a:t>
            </a:r>
          </a:p>
          <a:p>
            <a:r>
              <a:rPr lang="en-US" dirty="0" smtClean="0">
                <a:solidFill>
                  <a:schemeClr val="tx1"/>
                </a:solidFill>
              </a:rPr>
              <a:t>Verify that one AllJoyn device from one vendor can interoperate with other vendors’  devices</a:t>
            </a:r>
            <a:endParaRPr lang="en-US" dirty="0" smtClean="0"/>
          </a:p>
          <a:p>
            <a:r>
              <a:rPr lang="en-US" dirty="0" smtClean="0">
                <a:solidFill>
                  <a:schemeClr val="tx1"/>
                </a:solidFill>
              </a:rPr>
              <a:t>Verify the end-to-end behavior of AllJoyn devices in</a:t>
            </a:r>
            <a:r>
              <a:rPr lang="en-US" dirty="0" smtClean="0"/>
              <a:t> </a:t>
            </a:r>
            <a:r>
              <a:rPr lang="en-US" dirty="0" smtClean="0">
                <a:solidFill>
                  <a:srgbClr val="C00000"/>
                </a:solidFill>
              </a:rPr>
              <a:t>actual operating conditions </a:t>
            </a:r>
            <a:r>
              <a:rPr lang="en-US" dirty="0" smtClean="0">
                <a:solidFill>
                  <a:schemeClr val="tx1"/>
                </a:solidFill>
              </a:rPr>
              <a:t>on real world  systems.</a:t>
            </a:r>
          </a:p>
          <a:p>
            <a:r>
              <a:rPr lang="en-US" altLang="en-US" dirty="0">
                <a:solidFill>
                  <a:srgbClr val="C00000"/>
                </a:solidFill>
              </a:rPr>
              <a:t>Interoperability procedures (specs) </a:t>
            </a:r>
            <a:r>
              <a:rPr lang="en-US" altLang="en-US" dirty="0">
                <a:solidFill>
                  <a:schemeClr val="tx1"/>
                </a:solidFill>
              </a:rPr>
              <a:t>are used during AllJoyn Alliance </a:t>
            </a:r>
            <a:r>
              <a:rPr lang="en-US" altLang="en-US" dirty="0" err="1">
                <a:solidFill>
                  <a:schemeClr val="tx1"/>
                </a:solidFill>
              </a:rPr>
              <a:t>Plugfests</a:t>
            </a:r>
            <a:r>
              <a:rPr lang="en-US" altLang="en-US" dirty="0">
                <a:solidFill>
                  <a:schemeClr val="tx1"/>
                </a:solidFill>
              </a:rPr>
              <a:t> (TBD) and are useful for identifying common </a:t>
            </a:r>
            <a:r>
              <a:rPr lang="en-US" altLang="en-US" dirty="0" smtClean="0">
                <a:solidFill>
                  <a:schemeClr val="tx1"/>
                </a:solidFill>
              </a:rPr>
              <a:t>issues and ambiguities.</a:t>
            </a:r>
            <a:endParaRPr lang="en-US" b="1" dirty="0"/>
          </a:p>
          <a:p>
            <a:endParaRPr lang="en-US" dirty="0" smtClean="0"/>
          </a:p>
        </p:txBody>
      </p:sp>
    </p:spTree>
    <p:extLst>
      <p:ext uri="{BB962C8B-B14F-4D97-AF65-F5344CB8AC3E}">
        <p14:creationId xmlns:p14="http://schemas.microsoft.com/office/powerpoint/2010/main" val="3547723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ltLang="en-US" smtClean="0"/>
              <a:t>What are we trying to solve?</a:t>
            </a:r>
          </a:p>
        </p:txBody>
      </p:sp>
      <p:sp>
        <p:nvSpPr>
          <p:cNvPr id="4099" name="Content Placeholder 2"/>
          <p:cNvSpPr>
            <a:spLocks noGrp="1"/>
          </p:cNvSpPr>
          <p:nvPr>
            <p:ph idx="1"/>
          </p:nvPr>
        </p:nvSpPr>
        <p:spPr/>
        <p:txBody>
          <a:bodyPr/>
          <a:lstStyle/>
          <a:p>
            <a:pPr eaLnBrk="1" hangingPunct="1"/>
            <a:r>
              <a:rPr lang="en-US" altLang="en-US" u="sng" dirty="0" smtClean="0"/>
              <a:t>Seemingly “Perfect Compliance would mean perfect Interoperability”</a:t>
            </a:r>
          </a:p>
          <a:p>
            <a:pPr eaLnBrk="1" hangingPunct="1"/>
            <a:r>
              <a:rPr lang="en-US" altLang="en-US" u="sng" dirty="0" smtClean="0"/>
              <a:t>Yet we all agree, “You can never really guarantee  Interoperability. ” </a:t>
            </a:r>
          </a:p>
          <a:p>
            <a:pPr eaLnBrk="1" hangingPunct="1"/>
            <a:r>
              <a:rPr lang="en-US" altLang="en-US" dirty="0" smtClean="0"/>
              <a:t>Our goal is to provide a program that provides the best chance of interoperability for certified devices. </a:t>
            </a:r>
          </a:p>
          <a:p>
            <a:pPr eaLnBrk="1" hangingPunct="1">
              <a:buFont typeface="Arial" charset="0"/>
              <a:buNone/>
            </a:pPr>
            <a:endParaRPr lang="en-US" altLang="en-US" dirty="0" smtClean="0"/>
          </a:p>
        </p:txBody>
      </p:sp>
    </p:spTree>
    <p:extLst>
      <p:ext uri="{BB962C8B-B14F-4D97-AF65-F5344CB8AC3E}">
        <p14:creationId xmlns:p14="http://schemas.microsoft.com/office/powerpoint/2010/main" val="1131162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7"/>
          <p:cNvSpPr>
            <a:spLocks noGrp="1"/>
          </p:cNvSpPr>
          <p:nvPr>
            <p:ph type="ctrTitle"/>
          </p:nvPr>
        </p:nvSpPr>
        <p:spPr/>
        <p:txBody>
          <a:bodyPr/>
          <a:lstStyle/>
          <a:p>
            <a:pPr eaLnBrk="1" hangingPunct="1"/>
            <a:r>
              <a:rPr lang="en-US" altLang="en-US" smtClean="0"/>
              <a:t>Designing our Program</a:t>
            </a:r>
          </a:p>
        </p:txBody>
      </p:sp>
      <p:sp>
        <p:nvSpPr>
          <p:cNvPr id="9" name="Subtitle 8"/>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en-US" dirty="0" smtClean="0"/>
              <a:t>Finding the Best Compromise</a:t>
            </a:r>
            <a:endParaRPr lang="en-US" dirty="0"/>
          </a:p>
        </p:txBody>
      </p:sp>
    </p:spTree>
    <p:extLst>
      <p:ext uri="{BB962C8B-B14F-4D97-AF65-F5344CB8AC3E}">
        <p14:creationId xmlns:p14="http://schemas.microsoft.com/office/powerpoint/2010/main" val="1113957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en-US" dirty="0" smtClean="0"/>
              <a:t>Ways to increase IOP</a:t>
            </a:r>
          </a:p>
        </p:txBody>
      </p:sp>
      <p:sp>
        <p:nvSpPr>
          <p:cNvPr id="3" name="Content Placeholder 2"/>
          <p:cNvSpPr>
            <a:spLocks noGrp="1"/>
          </p:cNvSpPr>
          <p:nvPr>
            <p:ph idx="1"/>
          </p:nvPr>
        </p:nvSpPr>
        <p:spPr/>
        <p:txBody>
          <a:bodyPr rtlCol="0">
            <a:normAutofit fontScale="92500" lnSpcReduction="20000"/>
          </a:bodyPr>
          <a:lstStyle/>
          <a:p>
            <a:pPr>
              <a:buFont typeface="Arial" pitchFamily="34" charset="0"/>
              <a:buChar char="•"/>
              <a:defRPr/>
            </a:pPr>
            <a:r>
              <a:rPr lang="en-US" altLang="en-US" dirty="0"/>
              <a:t>The Role of IOP </a:t>
            </a:r>
            <a:r>
              <a:rPr lang="en-US" altLang="en-US" dirty="0" smtClean="0"/>
              <a:t>Events</a:t>
            </a:r>
          </a:p>
          <a:p>
            <a:pPr lvl="1">
              <a:buFont typeface="Arial" pitchFamily="34" charset="0"/>
              <a:buChar char="–"/>
              <a:defRPr/>
            </a:pPr>
            <a:r>
              <a:rPr lang="en-US" dirty="0"/>
              <a:t>IOP issues should be found during this event.</a:t>
            </a:r>
          </a:p>
          <a:p>
            <a:pPr lvl="1">
              <a:buFont typeface="Arial" pitchFamily="34" charset="0"/>
              <a:buChar char="–"/>
              <a:defRPr/>
            </a:pPr>
            <a:r>
              <a:rPr lang="en-US" dirty="0" smtClean="0"/>
              <a:t>Issue reports from these events identify procedures ambiguity problems.</a:t>
            </a:r>
          </a:p>
          <a:p>
            <a:pPr eaLnBrk="1" fontAlgn="auto" hangingPunct="1">
              <a:spcAft>
                <a:spcPts val="0"/>
              </a:spcAft>
              <a:buFont typeface="Arial" pitchFamily="34" charset="0"/>
              <a:buChar char="•"/>
              <a:defRPr/>
            </a:pPr>
            <a:r>
              <a:rPr lang="en-US" dirty="0" smtClean="0"/>
              <a:t>Addition of Conformance Tests</a:t>
            </a:r>
          </a:p>
          <a:p>
            <a:pPr lvl="1" eaLnBrk="1" fontAlgn="auto" hangingPunct="1">
              <a:spcAft>
                <a:spcPts val="0"/>
              </a:spcAft>
              <a:buFont typeface="Arial" pitchFamily="34" charset="0"/>
              <a:buChar char="–"/>
              <a:defRPr/>
            </a:pPr>
            <a:r>
              <a:rPr lang="en-US" dirty="0" smtClean="0"/>
              <a:t>As failures are found at Interop Events or elsewhere new interoperability procedures will be added. </a:t>
            </a:r>
          </a:p>
          <a:p>
            <a:pPr lvl="1" eaLnBrk="1" fontAlgn="auto" hangingPunct="1">
              <a:spcAft>
                <a:spcPts val="0"/>
              </a:spcAft>
              <a:buFont typeface="Arial" pitchFamily="34" charset="0"/>
              <a:buChar char="–"/>
              <a:defRPr/>
            </a:pPr>
            <a:r>
              <a:rPr lang="en-US" dirty="0" smtClean="0"/>
              <a:t>The Test Tools should be constantly evolving with these updates. </a:t>
            </a:r>
          </a:p>
          <a:p>
            <a:pPr eaLnBrk="1" fontAlgn="auto" hangingPunct="1">
              <a:spcAft>
                <a:spcPts val="0"/>
              </a:spcAft>
              <a:buFont typeface="Arial" pitchFamily="34" charset="0"/>
              <a:buChar char="•"/>
              <a:defRPr/>
            </a:pPr>
            <a:r>
              <a:rPr lang="en-US" dirty="0" smtClean="0"/>
              <a:t>Are there other ways outside of the Cert process to improve IOP?</a:t>
            </a:r>
          </a:p>
        </p:txBody>
      </p:sp>
    </p:spTree>
    <p:extLst>
      <p:ext uri="{BB962C8B-B14F-4D97-AF65-F5344CB8AC3E}">
        <p14:creationId xmlns:p14="http://schemas.microsoft.com/office/powerpoint/2010/main" val="1351176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n-US" smtClean="0"/>
              <a:t>Maintaining the IOP Test Bed</a:t>
            </a:r>
          </a:p>
        </p:txBody>
      </p:sp>
      <p:sp>
        <p:nvSpPr>
          <p:cNvPr id="3" name="Content Placeholder 2"/>
          <p:cNvSpPr>
            <a:spLocks noGrp="1"/>
          </p:cNvSpPr>
          <p:nvPr>
            <p:ph idx="1"/>
          </p:nvPr>
        </p:nvSpPr>
        <p:spPr/>
        <p:txBody>
          <a:bodyPr rtlCol="0">
            <a:normAutofit fontScale="77500" lnSpcReduction="20000"/>
          </a:bodyPr>
          <a:lstStyle/>
          <a:p>
            <a:pPr eaLnBrk="1" fontAlgn="auto" hangingPunct="1">
              <a:spcAft>
                <a:spcPts val="0"/>
              </a:spcAft>
              <a:buFont typeface="Arial" pitchFamily="34" charset="0"/>
              <a:buChar char="•"/>
              <a:defRPr/>
            </a:pPr>
            <a:r>
              <a:rPr lang="en-US" dirty="0" smtClean="0"/>
              <a:t>What do you do when the test bed devices are shown to be non-compliant.</a:t>
            </a:r>
          </a:p>
          <a:p>
            <a:pPr lvl="1" eaLnBrk="1" fontAlgn="auto" hangingPunct="1">
              <a:spcAft>
                <a:spcPts val="0"/>
              </a:spcAft>
              <a:buFont typeface="Arial" pitchFamily="34" charset="0"/>
              <a:buChar char="–"/>
              <a:defRPr/>
            </a:pPr>
            <a:r>
              <a:rPr lang="en-US" dirty="0" smtClean="0"/>
              <a:t>Who is responsible for maintaining the devices. </a:t>
            </a:r>
          </a:p>
          <a:p>
            <a:pPr lvl="1" eaLnBrk="1" fontAlgn="auto" hangingPunct="1">
              <a:spcAft>
                <a:spcPts val="0"/>
              </a:spcAft>
              <a:buFont typeface="Arial" pitchFamily="34" charset="0"/>
              <a:buChar char="–"/>
              <a:defRPr/>
            </a:pPr>
            <a:r>
              <a:rPr lang="en-US" dirty="0" smtClean="0"/>
              <a:t>Updates, software fixes etc. </a:t>
            </a:r>
          </a:p>
          <a:p>
            <a:pPr eaLnBrk="1" fontAlgn="auto" hangingPunct="1">
              <a:spcAft>
                <a:spcPts val="0"/>
              </a:spcAft>
              <a:buFont typeface="Arial" pitchFamily="34" charset="0"/>
              <a:buChar char="•"/>
              <a:defRPr/>
            </a:pPr>
            <a:r>
              <a:rPr lang="en-US" dirty="0" smtClean="0"/>
              <a:t>How long does it take to get enough devices to launch Interop Events.</a:t>
            </a:r>
          </a:p>
          <a:p>
            <a:pPr eaLnBrk="1" fontAlgn="auto" hangingPunct="1">
              <a:spcAft>
                <a:spcPts val="0"/>
              </a:spcAft>
              <a:buFont typeface="Arial" pitchFamily="34" charset="0"/>
              <a:buChar char="•"/>
              <a:defRPr/>
            </a:pPr>
            <a:r>
              <a:rPr lang="en-US" dirty="0" smtClean="0"/>
              <a:t>We have limited control of “Real Devices”</a:t>
            </a:r>
          </a:p>
          <a:p>
            <a:pPr lvl="1" eaLnBrk="1" fontAlgn="auto" hangingPunct="1">
              <a:spcAft>
                <a:spcPts val="0"/>
              </a:spcAft>
              <a:buFont typeface="Arial" pitchFamily="34" charset="0"/>
              <a:buChar char="–"/>
              <a:defRPr/>
            </a:pPr>
            <a:r>
              <a:rPr lang="en-US" dirty="0" smtClean="0"/>
              <a:t>Can only test main path (no corner cases)</a:t>
            </a:r>
          </a:p>
          <a:p>
            <a:pPr lvl="1" eaLnBrk="1" fontAlgn="auto" hangingPunct="1">
              <a:spcAft>
                <a:spcPts val="0"/>
              </a:spcAft>
              <a:buFont typeface="Arial" pitchFamily="34" charset="0"/>
              <a:buChar char="–"/>
              <a:defRPr/>
            </a:pPr>
            <a:r>
              <a:rPr lang="en-US" dirty="0" smtClean="0"/>
              <a:t>Limited ability to recreate scenarios</a:t>
            </a:r>
          </a:p>
          <a:p>
            <a:pPr eaLnBrk="1" fontAlgn="auto" hangingPunct="1">
              <a:spcAft>
                <a:spcPts val="0"/>
              </a:spcAft>
              <a:buFont typeface="Arial" pitchFamily="34" charset="0"/>
              <a:buChar char="•"/>
              <a:defRPr/>
            </a:pPr>
            <a:r>
              <a:rPr lang="en-US" dirty="0" smtClean="0"/>
              <a:t>Could we use the Device Simulators as our Golden Units (Devices) initially?</a:t>
            </a:r>
          </a:p>
          <a:p>
            <a:pPr lvl="1" eaLnBrk="1" fontAlgn="auto" hangingPunct="1">
              <a:spcAft>
                <a:spcPts val="0"/>
              </a:spcAft>
              <a:buFont typeface="Arial" pitchFamily="34" charset="0"/>
              <a:buChar char="–"/>
              <a:defRPr/>
            </a:pPr>
            <a:r>
              <a:rPr lang="en-US" dirty="0" smtClean="0"/>
              <a:t>We control and maintain these.</a:t>
            </a:r>
            <a:endParaRPr lang="en-US" dirty="0"/>
          </a:p>
        </p:txBody>
      </p:sp>
    </p:spTree>
    <p:extLst>
      <p:ext uri="{BB962C8B-B14F-4D97-AF65-F5344CB8AC3E}">
        <p14:creationId xmlns:p14="http://schemas.microsoft.com/office/powerpoint/2010/main" val="1831584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en-US" dirty="0" smtClean="0"/>
              <a:t>Interop Attendance</a:t>
            </a:r>
          </a:p>
        </p:txBody>
      </p:sp>
      <p:sp>
        <p:nvSpPr>
          <p:cNvPr id="15363" name="Content Placeholder 2"/>
          <p:cNvSpPr>
            <a:spLocks noGrp="1"/>
          </p:cNvSpPr>
          <p:nvPr>
            <p:ph idx="1"/>
          </p:nvPr>
        </p:nvSpPr>
        <p:spPr/>
        <p:txBody>
          <a:bodyPr/>
          <a:lstStyle/>
          <a:p>
            <a:pPr eaLnBrk="1" hangingPunct="1"/>
            <a:r>
              <a:rPr lang="en-US" altLang="en-US" sz="2400" dirty="0" smtClean="0"/>
              <a:t>Must attend with same device that will be certified. </a:t>
            </a:r>
          </a:p>
          <a:p>
            <a:pPr eaLnBrk="1" hangingPunct="1"/>
            <a:r>
              <a:rPr lang="en-US" altLang="en-US" sz="2400" dirty="0" smtClean="0"/>
              <a:t>Benefits:</a:t>
            </a:r>
          </a:p>
          <a:p>
            <a:pPr lvl="1" eaLnBrk="1" hangingPunct="1"/>
            <a:r>
              <a:rPr lang="en-US" altLang="en-US" sz="2000" dirty="0" smtClean="0"/>
              <a:t>Promotes the Interop program</a:t>
            </a:r>
          </a:p>
          <a:p>
            <a:pPr lvl="1" eaLnBrk="1" hangingPunct="1"/>
            <a:r>
              <a:rPr lang="en-US" altLang="en-US" sz="2000" dirty="0" smtClean="0"/>
              <a:t>Allows more complex interoperability procedures to be run. </a:t>
            </a:r>
          </a:p>
          <a:p>
            <a:pPr lvl="1" eaLnBrk="1" hangingPunct="1"/>
            <a:r>
              <a:rPr lang="en-US" altLang="en-US" sz="2000" dirty="0" smtClean="0"/>
              <a:t>Find interoperability problems</a:t>
            </a:r>
          </a:p>
        </p:txBody>
      </p:sp>
    </p:spTree>
    <p:extLst>
      <p:ext uri="{BB962C8B-B14F-4D97-AF65-F5344CB8AC3E}">
        <p14:creationId xmlns:p14="http://schemas.microsoft.com/office/powerpoint/2010/main" val="2411886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7"/>
          <p:cNvSpPr>
            <a:spLocks noGrp="1"/>
          </p:cNvSpPr>
          <p:nvPr>
            <p:ph type="ctrTitle"/>
          </p:nvPr>
        </p:nvSpPr>
        <p:spPr/>
        <p:txBody>
          <a:bodyPr/>
          <a:lstStyle/>
          <a:p>
            <a:pPr eaLnBrk="1" hangingPunct="1"/>
            <a:r>
              <a:rPr lang="en-US" altLang="en-US" smtClean="0"/>
              <a:t>Summary of Proposal</a:t>
            </a:r>
          </a:p>
        </p:txBody>
      </p:sp>
      <p:sp>
        <p:nvSpPr>
          <p:cNvPr id="9" name="Subtitle 8"/>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en-US" dirty="0"/>
          </a:p>
        </p:txBody>
      </p:sp>
    </p:spTree>
    <p:extLst>
      <p:ext uri="{BB962C8B-B14F-4D97-AF65-F5344CB8AC3E}">
        <p14:creationId xmlns:p14="http://schemas.microsoft.com/office/powerpoint/2010/main" val="314997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Antitrust Compliance Notice</a:t>
            </a:r>
            <a:endParaRPr lang="en-US" dirty="0"/>
          </a:p>
        </p:txBody>
      </p:sp>
      <p:sp>
        <p:nvSpPr>
          <p:cNvPr id="3" name="Text Placeholder 2"/>
          <p:cNvSpPr>
            <a:spLocks noGrp="1"/>
          </p:cNvSpPr>
          <p:nvPr>
            <p:ph type="body" idx="1"/>
          </p:nvPr>
        </p:nvSpPr>
        <p:spPr/>
        <p:txBody>
          <a:bodyPr>
            <a:normAutofit fontScale="92500" lnSpcReduction="10000"/>
          </a:bodyPr>
          <a:lstStyle/>
          <a:p>
            <a:r>
              <a:rPr lang="en-US" sz="1800" dirty="0"/>
              <a:t>AllSeen Alliance meetings involve participation by industry competitors, and it is the intention of AllSeen Alliance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  </a:t>
            </a:r>
          </a:p>
          <a:p>
            <a:endParaRPr lang="en-US" sz="1800" dirty="0"/>
          </a:p>
          <a:p>
            <a:r>
              <a:rPr lang="en-US" sz="1800" dirty="0"/>
              <a:t>Examples of types of actions that are prohibited at AllSeen Alliance meetings and in connection with AllSeen Alliance activities are described in the AllSeen Alliance Antitrust Policy. If you have questions about these matters, please contact your company counsel, or if you are a member of AllSeen Alliance, feel free to contact Lee </a:t>
            </a:r>
            <a:r>
              <a:rPr lang="en-US" sz="1800" dirty="0" err="1"/>
              <a:t>Gesmer</a:t>
            </a:r>
            <a:r>
              <a:rPr lang="en-US" sz="1800" dirty="0"/>
              <a:t> or Andrew </a:t>
            </a:r>
            <a:r>
              <a:rPr lang="en-US" sz="1800" dirty="0" err="1"/>
              <a:t>Updegrove</a:t>
            </a:r>
            <a:r>
              <a:rPr lang="en-US" sz="1800" dirty="0"/>
              <a:t>, of the firm of </a:t>
            </a:r>
            <a:r>
              <a:rPr lang="en-US" sz="1800" dirty="0" err="1"/>
              <a:t>Gesmer</a:t>
            </a:r>
            <a:r>
              <a:rPr lang="en-US" sz="1800" dirty="0"/>
              <a:t> </a:t>
            </a:r>
            <a:r>
              <a:rPr lang="en-US" sz="1800" dirty="0" err="1"/>
              <a:t>Updegrove</a:t>
            </a:r>
            <a:r>
              <a:rPr lang="en-US" sz="1800" dirty="0"/>
              <a:t> LLP, which provides legal counsel to AllSeen Alliance.</a:t>
            </a:r>
          </a:p>
          <a:p>
            <a:endParaRPr lang="en-US" sz="1800" dirty="0"/>
          </a:p>
        </p:txBody>
      </p:sp>
      <p:sp>
        <p:nvSpPr>
          <p:cNvPr id="4" name="Date Placeholder 3"/>
          <p:cNvSpPr>
            <a:spLocks noGrp="1"/>
          </p:cNvSpPr>
          <p:nvPr>
            <p:ph type="dt" idx="10"/>
          </p:nvPr>
        </p:nvSpPr>
        <p:spPr/>
        <p:txBody>
          <a:bodyPr/>
          <a:lstStyle/>
          <a:p>
            <a:r>
              <a:rPr lang="en-US" smtClean="0"/>
              <a:t>7 January 2014</a:t>
            </a:r>
            <a:endParaRPr lang="en-US"/>
          </a:p>
        </p:txBody>
      </p:sp>
      <p:sp>
        <p:nvSpPr>
          <p:cNvPr id="5" name="Footer Placeholder 4"/>
          <p:cNvSpPr>
            <a:spLocks noGrp="1"/>
          </p:cNvSpPr>
          <p:nvPr>
            <p:ph type="ftr" idx="11"/>
          </p:nvPr>
        </p:nvSpPr>
        <p:spPr/>
        <p:txBody>
          <a:bodyPr/>
          <a:lstStyle/>
          <a:p>
            <a:r>
              <a:rPr lang="en-US" smtClean="0"/>
              <a:t>AllSeen Alliance Confidential</a:t>
            </a:r>
            <a:endParaRPr lang="en-US"/>
          </a:p>
        </p:txBody>
      </p:sp>
      <p:sp>
        <p:nvSpPr>
          <p:cNvPr id="6" name="Slide Number Placeholder 5"/>
          <p:cNvSpPr>
            <a:spLocks noGrp="1"/>
          </p:cNvSpPr>
          <p:nvPr>
            <p:ph type="sldNum" sz="quarter" idx="4294967295"/>
          </p:nvPr>
        </p:nvSpPr>
        <p:spPr>
          <a:xfrm>
            <a:off x="6553200" y="4767263"/>
            <a:ext cx="2133600" cy="273844"/>
          </a:xfrm>
          <a:prstGeom prst="rect">
            <a:avLst/>
          </a:prstGeom>
        </p:spPr>
        <p:txBody>
          <a:bodyPr/>
          <a:lstStyle/>
          <a:p>
            <a:fld id="{F643D236-BE8D-984D-8AA2-FB20CCD9AE6B}" type="slidenum">
              <a:rPr lang="en-US" smtClean="0"/>
              <a:t>2</a:t>
            </a:fld>
            <a:endParaRPr lang="en-US" dirty="0"/>
          </a:p>
        </p:txBody>
      </p:sp>
    </p:spTree>
    <p:extLst>
      <p:ext uri="{BB962C8B-B14F-4D97-AF65-F5344CB8AC3E}">
        <p14:creationId xmlns:p14="http://schemas.microsoft.com/office/powerpoint/2010/main" val="59376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smtClean="0"/>
              <a:t>Proposal</a:t>
            </a:r>
          </a:p>
        </p:txBody>
      </p:sp>
      <p:sp>
        <p:nvSpPr>
          <p:cNvPr id="12291" name="Content Placeholder 2"/>
          <p:cNvSpPr>
            <a:spLocks noGrp="1"/>
          </p:cNvSpPr>
          <p:nvPr>
            <p:ph idx="1"/>
          </p:nvPr>
        </p:nvSpPr>
        <p:spPr/>
        <p:txBody>
          <a:bodyPr>
            <a:normAutofit fontScale="92500" lnSpcReduction="20000"/>
          </a:bodyPr>
          <a:lstStyle/>
          <a:p>
            <a:pPr eaLnBrk="1" hangingPunct="1"/>
            <a:r>
              <a:rPr lang="en-US" altLang="en-US" sz="2400" dirty="0" smtClean="0"/>
              <a:t>Basic Interoperability Procedures will be defined and be part of the Certification process.</a:t>
            </a:r>
          </a:p>
          <a:p>
            <a:pPr eaLnBrk="1" hangingPunct="1"/>
            <a:r>
              <a:rPr lang="en-US" altLang="en-US" sz="2400" dirty="0" smtClean="0"/>
              <a:t>The Procedures will test the core functionality of the device under test.</a:t>
            </a:r>
          </a:p>
          <a:p>
            <a:pPr eaLnBrk="1" hangingPunct="1"/>
            <a:r>
              <a:rPr lang="en-US" altLang="en-US" sz="2400" dirty="0" smtClean="0"/>
              <a:t>These procedures will be limited to normative behavior. (No error cases, no negative test cases)</a:t>
            </a:r>
          </a:p>
          <a:p>
            <a:pPr eaLnBrk="1" hangingPunct="1"/>
            <a:r>
              <a:rPr lang="en-US" altLang="en-US" sz="2400" dirty="0" smtClean="0"/>
              <a:t>DUT will have to pass the interoperability procedures against X other devices compatible with the same device specialization. </a:t>
            </a:r>
          </a:p>
          <a:p>
            <a:pPr eaLnBrk="1" hangingPunct="1"/>
            <a:r>
              <a:rPr lang="en-US" altLang="en-US" sz="2400" dirty="0" smtClean="0"/>
              <a:t>Attendance at a Interop Event prior to certification with the device is required ??.</a:t>
            </a:r>
          </a:p>
        </p:txBody>
      </p:sp>
    </p:spTree>
    <p:extLst>
      <p:ext uri="{BB962C8B-B14F-4D97-AF65-F5344CB8AC3E}">
        <p14:creationId xmlns:p14="http://schemas.microsoft.com/office/powerpoint/2010/main" val="3173790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57" y="205979"/>
            <a:ext cx="9035143" cy="857250"/>
          </a:xfrm>
        </p:spPr>
        <p:txBody>
          <a:bodyPr/>
          <a:lstStyle/>
          <a:p>
            <a:r>
              <a:rPr lang="en-US" dirty="0" err="1" smtClean="0"/>
              <a:t>AllSeen</a:t>
            </a:r>
            <a:r>
              <a:rPr lang="en-US" dirty="0" smtClean="0"/>
              <a:t> Alliance Resources </a:t>
            </a:r>
            <a:r>
              <a:rPr lang="en-US" dirty="0"/>
              <a:t>for </a:t>
            </a:r>
            <a:r>
              <a:rPr lang="en-US" dirty="0" smtClean="0"/>
              <a:t>IOP</a:t>
            </a:r>
            <a:endParaRPr lang="en-US" dirty="0"/>
          </a:p>
        </p:txBody>
      </p:sp>
      <p:sp>
        <p:nvSpPr>
          <p:cNvPr id="4" name="Content Placeholder 1"/>
          <p:cNvSpPr txBox="1">
            <a:spLocks/>
          </p:cNvSpPr>
          <p:nvPr/>
        </p:nvSpPr>
        <p:spPr>
          <a:xfrm>
            <a:off x="227018" y="956583"/>
            <a:ext cx="8574733" cy="3990974"/>
          </a:xfrm>
          <a:prstGeom prst="rect">
            <a:avLst/>
          </a:prstGeom>
        </p:spPr>
        <p:txBody>
          <a:bodyPr lIns="68589" tIns="34295" rIns="68589" bIns="34295"/>
          <a:lstStyle>
            <a:lvl1pPr marL="342900" indent="-342900" algn="l" defTabSz="914400" rtl="0" eaLnBrk="1" latinLnBrk="0" hangingPunct="1">
              <a:lnSpc>
                <a:spcPct val="95000"/>
              </a:lnSpc>
              <a:spcBef>
                <a:spcPct val="20000"/>
              </a:spcBef>
              <a:buFontTx/>
              <a:buBlip>
                <a:blip r:embed="rId2"/>
              </a:buBlip>
              <a:defRPr lang="en-US" sz="2400" kern="1200" dirty="0" smtClean="0">
                <a:solidFill>
                  <a:prstClr val="black">
                    <a:lumMod val="75000"/>
                    <a:lumOff val="25000"/>
                  </a:prstClr>
                </a:solidFill>
                <a:latin typeface="Qualcomm Office Regular"/>
                <a:ea typeface="+mn-ea"/>
                <a:cs typeface="Arial" pitchFamily="34" charset="0"/>
              </a:defRPr>
            </a:lvl1pPr>
            <a:lvl2pPr marL="742950" indent="-342900" algn="l" defTabSz="914400" rtl="0" eaLnBrk="1" latinLnBrk="0" hangingPunct="1">
              <a:lnSpc>
                <a:spcPct val="95000"/>
              </a:lnSpc>
              <a:spcBef>
                <a:spcPct val="20000"/>
              </a:spcBef>
              <a:buClr>
                <a:schemeClr val="accent5"/>
              </a:buClr>
              <a:buFont typeface="Calibre Regular" pitchFamily="34" charset="0"/>
              <a:buChar char="−"/>
              <a:defRPr lang="en-US" sz="2000" kern="1200" dirty="0" smtClean="0">
                <a:solidFill>
                  <a:prstClr val="black">
                    <a:lumMod val="75000"/>
                    <a:lumOff val="25000"/>
                  </a:prstClr>
                </a:solidFill>
                <a:latin typeface="Qualcomm Office Regular"/>
                <a:ea typeface="+mn-ea"/>
                <a:cs typeface="Arial" pitchFamily="34" charset="0"/>
              </a:defRPr>
            </a:lvl2pPr>
            <a:lvl3pPr marL="1028700" indent="-342900" algn="l" defTabSz="914400" rtl="0" eaLnBrk="1" latinLnBrk="0" hangingPunct="1">
              <a:lnSpc>
                <a:spcPct val="95000"/>
              </a:lnSpc>
              <a:spcBef>
                <a:spcPct val="20000"/>
              </a:spcBef>
              <a:buClr>
                <a:schemeClr val="accent5"/>
              </a:buClr>
              <a:buFont typeface="Calibre Regular" pitchFamily="34" charset="0"/>
              <a:buChar char="−"/>
              <a:defRPr lang="en-US" sz="1800" kern="1200" dirty="0" smtClean="0">
                <a:solidFill>
                  <a:prstClr val="black">
                    <a:lumMod val="75000"/>
                    <a:lumOff val="25000"/>
                  </a:prstClr>
                </a:solidFill>
                <a:latin typeface="Qualcomm Office Regular"/>
                <a:ea typeface="+mn-ea"/>
                <a:cs typeface="Arial" pitchFamily="34" charset="0"/>
              </a:defRPr>
            </a:lvl3pPr>
            <a:lvl4pPr marL="1314450" indent="-342900" algn="l" defTabSz="914400" rtl="0" eaLnBrk="1" latinLnBrk="0" hangingPunct="1">
              <a:lnSpc>
                <a:spcPct val="95000"/>
              </a:lnSpc>
              <a:spcBef>
                <a:spcPct val="20000"/>
              </a:spcBef>
              <a:buClr>
                <a:schemeClr val="accent5"/>
              </a:buClr>
              <a:buFont typeface="Calibre Regular" pitchFamily="34" charset="0"/>
              <a:buChar char="−"/>
              <a:defRPr lang="en-US" sz="1600" kern="1200" dirty="0" smtClean="0">
                <a:solidFill>
                  <a:prstClr val="black">
                    <a:lumMod val="75000"/>
                    <a:lumOff val="25000"/>
                  </a:prstClr>
                </a:solidFill>
                <a:latin typeface="Qualcomm Office Regular"/>
                <a:ea typeface="+mn-ea"/>
                <a:cs typeface="Arial" pitchFamily="34" charset="0"/>
              </a:defRPr>
            </a:lvl4pPr>
            <a:lvl5pPr marL="1600200" indent="-342900" algn="l" defTabSz="914400" rtl="0" eaLnBrk="1" latinLnBrk="0" hangingPunct="1">
              <a:lnSpc>
                <a:spcPct val="95000"/>
              </a:lnSpc>
              <a:spcBef>
                <a:spcPct val="20000"/>
              </a:spcBef>
              <a:buClr>
                <a:schemeClr val="accent5"/>
              </a:buClr>
              <a:buFont typeface="Calibre Regular" pitchFamily="34" charset="0"/>
              <a:buChar char="−"/>
              <a:defRPr lang="en-US" sz="1400" kern="1200" baseline="0" dirty="0" smtClean="0">
                <a:solidFill>
                  <a:prstClr val="black">
                    <a:lumMod val="75000"/>
                    <a:lumOff val="25000"/>
                  </a:prstClr>
                </a:solidFill>
                <a:latin typeface="Qualcomm Regular"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chemeClr val="tx1"/>
                </a:solidFill>
              </a:rPr>
              <a:t>Technical </a:t>
            </a:r>
            <a:r>
              <a:rPr lang="en-US" dirty="0">
                <a:solidFill>
                  <a:schemeClr val="tx1"/>
                </a:solidFill>
              </a:rPr>
              <a:t>Committee </a:t>
            </a:r>
            <a:r>
              <a:rPr lang="en-US" dirty="0" smtClean="0">
                <a:solidFill>
                  <a:schemeClr val="tx1"/>
                </a:solidFill>
              </a:rPr>
              <a:t>for  </a:t>
            </a:r>
            <a:r>
              <a:rPr lang="en-US" dirty="0" err="1" smtClean="0">
                <a:solidFill>
                  <a:schemeClr val="tx1"/>
                </a:solidFill>
              </a:rPr>
              <a:t>Interop</a:t>
            </a:r>
            <a:r>
              <a:rPr lang="en-US" dirty="0" smtClean="0">
                <a:solidFill>
                  <a:schemeClr val="tx1"/>
                </a:solidFill>
              </a:rPr>
              <a:t> Testing Methods</a:t>
            </a:r>
          </a:p>
          <a:p>
            <a:pPr lvl="1"/>
            <a:r>
              <a:rPr lang="en-US" dirty="0" smtClean="0">
                <a:solidFill>
                  <a:schemeClr val="tx1"/>
                </a:solidFill>
              </a:rPr>
              <a:t>Development of methodologies, techniques and languages</a:t>
            </a:r>
          </a:p>
          <a:p>
            <a:pPr lvl="1"/>
            <a:r>
              <a:rPr lang="en-US" dirty="0" smtClean="0">
                <a:solidFill>
                  <a:schemeClr val="tx1"/>
                </a:solidFill>
              </a:rPr>
              <a:t>Development </a:t>
            </a:r>
            <a:r>
              <a:rPr lang="en-US" dirty="0">
                <a:solidFill>
                  <a:schemeClr val="tx1"/>
                </a:solidFill>
              </a:rPr>
              <a:t>of </a:t>
            </a:r>
            <a:r>
              <a:rPr lang="en-US" dirty="0" smtClean="0">
                <a:solidFill>
                  <a:schemeClr val="tx1"/>
                </a:solidFill>
              </a:rPr>
              <a:t>Interoperability procedures (specs)</a:t>
            </a:r>
            <a:endParaRPr lang="en-US" dirty="0">
              <a:solidFill>
                <a:schemeClr val="tx1"/>
              </a:solidFill>
            </a:endParaRPr>
          </a:p>
          <a:p>
            <a:r>
              <a:rPr lang="en-US" dirty="0" err="1" smtClean="0">
                <a:solidFill>
                  <a:schemeClr val="tx1"/>
                </a:solidFill>
              </a:rPr>
              <a:t>Interop</a:t>
            </a:r>
            <a:r>
              <a:rPr lang="en-US" dirty="0" smtClean="0">
                <a:solidFill>
                  <a:schemeClr val="tx1"/>
                </a:solidFill>
              </a:rPr>
              <a:t> Labs</a:t>
            </a:r>
          </a:p>
          <a:p>
            <a:pPr lvl="1"/>
            <a:r>
              <a:rPr lang="en-US" dirty="0" smtClean="0">
                <a:solidFill>
                  <a:schemeClr val="tx1"/>
                </a:solidFill>
              </a:rPr>
              <a:t>Authorized Test Providers, Tools, IOP topologies,</a:t>
            </a:r>
            <a:endParaRPr lang="en-US" dirty="0">
              <a:solidFill>
                <a:schemeClr val="tx1"/>
              </a:solidFill>
            </a:endParaRPr>
          </a:p>
          <a:p>
            <a:r>
              <a:rPr lang="en-US" dirty="0" smtClean="0">
                <a:solidFill>
                  <a:schemeClr val="tx1"/>
                </a:solidFill>
              </a:rPr>
              <a:t>Interop Events Service</a:t>
            </a:r>
            <a:endParaRPr lang="en-US" dirty="0">
              <a:solidFill>
                <a:schemeClr val="tx1"/>
              </a:solidFill>
            </a:endParaRPr>
          </a:p>
          <a:p>
            <a:pPr lvl="1"/>
            <a:r>
              <a:rPr lang="en-US" dirty="0">
                <a:solidFill>
                  <a:schemeClr val="tx1"/>
                </a:solidFill>
              </a:rPr>
              <a:t>Validation of  p</a:t>
            </a:r>
            <a:r>
              <a:rPr lang="en-US" dirty="0" smtClean="0">
                <a:solidFill>
                  <a:schemeClr val="tx1"/>
                </a:solidFill>
              </a:rPr>
              <a:t>rocedures (specs) </a:t>
            </a:r>
            <a:r>
              <a:rPr lang="en-US" dirty="0">
                <a:solidFill>
                  <a:schemeClr val="tx1"/>
                </a:solidFill>
              </a:rPr>
              <a:t>and prototypes </a:t>
            </a:r>
            <a:r>
              <a:rPr lang="en-US" dirty="0" smtClean="0">
                <a:solidFill>
                  <a:schemeClr val="tx1"/>
                </a:solidFill>
              </a:rPr>
              <a:t>through interoperability events</a:t>
            </a:r>
            <a:endParaRPr lang="en-US" dirty="0">
              <a:solidFill>
                <a:schemeClr val="tx1"/>
              </a:solidFill>
            </a:endParaRPr>
          </a:p>
        </p:txBody>
      </p:sp>
    </p:spTree>
    <p:extLst>
      <p:ext uri="{BB962C8B-B14F-4D97-AF65-F5344CB8AC3E}">
        <p14:creationId xmlns:p14="http://schemas.microsoft.com/office/powerpoint/2010/main" val="35391490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489008"/>
            <a:ext cx="8229600" cy="857250"/>
          </a:xfrm>
        </p:spPr>
        <p:txBody>
          <a:bodyPr/>
          <a:lstStyle/>
          <a:p>
            <a:pPr eaLnBrk="1" hangingPunct="1"/>
            <a:r>
              <a:rPr lang="en-US" altLang="en-US" dirty="0" smtClean="0"/>
              <a:t>IOP Testing Matrix</a:t>
            </a:r>
          </a:p>
        </p:txBody>
      </p:sp>
      <p:sp>
        <p:nvSpPr>
          <p:cNvPr id="14339" name="Content Placeholder 2"/>
          <p:cNvSpPr>
            <a:spLocks noGrp="1"/>
          </p:cNvSpPr>
          <p:nvPr>
            <p:ph idx="1"/>
          </p:nvPr>
        </p:nvSpPr>
        <p:spPr/>
        <p:txBody>
          <a:bodyPr>
            <a:normAutofit/>
          </a:bodyPr>
          <a:lstStyle/>
          <a:p>
            <a:pPr marL="0" indent="0" eaLnBrk="1" hangingPunct="1">
              <a:buNone/>
            </a:pPr>
            <a:endParaRPr lang="en-US" altLang="en-US" sz="2400" dirty="0" smtClean="0"/>
          </a:p>
          <a:p>
            <a:pPr eaLnBrk="1" hangingPunct="1"/>
            <a:r>
              <a:rPr lang="en-US" altLang="en-US" sz="2400" dirty="0" smtClean="0"/>
              <a:t>Open Question: IOP partners will be randomly selected from the database of certified products.</a:t>
            </a:r>
          </a:p>
          <a:p>
            <a:pPr eaLnBrk="1" hangingPunct="1"/>
            <a:r>
              <a:rPr lang="en-US" altLang="en-US" sz="2400" dirty="0" smtClean="0"/>
              <a:t>Open Question: If the IOP testing fails and the certified product is determined to be at fault, it will immediately lose its certification. </a:t>
            </a:r>
          </a:p>
          <a:p>
            <a:pPr eaLnBrk="1" hangingPunct="1"/>
            <a:endParaRPr lang="en-US" altLang="en-US" dirty="0" smtClean="0"/>
          </a:p>
        </p:txBody>
      </p:sp>
    </p:spTree>
    <p:extLst>
      <p:ext uri="{BB962C8B-B14F-4D97-AF65-F5344CB8AC3E}">
        <p14:creationId xmlns:p14="http://schemas.microsoft.com/office/powerpoint/2010/main" val="3101572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8189D6DB-0117-104E-A321-2F94E21D3259}" type="slidenum">
              <a:rPr lang="en-US" smtClean="0"/>
              <a:t>23</a:t>
            </a:fld>
            <a:endParaRPr lang="en-US"/>
          </a:p>
        </p:txBody>
      </p:sp>
      <p:sp>
        <p:nvSpPr>
          <p:cNvPr id="4" name="Title 3"/>
          <p:cNvSpPr>
            <a:spLocks noGrp="1"/>
          </p:cNvSpPr>
          <p:nvPr>
            <p:ph type="ctrTitle"/>
          </p:nvPr>
        </p:nvSpPr>
        <p:spPr/>
        <p:txBody>
          <a:bodyPr/>
          <a:lstStyle/>
          <a:p>
            <a:r>
              <a:rPr lang="en-US" dirty="0"/>
              <a:t>Future Agenda, Action Items Review</a:t>
            </a:r>
          </a:p>
        </p:txBody>
      </p:sp>
      <p:sp>
        <p:nvSpPr>
          <p:cNvPr id="5" name="Date Placeholder 4"/>
          <p:cNvSpPr>
            <a:spLocks noGrp="1"/>
          </p:cNvSpPr>
          <p:nvPr>
            <p:ph type="dt" sz="half" idx="10"/>
          </p:nvPr>
        </p:nvSpPr>
        <p:spPr/>
        <p:txBody>
          <a:bodyPr/>
          <a:lstStyle/>
          <a:p>
            <a:fld id="{DCB111D5-A0F7-457B-8E1C-AB3D659B78BC}" type="datetime1">
              <a:rPr lang="en-US" smtClean="0"/>
              <a:t>4/2/2014</a:t>
            </a:fld>
            <a:endParaRPr lang="en-US"/>
          </a:p>
        </p:txBody>
      </p:sp>
    </p:spTree>
    <p:extLst>
      <p:ext uri="{BB962C8B-B14F-4D97-AF65-F5344CB8AC3E}">
        <p14:creationId xmlns:p14="http://schemas.microsoft.com/office/powerpoint/2010/main" val="7661043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343" y="22892"/>
            <a:ext cx="8229600" cy="857250"/>
          </a:xfrm>
        </p:spPr>
        <p:txBody>
          <a:bodyPr/>
          <a:lstStyle/>
          <a:p>
            <a:r>
              <a:rPr lang="en-US" dirty="0"/>
              <a:t>Future Agendas</a:t>
            </a:r>
          </a:p>
        </p:txBody>
      </p:sp>
      <p:sp>
        <p:nvSpPr>
          <p:cNvPr id="3" name="Slide Number Placeholder 2"/>
          <p:cNvSpPr>
            <a:spLocks noGrp="1"/>
          </p:cNvSpPr>
          <p:nvPr>
            <p:ph type="sldNum" sz="quarter" idx="12"/>
          </p:nvPr>
        </p:nvSpPr>
        <p:spPr/>
        <p:txBody>
          <a:bodyPr/>
          <a:lstStyle/>
          <a:p>
            <a:fld id="{8189D6DB-0117-104E-A321-2F94E21D3259}" type="slidenum">
              <a:rPr lang="en-US" smtClean="0"/>
              <a:t>24</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804628869"/>
              </p:ext>
            </p:extLst>
          </p:nvPr>
        </p:nvGraphicFramePr>
        <p:xfrm>
          <a:off x="133347" y="738837"/>
          <a:ext cx="8553454" cy="4014840"/>
        </p:xfrm>
        <a:graphic>
          <a:graphicData uri="http://schemas.openxmlformats.org/drawingml/2006/table">
            <a:tbl>
              <a:tblPr firstRow="1" bandRow="1">
                <a:tableStyleId>{5C22544A-7EE6-4342-B048-85BDC9FD1C3A}</a:tableStyleId>
              </a:tblPr>
              <a:tblGrid>
                <a:gridCol w="2555424"/>
                <a:gridCol w="1023258"/>
                <a:gridCol w="325036"/>
                <a:gridCol w="426254"/>
                <a:gridCol w="426254"/>
                <a:gridCol w="426256"/>
                <a:gridCol w="426254"/>
                <a:gridCol w="426254"/>
                <a:gridCol w="426254"/>
                <a:gridCol w="426254"/>
                <a:gridCol w="340046"/>
                <a:gridCol w="441970"/>
                <a:gridCol w="441970"/>
                <a:gridCol w="441970"/>
              </a:tblGrid>
              <a:tr h="262794">
                <a:tc>
                  <a:txBody>
                    <a:bodyPr/>
                    <a:lstStyle/>
                    <a:p>
                      <a:endParaRPr lang="en-US" sz="1200" dirty="0">
                        <a:solidFill>
                          <a:schemeClr val="tx1"/>
                        </a:solidFill>
                      </a:endParaRPr>
                    </a:p>
                  </a:txBody>
                  <a:tcPr marL="121618" marR="12161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chemeClr val="tx1"/>
                        </a:solidFill>
                      </a:endParaRPr>
                    </a:p>
                  </a:txBody>
                  <a:tcPr marL="121618" marR="121618">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1200" dirty="0" smtClean="0">
                          <a:solidFill>
                            <a:schemeClr val="tx1"/>
                          </a:solidFill>
                        </a:rPr>
                        <a:t>Mar</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pPr algn="ctr"/>
                      <a:r>
                        <a:rPr lang="en-US" sz="1200" dirty="0" smtClean="0">
                          <a:solidFill>
                            <a:schemeClr val="tx1"/>
                          </a:solidFill>
                        </a:rPr>
                        <a:t>April</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4">
                  <a:txBody>
                    <a:bodyPr/>
                    <a:lstStyle/>
                    <a:p>
                      <a:pPr algn="ctr"/>
                      <a:r>
                        <a:rPr lang="en-US" sz="1200" dirty="0" smtClean="0">
                          <a:solidFill>
                            <a:schemeClr val="tx1"/>
                          </a:solidFill>
                        </a:rPr>
                        <a:t>May</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9591">
                <a:tc>
                  <a:txBody>
                    <a:bodyPr/>
                    <a:lstStyle/>
                    <a:p>
                      <a:r>
                        <a:rPr lang="en-US" sz="1200" dirty="0" smtClean="0">
                          <a:solidFill>
                            <a:schemeClr val="tx1"/>
                          </a:solidFill>
                        </a:rPr>
                        <a:t>Topic</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200" dirty="0" smtClean="0">
                          <a:solidFill>
                            <a:schemeClr val="tx1"/>
                          </a:solidFill>
                        </a:rPr>
                        <a:t>Owner</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solidFill>
                            <a:schemeClr val="tx1"/>
                          </a:solidFill>
                        </a:rPr>
                        <a:t>12</a:t>
                      </a:r>
                      <a:endParaRPr lang="en-US" sz="10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solidFill>
                            <a:schemeClr val="tx1"/>
                          </a:solidFill>
                        </a:rPr>
                        <a:t>19</a:t>
                      </a:r>
                      <a:endParaRPr lang="en-US" sz="10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solidFill>
                            <a:schemeClr val="tx1"/>
                          </a:solidFill>
                        </a:rPr>
                        <a:t>26</a:t>
                      </a:r>
                      <a:endParaRPr lang="en-US" sz="10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2</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9</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16</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23</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30</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7</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14</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21</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28</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437990">
                <a:tc>
                  <a:txBody>
                    <a:bodyPr/>
                    <a:lstStyle/>
                    <a:p>
                      <a:r>
                        <a:rPr lang="en-US" sz="1200" dirty="0" smtClean="0">
                          <a:solidFill>
                            <a:schemeClr val="tx1"/>
                          </a:solidFill>
                        </a:rPr>
                        <a:t>Test case  spec template, and </a:t>
                      </a:r>
                      <a:r>
                        <a:rPr lang="en-US" sz="1200" dirty="0" err="1" smtClean="0">
                          <a:solidFill>
                            <a:schemeClr val="tx1"/>
                          </a:solidFill>
                        </a:rPr>
                        <a:t>testcode</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rPr>
                        <a:t>Telis</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smtClean="0">
                          <a:solidFill>
                            <a:schemeClr val="tx1"/>
                          </a:solidFill>
                        </a:rPr>
                        <a:t>√</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88382">
                <a:tc>
                  <a:txBody>
                    <a:bodyPr/>
                    <a:lstStyle/>
                    <a:p>
                      <a:r>
                        <a:rPr lang="en-US" sz="1200" dirty="0" smtClean="0">
                          <a:solidFill>
                            <a:schemeClr val="tx1"/>
                          </a:solidFill>
                        </a:rPr>
                        <a:t>WGs requirements</a:t>
                      </a:r>
                    </a:p>
                    <a:p>
                      <a:r>
                        <a:rPr lang="en-US" sz="1200" dirty="0" smtClean="0">
                          <a:solidFill>
                            <a:schemeClr val="tx1"/>
                          </a:solidFill>
                        </a:rPr>
                        <a:t>Types of Certification</a:t>
                      </a:r>
                    </a:p>
                    <a:p>
                      <a:r>
                        <a:rPr lang="en-US" sz="1200" dirty="0" smtClean="0">
                          <a:solidFill>
                            <a:schemeClr val="tx1"/>
                          </a:solidFill>
                        </a:rPr>
                        <a:t>Version of the certification Test suites</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Telis</a:t>
                      </a: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a:t>
                      </a:r>
                    </a:p>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dirty="0" smtClean="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7430">
                <a:tc>
                  <a:txBody>
                    <a:bodyPr/>
                    <a:lstStyle/>
                    <a:p>
                      <a:r>
                        <a:rPr lang="en-US" sz="1200" dirty="0" smtClean="0">
                          <a:solidFill>
                            <a:schemeClr val="tx1"/>
                          </a:solidFill>
                        </a:rPr>
                        <a:t>Document Review Form</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Jun</a:t>
                      </a:r>
                      <a:r>
                        <a:rPr lang="en-US" sz="1200" baseline="0" dirty="0" smtClean="0">
                          <a:solidFill>
                            <a:schemeClr val="tx1"/>
                          </a:solidFill>
                        </a:rPr>
                        <a:t> ZHANG</a:t>
                      </a:r>
                      <a:endParaRPr lang="en-US" sz="1200" dirty="0" smtClean="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a:t>
                      </a: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799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Certification</a:t>
                      </a:r>
                      <a:r>
                        <a:rPr lang="en-US" sz="1200" baseline="0" dirty="0" smtClean="0">
                          <a:solidFill>
                            <a:schemeClr val="tx1"/>
                          </a:solidFill>
                        </a:rPr>
                        <a:t> type</a:t>
                      </a:r>
                      <a:endParaRPr lang="en-US" sz="1200" dirty="0" smtClean="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effectLst/>
                          <a:latin typeface="+mn-lt"/>
                          <a:ea typeface="+mn-ea"/>
                          <a:cs typeface="+mn-cs"/>
                        </a:rPr>
                        <a:t>Takeshi Matsushita</a:t>
                      </a: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a:t>
                      </a: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7430">
                <a:tc>
                  <a:txBody>
                    <a:bodyPr/>
                    <a:lstStyle/>
                    <a:p>
                      <a:r>
                        <a:rPr lang="en-US" sz="1200" dirty="0" smtClean="0">
                          <a:solidFill>
                            <a:schemeClr val="tx1"/>
                          </a:solidFill>
                        </a:rPr>
                        <a:t>Interoperability  as part of CERT</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rPr>
                        <a:t>Telis</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a:t>
                      </a: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7430">
                <a:tc>
                  <a:txBody>
                    <a:bodyPr/>
                    <a:lstStyle/>
                    <a:p>
                      <a:r>
                        <a:rPr lang="en-US" sz="1200" dirty="0" smtClean="0">
                          <a:solidFill>
                            <a:schemeClr val="tx1"/>
                          </a:solidFill>
                        </a:rPr>
                        <a:t>Certification types </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effectLst/>
                          <a:latin typeface="+mn-lt"/>
                          <a:ea typeface="+mn-ea"/>
                          <a:cs typeface="+mn-cs"/>
                        </a:rPr>
                        <a:t>Takeshi Matsushita</a:t>
                      </a: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a:t>
                      </a: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7430">
                <a:tc>
                  <a:txBody>
                    <a:bodyPr/>
                    <a:lstStyle/>
                    <a:p>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7430">
                <a:tc>
                  <a:txBody>
                    <a:bodyPr/>
                    <a:lstStyle/>
                    <a:p>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Date Placeholder 4"/>
          <p:cNvSpPr>
            <a:spLocks noGrp="1"/>
          </p:cNvSpPr>
          <p:nvPr>
            <p:ph type="dt" sz="half" idx="10"/>
          </p:nvPr>
        </p:nvSpPr>
        <p:spPr/>
        <p:txBody>
          <a:bodyPr/>
          <a:lstStyle/>
          <a:p>
            <a:fld id="{9DC53A05-8E11-4876-9E9F-6D0AA2AD3FBB}" type="datetime1">
              <a:rPr lang="en-US" smtClean="0"/>
              <a:t>4/2/2014</a:t>
            </a:fld>
            <a:endParaRPr lang="en-US"/>
          </a:p>
        </p:txBody>
      </p:sp>
    </p:spTree>
    <p:extLst>
      <p:ext uri="{BB962C8B-B14F-4D97-AF65-F5344CB8AC3E}">
        <p14:creationId xmlns:p14="http://schemas.microsoft.com/office/powerpoint/2010/main" val="22491007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 Items</a:t>
            </a:r>
          </a:p>
        </p:txBody>
      </p:sp>
      <p:sp>
        <p:nvSpPr>
          <p:cNvPr id="3" name="Slide Number Placeholder 2"/>
          <p:cNvSpPr>
            <a:spLocks noGrp="1"/>
          </p:cNvSpPr>
          <p:nvPr>
            <p:ph type="sldNum" sz="quarter" idx="12"/>
          </p:nvPr>
        </p:nvSpPr>
        <p:spPr/>
        <p:txBody>
          <a:bodyPr/>
          <a:lstStyle/>
          <a:p>
            <a:fld id="{8189D6DB-0117-104E-A321-2F94E21D3259}" type="slidenum">
              <a:rPr lang="en-US" smtClean="0"/>
              <a:t>25</a:t>
            </a:fld>
            <a:endParaRPr lang="en-US"/>
          </a:p>
        </p:txBody>
      </p:sp>
      <p:graphicFrame>
        <p:nvGraphicFramePr>
          <p:cNvPr id="4" name="Group 124"/>
          <p:cNvGraphicFramePr>
            <a:graphicFrameLocks/>
          </p:cNvGraphicFramePr>
          <p:nvPr>
            <p:extLst>
              <p:ext uri="{D42A27DB-BD31-4B8C-83A1-F6EECF244321}">
                <p14:modId xmlns:p14="http://schemas.microsoft.com/office/powerpoint/2010/main" val="1767700512"/>
              </p:ext>
            </p:extLst>
          </p:nvPr>
        </p:nvGraphicFramePr>
        <p:xfrm>
          <a:off x="241300" y="898072"/>
          <a:ext cx="8724901" cy="3884526"/>
        </p:xfrm>
        <a:graphic>
          <a:graphicData uri="http://schemas.openxmlformats.org/drawingml/2006/table">
            <a:tbl>
              <a:tblPr/>
              <a:tblGrid>
                <a:gridCol w="1054841"/>
                <a:gridCol w="1196096"/>
                <a:gridCol w="3870803"/>
                <a:gridCol w="1433655"/>
                <a:gridCol w="1169506"/>
              </a:tblGrid>
              <a:tr h="502827">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Number</a:t>
                      </a:r>
                      <a:endParaRPr kumimoji="0" lang="en-US" sz="1400" b="0" i="0" u="none" strike="noStrike" cap="none" normalizeH="0" baseline="0" dirty="0" smtClean="0">
                        <a:ln>
                          <a:noFill/>
                        </a:ln>
                        <a:solidFill>
                          <a:schemeClr val="tx1"/>
                        </a:solidFill>
                        <a:effectLst/>
                        <a:latin typeface="Arial"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Date Assigned</a:t>
                      </a:r>
                      <a:endParaRPr kumimoji="0" lang="en-US" sz="1400" b="0" i="0" u="none" strike="noStrike" cap="none" normalizeH="0" baseline="0" dirty="0" smtClean="0">
                        <a:ln>
                          <a:noFill/>
                        </a:ln>
                        <a:solidFill>
                          <a:schemeClr val="tx1"/>
                        </a:solidFill>
                        <a:effectLst/>
                        <a:latin typeface="Arial"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AI Description</a:t>
                      </a:r>
                      <a:endParaRPr kumimoji="0" lang="en-US" sz="1400" b="0" i="0" u="none" strike="noStrike" cap="none" normalizeH="0" baseline="0" dirty="0" smtClean="0">
                        <a:ln>
                          <a:noFill/>
                        </a:ln>
                        <a:solidFill>
                          <a:schemeClr val="tx1"/>
                        </a:solidFill>
                        <a:effectLst/>
                        <a:latin typeface="Arial"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Owner</a:t>
                      </a:r>
                      <a:endParaRPr kumimoji="0" lang="en-US" sz="1400" b="0" i="0" u="none" strike="noStrike" cap="none" normalizeH="0" baseline="0" smtClean="0">
                        <a:ln>
                          <a:noFill/>
                        </a:ln>
                        <a:solidFill>
                          <a:schemeClr val="tx1"/>
                        </a:solidFill>
                        <a:effectLst/>
                        <a:latin typeface="Arial"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Status</a:t>
                      </a:r>
                      <a:endParaRPr kumimoji="0" lang="en-US" sz="1400" b="0" i="0" u="none" strike="noStrike" cap="none" normalizeH="0" baseline="0" dirty="0" smtClean="0">
                        <a:ln>
                          <a:noFill/>
                        </a:ln>
                        <a:solidFill>
                          <a:schemeClr val="tx1"/>
                        </a:solidFill>
                        <a:effectLst/>
                        <a:latin typeface="Arial"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r>
              <a:tr h="5610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Times New Roman" pitchFamily="18" charset="0"/>
                          <a:cs typeface="Tahoma" pitchFamily="34" charset="0"/>
                        </a:rPr>
                        <a:t>1</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3/27/2014</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rPr>
                        <a:t>How to write </a:t>
                      </a:r>
                      <a:r>
                        <a:rPr kumimoji="0" lang="en-US" sz="1200" b="0" i="0" u="none" strike="noStrike" cap="none" normalizeH="0" baseline="0" dirty="0" err="1" smtClean="0">
                          <a:ln>
                            <a:noFill/>
                          </a:ln>
                          <a:solidFill>
                            <a:schemeClr val="tx1"/>
                          </a:solidFill>
                          <a:effectLst/>
                          <a:latin typeface="Tahoma" pitchFamily="34" charset="0"/>
                          <a:ea typeface="ＭＳ Ｐゴシック" pitchFamily="34" charset="-128"/>
                          <a:cs typeface="Tahoma" pitchFamily="34" charset="0"/>
                        </a:rPr>
                        <a:t>testcode</a:t>
                      </a:r>
                      <a:r>
                        <a:rPr kumimoji="0" lang="en-U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rPr>
                        <a:t>-training</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rPr>
                        <a:t>Telis</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200" b="0" i="0" u="none" strike="noStrike" cap="none" normalizeH="0" baseline="0" dirty="0" err="1" smtClean="0">
                          <a:ln>
                            <a:noFill/>
                          </a:ln>
                          <a:solidFill>
                            <a:schemeClr val="tx1"/>
                          </a:solidFill>
                          <a:effectLst/>
                          <a:latin typeface="Tahoma" pitchFamily="34" charset="0"/>
                          <a:ea typeface="ＭＳ Ｐゴシック" pitchFamily="34" charset="-128"/>
                          <a:cs typeface="Tahoma" pitchFamily="34" charset="0"/>
                        </a:rPr>
                        <a:t>postponed</a:t>
                      </a:r>
                      <a:endParaRPr kumimoji="0" lang="es-E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0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Times New Roman" pitchFamily="18" charset="0"/>
                          <a:cs typeface="Tahoma" pitchFamily="34" charset="0"/>
                        </a:rPr>
                        <a:t>2</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4/1/2014</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lang="en-US" sz="1200" u="none" strike="noStrike" kern="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Requirements for WGs</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Tahoma" pitchFamily="34" charset="0"/>
                          <a:ea typeface="ＭＳ Ｐゴシック" pitchFamily="34" charset="-128"/>
                          <a:cs typeface="Tahoma" pitchFamily="34" charset="0"/>
                        </a:rPr>
                        <a:t>Teliis</a:t>
                      </a:r>
                      <a:endParaRPr kumimoji="0" lang="en-U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rPr>
                        <a:t>In </a:t>
                      </a:r>
                      <a:r>
                        <a:rPr kumimoji="0" lang="es-ES" sz="1200" b="0" i="0" u="none" strike="noStrike" cap="none" normalizeH="0" baseline="0" dirty="0" err="1" smtClean="0">
                          <a:ln>
                            <a:noFill/>
                          </a:ln>
                          <a:solidFill>
                            <a:schemeClr val="tx1"/>
                          </a:solidFill>
                          <a:effectLst/>
                          <a:latin typeface="Tahoma" pitchFamily="34" charset="0"/>
                          <a:ea typeface="ＭＳ Ｐゴシック" pitchFamily="34" charset="-128"/>
                          <a:cs typeface="Tahoma" pitchFamily="34" charset="0"/>
                        </a:rPr>
                        <a:t>progress</a:t>
                      </a:r>
                      <a:endParaRPr kumimoji="0" lang="es-E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0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Times New Roman" pitchFamily="18" charset="0"/>
                          <a:cs typeface="Tahoma" pitchFamily="34" charset="0"/>
                        </a:rPr>
                        <a:t>3</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endParaRPr lang="en-US" sz="1200" u="none" strike="noStrike" kern="1200" dirty="0" smtClean="0">
                        <a:solidFill>
                          <a:schemeClr val="tx1"/>
                        </a:solidFill>
                        <a:effectLst/>
                        <a:latin typeface="+mn-lt"/>
                        <a:ea typeface="+mn-ea"/>
                        <a:cs typeface="+mn-cs"/>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s-ES" sz="1200" b="1"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0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endParaRPr lang="en-US" sz="1200" u="none" strike="noStrike" kern="1200" dirty="0" smtClean="0">
                        <a:solidFill>
                          <a:schemeClr val="tx1"/>
                        </a:solidFill>
                        <a:effectLst/>
                        <a:latin typeface="+mn-lt"/>
                        <a:ea typeface="+mn-ea"/>
                        <a:cs typeface="+mn-cs"/>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s-ES" sz="10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0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endParaRPr lang="en-US" sz="1200" u="none" strike="noStrike" kern="1200" dirty="0" smtClean="0">
                        <a:solidFill>
                          <a:schemeClr val="tx1"/>
                        </a:solidFill>
                        <a:effectLst/>
                        <a:latin typeface="+mn-lt"/>
                        <a:ea typeface="+mn-ea"/>
                        <a:cs typeface="+mn-cs"/>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s-ES" sz="10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0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endParaRPr lang="en-US" sz="1200" u="none" strike="noStrike" kern="1200" dirty="0" smtClean="0">
                        <a:solidFill>
                          <a:schemeClr val="tx1"/>
                        </a:solidFill>
                        <a:effectLst/>
                        <a:latin typeface="+mn-lt"/>
                        <a:ea typeface="+mn-ea"/>
                        <a:cs typeface="+mn-cs"/>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s-ES" sz="10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Date Placeholder 4"/>
          <p:cNvSpPr>
            <a:spLocks noGrp="1"/>
          </p:cNvSpPr>
          <p:nvPr>
            <p:ph type="dt" sz="half" idx="10"/>
          </p:nvPr>
        </p:nvSpPr>
        <p:spPr/>
        <p:txBody>
          <a:bodyPr/>
          <a:lstStyle/>
          <a:p>
            <a:fld id="{9ACFCFA0-AECC-4F0F-9F8A-E7BA276798D4}" type="datetime1">
              <a:rPr lang="en-US" smtClean="0"/>
              <a:t>4/2/2014</a:t>
            </a:fld>
            <a:endParaRPr lang="en-US"/>
          </a:p>
        </p:txBody>
      </p:sp>
    </p:spTree>
    <p:extLst>
      <p:ext uri="{BB962C8B-B14F-4D97-AF65-F5344CB8AC3E}">
        <p14:creationId xmlns:p14="http://schemas.microsoft.com/office/powerpoint/2010/main" val="146065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1"/>
            <a:ext cx="8229600" cy="3840956"/>
          </a:xfrm>
        </p:spPr>
        <p:txBody>
          <a:bodyPr>
            <a:normAutofit lnSpcReduction="10000"/>
          </a:bodyPr>
          <a:lstStyle/>
          <a:p>
            <a:pPr marL="457200" eaLnBrk="0" fontAlgn="base" hangingPunct="0">
              <a:defRPr/>
            </a:pPr>
            <a:r>
              <a:rPr lang="en-US" i="1" kern="0" dirty="0">
                <a:solidFill>
                  <a:srgbClr val="595959"/>
                </a:solidFill>
                <a:ea typeface="Calibri"/>
              </a:rPr>
              <a:t>This is a reminder that all </a:t>
            </a:r>
            <a:r>
              <a:rPr lang="en-US" i="1" kern="0" dirty="0" err="1">
                <a:solidFill>
                  <a:srgbClr val="595959"/>
                </a:solidFill>
                <a:ea typeface="Calibri"/>
              </a:rPr>
              <a:t>AllSeen</a:t>
            </a:r>
            <a:r>
              <a:rPr lang="en-US" i="1" kern="0" dirty="0">
                <a:solidFill>
                  <a:srgbClr val="595959"/>
                </a:solidFill>
                <a:ea typeface="Calibri"/>
              </a:rPr>
              <a:t> Alliance activities are subject to strict compliance with the </a:t>
            </a:r>
            <a:r>
              <a:rPr lang="en-US" i="1" kern="0" dirty="0" err="1">
                <a:solidFill>
                  <a:srgbClr val="595959"/>
                </a:solidFill>
                <a:ea typeface="Calibri"/>
              </a:rPr>
              <a:t>AllSeen</a:t>
            </a:r>
            <a:r>
              <a:rPr lang="en-US" i="1" kern="0" dirty="0">
                <a:solidFill>
                  <a:srgbClr val="595959"/>
                </a:solidFill>
                <a:ea typeface="Calibri"/>
              </a:rPr>
              <a:t> Alliance By-laws.  Each individual participant and attendee at this meeting is responsible for knowing the contents of the </a:t>
            </a:r>
            <a:r>
              <a:rPr lang="en-US" i="1" kern="0" dirty="0" err="1">
                <a:solidFill>
                  <a:srgbClr val="595959"/>
                </a:solidFill>
                <a:ea typeface="Calibri"/>
              </a:rPr>
              <a:t>AllSeen</a:t>
            </a:r>
            <a:r>
              <a:rPr lang="en-US" i="1" kern="0" dirty="0">
                <a:solidFill>
                  <a:srgbClr val="595959"/>
                </a:solidFill>
                <a:ea typeface="Calibri"/>
              </a:rPr>
              <a:t> Alliance By-laws, and for complying with the </a:t>
            </a:r>
            <a:r>
              <a:rPr lang="en-US" i="1" kern="0" dirty="0" err="1">
                <a:solidFill>
                  <a:srgbClr val="595959"/>
                </a:solidFill>
                <a:ea typeface="Calibri"/>
              </a:rPr>
              <a:t>AllSeen</a:t>
            </a:r>
            <a:r>
              <a:rPr lang="en-US" i="1" kern="0" dirty="0">
                <a:solidFill>
                  <a:srgbClr val="595959"/>
                </a:solidFill>
                <a:ea typeface="Calibri"/>
              </a:rPr>
              <a:t> Alliance By-laws.  Copies of the </a:t>
            </a:r>
            <a:r>
              <a:rPr lang="en-US" i="1" kern="0" dirty="0" err="1">
                <a:solidFill>
                  <a:srgbClr val="595959"/>
                </a:solidFill>
                <a:ea typeface="Calibri"/>
              </a:rPr>
              <a:t>AllSeen</a:t>
            </a:r>
            <a:r>
              <a:rPr lang="en-US" i="1" kern="0" dirty="0">
                <a:solidFill>
                  <a:srgbClr val="595959"/>
                </a:solidFill>
                <a:ea typeface="Calibri"/>
              </a:rPr>
              <a:t> Alliance By-laws are available at</a:t>
            </a:r>
            <a:r>
              <a:rPr lang="en-US" i="1" kern="0" dirty="0" smtClean="0">
                <a:solidFill>
                  <a:srgbClr val="595959"/>
                </a:solidFill>
                <a:ea typeface="Calibri"/>
              </a:rPr>
              <a:t>:</a:t>
            </a:r>
          </a:p>
          <a:p>
            <a:pPr marL="457200" eaLnBrk="0" fontAlgn="base" hangingPunct="0">
              <a:defRPr/>
            </a:pPr>
            <a:r>
              <a:rPr lang="en-US" i="1" kern="0" dirty="0">
                <a:solidFill>
                  <a:srgbClr val="595959"/>
                </a:solidFill>
                <a:ea typeface="Calibri"/>
                <a:hlinkClick r:id="rId2"/>
              </a:rPr>
              <a:t>https://</a:t>
            </a:r>
            <a:r>
              <a:rPr lang="en-US" i="1" kern="0" dirty="0" smtClean="0">
                <a:solidFill>
                  <a:srgbClr val="595959"/>
                </a:solidFill>
                <a:ea typeface="Calibri"/>
                <a:hlinkClick r:id="rId2"/>
              </a:rPr>
              <a:t>allseenalliance.org/allseen/bylaws</a:t>
            </a:r>
            <a:endParaRPr lang="en-US" i="1" kern="0" dirty="0" smtClean="0">
              <a:solidFill>
                <a:srgbClr val="595959"/>
              </a:solidFill>
              <a:ea typeface="Calibri"/>
            </a:endParaRPr>
          </a:p>
          <a:p>
            <a:pPr marL="457200" eaLnBrk="0" fontAlgn="base" hangingPunct="0">
              <a:defRPr/>
            </a:pPr>
            <a:endParaRPr lang="en-US" i="1" kern="0" dirty="0">
              <a:solidFill>
                <a:srgbClr val="595959"/>
              </a:solidFill>
              <a:ea typeface="Calibri"/>
            </a:endParaRPr>
          </a:p>
          <a:p>
            <a:endParaRPr lang="en-US" dirty="0"/>
          </a:p>
        </p:txBody>
      </p:sp>
      <p:sp>
        <p:nvSpPr>
          <p:cNvPr id="4" name="Slide Number Placeholder 3"/>
          <p:cNvSpPr>
            <a:spLocks noGrp="1"/>
          </p:cNvSpPr>
          <p:nvPr>
            <p:ph type="sldNum" sz="quarter" idx="12"/>
          </p:nvPr>
        </p:nvSpPr>
        <p:spPr/>
        <p:txBody>
          <a:bodyPr/>
          <a:lstStyle/>
          <a:p>
            <a:fld id="{8189D6DB-0117-104E-A321-2F94E21D3259}" type="slidenum">
              <a:rPr lang="en-US" smtClean="0"/>
              <a:t>3</a:t>
            </a:fld>
            <a:endParaRPr lang="en-US" dirty="0"/>
          </a:p>
        </p:txBody>
      </p:sp>
      <p:sp>
        <p:nvSpPr>
          <p:cNvPr id="5" name="Title 3"/>
          <p:cNvSpPr>
            <a:spLocks noGrp="1"/>
          </p:cNvSpPr>
          <p:nvPr>
            <p:ph type="title"/>
          </p:nvPr>
        </p:nvSpPr>
        <p:spPr/>
        <p:txBody>
          <a:bodyPr/>
          <a:lstStyle/>
          <a:p>
            <a:pPr eaLnBrk="1" hangingPunct="1"/>
            <a:r>
              <a:rPr lang="en-US" dirty="0" smtClean="0"/>
              <a:t>Guidelines</a:t>
            </a:r>
          </a:p>
        </p:txBody>
      </p:sp>
      <p:sp>
        <p:nvSpPr>
          <p:cNvPr id="2" name="Date Placeholder 1"/>
          <p:cNvSpPr>
            <a:spLocks noGrp="1"/>
          </p:cNvSpPr>
          <p:nvPr>
            <p:ph type="dt" sz="half" idx="10"/>
          </p:nvPr>
        </p:nvSpPr>
        <p:spPr/>
        <p:txBody>
          <a:bodyPr/>
          <a:lstStyle/>
          <a:p>
            <a:fld id="{A4B332E4-99BD-410D-B5DB-C697C206AF39}" type="datetime1">
              <a:rPr lang="en-US" smtClean="0"/>
              <a:t>4/2/2014</a:t>
            </a:fld>
            <a:endParaRPr lang="en-US"/>
          </a:p>
        </p:txBody>
      </p:sp>
    </p:spTree>
    <p:extLst>
      <p:ext uri="{BB962C8B-B14F-4D97-AF65-F5344CB8AC3E}">
        <p14:creationId xmlns:p14="http://schemas.microsoft.com/office/powerpoint/2010/main" val="10017511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80000"/>
              </a:lnSpc>
            </a:pPr>
            <a:r>
              <a:rPr lang="en-US" altLang="en-US" sz="2400" dirty="0"/>
              <a:t>Opening Items – 15 min</a:t>
            </a:r>
          </a:p>
          <a:p>
            <a:pPr lvl="1">
              <a:lnSpc>
                <a:spcPct val="80000"/>
              </a:lnSpc>
            </a:pPr>
            <a:r>
              <a:rPr lang="en-US" altLang="en-US" sz="1800" dirty="0" smtClean="0"/>
              <a:t>Open remarks</a:t>
            </a:r>
            <a:endParaRPr lang="en-US" altLang="en-US" sz="1800" dirty="0"/>
          </a:p>
          <a:p>
            <a:pPr lvl="1">
              <a:lnSpc>
                <a:spcPct val="80000"/>
              </a:lnSpc>
            </a:pPr>
            <a:r>
              <a:rPr lang="en-US" altLang="en-US" sz="1800" dirty="0"/>
              <a:t>Meeting Process </a:t>
            </a:r>
          </a:p>
          <a:p>
            <a:pPr>
              <a:lnSpc>
                <a:spcPct val="80000"/>
              </a:lnSpc>
            </a:pPr>
            <a:r>
              <a:rPr lang="en-US" altLang="en-US" sz="2400" dirty="0" smtClean="0"/>
              <a:t>WG </a:t>
            </a:r>
            <a:r>
              <a:rPr lang="en-US" altLang="en-US" sz="2400" dirty="0"/>
              <a:t>Updates – 30 min</a:t>
            </a:r>
          </a:p>
          <a:p>
            <a:pPr lvl="1">
              <a:lnSpc>
                <a:spcPct val="80000"/>
              </a:lnSpc>
            </a:pPr>
            <a:r>
              <a:rPr lang="en-US" altLang="en-US" sz="1800" dirty="0" smtClean="0"/>
              <a:t>Certification Types</a:t>
            </a:r>
          </a:p>
          <a:p>
            <a:pPr lvl="1">
              <a:lnSpc>
                <a:spcPct val="80000"/>
              </a:lnSpc>
            </a:pPr>
            <a:r>
              <a:rPr lang="en-US" altLang="en-US" sz="1800" dirty="0" smtClean="0"/>
              <a:t>Interoperability as part of certification</a:t>
            </a:r>
            <a:endParaRPr lang="en-US" altLang="en-US" sz="1800" dirty="0"/>
          </a:p>
          <a:p>
            <a:pPr>
              <a:lnSpc>
                <a:spcPct val="80000"/>
              </a:lnSpc>
            </a:pPr>
            <a:r>
              <a:rPr lang="en-US" altLang="en-US" sz="2400" dirty="0"/>
              <a:t>Closing Items – 15 min</a:t>
            </a:r>
          </a:p>
          <a:p>
            <a:pPr lvl="1">
              <a:lnSpc>
                <a:spcPct val="80000"/>
              </a:lnSpc>
            </a:pPr>
            <a:r>
              <a:rPr lang="en-US" altLang="en-US" sz="1800" dirty="0"/>
              <a:t>Future Agendas review (All)</a:t>
            </a:r>
          </a:p>
          <a:p>
            <a:pPr lvl="1">
              <a:lnSpc>
                <a:spcPct val="80000"/>
              </a:lnSpc>
            </a:pPr>
            <a:r>
              <a:rPr lang="en-US" altLang="en-US" sz="1800" dirty="0"/>
              <a:t>Action Item Review</a:t>
            </a:r>
          </a:p>
          <a:p>
            <a:pPr lvl="1">
              <a:lnSpc>
                <a:spcPct val="80000"/>
              </a:lnSpc>
            </a:pPr>
            <a:r>
              <a:rPr lang="en-US" altLang="en-US" sz="1800" dirty="0"/>
              <a:t>Opens</a:t>
            </a:r>
          </a:p>
          <a:p>
            <a:endParaRPr lang="en-US" dirty="0"/>
          </a:p>
        </p:txBody>
      </p:sp>
      <p:sp>
        <p:nvSpPr>
          <p:cNvPr id="4" name="Slide Number Placeholder 3"/>
          <p:cNvSpPr>
            <a:spLocks noGrp="1"/>
          </p:cNvSpPr>
          <p:nvPr>
            <p:ph type="sldNum" sz="quarter" idx="12"/>
          </p:nvPr>
        </p:nvSpPr>
        <p:spPr/>
        <p:txBody>
          <a:bodyPr/>
          <a:lstStyle/>
          <a:p>
            <a:fld id="{8189D6DB-0117-104E-A321-2F94E21D3259}" type="slidenum">
              <a:rPr lang="en-US" smtClean="0"/>
              <a:t>4</a:t>
            </a:fld>
            <a:endParaRPr lang="en-US" dirty="0"/>
          </a:p>
        </p:txBody>
      </p:sp>
      <p:sp>
        <p:nvSpPr>
          <p:cNvPr id="5" name="Rectangle 2"/>
          <p:cNvSpPr>
            <a:spLocks noGrp="1" noChangeArrowheads="1"/>
          </p:cNvSpPr>
          <p:nvPr>
            <p:ph type="title"/>
          </p:nvPr>
        </p:nvSpPr>
        <p:spPr/>
        <p:txBody>
          <a:bodyPr/>
          <a:lstStyle/>
          <a:p>
            <a:pPr eaLnBrk="1" hangingPunct="1"/>
            <a:r>
              <a:rPr lang="en-US" altLang="en-US" sz="2600" dirty="0" smtClean="0"/>
              <a:t>Agenda</a:t>
            </a:r>
          </a:p>
        </p:txBody>
      </p:sp>
      <p:sp>
        <p:nvSpPr>
          <p:cNvPr id="2" name="Date Placeholder 1"/>
          <p:cNvSpPr>
            <a:spLocks noGrp="1"/>
          </p:cNvSpPr>
          <p:nvPr>
            <p:ph type="dt" sz="half" idx="10"/>
          </p:nvPr>
        </p:nvSpPr>
        <p:spPr/>
        <p:txBody>
          <a:bodyPr/>
          <a:lstStyle/>
          <a:p>
            <a:fld id="{C3E4CC67-302C-47B0-A04F-E7A1F9B2AD76}" type="datetime1">
              <a:rPr lang="en-US" smtClean="0"/>
              <a:t>4/2/2014</a:t>
            </a:fld>
            <a:endParaRPr lang="en-US"/>
          </a:p>
        </p:txBody>
      </p:sp>
    </p:spTree>
    <p:extLst>
      <p:ext uri="{BB962C8B-B14F-4D97-AF65-F5344CB8AC3E}">
        <p14:creationId xmlns:p14="http://schemas.microsoft.com/office/powerpoint/2010/main" val="41018204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775" y="1193008"/>
            <a:ext cx="8582025" cy="3693318"/>
          </a:xfrm>
        </p:spPr>
        <p:txBody>
          <a:bodyPr>
            <a:normAutofit fontScale="62500" lnSpcReduction="20000"/>
          </a:bodyPr>
          <a:lstStyle/>
          <a:p>
            <a:r>
              <a:rPr lang="en-US" dirty="0" smtClean="0"/>
              <a:t>To access the wiki page please go to </a:t>
            </a:r>
            <a:r>
              <a:rPr lang="en-US" dirty="0" smtClean="0">
                <a:hlinkClick r:id="rId2"/>
              </a:rPr>
              <a:t>https</a:t>
            </a:r>
            <a:r>
              <a:rPr lang="en-US" dirty="0">
                <a:hlinkClick r:id="rId2"/>
              </a:rPr>
              <a:t>://</a:t>
            </a:r>
            <a:r>
              <a:rPr lang="en-US" dirty="0" smtClean="0">
                <a:hlinkClick r:id="rId2"/>
              </a:rPr>
              <a:t>wiki.allseenalliance.org/compliance/overview</a:t>
            </a:r>
            <a:endParaRPr lang="en-US" dirty="0" smtClean="0"/>
          </a:p>
          <a:p>
            <a:endParaRPr lang="en-US" dirty="0"/>
          </a:p>
          <a:p>
            <a:r>
              <a:rPr lang="en-US" dirty="0" smtClean="0"/>
              <a:t>To </a:t>
            </a:r>
            <a:r>
              <a:rPr lang="en-US" dirty="0"/>
              <a:t>contact the Certification and Compliance Work Group, send an email to </a:t>
            </a:r>
            <a:r>
              <a:rPr lang="en-US" dirty="0" smtClean="0"/>
              <a:t>the </a:t>
            </a:r>
            <a:r>
              <a:rPr lang="en-US" dirty="0" smtClean="0">
                <a:hlinkClick r:id="rId3"/>
              </a:rPr>
              <a:t>allseen-cc@lists.allseenalliance.org</a:t>
            </a:r>
            <a:endParaRPr lang="en-US" dirty="0" smtClean="0"/>
          </a:p>
          <a:p>
            <a:endParaRPr lang="en-US" dirty="0"/>
          </a:p>
          <a:p>
            <a:r>
              <a:rPr lang="en-US" dirty="0" smtClean="0"/>
              <a:t>To </a:t>
            </a:r>
            <a:r>
              <a:rPr lang="en-US" dirty="0"/>
              <a:t>join the Certification and Compliance Work Group Mailing List, please self-subscribe </a:t>
            </a:r>
            <a:r>
              <a:rPr lang="en-US" dirty="0">
                <a:hlinkClick r:id="rId4" tooltip="https://lists.allseenalliance.org/mailman/listinfo/allseen-cc"/>
              </a:rPr>
              <a:t>here</a:t>
            </a:r>
            <a:r>
              <a:rPr lang="en-US" dirty="0"/>
              <a:t>. </a:t>
            </a:r>
          </a:p>
          <a:p>
            <a:endParaRPr lang="en-US" dirty="0" smtClean="0"/>
          </a:p>
          <a:p>
            <a:r>
              <a:rPr lang="en-US" dirty="0" smtClean="0"/>
              <a:t>C&amp;C WG </a:t>
            </a:r>
            <a:r>
              <a:rPr lang="en-US" dirty="0"/>
              <a:t>meetings every week</a:t>
            </a:r>
          </a:p>
          <a:p>
            <a:pPr lvl="1"/>
            <a:r>
              <a:rPr lang="en-US" dirty="0"/>
              <a:t>The meeting will be held </a:t>
            </a:r>
            <a:r>
              <a:rPr lang="en-US" dirty="0" smtClean="0"/>
              <a:t>on:</a:t>
            </a:r>
            <a:endParaRPr lang="en-US" dirty="0"/>
          </a:p>
          <a:p>
            <a:pPr lvl="1"/>
            <a:r>
              <a:rPr lang="en-US" dirty="0" smtClean="0"/>
              <a:t>Wednesdays         20:00PM - 21:00PM Eastern Time</a:t>
            </a:r>
          </a:p>
          <a:p>
            <a:pPr lvl="1"/>
            <a:r>
              <a:rPr lang="en-US" dirty="0" smtClean="0"/>
              <a:t>Wednesdays         17:00PM - 18:00PM Pacific Time</a:t>
            </a:r>
          </a:p>
          <a:p>
            <a:pPr lvl="1"/>
            <a:r>
              <a:rPr lang="en-US" dirty="0" smtClean="0"/>
              <a:t>Thursdays              9:00AM - 10:00 AM Korea/Japan</a:t>
            </a:r>
          </a:p>
          <a:p>
            <a:pPr lvl="1"/>
            <a:r>
              <a:rPr lang="en-US" dirty="0" smtClean="0"/>
              <a:t>Thursdays              1:00AM </a:t>
            </a:r>
            <a:r>
              <a:rPr lang="en-US" dirty="0"/>
              <a:t>- 2</a:t>
            </a:r>
            <a:r>
              <a:rPr lang="en-US" dirty="0" smtClean="0"/>
              <a:t>:00 </a:t>
            </a:r>
            <a:r>
              <a:rPr lang="en-US" dirty="0"/>
              <a:t>AM  </a:t>
            </a:r>
            <a:r>
              <a:rPr lang="en-US" dirty="0" smtClean="0"/>
              <a:t>  France</a:t>
            </a:r>
            <a:endParaRPr lang="en-US" dirty="0"/>
          </a:p>
        </p:txBody>
      </p:sp>
      <p:sp>
        <p:nvSpPr>
          <p:cNvPr id="4" name="Slide Number Placeholder 3"/>
          <p:cNvSpPr>
            <a:spLocks noGrp="1"/>
          </p:cNvSpPr>
          <p:nvPr>
            <p:ph type="sldNum" sz="quarter" idx="12"/>
          </p:nvPr>
        </p:nvSpPr>
        <p:spPr/>
        <p:txBody>
          <a:bodyPr/>
          <a:lstStyle/>
          <a:p>
            <a:fld id="{8189D6DB-0117-104E-A321-2F94E21D3259}" type="slidenum">
              <a:rPr lang="en-US" smtClean="0"/>
              <a:t>5</a:t>
            </a:fld>
            <a:endParaRPr lang="en-US" dirty="0"/>
          </a:p>
        </p:txBody>
      </p:sp>
      <p:sp>
        <p:nvSpPr>
          <p:cNvPr id="5" name="Rectangle 2"/>
          <p:cNvSpPr>
            <a:spLocks noGrp="1" noChangeArrowheads="1"/>
          </p:cNvSpPr>
          <p:nvPr>
            <p:ph type="title"/>
          </p:nvPr>
        </p:nvSpPr>
        <p:spPr/>
        <p:txBody>
          <a:bodyPr/>
          <a:lstStyle/>
          <a:p>
            <a:r>
              <a:rPr lang="en-US" dirty="0" smtClean="0"/>
              <a:t>C&amp;C WG</a:t>
            </a:r>
          </a:p>
        </p:txBody>
      </p:sp>
      <p:sp>
        <p:nvSpPr>
          <p:cNvPr id="2" name="Date Placeholder 1"/>
          <p:cNvSpPr>
            <a:spLocks noGrp="1"/>
          </p:cNvSpPr>
          <p:nvPr>
            <p:ph type="dt" sz="half" idx="10"/>
          </p:nvPr>
        </p:nvSpPr>
        <p:spPr/>
        <p:txBody>
          <a:bodyPr/>
          <a:lstStyle/>
          <a:p>
            <a:fld id="{4794E585-E2E3-4135-870F-E4F9455B43FD}" type="datetime1">
              <a:rPr lang="en-US" smtClean="0"/>
              <a:t>4/2/2014</a:t>
            </a:fld>
            <a:endParaRPr lang="en-US" dirty="0"/>
          </a:p>
        </p:txBody>
      </p:sp>
    </p:spTree>
    <p:extLst>
      <p:ext uri="{BB962C8B-B14F-4D97-AF65-F5344CB8AC3E}">
        <p14:creationId xmlns:p14="http://schemas.microsoft.com/office/powerpoint/2010/main" val="13963834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8189D6DB-0117-104E-A321-2F94E21D3259}" type="slidenum">
              <a:rPr lang="en-US" smtClean="0"/>
              <a:t>6</a:t>
            </a:fld>
            <a:endParaRPr lang="en-US"/>
          </a:p>
        </p:txBody>
      </p:sp>
      <p:sp>
        <p:nvSpPr>
          <p:cNvPr id="4" name="Title 3"/>
          <p:cNvSpPr>
            <a:spLocks noGrp="1"/>
          </p:cNvSpPr>
          <p:nvPr>
            <p:ph type="ctrTitle"/>
          </p:nvPr>
        </p:nvSpPr>
        <p:spPr/>
        <p:txBody>
          <a:bodyPr/>
          <a:lstStyle/>
          <a:p>
            <a:r>
              <a:rPr lang="en-US" dirty="0" smtClean="0"/>
              <a:t>C&amp;C WG Updates</a:t>
            </a:r>
            <a:endParaRPr lang="en-US" dirty="0"/>
          </a:p>
        </p:txBody>
      </p:sp>
      <p:sp>
        <p:nvSpPr>
          <p:cNvPr id="5" name="Date Placeholder 4"/>
          <p:cNvSpPr>
            <a:spLocks noGrp="1"/>
          </p:cNvSpPr>
          <p:nvPr>
            <p:ph type="dt" sz="half" idx="10"/>
          </p:nvPr>
        </p:nvSpPr>
        <p:spPr/>
        <p:txBody>
          <a:bodyPr/>
          <a:lstStyle/>
          <a:p>
            <a:fld id="{DCB111D5-A0F7-457B-8E1C-AB3D659B78BC}" type="datetime1">
              <a:rPr lang="en-US" smtClean="0"/>
              <a:t>4/2/2014</a:t>
            </a:fld>
            <a:endParaRPr lang="en-US"/>
          </a:p>
        </p:txBody>
      </p:sp>
    </p:spTree>
    <p:extLst>
      <p:ext uri="{BB962C8B-B14F-4D97-AF65-F5344CB8AC3E}">
        <p14:creationId xmlns:p14="http://schemas.microsoft.com/office/powerpoint/2010/main" val="648060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Milestones</a:t>
            </a:r>
            <a:endParaRPr lang="en-US" dirty="0"/>
          </a:p>
        </p:txBody>
      </p:sp>
      <p:sp>
        <p:nvSpPr>
          <p:cNvPr id="3" name="Content Placeholder 2"/>
          <p:cNvSpPr>
            <a:spLocks noGrp="1"/>
          </p:cNvSpPr>
          <p:nvPr>
            <p:ph idx="1"/>
          </p:nvPr>
        </p:nvSpPr>
        <p:spPr>
          <a:xfrm>
            <a:off x="389392" y="945698"/>
            <a:ext cx="8229600" cy="508906"/>
          </a:xfrm>
        </p:spPr>
        <p:txBody>
          <a:bodyPr>
            <a:normAutofit fontScale="92500"/>
          </a:bodyPr>
          <a:lstStyle/>
          <a:p>
            <a:r>
              <a:rPr lang="en-US" dirty="0">
                <a:hlinkClick r:id="rId2"/>
              </a:rPr>
              <a:t>https://</a:t>
            </a:r>
            <a:r>
              <a:rPr lang="en-US" dirty="0" smtClean="0">
                <a:hlinkClick r:id="rId2"/>
              </a:rPr>
              <a:t>wiki.allseenalliance.org/compliance/overview</a:t>
            </a:r>
            <a:endParaRPr lang="en-US" dirty="0" smtClean="0"/>
          </a:p>
          <a:p>
            <a:endParaRPr lang="en-US" dirty="0"/>
          </a:p>
        </p:txBody>
      </p:sp>
      <p:sp>
        <p:nvSpPr>
          <p:cNvPr id="4" name="Date Placeholder 3"/>
          <p:cNvSpPr>
            <a:spLocks noGrp="1"/>
          </p:cNvSpPr>
          <p:nvPr>
            <p:ph type="dt" sz="half" idx="10"/>
          </p:nvPr>
        </p:nvSpPr>
        <p:spPr/>
        <p:txBody>
          <a:bodyPr/>
          <a:lstStyle/>
          <a:p>
            <a:fld id="{ECF1FA93-63A4-484C-91D0-D11B50BA8F2A}" type="datetime1">
              <a:rPr lang="en-US" smtClean="0"/>
              <a:t>4/2/2014</a:t>
            </a:fld>
            <a:endParaRPr lang="en-US"/>
          </a:p>
        </p:txBody>
      </p:sp>
      <p:sp>
        <p:nvSpPr>
          <p:cNvPr id="5" name="Slide Number Placeholder 4"/>
          <p:cNvSpPr>
            <a:spLocks noGrp="1"/>
          </p:cNvSpPr>
          <p:nvPr>
            <p:ph type="sldNum" sz="quarter" idx="12"/>
          </p:nvPr>
        </p:nvSpPr>
        <p:spPr/>
        <p:txBody>
          <a:bodyPr/>
          <a:lstStyle/>
          <a:p>
            <a:fld id="{8189D6DB-0117-104E-A321-2F94E21D3259}" type="slidenum">
              <a:rPr lang="en-US" smtClean="0"/>
              <a:t>7</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022" y="1454604"/>
            <a:ext cx="4938713" cy="3398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0521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8189D6DB-0117-104E-A321-2F94E21D3259}" type="slidenum">
              <a:rPr lang="en-US" smtClean="0"/>
              <a:t>8</a:t>
            </a:fld>
            <a:endParaRPr lang="en-US"/>
          </a:p>
        </p:txBody>
      </p:sp>
      <p:sp>
        <p:nvSpPr>
          <p:cNvPr id="4" name="Title 3"/>
          <p:cNvSpPr>
            <a:spLocks noGrp="1"/>
          </p:cNvSpPr>
          <p:nvPr>
            <p:ph type="ctrTitle"/>
          </p:nvPr>
        </p:nvSpPr>
        <p:spPr/>
        <p:txBody>
          <a:bodyPr/>
          <a:lstStyle/>
          <a:p>
            <a:r>
              <a:rPr lang="en-US" dirty="0" smtClean="0"/>
              <a:t>Certification Types</a:t>
            </a:r>
            <a:br>
              <a:rPr lang="en-US" dirty="0" smtClean="0"/>
            </a:br>
            <a:r>
              <a:rPr lang="en-US" sz="1800" dirty="0">
                <a:solidFill>
                  <a:schemeClr val="bg1"/>
                </a:solidFill>
              </a:rPr>
              <a:t>Takeshi Matsushita</a:t>
            </a:r>
            <a:r>
              <a:rPr lang="en-US" dirty="0">
                <a:solidFill>
                  <a:schemeClr val="dk1"/>
                </a:solidFill>
              </a:rPr>
              <a:t/>
            </a:r>
            <a:br>
              <a:rPr lang="en-US" dirty="0">
                <a:solidFill>
                  <a:schemeClr val="dk1"/>
                </a:solidFill>
              </a:rPr>
            </a:br>
            <a:r>
              <a:rPr lang="en-US" dirty="0" smtClean="0"/>
              <a:t> </a:t>
            </a:r>
            <a:endParaRPr lang="en-US" dirty="0"/>
          </a:p>
        </p:txBody>
      </p:sp>
      <p:sp>
        <p:nvSpPr>
          <p:cNvPr id="5" name="Date Placeholder 4"/>
          <p:cNvSpPr>
            <a:spLocks noGrp="1"/>
          </p:cNvSpPr>
          <p:nvPr>
            <p:ph type="dt" sz="half" idx="10"/>
          </p:nvPr>
        </p:nvSpPr>
        <p:spPr/>
        <p:txBody>
          <a:bodyPr/>
          <a:lstStyle/>
          <a:p>
            <a:fld id="{DCB111D5-A0F7-457B-8E1C-AB3D659B78BC}" type="datetime1">
              <a:rPr lang="en-US" smtClean="0"/>
              <a:t>4/2/2014</a:t>
            </a:fld>
            <a:endParaRPr lang="en-US"/>
          </a:p>
        </p:txBody>
      </p:sp>
    </p:spTree>
    <p:extLst>
      <p:ext uri="{BB962C8B-B14F-4D97-AF65-F5344CB8AC3E}">
        <p14:creationId xmlns:p14="http://schemas.microsoft.com/office/powerpoint/2010/main" val="30473303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u="sng" dirty="0"/>
              <a:t>Certification program have to explicitly define following items for each </a:t>
            </a:r>
            <a:r>
              <a:rPr lang="en-US" sz="1800" u="sng" dirty="0" smtClean="0"/>
              <a:t>product</a:t>
            </a:r>
            <a:endParaRPr lang="en-US" sz="1800" dirty="0"/>
          </a:p>
        </p:txBody>
      </p:sp>
      <p:sp>
        <p:nvSpPr>
          <p:cNvPr id="3" name="Content Placeholder 2"/>
          <p:cNvSpPr>
            <a:spLocks noGrp="1"/>
          </p:cNvSpPr>
          <p:nvPr>
            <p:ph idx="1"/>
          </p:nvPr>
        </p:nvSpPr>
        <p:spPr/>
        <p:txBody>
          <a:bodyPr>
            <a:normAutofit fontScale="85000" lnSpcReduction="10000"/>
          </a:bodyPr>
          <a:lstStyle/>
          <a:p>
            <a:pPr lvl="0"/>
            <a:r>
              <a:rPr lang="en-US" dirty="0">
                <a:solidFill>
                  <a:srgbClr val="C00000"/>
                </a:solidFill>
              </a:rPr>
              <a:t>When</a:t>
            </a:r>
            <a:r>
              <a:rPr lang="en-US" dirty="0"/>
              <a:t> is the further certification required?</a:t>
            </a:r>
            <a:endParaRPr lang="en-US" sz="3200" dirty="0"/>
          </a:p>
          <a:p>
            <a:pPr lvl="1"/>
            <a:r>
              <a:rPr lang="en-US" dirty="0"/>
              <a:t>In case of only first product, new category, new service or new model?</a:t>
            </a:r>
            <a:endParaRPr lang="en-US" sz="2400" dirty="0"/>
          </a:p>
          <a:p>
            <a:pPr lvl="0"/>
            <a:r>
              <a:rPr lang="en-US" dirty="0">
                <a:solidFill>
                  <a:srgbClr val="C00000"/>
                </a:solidFill>
              </a:rPr>
              <a:t>Which</a:t>
            </a:r>
            <a:r>
              <a:rPr lang="en-US" dirty="0"/>
              <a:t> portion of the whole certification program is required?</a:t>
            </a:r>
            <a:endParaRPr lang="en-US" sz="3200" dirty="0"/>
          </a:p>
          <a:p>
            <a:pPr lvl="1"/>
            <a:r>
              <a:rPr lang="en-US" dirty="0"/>
              <a:t>All applicable items, newly implemented portion or others?</a:t>
            </a:r>
            <a:endParaRPr lang="en-US" sz="2400" dirty="0"/>
          </a:p>
          <a:p>
            <a:pPr lvl="0"/>
            <a:r>
              <a:rPr lang="en-US" dirty="0">
                <a:solidFill>
                  <a:srgbClr val="C00000"/>
                </a:solidFill>
              </a:rPr>
              <a:t>Where</a:t>
            </a:r>
            <a:r>
              <a:rPr lang="en-US" dirty="0"/>
              <a:t> is certification executed?</a:t>
            </a:r>
            <a:endParaRPr lang="en-US" sz="3200" dirty="0"/>
          </a:p>
          <a:p>
            <a:pPr lvl="1"/>
            <a:r>
              <a:rPr lang="en-US" dirty="0"/>
              <a:t>At authorized entity or at each company?</a:t>
            </a:r>
            <a:endParaRPr lang="en-US" sz="2400" dirty="0"/>
          </a:p>
          <a:p>
            <a:pPr lvl="0"/>
            <a:r>
              <a:rPr lang="en-US" dirty="0">
                <a:solidFill>
                  <a:srgbClr val="C00000"/>
                </a:solidFill>
              </a:rPr>
              <a:t>Who</a:t>
            </a:r>
            <a:r>
              <a:rPr lang="en-US" dirty="0"/>
              <a:t> will be penalized in case of incompliant or breach?</a:t>
            </a:r>
            <a:endParaRPr lang="en-US" sz="3200" dirty="0"/>
          </a:p>
          <a:p>
            <a:pPr lvl="1"/>
            <a:r>
              <a:rPr lang="en-US" dirty="0"/>
              <a:t>Final shipper to retailer, brand holder, manufacture or others</a:t>
            </a:r>
            <a:r>
              <a:rPr lang="en-US" dirty="0" smtClean="0"/>
              <a:t>?</a:t>
            </a:r>
            <a:endParaRPr lang="en-US" sz="2400" dirty="0"/>
          </a:p>
        </p:txBody>
      </p:sp>
      <p:sp>
        <p:nvSpPr>
          <p:cNvPr id="4" name="Date Placeholder 3"/>
          <p:cNvSpPr>
            <a:spLocks noGrp="1"/>
          </p:cNvSpPr>
          <p:nvPr>
            <p:ph type="dt" sz="half" idx="10"/>
          </p:nvPr>
        </p:nvSpPr>
        <p:spPr/>
        <p:txBody>
          <a:bodyPr/>
          <a:lstStyle/>
          <a:p>
            <a:fld id="{ECF1FA93-63A4-484C-91D0-D11B50BA8F2A}" type="datetime1">
              <a:rPr lang="en-US" smtClean="0"/>
              <a:t>4/2/2014</a:t>
            </a:fld>
            <a:endParaRPr lang="en-US"/>
          </a:p>
        </p:txBody>
      </p:sp>
      <p:sp>
        <p:nvSpPr>
          <p:cNvPr id="5" name="Slide Number Placeholder 4"/>
          <p:cNvSpPr>
            <a:spLocks noGrp="1"/>
          </p:cNvSpPr>
          <p:nvPr>
            <p:ph type="sldNum" sz="quarter" idx="12"/>
          </p:nvPr>
        </p:nvSpPr>
        <p:spPr/>
        <p:txBody>
          <a:bodyPr/>
          <a:lstStyle/>
          <a:p>
            <a:fld id="{8189D6DB-0117-104E-A321-2F94E21D3259}" type="slidenum">
              <a:rPr lang="en-US" smtClean="0"/>
              <a:t>9</a:t>
            </a:fld>
            <a:endParaRPr lang="en-US" dirty="0"/>
          </a:p>
        </p:txBody>
      </p:sp>
    </p:spTree>
    <p:extLst>
      <p:ext uri="{BB962C8B-B14F-4D97-AF65-F5344CB8AC3E}">
        <p14:creationId xmlns:p14="http://schemas.microsoft.com/office/powerpoint/2010/main" val="3815317594"/>
      </p:ext>
    </p:extLst>
  </p:cSld>
  <p:clrMapOvr>
    <a:masterClrMapping/>
  </p:clrMapOvr>
</p:sld>
</file>

<file path=ppt/theme/theme1.xml><?xml version="1.0" encoding="utf-8"?>
<a:theme xmlns:a="http://schemas.openxmlformats.org/drawingml/2006/main" name="Office Theme">
  <a:themeElements>
    <a:clrScheme name="Allseen Alliance">
      <a:dk1>
        <a:sysClr val="windowText" lastClr="000000"/>
      </a:dk1>
      <a:lt1>
        <a:sysClr val="window" lastClr="FFFFFF"/>
      </a:lt1>
      <a:dk2>
        <a:srgbClr val="008576"/>
      </a:dk2>
      <a:lt2>
        <a:srgbClr val="EEECE1"/>
      </a:lt2>
      <a:accent1>
        <a:srgbClr val="008576"/>
      </a:accent1>
      <a:accent2>
        <a:srgbClr val="005872"/>
      </a:accent2>
      <a:accent3>
        <a:srgbClr val="00C0C2"/>
      </a:accent3>
      <a:accent4>
        <a:srgbClr val="85DDB5"/>
      </a:accent4>
      <a:accent5>
        <a:srgbClr val="807F83"/>
      </a:accent5>
      <a:accent6>
        <a:srgbClr val="BABCBE"/>
      </a:accent6>
      <a:hlink>
        <a:srgbClr val="00C0C2"/>
      </a:hlink>
      <a:folHlink>
        <a:srgbClr val="85DDB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5011</TotalTime>
  <Words>1231</Words>
  <Application>Microsoft Office PowerPoint</Application>
  <PresentationFormat>On-screen Show (16:9)</PresentationFormat>
  <Paragraphs>293</Paragraphs>
  <Slides>25</Slides>
  <Notes>2</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AllSeen Alliance  C&amp;C WG meeting </vt:lpstr>
      <vt:lpstr>Antitrust Compliance Notice</vt:lpstr>
      <vt:lpstr>Guidelines</vt:lpstr>
      <vt:lpstr>Agenda</vt:lpstr>
      <vt:lpstr>C&amp;C WG</vt:lpstr>
      <vt:lpstr>C&amp;C WG Updates</vt:lpstr>
      <vt:lpstr>Milestones</vt:lpstr>
      <vt:lpstr>Certification Types Takeshi Matsushita  </vt:lpstr>
      <vt:lpstr>Certification program have to explicitly define following items for each product</vt:lpstr>
      <vt:lpstr>Certification program have to be designed  for reliability and convenience</vt:lpstr>
      <vt:lpstr>Certification program have to be designed  for reliability and convenience</vt:lpstr>
      <vt:lpstr>Interoperability As Part of Certification</vt:lpstr>
      <vt:lpstr>Interoperability (IOP)</vt:lpstr>
      <vt:lpstr>What are we trying to solve?</vt:lpstr>
      <vt:lpstr>Designing our Program</vt:lpstr>
      <vt:lpstr>Ways to increase IOP</vt:lpstr>
      <vt:lpstr>Maintaining the IOP Test Bed</vt:lpstr>
      <vt:lpstr>Interop Attendance</vt:lpstr>
      <vt:lpstr>Summary of Proposal</vt:lpstr>
      <vt:lpstr>Proposal</vt:lpstr>
      <vt:lpstr>AllSeen Alliance Resources for IOP</vt:lpstr>
      <vt:lpstr>IOP Testing Matrix</vt:lpstr>
      <vt:lpstr>Future Agenda, Action Items Review</vt:lpstr>
      <vt:lpstr>Future Agendas</vt:lpstr>
      <vt:lpstr>Action Items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dc:creator>
  <cp:lastModifiedBy>dkaleas</cp:lastModifiedBy>
  <cp:revision>209</cp:revision>
  <dcterms:created xsi:type="dcterms:W3CDTF">2013-11-19T20:42:06Z</dcterms:created>
  <dcterms:modified xsi:type="dcterms:W3CDTF">2014-04-02T17:38:30Z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-222324451</vt:i4>
  </property>
  <property fmtid="{D5CDD505-2E9C-101B-9397-08002B2CF9AE}" pid="3" name="_NewReviewCycle">
    <vt:lpwstr/>
  </property>
  <property fmtid="{D5CDD505-2E9C-101B-9397-08002B2CF9AE}" pid="4" name="_EmailSubject">
    <vt:lpwstr>C&amp;C WG meeting</vt:lpwstr>
  </property>
  <property fmtid="{D5CDD505-2E9C-101B-9397-08002B2CF9AE}" pid="5" name="_AuthorEmail">
    <vt:lpwstr>dkaleas@qce.qualcomm.com</vt:lpwstr>
  </property>
  <property fmtid="{D5CDD505-2E9C-101B-9397-08002B2CF9AE}" pid="6" name="_AuthorEmailDisplayName">
    <vt:lpwstr>Kaleas, Dimosthenis</vt:lpwstr>
  </property>
  <property fmtid="{D5CDD505-2E9C-101B-9397-08002B2CF9AE}" pid="7" name="_PreviousAdHocReviewCycleID">
    <vt:i4>-697427316</vt:i4>
  </property>
</Properties>
</file>