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9" r:id="rId2"/>
    <p:sldId id="292" r:id="rId3"/>
    <p:sldId id="332" r:id="rId4"/>
    <p:sldId id="263" r:id="rId5"/>
    <p:sldId id="267" r:id="rId6"/>
    <p:sldId id="265" r:id="rId7"/>
    <p:sldId id="308" r:id="rId8"/>
    <p:sldId id="326" r:id="rId9"/>
    <p:sldId id="327" r:id="rId10"/>
    <p:sldId id="328" r:id="rId11"/>
    <p:sldId id="330" r:id="rId12"/>
    <p:sldId id="331" r:id="rId13"/>
    <p:sldId id="325" r:id="rId14"/>
    <p:sldId id="315" r:id="rId15"/>
    <p:sldId id="280" r:id="rId16"/>
    <p:sldId id="281" r:id="rId17"/>
    <p:sldId id="28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99" autoAdjust="0"/>
  </p:normalViewPr>
  <p:slideViewPr>
    <p:cSldViewPr snapToGrid="0" snapToObjects="1">
      <p:cViewPr>
        <p:scale>
          <a:sx n="70" d="100"/>
          <a:sy n="70" d="100"/>
        </p:scale>
        <p:origin x="-667" y="-12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3/26/2014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3/26/2014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14</a:t>
            </a:fld>
            <a:endParaRPr lang="en-US"/>
          </a:p>
        </p:txBody>
      </p:sp>
    </p:spTree>
    <p:extLst>
      <p:ext uri="{BB962C8B-B14F-4D97-AF65-F5344CB8AC3E}">
        <p14:creationId xmlns:p14="http://schemas.microsoft.com/office/powerpoint/2010/main" val="274675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2208060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3/26/2014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allseen-cc@lists.allseenalliance.org" TargetMode="External"/><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 Id="rId4" Type="http://schemas.openxmlformats.org/officeDocument/2006/relationships/hyperlink" Target="https://lists.allseenalliance.org/mailman/listinfo/allseen-c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 meeting </a:t>
            </a:r>
            <a:endParaRPr lang="en-US" dirty="0"/>
          </a:p>
        </p:txBody>
      </p:sp>
      <p:sp>
        <p:nvSpPr>
          <p:cNvPr id="3" name="Subtitle 2"/>
          <p:cNvSpPr>
            <a:spLocks noGrp="1"/>
          </p:cNvSpPr>
          <p:nvPr>
            <p:ph type="subTitle" idx="1"/>
          </p:nvPr>
        </p:nvSpPr>
        <p:spPr/>
        <p:txBody>
          <a:bodyPr/>
          <a:lstStyle/>
          <a:p>
            <a:r>
              <a:rPr lang="en-US" dirty="0" smtClean="0"/>
              <a:t>March 26th, 2014</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054383"/>
            <a:ext cx="8229600" cy="3712880"/>
          </a:xfrm>
        </p:spPr>
        <p:txBody>
          <a:bodyPr>
            <a:normAutofit fontScale="47500" lnSpcReduction="20000"/>
          </a:bodyPr>
          <a:lstStyle/>
          <a:p>
            <a:pPr marL="0" indent="0">
              <a:buNone/>
            </a:pPr>
            <a:r>
              <a:rPr lang="en-US" sz="2900" dirty="0">
                <a:latin typeface="Qualcomm Office Regular"/>
              </a:rPr>
              <a:t>An example will be:</a:t>
            </a:r>
          </a:p>
          <a:p>
            <a:pPr lvl="0"/>
            <a:r>
              <a:rPr lang="en-US" sz="3300" dirty="0">
                <a:latin typeface="Qualcomm Office Regular"/>
              </a:rPr>
              <a:t>Official Full certification is required for the first product is required.</a:t>
            </a:r>
          </a:p>
          <a:p>
            <a:pPr lvl="0"/>
            <a:r>
              <a:rPr lang="en-US" sz="3300" dirty="0">
                <a:latin typeface="Qualcomm Office Regular"/>
              </a:rPr>
              <a:t>Self Full certification is allowed for the secondary products of the same category.</a:t>
            </a:r>
          </a:p>
          <a:p>
            <a:pPr lvl="0"/>
            <a:r>
              <a:rPr lang="en-US" sz="3300" dirty="0">
                <a:latin typeface="Qualcomm Office Regular"/>
              </a:rPr>
              <a:t>Official Partial certification is required again for the first product of “different category”.</a:t>
            </a:r>
          </a:p>
          <a:p>
            <a:pPr lvl="0"/>
            <a:r>
              <a:rPr lang="en-US" sz="3300" dirty="0">
                <a:latin typeface="Qualcomm Office Regular"/>
              </a:rPr>
              <a:t>Brand holder is obligated to pass certification but such task can be subcontracted</a:t>
            </a:r>
            <a:r>
              <a:rPr lang="en-US" sz="3300" b="1" dirty="0">
                <a:latin typeface="Qualcomm Office Regular"/>
              </a:rPr>
              <a:t>.</a:t>
            </a:r>
          </a:p>
          <a:p>
            <a:pPr lvl="1"/>
            <a:r>
              <a:rPr lang="en-US" sz="3300" dirty="0">
                <a:latin typeface="Qualcomm Office Regular"/>
              </a:rPr>
              <a:t>In this case, Full certification may be relatively “heavy”.</a:t>
            </a:r>
          </a:p>
          <a:p>
            <a:pPr lvl="1"/>
            <a:r>
              <a:rPr lang="en-US" sz="3300" dirty="0">
                <a:latin typeface="Qualcomm Office Regular"/>
              </a:rPr>
              <a:t>However, self certification and Partial certification should be “light weight”.</a:t>
            </a:r>
          </a:p>
          <a:p>
            <a:pPr marL="0" indent="0">
              <a:buNone/>
            </a:pPr>
            <a:r>
              <a:rPr lang="en-US" sz="3300" dirty="0">
                <a:latin typeface="Qualcomm Office Regular"/>
              </a:rPr>
              <a:t> </a:t>
            </a:r>
          </a:p>
          <a:p>
            <a:pPr marL="0" indent="0">
              <a:buNone/>
            </a:pPr>
            <a:r>
              <a:rPr lang="en-US" sz="3300" dirty="0">
                <a:latin typeface="Qualcomm Office Regular"/>
              </a:rPr>
              <a:t>Another example may be:</a:t>
            </a:r>
          </a:p>
          <a:p>
            <a:pPr lvl="0"/>
            <a:r>
              <a:rPr lang="en-US" sz="3300" dirty="0">
                <a:latin typeface="Qualcomm Office Regular"/>
              </a:rPr>
              <a:t>Official certification is required for the first product is required.</a:t>
            </a:r>
          </a:p>
          <a:p>
            <a:pPr lvl="0"/>
            <a:r>
              <a:rPr lang="en-US" sz="3300" dirty="0">
                <a:latin typeface="Qualcomm Office Regular"/>
              </a:rPr>
              <a:t>No certification is required for secondary products of the same model family.</a:t>
            </a:r>
          </a:p>
          <a:p>
            <a:pPr lvl="0"/>
            <a:r>
              <a:rPr lang="en-US" sz="3300" dirty="0">
                <a:latin typeface="Qualcomm Office Regular"/>
              </a:rPr>
              <a:t>Official and Full certification is required again for the “different model family”.</a:t>
            </a:r>
          </a:p>
          <a:p>
            <a:pPr lvl="0"/>
            <a:r>
              <a:rPr lang="en-US" sz="3300" dirty="0">
                <a:latin typeface="Qualcomm Office Regular"/>
              </a:rPr>
              <a:t>Developer of the feature/component have to pass certification.</a:t>
            </a:r>
          </a:p>
          <a:p>
            <a:pPr lvl="1"/>
            <a:r>
              <a:rPr lang="en-US" sz="3300" dirty="0">
                <a:latin typeface="Qualcomm Office Regular"/>
              </a:rPr>
              <a:t>In this case, Full certification have to be light weight.</a:t>
            </a:r>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3/26/2014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10</a:t>
            </a:fld>
            <a:endParaRPr lang="en-US" dirty="0"/>
          </a:p>
        </p:txBody>
      </p:sp>
    </p:spTree>
    <p:extLst>
      <p:ext uri="{BB962C8B-B14F-4D97-AF65-F5344CB8AC3E}">
        <p14:creationId xmlns:p14="http://schemas.microsoft.com/office/powerpoint/2010/main" val="1393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err="1"/>
              <a:t>AllSeen</a:t>
            </a:r>
            <a:r>
              <a:rPr lang="en-US" dirty="0"/>
              <a:t> C&amp;C Review	Template</a:t>
            </a:r>
          </a:p>
        </p:txBody>
      </p:sp>
      <p:sp>
        <p:nvSpPr>
          <p:cNvPr id="3" name="Text Placeholder 2"/>
          <p:cNvSpPr>
            <a:spLocks noGrp="1"/>
          </p:cNvSpPr>
          <p:nvPr>
            <p:ph type="body" idx="1"/>
          </p:nvPr>
        </p:nvSpPr>
        <p:spPr/>
        <p:txBody>
          <a:bodyPr/>
          <a:lstStyle/>
          <a:p>
            <a:r>
              <a:rPr lang="en-US" dirty="0" smtClean="0"/>
              <a:t>Jun ZHANG</a:t>
            </a:r>
            <a:endParaRPr lang="en-US" dirty="0"/>
          </a:p>
          <a:p>
            <a:r>
              <a:rPr lang="en-US" dirty="0" smtClean="0"/>
              <a:t>Haier</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11</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3/26/2014</a:t>
            </a:fld>
            <a:endParaRPr lang="en-US"/>
          </a:p>
        </p:txBody>
      </p:sp>
    </p:spTree>
    <p:extLst>
      <p:ext uri="{BB962C8B-B14F-4D97-AF65-F5344CB8AC3E}">
        <p14:creationId xmlns:p14="http://schemas.microsoft.com/office/powerpoint/2010/main" val="1529966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D96E0B5-65E3-42D4-83AB-6C72639D3D3B}" type="datetime1">
              <a:rPr lang="en-US" smtClean="0"/>
              <a:t>3/26/2014</a:t>
            </a:fld>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03" y="205979"/>
            <a:ext cx="8982694" cy="4561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02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smtClean="0"/>
              <a:t>Versioning</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13</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3/26/2014</a:t>
            </a:fld>
            <a:endParaRPr lang="en-US"/>
          </a:p>
        </p:txBody>
      </p:sp>
    </p:spTree>
    <p:extLst>
      <p:ext uri="{BB962C8B-B14F-4D97-AF65-F5344CB8AC3E}">
        <p14:creationId xmlns:p14="http://schemas.microsoft.com/office/powerpoint/2010/main" val="2822518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3" y="462048"/>
            <a:ext cx="8574733" cy="561702"/>
          </a:xfrm>
        </p:spPr>
        <p:txBody>
          <a:bodyPr/>
          <a:lstStyle/>
          <a:p>
            <a:r>
              <a:rPr lang="en-US" dirty="0" smtClean="0"/>
              <a:t>Modifications and Revisions</a:t>
            </a:r>
            <a:endParaRPr lang="en-US" dirty="0"/>
          </a:p>
        </p:txBody>
      </p:sp>
      <p:sp>
        <p:nvSpPr>
          <p:cNvPr id="3" name="Rectangle 2"/>
          <p:cNvSpPr/>
          <p:nvPr/>
        </p:nvSpPr>
        <p:spPr>
          <a:xfrm>
            <a:off x="146997" y="945478"/>
            <a:ext cx="7055779" cy="623258"/>
          </a:xfrm>
          <a:prstGeom prst="rect">
            <a:avLst/>
          </a:prstGeom>
        </p:spPr>
        <p:txBody>
          <a:bodyPr wrap="square" lIns="68589" tIns="34295" rIns="68589" bIns="34295">
            <a:spAutoFit/>
          </a:bodyPr>
          <a:lstStyle/>
          <a:p>
            <a:pPr lvl="2"/>
            <a:endParaRPr lang="en-US" dirty="0"/>
          </a:p>
          <a:p>
            <a:pPr lvl="2"/>
            <a:endParaRPr lang="en-US" dirty="0"/>
          </a:p>
        </p:txBody>
      </p:sp>
      <p:sp>
        <p:nvSpPr>
          <p:cNvPr id="4" name="Content Placeholder 1"/>
          <p:cNvSpPr txBox="1">
            <a:spLocks/>
          </p:cNvSpPr>
          <p:nvPr/>
        </p:nvSpPr>
        <p:spPr>
          <a:xfrm>
            <a:off x="146996" y="1025503"/>
            <a:ext cx="8574733" cy="4032272"/>
          </a:xfrm>
          <a:prstGeom prst="rect">
            <a:avLst/>
          </a:prstGeom>
        </p:spPr>
        <p:txBody>
          <a:bodyPr lIns="68589" tIns="34295" rIns="68589" bIns="34295"/>
          <a:lstStyle>
            <a:lvl1pPr marL="342900" indent="-342900" algn="l" defTabSz="914400" rtl="0" eaLnBrk="1" latinLnBrk="0" hangingPunct="1">
              <a:lnSpc>
                <a:spcPct val="95000"/>
              </a:lnSpc>
              <a:spcBef>
                <a:spcPct val="20000"/>
              </a:spcBef>
              <a:buFontTx/>
              <a:buBlip>
                <a:blip r:embed="rId3"/>
              </a:buBlip>
              <a:defRPr lang="en-US" sz="2400" kern="1200" dirty="0" smtClean="0">
                <a:solidFill>
                  <a:prstClr val="black">
                    <a:lumMod val="75000"/>
                    <a:lumOff val="25000"/>
                  </a:prstClr>
                </a:solidFill>
                <a:latin typeface="Qualcomm Office Regular"/>
                <a:ea typeface="+mn-ea"/>
                <a:cs typeface="Arial" pitchFamily="34" charset="0"/>
              </a:defRPr>
            </a:lvl1pPr>
            <a:lvl2pPr marL="742950" indent="-342900" algn="l" defTabSz="9144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a:ea typeface="+mn-ea"/>
                <a:cs typeface="Arial" pitchFamily="34" charset="0"/>
              </a:defRPr>
            </a:lvl2pPr>
            <a:lvl3pPr marL="1028700" indent="-342900" algn="l" defTabSz="9144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a:ea typeface="+mn-ea"/>
                <a:cs typeface="Arial" pitchFamily="34" charset="0"/>
              </a:defRPr>
            </a:lvl3pPr>
            <a:lvl4pPr marL="1314450" indent="-342900" algn="l" defTabSz="9144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a:t>
            </a:r>
            <a:endParaRPr lang="en-US" sz="1600" dirty="0" smtClean="0"/>
          </a:p>
          <a:p>
            <a:pPr marL="0" indent="0">
              <a:buNone/>
            </a:pPr>
            <a:r>
              <a:rPr lang="en-US" sz="1600" dirty="0" smtClean="0"/>
              <a:t>Revisions to AllJoyn Service Frameworks Interface Specs</a:t>
            </a:r>
          </a:p>
          <a:p>
            <a:pPr lvl="1"/>
            <a:r>
              <a:rPr lang="en-US" sz="1600" dirty="0" err="1" smtClean="0"/>
              <a:t>AllJoyn</a:t>
            </a:r>
            <a:r>
              <a:rPr lang="en-US" sz="1600" dirty="0" smtClean="0"/>
              <a:t> Alliance will  announce major releases.</a:t>
            </a:r>
          </a:p>
          <a:p>
            <a:pPr lvl="1"/>
            <a:r>
              <a:rPr lang="en-US" sz="1600" dirty="0" smtClean="0"/>
              <a:t>Test Cases Specs will be revised to the new Release.</a:t>
            </a:r>
          </a:p>
          <a:p>
            <a:pPr lvl="1"/>
            <a:r>
              <a:rPr lang="en-US" sz="1600" dirty="0" smtClean="0"/>
              <a:t>A grace period will be declared(Alliance Members still can use the old Test Cases Specs) </a:t>
            </a:r>
          </a:p>
          <a:p>
            <a:pPr lvl="1"/>
            <a:r>
              <a:rPr lang="en-US" sz="1600" dirty="0" smtClean="0"/>
              <a:t>After grace period all devices must be tested against latest Test Cases Specs</a:t>
            </a:r>
          </a:p>
          <a:p>
            <a:pPr marL="0" indent="0">
              <a:buNone/>
            </a:pPr>
            <a:r>
              <a:rPr lang="en-US" sz="1600" dirty="0" smtClean="0"/>
              <a:t>Major Revisions Affecting Interoperability</a:t>
            </a:r>
          </a:p>
          <a:p>
            <a:pPr lvl="1"/>
            <a:r>
              <a:rPr lang="en-US" sz="1600" dirty="0" smtClean="0"/>
              <a:t>Alliance mandates the resubmission for certification testing when:</a:t>
            </a:r>
          </a:p>
          <a:p>
            <a:pPr lvl="2"/>
            <a:r>
              <a:rPr lang="en-US" sz="1600" dirty="0" smtClean="0"/>
              <a:t>Serious </a:t>
            </a:r>
            <a:r>
              <a:rPr lang="en-US" sz="1600" dirty="0"/>
              <a:t>deficiency in the </a:t>
            </a:r>
            <a:r>
              <a:rPr lang="en-US" sz="1600" dirty="0" smtClean="0"/>
              <a:t>Test Cases Specs, </a:t>
            </a:r>
            <a:r>
              <a:rPr lang="en-US" sz="1600" smtClean="0"/>
              <a:t>interoperability procedures  </a:t>
            </a:r>
            <a:r>
              <a:rPr lang="en-US" sz="1600" dirty="0"/>
              <a:t>or </a:t>
            </a:r>
            <a:r>
              <a:rPr lang="en-US" sz="1600"/>
              <a:t>process </a:t>
            </a:r>
            <a:r>
              <a:rPr lang="en-US" sz="1600" smtClean="0"/>
              <a:t> is </a:t>
            </a:r>
            <a:r>
              <a:rPr lang="en-US" sz="1600" dirty="0"/>
              <a:t>uncovered, </a:t>
            </a:r>
            <a:endParaRPr lang="en-US" sz="1600" dirty="0" smtClean="0"/>
          </a:p>
          <a:p>
            <a:pPr lvl="2"/>
            <a:r>
              <a:rPr lang="en-US" sz="1600" dirty="0"/>
              <a:t>I</a:t>
            </a:r>
            <a:r>
              <a:rPr lang="en-US" sz="1600" dirty="0" smtClean="0"/>
              <a:t>nteroperability issues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29454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15</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3/26/2014</a:t>
            </a:fld>
            <a:endParaRPr lang="en-US"/>
          </a:p>
        </p:txBody>
      </p:sp>
    </p:spTree>
    <p:extLst>
      <p:ext uri="{BB962C8B-B14F-4D97-AF65-F5344CB8AC3E}">
        <p14:creationId xmlns:p14="http://schemas.microsoft.com/office/powerpoint/2010/main" val="648060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2892"/>
            <a:ext cx="8229600" cy="857250"/>
          </a:xfrm>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74844185"/>
              </p:ext>
            </p:extLst>
          </p:nvPr>
        </p:nvGraphicFramePr>
        <p:xfrm>
          <a:off x="133347" y="738837"/>
          <a:ext cx="8553454" cy="4302270"/>
        </p:xfrm>
        <a:graphic>
          <a:graphicData uri="http://schemas.openxmlformats.org/drawingml/2006/table">
            <a:tbl>
              <a:tblPr firstRow="1" bandRow="1">
                <a:tableStyleId>{5C22544A-7EE6-4342-B048-85BDC9FD1C3A}</a:tableStyleId>
              </a:tblPr>
              <a:tblGrid>
                <a:gridCol w="2555424"/>
                <a:gridCol w="1023258"/>
                <a:gridCol w="325036"/>
                <a:gridCol w="426254"/>
                <a:gridCol w="426254"/>
                <a:gridCol w="426256"/>
                <a:gridCol w="426254"/>
                <a:gridCol w="426254"/>
                <a:gridCol w="426254"/>
                <a:gridCol w="426254"/>
                <a:gridCol w="340046"/>
                <a:gridCol w="441970"/>
                <a:gridCol w="441970"/>
                <a:gridCol w="441970"/>
              </a:tblGrid>
              <a:tr h="262794">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591">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7990">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8382">
                <a:tc>
                  <a:txBody>
                    <a:bodyPr/>
                    <a:lstStyle/>
                    <a:p>
                      <a:r>
                        <a:rPr lang="en-US" sz="1200" dirty="0" smtClean="0">
                          <a:solidFill>
                            <a:schemeClr val="tx1"/>
                          </a:solidFill>
                        </a:rPr>
                        <a:t>WGs requirements</a:t>
                      </a:r>
                    </a:p>
                    <a:p>
                      <a:r>
                        <a:rPr lang="en-US" sz="1200" dirty="0" smtClean="0">
                          <a:solidFill>
                            <a:schemeClr val="tx1"/>
                          </a:solidFill>
                        </a:rPr>
                        <a:t>Types of Certification</a:t>
                      </a:r>
                    </a:p>
                    <a:p>
                      <a:r>
                        <a:rPr lang="en-US" sz="1200" dirty="0" smtClean="0">
                          <a:solidFill>
                            <a:schemeClr val="tx1"/>
                          </a:solidFill>
                        </a:rPr>
                        <a:t>Version of the certification Test suites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Telis</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Document Review Form</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Jun</a:t>
                      </a:r>
                      <a:r>
                        <a:rPr lang="en-US" sz="1200" baseline="0" dirty="0" smtClean="0">
                          <a:solidFill>
                            <a:schemeClr val="tx1"/>
                          </a:solidFill>
                        </a:rPr>
                        <a:t> ZHANG</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9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Certification</a:t>
                      </a:r>
                      <a:r>
                        <a:rPr lang="en-US" sz="1200" baseline="0" dirty="0" smtClean="0">
                          <a:solidFill>
                            <a:schemeClr val="tx1"/>
                          </a:solidFill>
                        </a:rPr>
                        <a:t> type</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9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E-</a:t>
                      </a:r>
                      <a:r>
                        <a:rPr lang="en-US" sz="1200" dirty="0" err="1" smtClean="0">
                          <a:solidFill>
                            <a:schemeClr val="tx1"/>
                          </a:solidFill>
                        </a:rPr>
                        <a:t>Qualus</a:t>
                      </a:r>
                      <a:r>
                        <a:rPr lang="en-US" sz="1200" dirty="0" smtClean="0">
                          <a:solidFill>
                            <a:schemeClr val="tx1"/>
                          </a:solidFill>
                        </a:rPr>
                        <a:t>  Certification</a:t>
                      </a:r>
                      <a:r>
                        <a:rPr lang="en-US" sz="1200" baseline="0" dirty="0" smtClean="0">
                          <a:solidFill>
                            <a:schemeClr val="tx1"/>
                          </a:solidFill>
                        </a:rPr>
                        <a:t> Program Considerations</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Alan</a:t>
                      </a:r>
                    </a:p>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3/26/2014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17</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4210008610"/>
              </p:ext>
            </p:extLst>
          </p:nvPr>
        </p:nvGraphicFramePr>
        <p:xfrm>
          <a:off x="241300" y="898072"/>
          <a:ext cx="8724901" cy="3884526"/>
        </p:xfrm>
        <a:graphic>
          <a:graphicData uri="http://schemas.openxmlformats.org/drawingml/2006/table">
            <a:tbl>
              <a:tblPr/>
              <a:tblGrid>
                <a:gridCol w="1054841"/>
                <a:gridCol w="1196096"/>
                <a:gridCol w="3870803"/>
                <a:gridCol w="1433655"/>
                <a:gridCol w="1169506"/>
              </a:tblGrid>
              <a:tr h="50282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3/27/2014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How to write </a:t>
                      </a: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testcode</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-training</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Telis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In </a:t>
                      </a: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progress</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4/1/2014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Requirements for WGs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Teliis</a:t>
                      </a: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In </a:t>
                      </a: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progress</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3</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3/26/2014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6335E7F-5089-4DDF-9730-9770833D87A6}" type="datetime1">
              <a:rPr lang="en-US" smtClean="0"/>
              <a:t>3/26/2014</a:t>
            </a:fld>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a:p>
        </p:txBody>
      </p:sp>
      <p:sp>
        <p:nvSpPr>
          <p:cNvPr id="5" name="Title 4"/>
          <p:cNvSpPr>
            <a:spLocks noGrp="1"/>
          </p:cNvSpPr>
          <p:nvPr>
            <p:ph type="ctrTitle"/>
          </p:nvPr>
        </p:nvSpPr>
        <p:spPr/>
        <p:txBody>
          <a:bodyPr/>
          <a:lstStyle/>
          <a:p>
            <a:r>
              <a:rPr lang="en-US" b="0" dirty="0"/>
              <a:t/>
            </a:r>
            <a:br>
              <a:rPr lang="en-US" b="0" dirty="0"/>
            </a:br>
            <a:r>
              <a:rPr lang="en-US" dirty="0"/>
              <a:t>Reminder</a:t>
            </a:r>
            <a:r>
              <a:rPr lang="en-US" dirty="0" smtClean="0"/>
              <a:t>: </a:t>
            </a:r>
            <a:br>
              <a:rPr lang="en-US" dirty="0" smtClean="0"/>
            </a:br>
            <a:r>
              <a:rPr lang="en-US" dirty="0" smtClean="0"/>
              <a:t>This call is being recorded </a:t>
            </a:r>
            <a:endParaRPr lang="en-US" dirty="0"/>
          </a:p>
        </p:txBody>
      </p:sp>
    </p:spTree>
    <p:extLst>
      <p:ext uri="{BB962C8B-B14F-4D97-AF65-F5344CB8AC3E}">
        <p14:creationId xmlns:p14="http://schemas.microsoft.com/office/powerpoint/2010/main" val="340613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3/26/2014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altLang="en-US" sz="1800" dirty="0" smtClean="0"/>
              <a:t>Types </a:t>
            </a:r>
            <a:r>
              <a:rPr lang="en-US" altLang="en-US" sz="1800" dirty="0" smtClean="0"/>
              <a:t>of </a:t>
            </a:r>
            <a:r>
              <a:rPr lang="en-US" altLang="en-US" sz="1800" dirty="0" smtClean="0"/>
              <a:t>Certification by </a:t>
            </a:r>
            <a:r>
              <a:rPr lang="en-US" sz="1800" dirty="0"/>
              <a:t>Takeshi </a:t>
            </a:r>
            <a:r>
              <a:rPr lang="en-US" sz="1800" dirty="0" smtClean="0"/>
              <a:t>Matsushita</a:t>
            </a:r>
          </a:p>
          <a:p>
            <a:pPr lvl="1">
              <a:lnSpc>
                <a:spcPct val="80000"/>
              </a:lnSpc>
            </a:pPr>
            <a:r>
              <a:rPr lang="en-US" altLang="en-US" sz="1800" dirty="0" smtClean="0"/>
              <a:t>Document Review Template by Jun Zhang</a:t>
            </a:r>
          </a:p>
          <a:p>
            <a:pPr lvl="1">
              <a:lnSpc>
                <a:spcPct val="80000"/>
              </a:lnSpc>
            </a:pPr>
            <a:r>
              <a:rPr lang="en-US" altLang="en-US" sz="1800" dirty="0" smtClean="0"/>
              <a:t>Versioning </a:t>
            </a:r>
            <a:r>
              <a:rPr lang="en-US" altLang="en-US" sz="1800" dirty="0" smtClean="0"/>
              <a:t>of the Compliance Test suites and Interoperability Procedures</a:t>
            </a:r>
            <a:endParaRPr lang="en-US" altLang="en-US" sz="1800" dirty="0"/>
          </a:p>
          <a:p>
            <a:pPr>
              <a:lnSpc>
                <a:spcPct val="80000"/>
              </a:lnSpc>
            </a:pPr>
            <a:r>
              <a:rPr lang="en-US" altLang="en-US" sz="2400" dirty="0"/>
              <a:t>Closing 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3/26/2014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693318"/>
          </a:xfrm>
        </p:spPr>
        <p:txBody>
          <a:bodyPr>
            <a:normAutofit fontScale="62500" lnSpcReduction="20000"/>
          </a:bodyPr>
          <a:lstStyle/>
          <a:p>
            <a:r>
              <a:rPr lang="en-US" dirty="0" smtClean="0"/>
              <a:t>To access the wiki page please go to </a:t>
            </a:r>
            <a:r>
              <a:rPr lang="en-US" dirty="0" smtClean="0">
                <a:hlinkClick r:id="rId2"/>
              </a:rPr>
              <a:t>https</a:t>
            </a:r>
            <a:r>
              <a:rPr lang="en-US" dirty="0">
                <a:hlinkClick r:id="rId2"/>
              </a:rPr>
              <a:t>://</a:t>
            </a:r>
            <a:r>
              <a:rPr lang="en-US" dirty="0" smtClean="0">
                <a:hlinkClick r:id="rId2"/>
              </a:rPr>
              <a:t>wiki.allseenalliance.org/compliance/overview</a:t>
            </a:r>
            <a:endParaRPr lang="en-US" dirty="0" smtClean="0"/>
          </a:p>
          <a:p>
            <a:endParaRPr lang="en-US" dirty="0"/>
          </a:p>
          <a:p>
            <a:r>
              <a:rPr lang="en-US" dirty="0" smtClean="0"/>
              <a:t>To </a:t>
            </a:r>
            <a:r>
              <a:rPr lang="en-US" dirty="0"/>
              <a:t>contact the Certification and Compliance Work Group, send an email to </a:t>
            </a:r>
            <a:r>
              <a:rPr lang="en-US" dirty="0" smtClean="0"/>
              <a:t>the </a:t>
            </a:r>
            <a:r>
              <a:rPr lang="en-US" dirty="0" smtClean="0">
                <a:hlinkClick r:id="rId3"/>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4" tooltip="https://lists.allseenalliance.org/mailman/listinfo/allseen-cc"/>
              </a:rPr>
              <a:t>here</a:t>
            </a:r>
            <a:r>
              <a:rPr lang="en-US" dirty="0"/>
              <a:t>. </a:t>
            </a:r>
          </a:p>
          <a:p>
            <a:endParaRPr lang="en-US" dirty="0" smtClean="0"/>
          </a:p>
          <a:p>
            <a:r>
              <a:rPr lang="en-US" dirty="0" smtClean="0"/>
              <a:t>C&amp;C WG </a:t>
            </a:r>
            <a:r>
              <a:rPr lang="en-US" dirty="0"/>
              <a:t>meetings every week</a:t>
            </a:r>
          </a:p>
          <a:p>
            <a:pPr lvl="1"/>
            <a:r>
              <a:rPr lang="en-US" dirty="0"/>
              <a:t>The meeting will be held </a:t>
            </a:r>
            <a:r>
              <a:rPr lang="en-US" dirty="0" smtClean="0"/>
              <a:t>on:</a:t>
            </a:r>
            <a:endParaRPr lang="en-US" dirty="0"/>
          </a:p>
          <a:p>
            <a:pPr lvl="1"/>
            <a:r>
              <a:rPr lang="en-US" dirty="0" smtClean="0"/>
              <a:t>Wednesdays         20:00PM - 21:00PM Eastern Time</a:t>
            </a:r>
          </a:p>
          <a:p>
            <a:pPr lvl="1"/>
            <a:r>
              <a:rPr lang="en-US" dirty="0" smtClean="0"/>
              <a:t>Wednesdays         17:00PM - 18:00PM Pacific Time</a:t>
            </a:r>
          </a:p>
          <a:p>
            <a:pPr lvl="1"/>
            <a:r>
              <a:rPr lang="en-US" dirty="0" smtClean="0"/>
              <a:t>Thursdays              9:00AM - 10:00 AM Korea/Japan</a:t>
            </a:r>
          </a:p>
          <a:p>
            <a:pPr lvl="1"/>
            <a:r>
              <a:rPr lang="en-US" dirty="0" smtClean="0"/>
              <a:t>Thursdays              1:00AM </a:t>
            </a:r>
            <a:r>
              <a:rPr lang="en-US" dirty="0"/>
              <a:t>- 2</a:t>
            </a:r>
            <a:r>
              <a:rPr lang="en-US" dirty="0" smtClean="0"/>
              <a:t>:00 </a:t>
            </a:r>
            <a:r>
              <a:rPr lang="en-US" dirty="0"/>
              <a:t>AM  </a:t>
            </a:r>
            <a:r>
              <a:rPr lang="en-US" dirty="0" smtClean="0"/>
              <a:t>  France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6</a:t>
            </a:fld>
            <a:endParaRPr lang="en-US" dirty="0"/>
          </a:p>
        </p:txBody>
      </p:sp>
      <p:sp>
        <p:nvSpPr>
          <p:cNvPr id="5" name="Rectangle 2"/>
          <p:cNvSpPr>
            <a:spLocks noGrp="1" noChangeArrowheads="1"/>
          </p:cNvSpPr>
          <p:nvPr>
            <p:ph type="title"/>
          </p:nvPr>
        </p:nvSpPr>
        <p:spPr/>
        <p:txBody>
          <a:bodyPr/>
          <a:lstStyle/>
          <a:p>
            <a:r>
              <a:rPr lang="en-US" dirty="0" smtClean="0"/>
              <a:t>C&amp;C WG</a:t>
            </a:r>
          </a:p>
        </p:txBody>
      </p:sp>
      <p:sp>
        <p:nvSpPr>
          <p:cNvPr id="2" name="Date Placeholder 1"/>
          <p:cNvSpPr>
            <a:spLocks noGrp="1"/>
          </p:cNvSpPr>
          <p:nvPr>
            <p:ph type="dt" sz="half" idx="10"/>
          </p:nvPr>
        </p:nvSpPr>
        <p:spPr/>
        <p:txBody>
          <a:bodyPr/>
          <a:lstStyle/>
          <a:p>
            <a:fld id="{4794E585-E2E3-4135-870F-E4F9455B43FD}" type="datetime1">
              <a:rPr lang="en-US" smtClean="0"/>
              <a:t>3/26/2014</a:t>
            </a:fld>
            <a:endParaRPr lang="en-US" dirty="0"/>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smtClean="0"/>
              <a:t>Types of Certification</a:t>
            </a:r>
            <a:endParaRPr lang="en-US" dirty="0"/>
          </a:p>
        </p:txBody>
      </p:sp>
      <p:sp>
        <p:nvSpPr>
          <p:cNvPr id="3" name="Text Placeholder 2"/>
          <p:cNvSpPr>
            <a:spLocks noGrp="1"/>
          </p:cNvSpPr>
          <p:nvPr>
            <p:ph type="body" idx="1"/>
          </p:nvPr>
        </p:nvSpPr>
        <p:spPr/>
        <p:txBody>
          <a:bodyPr/>
          <a:lstStyle/>
          <a:p>
            <a:r>
              <a:rPr lang="en-US" dirty="0"/>
              <a:t>Takeshi Matsushita</a:t>
            </a:r>
          </a:p>
          <a:p>
            <a:r>
              <a:rPr lang="en-US" dirty="0"/>
              <a:t>Sharp Corporation</a:t>
            </a:r>
          </a:p>
        </p:txBody>
      </p:sp>
      <p:sp>
        <p:nvSpPr>
          <p:cNvPr id="4" name="Slide Number Placeholder 3"/>
          <p:cNvSpPr>
            <a:spLocks noGrp="1"/>
          </p:cNvSpPr>
          <p:nvPr>
            <p:ph type="sldNum" sz="quarter" idx="12"/>
          </p:nvPr>
        </p:nvSpPr>
        <p:spPr/>
        <p:txBody>
          <a:bodyPr/>
          <a:lstStyle/>
          <a:p>
            <a:fld id="{8189D6DB-0117-104E-A321-2F94E21D3259}" type="slidenum">
              <a:rPr lang="en-US" smtClean="0"/>
              <a:t>7</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3/26/2014</a:t>
            </a:fld>
            <a:endParaRPr lang="en-US"/>
          </a:p>
        </p:txBody>
      </p:sp>
    </p:spTree>
    <p:extLst>
      <p:ext uri="{BB962C8B-B14F-4D97-AF65-F5344CB8AC3E}">
        <p14:creationId xmlns:p14="http://schemas.microsoft.com/office/powerpoint/2010/main" val="2014908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Certification</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Official certification vs self certification</a:t>
            </a:r>
            <a:endParaRPr lang="en-US" sz="3200" dirty="0"/>
          </a:p>
          <a:p>
            <a:pPr lvl="1"/>
            <a:r>
              <a:rPr lang="en-US" dirty="0"/>
              <a:t>Official certification: Done by authorized entity and may cause long time and much cost.</a:t>
            </a:r>
            <a:endParaRPr lang="en-US" sz="2400" dirty="0"/>
          </a:p>
          <a:p>
            <a:pPr lvl="1"/>
            <a:r>
              <a:rPr lang="en-US" dirty="0"/>
              <a:t>Self certification:     Done by each company itself and may reduce time and cost.</a:t>
            </a:r>
            <a:endParaRPr lang="en-US" sz="2400" dirty="0"/>
          </a:p>
          <a:p>
            <a:pPr lvl="2"/>
            <a:r>
              <a:rPr lang="en-US" dirty="0"/>
              <a:t>How “heavy” is each type of certification is?</a:t>
            </a:r>
            <a:endParaRPr lang="en-US" sz="2000" dirty="0"/>
          </a:p>
          <a:p>
            <a:pPr lvl="0"/>
            <a:r>
              <a:rPr lang="en-US" dirty="0"/>
              <a:t>Full certification vs partial certification vs no certification</a:t>
            </a:r>
            <a:endParaRPr lang="en-US" sz="3200" dirty="0"/>
          </a:p>
          <a:p>
            <a:pPr lvl="1"/>
            <a:r>
              <a:rPr lang="en-US" dirty="0"/>
              <a:t>Full certification:     ALL applicable test items have to be tested and recorded.</a:t>
            </a:r>
            <a:endParaRPr lang="en-US" sz="2400" dirty="0"/>
          </a:p>
          <a:p>
            <a:pPr lvl="1"/>
            <a:r>
              <a:rPr lang="en-US" dirty="0"/>
              <a:t>Partial certification:  Certain test items (such as for newly implemented portion) have to be tested and recorded.</a:t>
            </a:r>
            <a:endParaRPr lang="en-US" sz="2400" dirty="0"/>
          </a:p>
          <a:p>
            <a:pPr lvl="1"/>
            <a:r>
              <a:rPr lang="en-US" dirty="0"/>
              <a:t>No certification</a:t>
            </a:r>
            <a:r>
              <a:rPr lang="en-US" dirty="0" smtClean="0"/>
              <a:t>:</a:t>
            </a:r>
            <a:r>
              <a:rPr lang="en-US" dirty="0"/>
              <a:t>  No record of test is needed.  Each company is required to have product “compliant”.</a:t>
            </a:r>
            <a:endParaRPr lang="en-US" sz="2400" dirty="0"/>
          </a:p>
          <a:p>
            <a:pPr lvl="2"/>
            <a:r>
              <a:rPr lang="en-US" dirty="0"/>
              <a:t>How “heavy” is each type of certification is?</a:t>
            </a:r>
            <a:endParaRPr lang="en-US" sz="2000" dirty="0"/>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3/26/2014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8</a:t>
            </a:fld>
            <a:endParaRPr lang="en-US" dirty="0"/>
          </a:p>
        </p:txBody>
      </p:sp>
    </p:spTree>
    <p:extLst>
      <p:ext uri="{BB962C8B-B14F-4D97-AF65-F5344CB8AC3E}">
        <p14:creationId xmlns:p14="http://schemas.microsoft.com/office/powerpoint/2010/main" val="306982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Certification</a:t>
            </a:r>
          </a:p>
        </p:txBody>
      </p:sp>
      <p:sp>
        <p:nvSpPr>
          <p:cNvPr id="3" name="Content Placeholder 2"/>
          <p:cNvSpPr>
            <a:spLocks noGrp="1"/>
          </p:cNvSpPr>
          <p:nvPr>
            <p:ph idx="1"/>
          </p:nvPr>
        </p:nvSpPr>
        <p:spPr>
          <a:xfrm>
            <a:off x="457200" y="1372791"/>
            <a:ext cx="8229600" cy="3394472"/>
          </a:xfrm>
        </p:spPr>
        <p:txBody>
          <a:bodyPr>
            <a:normAutofit fontScale="70000" lnSpcReduction="20000"/>
          </a:bodyPr>
          <a:lstStyle/>
          <a:p>
            <a:pPr lvl="0"/>
            <a:r>
              <a:rPr lang="en-US" dirty="0"/>
              <a:t>Effective range of Certificate (what is meant by “derivative model”?)</a:t>
            </a:r>
            <a:endParaRPr lang="en-US" sz="3200" dirty="0"/>
          </a:p>
          <a:p>
            <a:pPr lvl="1"/>
            <a:r>
              <a:rPr lang="en-US" dirty="0"/>
              <a:t>All product of the company (this means no more certification is required once one product is certified)</a:t>
            </a:r>
            <a:endParaRPr lang="en-US" sz="2400" dirty="0"/>
          </a:p>
          <a:p>
            <a:pPr lvl="1"/>
            <a:r>
              <a:rPr lang="en-US" dirty="0"/>
              <a:t>Same product category (such as TV, PVR, refrigerator, etc..)</a:t>
            </a:r>
            <a:endParaRPr lang="en-US" sz="2400" dirty="0"/>
          </a:p>
          <a:p>
            <a:pPr lvl="1"/>
            <a:r>
              <a:rPr lang="en-US" dirty="0"/>
              <a:t>Same Model family</a:t>
            </a:r>
            <a:endParaRPr lang="en-US" sz="2400" dirty="0"/>
          </a:p>
          <a:p>
            <a:pPr lvl="1"/>
            <a:r>
              <a:rPr lang="en-US" dirty="0"/>
              <a:t>Exact model (this means each product with different model name is required to certify)</a:t>
            </a:r>
            <a:endParaRPr lang="en-US" sz="2400" dirty="0"/>
          </a:p>
          <a:p>
            <a:pPr lvl="2"/>
            <a:r>
              <a:rPr lang="en-US" dirty="0"/>
              <a:t>How is above “range” is defined?</a:t>
            </a:r>
            <a:endParaRPr lang="en-US" sz="2000" dirty="0"/>
          </a:p>
          <a:p>
            <a:pPr lvl="0"/>
            <a:r>
              <a:rPr lang="en-US" dirty="0"/>
              <a:t>Who is obligated to pass certification of OEM products?</a:t>
            </a:r>
            <a:endParaRPr lang="en-US" sz="3200" dirty="0"/>
          </a:p>
          <a:p>
            <a:pPr lvl="1"/>
            <a:r>
              <a:rPr lang="en-US" dirty="0"/>
              <a:t>Final shipper to the retailer</a:t>
            </a:r>
            <a:endParaRPr lang="en-US" sz="2400" dirty="0"/>
          </a:p>
          <a:p>
            <a:pPr lvl="1"/>
            <a:r>
              <a:rPr lang="en-US" dirty="0"/>
              <a:t>Brand holder</a:t>
            </a:r>
            <a:endParaRPr lang="en-US" sz="2400" dirty="0"/>
          </a:p>
          <a:p>
            <a:pPr lvl="1"/>
            <a:r>
              <a:rPr lang="en-US" dirty="0"/>
              <a:t>Manufacturer</a:t>
            </a:r>
            <a:endParaRPr lang="en-US" sz="2400" dirty="0"/>
          </a:p>
          <a:p>
            <a:pPr lvl="1"/>
            <a:r>
              <a:rPr lang="en-US" dirty="0"/>
              <a:t>Developer of the </a:t>
            </a:r>
            <a:r>
              <a:rPr lang="en-US" dirty="0" smtClean="0"/>
              <a:t>feature/component</a:t>
            </a:r>
            <a:endParaRPr lang="en-US" sz="2400" dirty="0"/>
          </a:p>
        </p:txBody>
      </p:sp>
      <p:sp>
        <p:nvSpPr>
          <p:cNvPr id="4" name="Date Placeholder 3"/>
          <p:cNvSpPr>
            <a:spLocks noGrp="1"/>
          </p:cNvSpPr>
          <p:nvPr>
            <p:ph type="dt" sz="half" idx="10"/>
          </p:nvPr>
        </p:nvSpPr>
        <p:spPr/>
        <p:txBody>
          <a:bodyPr/>
          <a:lstStyle/>
          <a:p>
            <a:fld id="{ECF1FA93-63A4-484C-91D0-D11B50BA8F2A}" type="datetime1">
              <a:rPr lang="en-US" smtClean="0"/>
              <a:t>3/26/2014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9</a:t>
            </a:fld>
            <a:endParaRPr lang="en-US" dirty="0"/>
          </a:p>
        </p:txBody>
      </p:sp>
    </p:spTree>
    <p:extLst>
      <p:ext uri="{BB962C8B-B14F-4D97-AF65-F5344CB8AC3E}">
        <p14:creationId xmlns:p14="http://schemas.microsoft.com/office/powerpoint/2010/main" val="3934351665"/>
      </p:ext>
    </p:extLst>
  </p:cSld>
  <p:clrMapOvr>
    <a:masterClrMapping/>
  </p:clrMapOvr>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4743</TotalTime>
  <Words>749</Words>
  <Application>Microsoft Office PowerPoint</Application>
  <PresentationFormat>On-screen Show (16:9)</PresentationFormat>
  <Paragraphs>180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AllSeen Alliance  C&amp;C WG meeting </vt:lpstr>
      <vt:lpstr>Antitrust Compliance Notice</vt:lpstr>
      <vt:lpstr> Reminder:  This call is being recorded </vt:lpstr>
      <vt:lpstr>Guidelines</vt:lpstr>
      <vt:lpstr>Agenda</vt:lpstr>
      <vt:lpstr>C&amp;C WG</vt:lpstr>
      <vt:lpstr>Types of Certification</vt:lpstr>
      <vt:lpstr>Types of Certification</vt:lpstr>
      <vt:lpstr>Types of Certification</vt:lpstr>
      <vt:lpstr>Examples</vt:lpstr>
      <vt:lpstr>AllSeen C&amp;C Review Template</vt:lpstr>
      <vt:lpstr>PowerPoint Presentation</vt:lpstr>
      <vt:lpstr>Versioning</vt:lpstr>
      <vt:lpstr>Modifications and Revisions</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185</cp:revision>
  <dcterms:created xsi:type="dcterms:W3CDTF">2013-11-19T20:42:06Z</dcterms:created>
  <dcterms:modified xsi:type="dcterms:W3CDTF">2014-03-26T16:56:09Z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992632080</vt:i4>
  </property>
  <property fmtid="{D5CDD505-2E9C-101B-9397-08002B2CF9AE}" pid="3" name="_NewReviewCycle">
    <vt:lpwstr/>
  </property>
  <property fmtid="{D5CDD505-2E9C-101B-9397-08002B2CF9AE}" pid="4" name="_EmailSubject">
    <vt:lpwstr>C&amp;C WG meeting</vt:lpwstr>
  </property>
  <property fmtid="{D5CDD505-2E9C-101B-9397-08002B2CF9AE}" pid="5" name="_AuthorEmail">
    <vt:lpwstr>dkaleas@qce.qualcomm.com</vt:lpwstr>
  </property>
  <property fmtid="{D5CDD505-2E9C-101B-9397-08002B2CF9AE}" pid="6" name="_AuthorEmailDisplayName">
    <vt:lpwstr>Kaleas, Dimosthenis</vt:lpwstr>
  </property>
  <property fmtid="{D5CDD505-2E9C-101B-9397-08002B2CF9AE}" pid="7" name="_PreviousAdHocReviewCycleID">
    <vt:i4>-697427316</vt:i4>
  </property>
</Properties>
</file>