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Masters/slideMaster1.xml" ContentType="application/vnd.openxmlformats-officedocument.presentationml.slideMaster+xml"/>
  <Override PartName="/ppt/slideLayouts/slideLayout12.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5.xml" ContentType="application/vnd.openxmlformats-officedocument.presentationml.slideLayout+xml"/>
  <Override PartName="/ppt/notesSlides/notesSlide1.xml" ContentType="application/vnd.openxmlformats-officedocument.presentationml.notesSlide+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handoutMasters/handoutMaster1.xml" ContentType="application/vnd.openxmlformats-officedocument.presentationml.handoutMaster+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6"/>
  </p:notesMasterIdLst>
  <p:handoutMasterIdLst>
    <p:handoutMasterId r:id="rId17"/>
  </p:handoutMasterIdLst>
  <p:sldIdLst>
    <p:sldId id="259" r:id="rId2"/>
    <p:sldId id="292" r:id="rId3"/>
    <p:sldId id="263" r:id="rId4"/>
    <p:sldId id="267" r:id="rId5"/>
    <p:sldId id="265" r:id="rId6"/>
    <p:sldId id="260" r:id="rId7"/>
    <p:sldId id="295" r:id="rId8"/>
    <p:sldId id="293" r:id="rId9"/>
    <p:sldId id="294" r:id="rId10"/>
    <p:sldId id="296" r:id="rId11"/>
    <p:sldId id="297" r:id="rId12"/>
    <p:sldId id="280" r:id="rId13"/>
    <p:sldId id="281" r:id="rId14"/>
    <p:sldId id="282" r:id="rId1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576"/>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80" d="100"/>
          <a:sy n="80" d="100"/>
        </p:scale>
        <p:origin x="-542" y="-206"/>
      </p:cViewPr>
      <p:guideLst>
        <p:guide orient="horz" pos="162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72420CC-4939-ED43-8714-486150B8AF62}" type="datetimeFigureOut">
              <a:rPr lang="en-US" smtClean="0"/>
              <a:t>3/5/2014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504B5B2-3AED-614F-867A-2560E205AFDE}" type="slidenum">
              <a:rPr lang="en-US" smtClean="0"/>
              <a:t>‹#›</a:t>
            </a:fld>
            <a:endParaRPr lang="en-US"/>
          </a:p>
        </p:txBody>
      </p:sp>
    </p:spTree>
    <p:extLst>
      <p:ext uri="{BB962C8B-B14F-4D97-AF65-F5344CB8AC3E}">
        <p14:creationId xmlns:p14="http://schemas.microsoft.com/office/powerpoint/2010/main" val="2396404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C60A67-9ABC-4641-AF9C-03065E87C293}" type="datetimeFigureOut">
              <a:rPr lang="en-US" smtClean="0"/>
              <a:t>3/5/2014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673C98-AB22-224F-88A9-AE7142A5D36E}" type="slidenum">
              <a:rPr lang="en-US" smtClean="0"/>
              <a:t>‹#›</a:t>
            </a:fld>
            <a:endParaRPr lang="en-US"/>
          </a:p>
        </p:txBody>
      </p:sp>
    </p:spTree>
    <p:extLst>
      <p:ext uri="{BB962C8B-B14F-4D97-AF65-F5344CB8AC3E}">
        <p14:creationId xmlns:p14="http://schemas.microsoft.com/office/powerpoint/2010/main" val="11229841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673C98-AB22-224F-88A9-AE7142A5D36E}" type="slidenum">
              <a:rPr lang="en-US" smtClean="0"/>
              <a:t>7</a:t>
            </a:fld>
            <a:endParaRPr lang="en-US"/>
          </a:p>
        </p:txBody>
      </p:sp>
    </p:spTree>
    <p:extLst>
      <p:ext uri="{BB962C8B-B14F-4D97-AF65-F5344CB8AC3E}">
        <p14:creationId xmlns:p14="http://schemas.microsoft.com/office/powerpoint/2010/main" val="25631109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60" y="0"/>
            <a:ext cx="9135879" cy="5143500"/>
          </a:xfrm>
          <a:prstGeom prst="rect">
            <a:avLst/>
          </a:prstGeom>
        </p:spPr>
      </p:pic>
      <p:sp>
        <p:nvSpPr>
          <p:cNvPr id="2" name="Title 1"/>
          <p:cNvSpPr>
            <a:spLocks noGrp="1"/>
          </p:cNvSpPr>
          <p:nvPr>
            <p:ph type="ctrTitle" hasCustomPrompt="1"/>
          </p:nvPr>
        </p:nvSpPr>
        <p:spPr>
          <a:xfrm>
            <a:off x="685800" y="2143436"/>
            <a:ext cx="7772400" cy="1102519"/>
          </a:xfrm>
        </p:spPr>
        <p:txBody>
          <a:bodyPr/>
          <a:lstStyle>
            <a:lvl1pPr>
              <a:defRPr>
                <a:solidFill>
                  <a:srgbClr val="FFFFFF"/>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5800" y="3460267"/>
            <a:ext cx="7772400" cy="1314450"/>
          </a:xfrm>
        </p:spPr>
        <p:txBody>
          <a:bodyPr/>
          <a:lstStyle>
            <a:lvl1pPr marL="0" indent="0" algn="l">
              <a:buNone/>
              <a:defRPr>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85D66AF6-A55E-4574-BACD-5BC3E56154A3}" type="datetime1">
              <a:rPr lang="en-US" smtClean="0"/>
              <a:t>3/5/2014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89D6DB-0117-104E-A321-2F94E21D3259}" type="slidenum">
              <a:rPr lang="en-US" smtClean="0"/>
              <a:t>‹#›</a:t>
            </a:fld>
            <a:endParaRPr lang="en-US"/>
          </a:p>
        </p:txBody>
      </p:sp>
    </p:spTree>
    <p:extLst>
      <p:ext uri="{BB962C8B-B14F-4D97-AF65-F5344CB8AC3E}">
        <p14:creationId xmlns:p14="http://schemas.microsoft.com/office/powerpoint/2010/main" val="530065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FD3395-9671-483F-944A-D6B836D2E622}" type="datetime1">
              <a:rPr lang="en-US" smtClean="0"/>
              <a:t>3/5/2014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89D6DB-0117-104E-A321-2F94E21D3259}" type="slidenum">
              <a:rPr lang="en-US" smtClean="0"/>
              <a:t>‹#›</a:t>
            </a:fld>
            <a:endParaRPr lang="en-US"/>
          </a:p>
        </p:txBody>
      </p:sp>
    </p:spTree>
    <p:extLst>
      <p:ext uri="{BB962C8B-B14F-4D97-AF65-F5344CB8AC3E}">
        <p14:creationId xmlns:p14="http://schemas.microsoft.com/office/powerpoint/2010/main" val="848317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7CD4AC-877D-48E6-ABF3-67F892AD104E}" type="datetime1">
              <a:rPr lang="en-US" smtClean="0"/>
              <a:t>3/5/2014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89D6DB-0117-104E-A321-2F94E21D3259}" type="slidenum">
              <a:rPr lang="en-US" smtClean="0"/>
              <a:t>‹#›</a:t>
            </a:fld>
            <a:endParaRPr lang="en-US"/>
          </a:p>
        </p:txBody>
      </p:sp>
    </p:spTree>
    <p:extLst>
      <p:ext uri="{BB962C8B-B14F-4D97-AF65-F5344CB8AC3E}">
        <p14:creationId xmlns:p14="http://schemas.microsoft.com/office/powerpoint/2010/main" val="1973492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with no content">
    <p:spTree>
      <p:nvGrpSpPr>
        <p:cNvPr id="1" name=""/>
        <p:cNvGrpSpPr/>
        <p:nvPr/>
      </p:nvGrpSpPr>
      <p:grpSpPr>
        <a:xfrm>
          <a:off x="0" y="0"/>
          <a:ext cx="0" cy="0"/>
          <a:chOff x="0" y="0"/>
          <a:chExt cx="0" cy="0"/>
        </a:xfrm>
      </p:grpSpPr>
      <p:cxnSp>
        <p:nvCxnSpPr>
          <p:cNvPr id="13" name="Straight Connector 12"/>
          <p:cNvCxnSpPr/>
          <p:nvPr userDrawn="1"/>
        </p:nvCxnSpPr>
        <p:spPr>
          <a:xfrm>
            <a:off x="277773" y="378619"/>
            <a:ext cx="8588453"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6" name="Title Placeholder 1"/>
          <p:cNvSpPr>
            <a:spLocks noGrp="1"/>
          </p:cNvSpPr>
          <p:nvPr>
            <p:ph type="title"/>
          </p:nvPr>
        </p:nvSpPr>
        <p:spPr>
          <a:xfrm>
            <a:off x="212653" y="462049"/>
            <a:ext cx="8574733" cy="561702"/>
          </a:xfrm>
          <a:prstGeom prst="rect">
            <a:avLst/>
          </a:prstGeom>
        </p:spPr>
        <p:txBody>
          <a:bodyPr vert="horz" wrap="square" lIns="68589" tIns="34295" rIns="68589" bIns="34295" rtlCol="0" anchor="ctr">
            <a:spAutoFit/>
          </a:bodyPr>
          <a:lstStyle>
            <a:lvl1pPr>
              <a:defRPr>
                <a:latin typeface="Qualcomm Office Regular" pitchFamily="34" charset="0"/>
              </a:defRPr>
            </a:lvl1pPr>
          </a:lstStyle>
          <a:p>
            <a:r>
              <a:rPr lang="en-US" smtClean="0"/>
              <a:t>Click to edit Master title style</a:t>
            </a:r>
            <a:endParaRPr lang="en-US" dirty="0"/>
          </a:p>
        </p:txBody>
      </p:sp>
      <p:sp>
        <p:nvSpPr>
          <p:cNvPr id="9" name="Text Placeholder 2"/>
          <p:cNvSpPr>
            <a:spLocks noGrp="1"/>
          </p:cNvSpPr>
          <p:nvPr>
            <p:ph type="body" idx="13"/>
          </p:nvPr>
        </p:nvSpPr>
        <p:spPr>
          <a:xfrm>
            <a:off x="212653" y="1069848"/>
            <a:ext cx="8574733" cy="263149"/>
          </a:xfrm>
        </p:spPr>
        <p:txBody>
          <a:bodyPr tIns="0" bIns="0" anchor="t"/>
          <a:lstStyle>
            <a:lvl1pPr marL="0" indent="0">
              <a:buNone/>
              <a:defRPr sz="1800" b="0">
                <a:solidFill>
                  <a:schemeClr val="bg2"/>
                </a:solidFill>
                <a:latin typeface="Qualcomm Office Regular" pitchFamily="34" charset="0"/>
              </a:defRPr>
            </a:lvl1pPr>
            <a:lvl2pPr marL="342946" indent="0">
              <a:buNone/>
              <a:defRPr sz="1500" b="1"/>
            </a:lvl2pPr>
            <a:lvl3pPr marL="685891" indent="0">
              <a:buNone/>
              <a:defRPr sz="1400" b="1"/>
            </a:lvl3pPr>
            <a:lvl4pPr marL="1028837" indent="0">
              <a:buNone/>
              <a:defRPr sz="1200" b="1"/>
            </a:lvl4pPr>
            <a:lvl5pPr marL="1371783" indent="0">
              <a:buNone/>
              <a:defRPr sz="1200" b="1"/>
            </a:lvl5pPr>
            <a:lvl6pPr marL="1714729" indent="0">
              <a:buNone/>
              <a:defRPr sz="1200" b="1"/>
            </a:lvl6pPr>
            <a:lvl7pPr marL="2057674" indent="0">
              <a:buNone/>
              <a:defRPr sz="1200" b="1"/>
            </a:lvl7pPr>
            <a:lvl8pPr marL="2400620" indent="0">
              <a:buNone/>
              <a:defRPr sz="1200" b="1"/>
            </a:lvl8pPr>
            <a:lvl9pPr marL="2743566" indent="0">
              <a:buNone/>
              <a:defRPr sz="1200" b="1"/>
            </a:lvl9pPr>
          </a:lstStyle>
          <a:p>
            <a:pPr lvl="0"/>
            <a:r>
              <a:rPr lang="en-US" smtClean="0"/>
              <a:t>Click to edit Master text styles</a:t>
            </a:r>
          </a:p>
        </p:txBody>
      </p:sp>
    </p:spTree>
    <p:extLst>
      <p:ext uri="{BB962C8B-B14F-4D97-AF65-F5344CB8AC3E}">
        <p14:creationId xmlns:p14="http://schemas.microsoft.com/office/powerpoint/2010/main" val="164096657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20640"/>
          </a:xfrm>
          <a:prstGeom prst="rect">
            <a:avLst/>
          </a:prstGeom>
        </p:spPr>
      </p:pic>
      <p:sp>
        <p:nvSpPr>
          <p:cNvPr id="2" name="Title 1"/>
          <p:cNvSpPr>
            <a:spLocks noGrp="1"/>
          </p:cNvSpPr>
          <p:nvPr>
            <p:ph type="title" hasCustomPrompt="1"/>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F1FA93-63A4-484C-91D0-D11B50BA8F2A}" type="datetime1">
              <a:rPr lang="en-US" smtClean="0"/>
              <a:t>3/5/2014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89D6DB-0117-104E-A321-2F94E21D3259}" type="slidenum">
              <a:rPr lang="en-US" smtClean="0"/>
              <a:t>‹#›</a:t>
            </a:fld>
            <a:endParaRPr lang="en-US" dirty="0"/>
          </a:p>
        </p:txBody>
      </p:sp>
    </p:spTree>
    <p:extLst>
      <p:ext uri="{BB962C8B-B14F-4D97-AF65-F5344CB8AC3E}">
        <p14:creationId xmlns:p14="http://schemas.microsoft.com/office/powerpoint/2010/main" val="1403433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 name="Text Placeholder 2"/>
          <p:cNvSpPr>
            <a:spLocks noGrp="1"/>
          </p:cNvSpPr>
          <p:nvPr>
            <p:ph type="body" idx="1"/>
          </p:nvPr>
        </p:nvSpPr>
        <p:spPr>
          <a:xfrm>
            <a:off x="722313" y="3460267"/>
            <a:ext cx="7772400" cy="1125140"/>
          </a:xfrm>
        </p:spPr>
        <p:txBody>
          <a:bodyPr anchor="t"/>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56335E7F-5089-4DDF-9730-9770833D87A6}" type="datetime1">
              <a:rPr lang="en-US" smtClean="0"/>
              <a:t>3/5/2014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89D6DB-0117-104E-A321-2F94E21D3259}" type="slidenum">
              <a:rPr lang="en-US" smtClean="0"/>
              <a:t>‹#›</a:t>
            </a:fld>
            <a:endParaRPr lang="en-US"/>
          </a:p>
        </p:txBody>
      </p:sp>
      <p:sp>
        <p:nvSpPr>
          <p:cNvPr id="12" name="Title 1"/>
          <p:cNvSpPr>
            <a:spLocks noGrp="1"/>
          </p:cNvSpPr>
          <p:nvPr>
            <p:ph type="ctrTitle" hasCustomPrompt="1"/>
          </p:nvPr>
        </p:nvSpPr>
        <p:spPr>
          <a:xfrm>
            <a:off x="685800" y="2143436"/>
            <a:ext cx="7772400" cy="1102519"/>
          </a:xfrm>
        </p:spPr>
        <p:txBody>
          <a:bodyPr/>
          <a:lstStyle>
            <a:lvl1pPr>
              <a:defRPr>
                <a:solidFill>
                  <a:srgbClr val="FFFFFF"/>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439142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F6326D-B48B-4898-9AF8-E70332E85770}" type="datetime1">
              <a:rPr lang="en-US" smtClean="0"/>
              <a:t>3/5/2014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89D6DB-0117-104E-A321-2F94E21D3259}" type="slidenum">
              <a:rPr lang="en-US" smtClean="0"/>
              <a:t>‹#›</a:t>
            </a:fld>
            <a:endParaRPr lang="en-US"/>
          </a:p>
        </p:txBody>
      </p:sp>
    </p:spTree>
    <p:extLst>
      <p:ext uri="{BB962C8B-B14F-4D97-AF65-F5344CB8AC3E}">
        <p14:creationId xmlns:p14="http://schemas.microsoft.com/office/powerpoint/2010/main" val="4047064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034791E-9DD7-462F-8278-264E7004A90F}" type="datetime1">
              <a:rPr lang="en-US" smtClean="0"/>
              <a:t>3/5/2014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89D6DB-0117-104E-A321-2F94E21D3259}" type="slidenum">
              <a:rPr lang="en-US" smtClean="0"/>
              <a:t>‹#›</a:t>
            </a:fld>
            <a:endParaRPr lang="en-US"/>
          </a:p>
        </p:txBody>
      </p:sp>
    </p:spTree>
    <p:extLst>
      <p:ext uri="{BB962C8B-B14F-4D97-AF65-F5344CB8AC3E}">
        <p14:creationId xmlns:p14="http://schemas.microsoft.com/office/powerpoint/2010/main" val="498484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96E0B5-65E3-42D4-83AB-6C72639D3D3B}" type="datetime1">
              <a:rPr lang="en-US" smtClean="0"/>
              <a:t>3/5/2014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89D6DB-0117-104E-A321-2F94E21D3259}" type="slidenum">
              <a:rPr lang="en-US" smtClean="0"/>
              <a:t>‹#›</a:t>
            </a:fld>
            <a:endParaRPr lang="en-US"/>
          </a:p>
        </p:txBody>
      </p:sp>
    </p:spTree>
    <p:extLst>
      <p:ext uri="{BB962C8B-B14F-4D97-AF65-F5344CB8AC3E}">
        <p14:creationId xmlns:p14="http://schemas.microsoft.com/office/powerpoint/2010/main" val="1670250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496700-8054-4A18-85AA-C9D0474C2878}" type="datetime1">
              <a:rPr lang="en-US" smtClean="0"/>
              <a:t>3/5/2014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89D6DB-0117-104E-A321-2F94E21D3259}" type="slidenum">
              <a:rPr lang="en-US" smtClean="0"/>
              <a:t>‹#›</a:t>
            </a:fld>
            <a:endParaRPr lang="en-US"/>
          </a:p>
        </p:txBody>
      </p:sp>
    </p:spTree>
    <p:extLst>
      <p:ext uri="{BB962C8B-B14F-4D97-AF65-F5344CB8AC3E}">
        <p14:creationId xmlns:p14="http://schemas.microsoft.com/office/powerpoint/2010/main" val="3918018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82056A-24C6-4153-9DBE-A043854641F5}" type="datetime1">
              <a:rPr lang="en-US" smtClean="0"/>
              <a:t>3/5/2014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89D6DB-0117-104E-A321-2F94E21D3259}" type="slidenum">
              <a:rPr lang="en-US" smtClean="0"/>
              <a:t>‹#›</a:t>
            </a:fld>
            <a:endParaRPr lang="en-US"/>
          </a:p>
        </p:txBody>
      </p:sp>
    </p:spTree>
    <p:extLst>
      <p:ext uri="{BB962C8B-B14F-4D97-AF65-F5344CB8AC3E}">
        <p14:creationId xmlns:p14="http://schemas.microsoft.com/office/powerpoint/2010/main" val="320780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C95FAF-F9C4-4CDC-8A50-FF8D3B3C65D2}" type="datetime1">
              <a:rPr lang="en-US" smtClean="0"/>
              <a:t>3/5/2014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89D6DB-0117-104E-A321-2F94E21D3259}" type="slidenum">
              <a:rPr lang="en-US" smtClean="0"/>
              <a:t>‹#›</a:t>
            </a:fld>
            <a:endParaRPr lang="en-US"/>
          </a:p>
        </p:txBody>
      </p:sp>
    </p:spTree>
    <p:extLst>
      <p:ext uri="{BB962C8B-B14F-4D97-AF65-F5344CB8AC3E}">
        <p14:creationId xmlns:p14="http://schemas.microsoft.com/office/powerpoint/2010/main" val="17093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latin typeface="Helvetica"/>
                <a:cs typeface="Helvetica"/>
              </a:defRPr>
            </a:lvl1pPr>
          </a:lstStyle>
          <a:p>
            <a:fld id="{C992164A-77C0-4533-906D-D93D474EF916}" type="datetime1">
              <a:rPr lang="en-US" smtClean="0"/>
              <a:t>3/5/2014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latin typeface="Helvetica"/>
                <a:cs typeface="Helvetica"/>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latin typeface="Helvetica"/>
                <a:cs typeface="Helvetica"/>
              </a:defRPr>
            </a:lvl1pPr>
          </a:lstStyle>
          <a:p>
            <a:fld id="{8189D6DB-0117-104E-A321-2F94E21D3259}" type="slidenum">
              <a:rPr lang="en-US" smtClean="0"/>
              <a:pPr/>
              <a:t>‹#›</a:t>
            </a:fld>
            <a:endParaRPr lang="en-US"/>
          </a:p>
        </p:txBody>
      </p:sp>
    </p:spTree>
    <p:extLst>
      <p:ext uri="{BB962C8B-B14F-4D97-AF65-F5344CB8AC3E}">
        <p14:creationId xmlns:p14="http://schemas.microsoft.com/office/powerpoint/2010/main" val="3682772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p:txStyles>
    <p:titleStyle>
      <a:lvl1pPr algn="l" defTabSz="457200" rtl="0" eaLnBrk="1" latinLnBrk="0" hangingPunct="1">
        <a:spcBef>
          <a:spcPct val="0"/>
        </a:spcBef>
        <a:buNone/>
        <a:defRPr sz="3200" b="1" kern="1200">
          <a:solidFill>
            <a:schemeClr val="tx1"/>
          </a:solidFill>
          <a:latin typeface="Helvetica"/>
          <a:ea typeface="+mj-ea"/>
          <a:cs typeface="Helvetica"/>
        </a:defRPr>
      </a:lvl1pPr>
    </p:titleStyle>
    <p:bodyStyle>
      <a:lvl1pPr marL="342900" indent="-342900" algn="l" defTabSz="457200" rtl="0" eaLnBrk="1" latinLnBrk="0" hangingPunct="1">
        <a:spcBef>
          <a:spcPct val="20000"/>
        </a:spcBef>
        <a:buFont typeface="Arial"/>
        <a:buChar char="•"/>
        <a:defRPr sz="28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0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18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16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14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allseenalliance.org/allseen/bylaw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lists.allseenalliance.org/mailman/listinfo/allseen-cc" TargetMode="External"/><Relationship Id="rId2" Type="http://schemas.openxmlformats.org/officeDocument/2006/relationships/hyperlink" Target="mailto:allseen-cc@lists.allseenalliance.or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err="1">
                <a:latin typeface="Arial" panose="020B0604020202020204" pitchFamily="34" charset="0"/>
                <a:cs typeface="Arial" panose="020B0604020202020204" pitchFamily="34" charset="0"/>
              </a:rPr>
              <a:t>AllSeen</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Alliance</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C&amp;C WG</a:t>
            </a:r>
            <a:endParaRPr lang="en-US" dirty="0"/>
          </a:p>
        </p:txBody>
      </p:sp>
      <p:sp>
        <p:nvSpPr>
          <p:cNvPr id="3" name="Subtitle 2"/>
          <p:cNvSpPr>
            <a:spLocks noGrp="1"/>
          </p:cNvSpPr>
          <p:nvPr>
            <p:ph type="subTitle" idx="1"/>
          </p:nvPr>
        </p:nvSpPr>
        <p:spPr/>
        <p:txBody>
          <a:bodyPr/>
          <a:lstStyle/>
          <a:p>
            <a:r>
              <a:rPr lang="en-US" dirty="0" smtClean="0"/>
              <a:t>March </a:t>
            </a:r>
            <a:r>
              <a:rPr lang="en-US" dirty="0" smtClean="0"/>
              <a:t>5th, </a:t>
            </a:r>
            <a:r>
              <a:rPr lang="en-US" dirty="0" smtClean="0"/>
              <a:t>2013</a:t>
            </a:r>
            <a:endParaRPr lang="en-US" dirty="0"/>
          </a:p>
        </p:txBody>
      </p:sp>
    </p:spTree>
    <p:extLst>
      <p:ext uri="{BB962C8B-B14F-4D97-AF65-F5344CB8AC3E}">
        <p14:creationId xmlns:p14="http://schemas.microsoft.com/office/powerpoint/2010/main" val="20039736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a:xfrm>
            <a:off x="457200" y="857250"/>
            <a:ext cx="8229600" cy="3737373"/>
          </a:xfrm>
        </p:spPr>
        <p:txBody>
          <a:bodyPr>
            <a:normAutofit lnSpcReduction="10000"/>
          </a:bodyPr>
          <a:lstStyle/>
          <a:p>
            <a:r>
              <a:rPr lang="en-US" dirty="0" smtClean="0"/>
              <a:t>Mid-Term(June)</a:t>
            </a:r>
            <a:endParaRPr lang="en-US" dirty="0" smtClean="0"/>
          </a:p>
          <a:p>
            <a:pPr lvl="1"/>
            <a:r>
              <a:rPr lang="en-US" dirty="0" smtClean="0"/>
              <a:t>Compliance Test cases  (Core +Notification</a:t>
            </a:r>
            <a:r>
              <a:rPr lang="en-US" dirty="0"/>
              <a:t>?) </a:t>
            </a:r>
            <a:r>
              <a:rPr lang="en-US" dirty="0">
                <a:solidFill>
                  <a:srgbClr val="FF0000"/>
                </a:solidFill>
              </a:rPr>
              <a:t>(Subject to C&amp;C approval</a:t>
            </a:r>
            <a:r>
              <a:rPr lang="en-US" dirty="0" smtClean="0">
                <a:solidFill>
                  <a:srgbClr val="FF0000"/>
                </a:solidFill>
              </a:rPr>
              <a:t>)</a:t>
            </a:r>
            <a:endParaRPr lang="en-US" dirty="0" smtClean="0"/>
          </a:p>
          <a:p>
            <a:pPr lvl="1"/>
            <a:r>
              <a:rPr lang="en-US" dirty="0" smtClean="0"/>
              <a:t>Interoperability </a:t>
            </a:r>
            <a:r>
              <a:rPr lang="en-US" dirty="0"/>
              <a:t>as part of Certification </a:t>
            </a:r>
            <a:r>
              <a:rPr lang="en-US" dirty="0">
                <a:solidFill>
                  <a:srgbClr val="FF0000"/>
                </a:solidFill>
              </a:rPr>
              <a:t>(Subject to C&amp;C approval)</a:t>
            </a:r>
            <a:endParaRPr lang="en-US" dirty="0"/>
          </a:p>
          <a:p>
            <a:pPr lvl="2"/>
            <a:r>
              <a:rPr lang="en-US" dirty="0"/>
              <a:t>IOP Procedures </a:t>
            </a:r>
          </a:p>
          <a:p>
            <a:pPr lvl="2"/>
            <a:r>
              <a:rPr lang="en-US" dirty="0"/>
              <a:t>Golden </a:t>
            </a:r>
            <a:r>
              <a:rPr lang="en-US" dirty="0" smtClean="0"/>
              <a:t>Units</a:t>
            </a:r>
            <a:endParaRPr lang="en-US" dirty="0" smtClean="0"/>
          </a:p>
          <a:p>
            <a:pPr lvl="1"/>
            <a:r>
              <a:rPr lang="en-US" dirty="0"/>
              <a:t>Discuss, propose and vote on a proposal for different options of certification (already I  presented before at the certification </a:t>
            </a:r>
            <a:r>
              <a:rPr lang="en-US" dirty="0" err="1"/>
              <a:t>workstream</a:t>
            </a:r>
            <a:r>
              <a:rPr lang="en-US" dirty="0"/>
              <a:t>)</a:t>
            </a:r>
          </a:p>
          <a:p>
            <a:pPr lvl="1"/>
            <a:r>
              <a:rPr lang="en-US" dirty="0" smtClean="0"/>
              <a:t>Design </a:t>
            </a:r>
            <a:r>
              <a:rPr lang="en-US" dirty="0"/>
              <a:t>a user friendly Web page for C&amp;C </a:t>
            </a:r>
            <a:r>
              <a:rPr lang="en-US" dirty="0" smtClean="0"/>
              <a:t>WG</a:t>
            </a:r>
            <a:endParaRPr lang="en-US" dirty="0" smtClean="0"/>
          </a:p>
          <a:p>
            <a:pPr lvl="1"/>
            <a:r>
              <a:rPr lang="en-US" dirty="0" smtClean="0"/>
              <a:t>Document </a:t>
            </a:r>
            <a:r>
              <a:rPr lang="en-US" dirty="0" smtClean="0"/>
              <a:t>database management of C&amp;C WG test content</a:t>
            </a:r>
          </a:p>
          <a:p>
            <a:endParaRPr lang="en-US" dirty="0"/>
          </a:p>
        </p:txBody>
      </p:sp>
      <p:sp>
        <p:nvSpPr>
          <p:cNvPr id="4" name="Date Placeholder 3"/>
          <p:cNvSpPr>
            <a:spLocks noGrp="1"/>
          </p:cNvSpPr>
          <p:nvPr>
            <p:ph type="dt" sz="half" idx="10"/>
          </p:nvPr>
        </p:nvSpPr>
        <p:spPr/>
        <p:txBody>
          <a:bodyPr/>
          <a:lstStyle/>
          <a:p>
            <a:fld id="{ECF1FA93-63A4-484C-91D0-D11B50BA8F2A}" type="datetime1">
              <a:rPr lang="en-US" smtClean="0"/>
              <a:t>3/5/2014</a:t>
            </a:fld>
            <a:endParaRPr lang="en-US"/>
          </a:p>
        </p:txBody>
      </p:sp>
      <p:sp>
        <p:nvSpPr>
          <p:cNvPr id="5" name="Slide Number Placeholder 4"/>
          <p:cNvSpPr>
            <a:spLocks noGrp="1"/>
          </p:cNvSpPr>
          <p:nvPr>
            <p:ph type="sldNum" sz="quarter" idx="12"/>
          </p:nvPr>
        </p:nvSpPr>
        <p:spPr/>
        <p:txBody>
          <a:bodyPr/>
          <a:lstStyle/>
          <a:p>
            <a:fld id="{8189D6DB-0117-104E-A321-2F94E21D3259}" type="slidenum">
              <a:rPr lang="en-US" smtClean="0"/>
              <a:t>10</a:t>
            </a:fld>
            <a:endParaRPr lang="en-US" dirty="0"/>
          </a:p>
        </p:txBody>
      </p:sp>
    </p:spTree>
    <p:extLst>
      <p:ext uri="{BB962C8B-B14F-4D97-AF65-F5344CB8AC3E}">
        <p14:creationId xmlns:p14="http://schemas.microsoft.com/office/powerpoint/2010/main" val="3398997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a:xfrm>
            <a:off x="457200" y="857250"/>
            <a:ext cx="8229600" cy="3737373"/>
          </a:xfrm>
        </p:spPr>
        <p:txBody>
          <a:bodyPr>
            <a:normAutofit/>
          </a:bodyPr>
          <a:lstStyle/>
          <a:p>
            <a:r>
              <a:rPr lang="en-US" dirty="0" smtClean="0"/>
              <a:t>Long-Term(August)</a:t>
            </a:r>
            <a:endParaRPr lang="en-US" dirty="0" smtClean="0"/>
          </a:p>
          <a:p>
            <a:pPr lvl="1"/>
            <a:r>
              <a:rPr lang="en-US" dirty="0" smtClean="0"/>
              <a:t>Design </a:t>
            </a:r>
            <a:r>
              <a:rPr lang="en-US" dirty="0"/>
              <a:t>a user friendly Web page for C&amp;C </a:t>
            </a:r>
            <a:r>
              <a:rPr lang="en-US" dirty="0" smtClean="0"/>
              <a:t>WG</a:t>
            </a:r>
            <a:endParaRPr lang="en-US" dirty="0" smtClean="0"/>
          </a:p>
          <a:p>
            <a:pPr lvl="1"/>
            <a:r>
              <a:rPr lang="en-US" dirty="0" smtClean="0"/>
              <a:t>Document </a:t>
            </a:r>
            <a:r>
              <a:rPr lang="en-US" dirty="0" smtClean="0"/>
              <a:t>database management of C&amp;C WG test content</a:t>
            </a:r>
          </a:p>
          <a:p>
            <a:endParaRPr lang="en-US" dirty="0"/>
          </a:p>
        </p:txBody>
      </p:sp>
      <p:sp>
        <p:nvSpPr>
          <p:cNvPr id="4" name="Date Placeholder 3"/>
          <p:cNvSpPr>
            <a:spLocks noGrp="1"/>
          </p:cNvSpPr>
          <p:nvPr>
            <p:ph type="dt" sz="half" idx="10"/>
          </p:nvPr>
        </p:nvSpPr>
        <p:spPr/>
        <p:txBody>
          <a:bodyPr/>
          <a:lstStyle/>
          <a:p>
            <a:fld id="{ECF1FA93-63A4-484C-91D0-D11B50BA8F2A}" type="datetime1">
              <a:rPr lang="en-US" smtClean="0"/>
              <a:t>3/5/2014</a:t>
            </a:fld>
            <a:endParaRPr lang="en-US"/>
          </a:p>
        </p:txBody>
      </p:sp>
      <p:sp>
        <p:nvSpPr>
          <p:cNvPr id="5" name="Slide Number Placeholder 4"/>
          <p:cNvSpPr>
            <a:spLocks noGrp="1"/>
          </p:cNvSpPr>
          <p:nvPr>
            <p:ph type="sldNum" sz="quarter" idx="12"/>
          </p:nvPr>
        </p:nvSpPr>
        <p:spPr/>
        <p:txBody>
          <a:bodyPr/>
          <a:lstStyle/>
          <a:p>
            <a:fld id="{8189D6DB-0117-104E-A321-2F94E21D3259}" type="slidenum">
              <a:rPr lang="en-US" smtClean="0"/>
              <a:t>11</a:t>
            </a:fld>
            <a:endParaRPr lang="en-US" dirty="0"/>
          </a:p>
        </p:txBody>
      </p:sp>
    </p:spTree>
    <p:extLst>
      <p:ext uri="{BB962C8B-B14F-4D97-AF65-F5344CB8AC3E}">
        <p14:creationId xmlns:p14="http://schemas.microsoft.com/office/powerpoint/2010/main" val="2916898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8189D6DB-0117-104E-A321-2F94E21D3259}" type="slidenum">
              <a:rPr lang="en-US" smtClean="0"/>
              <a:t>12</a:t>
            </a:fld>
            <a:endParaRPr lang="en-US"/>
          </a:p>
        </p:txBody>
      </p:sp>
      <p:sp>
        <p:nvSpPr>
          <p:cNvPr id="4" name="Title 3"/>
          <p:cNvSpPr>
            <a:spLocks noGrp="1"/>
          </p:cNvSpPr>
          <p:nvPr>
            <p:ph type="ctrTitle"/>
          </p:nvPr>
        </p:nvSpPr>
        <p:spPr/>
        <p:txBody>
          <a:bodyPr/>
          <a:lstStyle/>
          <a:p>
            <a:r>
              <a:rPr lang="en-US" dirty="0"/>
              <a:t>Future Agenda, Action Items Review</a:t>
            </a:r>
          </a:p>
        </p:txBody>
      </p:sp>
      <p:sp>
        <p:nvSpPr>
          <p:cNvPr id="5" name="Date Placeholder 4"/>
          <p:cNvSpPr>
            <a:spLocks noGrp="1"/>
          </p:cNvSpPr>
          <p:nvPr>
            <p:ph type="dt" sz="half" idx="10"/>
          </p:nvPr>
        </p:nvSpPr>
        <p:spPr/>
        <p:txBody>
          <a:bodyPr/>
          <a:lstStyle/>
          <a:p>
            <a:fld id="{DCB111D5-A0F7-457B-8E1C-AB3D659B78BC}" type="datetime1">
              <a:rPr lang="en-US" smtClean="0"/>
              <a:t>3/5/2014</a:t>
            </a:fld>
            <a:endParaRPr lang="en-US"/>
          </a:p>
        </p:txBody>
      </p:sp>
    </p:spTree>
    <p:extLst>
      <p:ext uri="{BB962C8B-B14F-4D97-AF65-F5344CB8AC3E}">
        <p14:creationId xmlns:p14="http://schemas.microsoft.com/office/powerpoint/2010/main" val="648060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Agendas</a:t>
            </a:r>
          </a:p>
        </p:txBody>
      </p:sp>
      <p:sp>
        <p:nvSpPr>
          <p:cNvPr id="3" name="Slide Number Placeholder 2"/>
          <p:cNvSpPr>
            <a:spLocks noGrp="1"/>
          </p:cNvSpPr>
          <p:nvPr>
            <p:ph type="sldNum" sz="quarter" idx="12"/>
          </p:nvPr>
        </p:nvSpPr>
        <p:spPr/>
        <p:txBody>
          <a:bodyPr/>
          <a:lstStyle/>
          <a:p>
            <a:fld id="{8189D6DB-0117-104E-A321-2F94E21D3259}" type="slidenum">
              <a:rPr lang="en-US" smtClean="0"/>
              <a:t>13</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668381655"/>
              </p:ext>
            </p:extLst>
          </p:nvPr>
        </p:nvGraphicFramePr>
        <p:xfrm>
          <a:off x="133347" y="1109591"/>
          <a:ext cx="8553454" cy="2674616"/>
        </p:xfrm>
        <a:graphic>
          <a:graphicData uri="http://schemas.openxmlformats.org/drawingml/2006/table">
            <a:tbl>
              <a:tblPr firstRow="1" bandRow="1">
                <a:tableStyleId>{5C22544A-7EE6-4342-B048-85BDC9FD1C3A}</a:tableStyleId>
              </a:tblPr>
              <a:tblGrid>
                <a:gridCol w="2692753"/>
                <a:gridCol w="784711"/>
                <a:gridCol w="426254"/>
                <a:gridCol w="426254"/>
                <a:gridCol w="426254"/>
                <a:gridCol w="426256"/>
                <a:gridCol w="426254"/>
                <a:gridCol w="426254"/>
                <a:gridCol w="426254"/>
                <a:gridCol w="426254"/>
                <a:gridCol w="340046"/>
                <a:gridCol w="441970"/>
                <a:gridCol w="441970"/>
                <a:gridCol w="441970"/>
              </a:tblGrid>
              <a:tr h="254000">
                <a:tc>
                  <a:txBody>
                    <a:bodyPr/>
                    <a:lstStyle/>
                    <a:p>
                      <a:endParaRPr lang="en-US" sz="1200" dirty="0">
                        <a:solidFill>
                          <a:schemeClr val="tx1"/>
                        </a:solidFill>
                      </a:endParaRPr>
                    </a:p>
                  </a:txBody>
                  <a:tcPr marL="121618" marR="12161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chemeClr val="tx1"/>
                        </a:solidFill>
                      </a:endParaRPr>
                    </a:p>
                  </a:txBody>
                  <a:tcPr marL="121618" marR="121618">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sz="1200" dirty="0" smtClean="0">
                          <a:solidFill>
                            <a:schemeClr val="tx1"/>
                          </a:solidFill>
                        </a:rPr>
                        <a:t>Mar</a:t>
                      </a: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5">
                  <a:txBody>
                    <a:bodyPr/>
                    <a:lstStyle/>
                    <a:p>
                      <a:pPr algn="ctr"/>
                      <a:r>
                        <a:rPr lang="en-US" sz="1200" dirty="0" smtClean="0">
                          <a:solidFill>
                            <a:schemeClr val="tx1"/>
                          </a:solidFill>
                        </a:rPr>
                        <a:t>April</a:t>
                      </a: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4">
                  <a:txBody>
                    <a:bodyPr/>
                    <a:lstStyle/>
                    <a:p>
                      <a:pPr algn="ctr"/>
                      <a:r>
                        <a:rPr lang="en-US" sz="1200" dirty="0" smtClean="0">
                          <a:solidFill>
                            <a:schemeClr val="tx1"/>
                          </a:solidFill>
                        </a:rPr>
                        <a:t>May</a:t>
                      </a: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00037">
                <a:tc>
                  <a:txBody>
                    <a:bodyPr/>
                    <a:lstStyle/>
                    <a:p>
                      <a:r>
                        <a:rPr lang="en-US" sz="1200" dirty="0" smtClean="0">
                          <a:solidFill>
                            <a:schemeClr val="tx1"/>
                          </a:solidFill>
                        </a:rPr>
                        <a:t>Topic</a:t>
                      </a: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r>
                        <a:rPr lang="en-US" sz="1200" dirty="0" smtClean="0">
                          <a:solidFill>
                            <a:schemeClr val="tx1"/>
                          </a:solidFill>
                        </a:rPr>
                        <a:t>Owner</a:t>
                      </a: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r>
                        <a:rPr lang="en-US" sz="1000" dirty="0" smtClean="0">
                          <a:solidFill>
                            <a:schemeClr val="tx1"/>
                          </a:solidFill>
                        </a:rPr>
                        <a:t>12</a:t>
                      </a:r>
                      <a:endParaRPr lang="en-US" sz="10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r>
                        <a:rPr lang="en-US" sz="1000" dirty="0" smtClean="0">
                          <a:solidFill>
                            <a:schemeClr val="tx1"/>
                          </a:solidFill>
                        </a:rPr>
                        <a:t>19</a:t>
                      </a:r>
                      <a:endParaRPr lang="en-US" sz="10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r>
                        <a:rPr lang="en-US" sz="1000" dirty="0" smtClean="0">
                          <a:solidFill>
                            <a:schemeClr val="tx1"/>
                          </a:solidFill>
                        </a:rPr>
                        <a:t>26</a:t>
                      </a:r>
                      <a:endParaRPr lang="en-US" sz="10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r>
                        <a:rPr lang="en-US" sz="1000" dirty="0" smtClean="0"/>
                        <a:t>2</a:t>
                      </a:r>
                      <a:endParaRPr lang="en-US" sz="1000" dirty="0"/>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r>
                        <a:rPr lang="en-US" sz="1000" dirty="0" smtClean="0"/>
                        <a:t>9</a:t>
                      </a:r>
                      <a:endParaRPr lang="en-US" sz="1000" dirty="0"/>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r>
                        <a:rPr lang="en-US" sz="1000" dirty="0" smtClean="0"/>
                        <a:t>16</a:t>
                      </a:r>
                      <a:endParaRPr lang="en-US" sz="1000" dirty="0"/>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r>
                        <a:rPr lang="en-US" sz="1000" dirty="0" smtClean="0"/>
                        <a:t>23</a:t>
                      </a:r>
                      <a:endParaRPr lang="en-US" sz="1000" dirty="0"/>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r>
                        <a:rPr lang="en-US" sz="1000" dirty="0" smtClean="0"/>
                        <a:t>30</a:t>
                      </a:r>
                      <a:endParaRPr lang="en-US" sz="1000" dirty="0"/>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r>
                        <a:rPr lang="en-US" sz="1000" dirty="0" smtClean="0"/>
                        <a:t>7</a:t>
                      </a:r>
                      <a:endParaRPr lang="en-US" sz="1000" dirty="0"/>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r>
                        <a:rPr lang="en-US" sz="1000" dirty="0" smtClean="0"/>
                        <a:t>14</a:t>
                      </a:r>
                      <a:endParaRPr lang="en-US" sz="1000" dirty="0"/>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r>
                        <a:rPr lang="en-US" sz="1000" dirty="0" smtClean="0"/>
                        <a:t>21</a:t>
                      </a:r>
                      <a:endParaRPr lang="en-US" sz="1000" dirty="0"/>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r>
                        <a:rPr lang="en-US" sz="1000" dirty="0" smtClean="0"/>
                        <a:t>28</a:t>
                      </a:r>
                      <a:endParaRPr lang="en-US" sz="1000" dirty="0"/>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r>
              <a:tr h="300037">
                <a:tc>
                  <a:txBody>
                    <a:bodyPr/>
                    <a:lstStyle/>
                    <a:p>
                      <a:r>
                        <a:rPr lang="en-US" sz="1200" dirty="0" smtClean="0">
                          <a:solidFill>
                            <a:schemeClr val="tx1"/>
                          </a:solidFill>
                        </a:rPr>
                        <a:t>Test case  spec template, and </a:t>
                      </a:r>
                      <a:r>
                        <a:rPr lang="en-US" sz="1200" dirty="0" err="1" smtClean="0">
                          <a:solidFill>
                            <a:schemeClr val="tx1"/>
                          </a:solidFill>
                        </a:rPr>
                        <a:t>testcode</a:t>
                      </a: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smtClean="0">
                          <a:solidFill>
                            <a:schemeClr val="tx1"/>
                          </a:solidFill>
                        </a:rPr>
                        <a:t>Telis</a:t>
                      </a: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dirty="0" smtClean="0">
                          <a:solidFill>
                            <a:schemeClr val="tx1"/>
                          </a:solidFill>
                        </a:rPr>
                        <a:t>√</a:t>
                      </a: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00037">
                <a:tc>
                  <a:txBody>
                    <a:bodyPr/>
                    <a:lstStyle/>
                    <a:p>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00037">
                <a:tc>
                  <a:txBody>
                    <a:bodyPr/>
                    <a:lstStyle/>
                    <a:p>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00037">
                <a:tc>
                  <a:txBody>
                    <a:bodyPr/>
                    <a:lstStyle/>
                    <a:p>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00037">
                <a:tc>
                  <a:txBody>
                    <a:bodyPr/>
                    <a:lstStyle/>
                    <a:p>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00037">
                <a:tc>
                  <a:txBody>
                    <a:bodyPr/>
                    <a:lstStyle/>
                    <a:p>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00037">
                <a:tc>
                  <a:txBody>
                    <a:bodyPr/>
                    <a:lstStyle/>
                    <a:p>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dirty="0">
                        <a:solidFill>
                          <a:schemeClr val="tx1"/>
                        </a:solidFill>
                      </a:endParaRPr>
                    </a:p>
                  </a:txBody>
                  <a:tcPr marL="121618" marR="1216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Date Placeholder 4"/>
          <p:cNvSpPr>
            <a:spLocks noGrp="1"/>
          </p:cNvSpPr>
          <p:nvPr>
            <p:ph type="dt" sz="half" idx="10"/>
          </p:nvPr>
        </p:nvSpPr>
        <p:spPr/>
        <p:txBody>
          <a:bodyPr/>
          <a:lstStyle/>
          <a:p>
            <a:fld id="{9DC53A05-8E11-4876-9E9F-6D0AA2AD3FBB}" type="datetime1">
              <a:rPr lang="en-US" smtClean="0"/>
              <a:t>3/5/2014</a:t>
            </a:fld>
            <a:endParaRPr lang="en-US"/>
          </a:p>
        </p:txBody>
      </p:sp>
    </p:spTree>
    <p:extLst>
      <p:ext uri="{BB962C8B-B14F-4D97-AF65-F5344CB8AC3E}">
        <p14:creationId xmlns:p14="http://schemas.microsoft.com/office/powerpoint/2010/main" val="22491007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Action Items</a:t>
            </a:r>
          </a:p>
        </p:txBody>
      </p:sp>
      <p:sp>
        <p:nvSpPr>
          <p:cNvPr id="3" name="Slide Number Placeholder 2"/>
          <p:cNvSpPr>
            <a:spLocks noGrp="1"/>
          </p:cNvSpPr>
          <p:nvPr>
            <p:ph type="sldNum" sz="quarter" idx="12"/>
          </p:nvPr>
        </p:nvSpPr>
        <p:spPr/>
        <p:txBody>
          <a:bodyPr/>
          <a:lstStyle/>
          <a:p>
            <a:fld id="{8189D6DB-0117-104E-A321-2F94E21D3259}" type="slidenum">
              <a:rPr lang="en-US" smtClean="0"/>
              <a:t>14</a:t>
            </a:fld>
            <a:endParaRPr lang="en-US"/>
          </a:p>
        </p:txBody>
      </p:sp>
      <p:graphicFrame>
        <p:nvGraphicFramePr>
          <p:cNvPr id="4" name="Group 124"/>
          <p:cNvGraphicFramePr>
            <a:graphicFrameLocks/>
          </p:cNvGraphicFramePr>
          <p:nvPr>
            <p:extLst>
              <p:ext uri="{D42A27DB-BD31-4B8C-83A1-F6EECF244321}">
                <p14:modId xmlns:p14="http://schemas.microsoft.com/office/powerpoint/2010/main" val="3502393017"/>
              </p:ext>
            </p:extLst>
          </p:nvPr>
        </p:nvGraphicFramePr>
        <p:xfrm>
          <a:off x="241300" y="1257300"/>
          <a:ext cx="8724901" cy="3331212"/>
        </p:xfrm>
        <a:graphic>
          <a:graphicData uri="http://schemas.openxmlformats.org/drawingml/2006/table">
            <a:tbl>
              <a:tblPr/>
              <a:tblGrid>
                <a:gridCol w="1054841"/>
                <a:gridCol w="1196096"/>
                <a:gridCol w="3870803"/>
                <a:gridCol w="1433655"/>
                <a:gridCol w="1169506"/>
              </a:tblGrid>
              <a:tr h="609748">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Number</a:t>
                      </a:r>
                      <a:endParaRPr kumimoji="0" lang="en-US" sz="1400" b="0" i="0" u="none" strike="noStrike" cap="none" normalizeH="0" baseline="0" dirty="0" smtClean="0">
                        <a:ln>
                          <a:noFill/>
                        </a:ln>
                        <a:solidFill>
                          <a:schemeClr val="tx1"/>
                        </a:solidFill>
                        <a:effectLst/>
                        <a:latin typeface="Arial" charset="0"/>
                        <a:ea typeface="Times New Roman" pitchFamily="18" charset="0"/>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Date Assigned</a:t>
                      </a:r>
                      <a:endParaRPr kumimoji="0" lang="en-US" sz="1400" b="0" i="0" u="none" strike="noStrike" cap="none" normalizeH="0" baseline="0" dirty="0" smtClean="0">
                        <a:ln>
                          <a:noFill/>
                        </a:ln>
                        <a:solidFill>
                          <a:schemeClr val="tx1"/>
                        </a:solidFill>
                        <a:effectLst/>
                        <a:latin typeface="Arial" charset="0"/>
                        <a:ea typeface="Times New Roman" pitchFamily="18" charset="0"/>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AI Description</a:t>
                      </a:r>
                      <a:endParaRPr kumimoji="0" lang="en-US" sz="1400" b="0" i="0" u="none" strike="noStrike" cap="none" normalizeH="0" baseline="0" dirty="0" smtClean="0">
                        <a:ln>
                          <a:noFill/>
                        </a:ln>
                        <a:solidFill>
                          <a:schemeClr val="tx1"/>
                        </a:solidFill>
                        <a:effectLst/>
                        <a:latin typeface="Arial" charset="0"/>
                        <a:ea typeface="Times New Roman" pitchFamily="18" charset="0"/>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ahoma" pitchFamily="34" charset="0"/>
                          <a:ea typeface="Times New Roman" pitchFamily="18" charset="0"/>
                          <a:cs typeface="Tahoma" pitchFamily="34" charset="0"/>
                        </a:rPr>
                        <a:t>Owner</a:t>
                      </a:r>
                      <a:endParaRPr kumimoji="0" lang="en-US" sz="1400" b="0" i="0" u="none" strike="noStrike" cap="none" normalizeH="0" baseline="0" smtClean="0">
                        <a:ln>
                          <a:noFill/>
                        </a:ln>
                        <a:solidFill>
                          <a:schemeClr val="tx1"/>
                        </a:solidFill>
                        <a:effectLst/>
                        <a:latin typeface="Arial" charset="0"/>
                        <a:ea typeface="Times New Roman" pitchFamily="18" charset="0"/>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Status</a:t>
                      </a:r>
                      <a:endParaRPr kumimoji="0" lang="en-US" sz="1400" b="0" i="0" u="none" strike="noStrike" cap="none" normalizeH="0" baseline="0" dirty="0" smtClean="0">
                        <a:ln>
                          <a:noFill/>
                        </a:ln>
                        <a:solidFill>
                          <a:schemeClr val="tx1"/>
                        </a:solidFill>
                        <a:effectLst/>
                        <a:latin typeface="Arial" charset="0"/>
                        <a:ea typeface="Times New Roman" pitchFamily="18" charset="0"/>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r>
              <a:tr h="680366">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ea typeface="Times New Roman" pitchFamily="18" charset="0"/>
                          <a:cs typeface="Tahoma" pitchFamily="34" charset="0"/>
                        </a:rPr>
                        <a:t>1</a:t>
                      </a: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a typeface="ＭＳ Ｐゴシック" pitchFamily="34" charset="-128"/>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a typeface="ＭＳ Ｐゴシック" pitchFamily="34" charset="-128"/>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s-ES" sz="1200" b="0" i="0" u="none" strike="noStrike" cap="none" normalizeH="0" baseline="0" dirty="0" smtClean="0">
                        <a:ln>
                          <a:noFill/>
                        </a:ln>
                        <a:solidFill>
                          <a:schemeClr val="tx1"/>
                        </a:solidFill>
                        <a:effectLst/>
                        <a:latin typeface="Tahoma" pitchFamily="34" charset="0"/>
                        <a:ea typeface="ＭＳ Ｐゴシック" pitchFamily="34" charset="-128"/>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0366">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ea typeface="Times New Roman" pitchFamily="18" charset="0"/>
                          <a:cs typeface="Tahoma" pitchFamily="34" charset="0"/>
                        </a:rPr>
                        <a:t>2</a:t>
                      </a: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endParaRPr lang="en-US" sz="1200" u="none" strike="noStrike" kern="12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a typeface="ＭＳ Ｐゴシック" pitchFamily="34" charset="-128"/>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s-ES" sz="1200" b="0" i="0" u="none" strike="noStrike" cap="none" normalizeH="0" baseline="0" dirty="0" smtClean="0">
                        <a:ln>
                          <a:noFill/>
                        </a:ln>
                        <a:solidFill>
                          <a:schemeClr val="tx1"/>
                        </a:solidFill>
                        <a:effectLst/>
                        <a:latin typeface="Tahoma" pitchFamily="34" charset="0"/>
                        <a:ea typeface="ＭＳ Ｐゴシック" pitchFamily="34" charset="-128"/>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0366">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charset="0"/>
                        <a:ea typeface="Times New Roman" pitchFamily="18" charset="0"/>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endParaRPr lang="en-US" sz="1200" u="none" strike="noStrike" kern="1200" dirty="0" smtClean="0">
                        <a:solidFill>
                          <a:schemeClr val="tx1"/>
                        </a:solidFill>
                        <a:effectLst/>
                        <a:latin typeface="+mn-lt"/>
                        <a:ea typeface="+mn-ea"/>
                        <a:cs typeface="+mn-cs"/>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a typeface="ＭＳ Ｐゴシック" pitchFamily="34" charset="-128"/>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s-ES" sz="1200" b="1" i="0" u="none" strike="noStrike" cap="none" normalizeH="0" baseline="0" dirty="0" smtClean="0">
                        <a:ln>
                          <a:noFill/>
                        </a:ln>
                        <a:solidFill>
                          <a:schemeClr val="tx1"/>
                        </a:solidFill>
                        <a:effectLst/>
                        <a:latin typeface="Tahoma" pitchFamily="34" charset="0"/>
                        <a:ea typeface="ＭＳ Ｐゴシック" pitchFamily="34" charset="-128"/>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0366">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charset="0"/>
                        <a:ea typeface="Times New Roman" pitchFamily="18" charset="0"/>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endParaRPr lang="en-US" sz="1200" u="none" strike="noStrike" kern="1200" dirty="0" smtClean="0">
                        <a:solidFill>
                          <a:schemeClr val="tx1"/>
                        </a:solidFill>
                        <a:effectLst/>
                        <a:latin typeface="+mn-lt"/>
                        <a:ea typeface="+mn-ea"/>
                        <a:cs typeface="+mn-cs"/>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a typeface="ＭＳ Ｐゴシック" pitchFamily="34" charset="-128"/>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s-ES" sz="1000" b="0" i="0" u="none" strike="noStrike" cap="none" normalizeH="0" baseline="0" dirty="0" smtClean="0">
                        <a:ln>
                          <a:noFill/>
                        </a:ln>
                        <a:solidFill>
                          <a:schemeClr val="tx1"/>
                        </a:solidFill>
                        <a:effectLst/>
                        <a:latin typeface="Tahoma" pitchFamily="34" charset="0"/>
                        <a:ea typeface="ＭＳ Ｐゴシック" pitchFamily="34" charset="-128"/>
                        <a:cs typeface="Tahoma" pitchFamily="34" charset="0"/>
                      </a:endParaRPr>
                    </a:p>
                  </a:txBody>
                  <a:tcPr marL="121618" marR="1216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Date Placeholder 4"/>
          <p:cNvSpPr>
            <a:spLocks noGrp="1"/>
          </p:cNvSpPr>
          <p:nvPr>
            <p:ph type="dt" sz="half" idx="10"/>
          </p:nvPr>
        </p:nvSpPr>
        <p:spPr/>
        <p:txBody>
          <a:bodyPr/>
          <a:lstStyle/>
          <a:p>
            <a:fld id="{9ACFCFA0-AECC-4F0F-9F8A-E7BA276798D4}" type="datetime1">
              <a:rPr lang="en-US" smtClean="0"/>
              <a:t>3/5/2014</a:t>
            </a:fld>
            <a:endParaRPr lang="en-US"/>
          </a:p>
        </p:txBody>
      </p:sp>
    </p:spTree>
    <p:extLst>
      <p:ext uri="{BB962C8B-B14F-4D97-AF65-F5344CB8AC3E}">
        <p14:creationId xmlns:p14="http://schemas.microsoft.com/office/powerpoint/2010/main" val="1460654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Antitrust Compliance Notice</a:t>
            </a:r>
            <a:endParaRPr lang="en-US" dirty="0"/>
          </a:p>
        </p:txBody>
      </p:sp>
      <p:sp>
        <p:nvSpPr>
          <p:cNvPr id="3" name="Text Placeholder 2"/>
          <p:cNvSpPr>
            <a:spLocks noGrp="1"/>
          </p:cNvSpPr>
          <p:nvPr>
            <p:ph type="body" idx="1"/>
          </p:nvPr>
        </p:nvSpPr>
        <p:spPr/>
        <p:txBody>
          <a:bodyPr>
            <a:normAutofit fontScale="92500" lnSpcReduction="10000"/>
          </a:bodyPr>
          <a:lstStyle/>
          <a:p>
            <a:r>
              <a:rPr lang="en-US" sz="1800" dirty="0"/>
              <a:t>AllSeen Alliance meetings involve participation by industry competitors, and it is the intention of AllSeen Alliance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  </a:t>
            </a:r>
          </a:p>
          <a:p>
            <a:endParaRPr lang="en-US" sz="1800" dirty="0"/>
          </a:p>
          <a:p>
            <a:r>
              <a:rPr lang="en-US" sz="1800" dirty="0"/>
              <a:t>Examples of types of actions that are prohibited at AllSeen Alliance meetings and in connection with AllSeen Alliance activities are described in the AllSeen Alliance Antitrust Policy. If you have questions about these matters, please contact your company counsel, or if you are a member of AllSeen Alliance, feel free to contact Lee </a:t>
            </a:r>
            <a:r>
              <a:rPr lang="en-US" sz="1800" dirty="0" err="1"/>
              <a:t>Gesmer</a:t>
            </a:r>
            <a:r>
              <a:rPr lang="en-US" sz="1800" dirty="0"/>
              <a:t> or Andrew </a:t>
            </a:r>
            <a:r>
              <a:rPr lang="en-US" sz="1800" dirty="0" err="1"/>
              <a:t>Updegrove</a:t>
            </a:r>
            <a:r>
              <a:rPr lang="en-US" sz="1800" dirty="0"/>
              <a:t>, of the firm of </a:t>
            </a:r>
            <a:r>
              <a:rPr lang="en-US" sz="1800" dirty="0" err="1"/>
              <a:t>Gesmer</a:t>
            </a:r>
            <a:r>
              <a:rPr lang="en-US" sz="1800" dirty="0"/>
              <a:t> </a:t>
            </a:r>
            <a:r>
              <a:rPr lang="en-US" sz="1800" dirty="0" err="1"/>
              <a:t>Updegrove</a:t>
            </a:r>
            <a:r>
              <a:rPr lang="en-US" sz="1800" dirty="0"/>
              <a:t> LLP, which provides legal counsel to AllSeen Alliance.</a:t>
            </a:r>
          </a:p>
          <a:p>
            <a:endParaRPr lang="en-US" sz="1800" dirty="0"/>
          </a:p>
        </p:txBody>
      </p:sp>
      <p:sp>
        <p:nvSpPr>
          <p:cNvPr id="4" name="Date Placeholder 3"/>
          <p:cNvSpPr>
            <a:spLocks noGrp="1"/>
          </p:cNvSpPr>
          <p:nvPr>
            <p:ph type="dt" idx="10"/>
          </p:nvPr>
        </p:nvSpPr>
        <p:spPr/>
        <p:txBody>
          <a:bodyPr/>
          <a:lstStyle/>
          <a:p>
            <a:r>
              <a:rPr lang="en-US" smtClean="0"/>
              <a:t>7 January 2014</a:t>
            </a:r>
            <a:endParaRPr lang="en-US"/>
          </a:p>
        </p:txBody>
      </p:sp>
      <p:sp>
        <p:nvSpPr>
          <p:cNvPr id="5" name="Footer Placeholder 4"/>
          <p:cNvSpPr>
            <a:spLocks noGrp="1"/>
          </p:cNvSpPr>
          <p:nvPr>
            <p:ph type="ftr" idx="11"/>
          </p:nvPr>
        </p:nvSpPr>
        <p:spPr/>
        <p:txBody>
          <a:bodyPr/>
          <a:lstStyle/>
          <a:p>
            <a:r>
              <a:rPr lang="en-US" smtClean="0"/>
              <a:t>AllSeen Alliance Confidential</a:t>
            </a:r>
            <a:endParaRPr lang="en-US"/>
          </a:p>
        </p:txBody>
      </p:sp>
      <p:sp>
        <p:nvSpPr>
          <p:cNvPr id="6" name="Slide Number Placeholder 5"/>
          <p:cNvSpPr>
            <a:spLocks noGrp="1"/>
          </p:cNvSpPr>
          <p:nvPr>
            <p:ph type="sldNum" sz="quarter" idx="4294967295"/>
          </p:nvPr>
        </p:nvSpPr>
        <p:spPr>
          <a:xfrm>
            <a:off x="6553200" y="4767263"/>
            <a:ext cx="2133600" cy="273844"/>
          </a:xfrm>
          <a:prstGeom prst="rect">
            <a:avLst/>
          </a:prstGeom>
        </p:spPr>
        <p:txBody>
          <a:bodyPr/>
          <a:lstStyle/>
          <a:p>
            <a:fld id="{F643D236-BE8D-984D-8AA2-FB20CCD9AE6B}" type="slidenum">
              <a:rPr lang="en-US" smtClean="0"/>
              <a:t>2</a:t>
            </a:fld>
            <a:endParaRPr lang="en-US" dirty="0"/>
          </a:p>
        </p:txBody>
      </p:sp>
    </p:spTree>
    <p:extLst>
      <p:ext uri="{BB962C8B-B14F-4D97-AF65-F5344CB8AC3E}">
        <p14:creationId xmlns:p14="http://schemas.microsoft.com/office/powerpoint/2010/main" val="59376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00151"/>
            <a:ext cx="8229600" cy="3840956"/>
          </a:xfrm>
        </p:spPr>
        <p:txBody>
          <a:bodyPr>
            <a:normAutofit lnSpcReduction="10000"/>
          </a:bodyPr>
          <a:lstStyle/>
          <a:p>
            <a:pPr marL="457200" eaLnBrk="0" fontAlgn="base" hangingPunct="0">
              <a:defRPr/>
            </a:pPr>
            <a:r>
              <a:rPr lang="en-US" i="1" kern="0" dirty="0">
                <a:solidFill>
                  <a:srgbClr val="595959"/>
                </a:solidFill>
                <a:ea typeface="Calibri"/>
              </a:rPr>
              <a:t>This is a reminder that all </a:t>
            </a:r>
            <a:r>
              <a:rPr lang="en-US" i="1" kern="0" dirty="0" err="1">
                <a:solidFill>
                  <a:srgbClr val="595959"/>
                </a:solidFill>
                <a:ea typeface="Calibri"/>
              </a:rPr>
              <a:t>AllSeen</a:t>
            </a:r>
            <a:r>
              <a:rPr lang="en-US" i="1" kern="0" dirty="0">
                <a:solidFill>
                  <a:srgbClr val="595959"/>
                </a:solidFill>
                <a:ea typeface="Calibri"/>
              </a:rPr>
              <a:t> Alliance activities are subject to strict compliance with the </a:t>
            </a:r>
            <a:r>
              <a:rPr lang="en-US" i="1" kern="0" dirty="0" err="1">
                <a:solidFill>
                  <a:srgbClr val="595959"/>
                </a:solidFill>
                <a:ea typeface="Calibri"/>
              </a:rPr>
              <a:t>AllSeen</a:t>
            </a:r>
            <a:r>
              <a:rPr lang="en-US" i="1" kern="0" dirty="0">
                <a:solidFill>
                  <a:srgbClr val="595959"/>
                </a:solidFill>
                <a:ea typeface="Calibri"/>
              </a:rPr>
              <a:t> Alliance By-laws.  Each individual participant and attendee at this meeting is responsible for knowing the contents of the </a:t>
            </a:r>
            <a:r>
              <a:rPr lang="en-US" i="1" kern="0" dirty="0" err="1">
                <a:solidFill>
                  <a:srgbClr val="595959"/>
                </a:solidFill>
                <a:ea typeface="Calibri"/>
              </a:rPr>
              <a:t>AllSeen</a:t>
            </a:r>
            <a:r>
              <a:rPr lang="en-US" i="1" kern="0" dirty="0">
                <a:solidFill>
                  <a:srgbClr val="595959"/>
                </a:solidFill>
                <a:ea typeface="Calibri"/>
              </a:rPr>
              <a:t> Alliance By-laws, and for complying with the </a:t>
            </a:r>
            <a:r>
              <a:rPr lang="en-US" i="1" kern="0" dirty="0" err="1">
                <a:solidFill>
                  <a:srgbClr val="595959"/>
                </a:solidFill>
                <a:ea typeface="Calibri"/>
              </a:rPr>
              <a:t>AllSeen</a:t>
            </a:r>
            <a:r>
              <a:rPr lang="en-US" i="1" kern="0" dirty="0">
                <a:solidFill>
                  <a:srgbClr val="595959"/>
                </a:solidFill>
                <a:ea typeface="Calibri"/>
              </a:rPr>
              <a:t> Alliance By-laws.  Copies of the </a:t>
            </a:r>
            <a:r>
              <a:rPr lang="en-US" i="1" kern="0" dirty="0" err="1">
                <a:solidFill>
                  <a:srgbClr val="595959"/>
                </a:solidFill>
                <a:ea typeface="Calibri"/>
              </a:rPr>
              <a:t>AllSeen</a:t>
            </a:r>
            <a:r>
              <a:rPr lang="en-US" i="1" kern="0" dirty="0">
                <a:solidFill>
                  <a:srgbClr val="595959"/>
                </a:solidFill>
                <a:ea typeface="Calibri"/>
              </a:rPr>
              <a:t> Alliance By-laws are available at</a:t>
            </a:r>
            <a:r>
              <a:rPr lang="en-US" i="1" kern="0" dirty="0" smtClean="0">
                <a:solidFill>
                  <a:srgbClr val="595959"/>
                </a:solidFill>
                <a:ea typeface="Calibri"/>
              </a:rPr>
              <a:t>:</a:t>
            </a:r>
          </a:p>
          <a:p>
            <a:pPr marL="457200" eaLnBrk="0" fontAlgn="base" hangingPunct="0">
              <a:defRPr/>
            </a:pPr>
            <a:r>
              <a:rPr lang="en-US" i="1" kern="0" dirty="0">
                <a:solidFill>
                  <a:srgbClr val="595959"/>
                </a:solidFill>
                <a:ea typeface="Calibri"/>
                <a:hlinkClick r:id="rId2"/>
              </a:rPr>
              <a:t>https://</a:t>
            </a:r>
            <a:r>
              <a:rPr lang="en-US" i="1" kern="0" dirty="0" smtClean="0">
                <a:solidFill>
                  <a:srgbClr val="595959"/>
                </a:solidFill>
                <a:ea typeface="Calibri"/>
                <a:hlinkClick r:id="rId2"/>
              </a:rPr>
              <a:t>allseenalliance.org/allseen/bylaws</a:t>
            </a:r>
            <a:endParaRPr lang="en-US" i="1" kern="0" dirty="0" smtClean="0">
              <a:solidFill>
                <a:srgbClr val="595959"/>
              </a:solidFill>
              <a:ea typeface="Calibri"/>
            </a:endParaRPr>
          </a:p>
          <a:p>
            <a:pPr marL="457200" eaLnBrk="0" fontAlgn="base" hangingPunct="0">
              <a:defRPr/>
            </a:pPr>
            <a:endParaRPr lang="en-US" i="1" kern="0" dirty="0">
              <a:solidFill>
                <a:srgbClr val="595959"/>
              </a:solidFill>
              <a:ea typeface="Calibri"/>
            </a:endParaRPr>
          </a:p>
          <a:p>
            <a:endParaRPr lang="en-US" dirty="0"/>
          </a:p>
        </p:txBody>
      </p:sp>
      <p:sp>
        <p:nvSpPr>
          <p:cNvPr id="4" name="Slide Number Placeholder 3"/>
          <p:cNvSpPr>
            <a:spLocks noGrp="1"/>
          </p:cNvSpPr>
          <p:nvPr>
            <p:ph type="sldNum" sz="quarter" idx="12"/>
          </p:nvPr>
        </p:nvSpPr>
        <p:spPr/>
        <p:txBody>
          <a:bodyPr/>
          <a:lstStyle/>
          <a:p>
            <a:fld id="{8189D6DB-0117-104E-A321-2F94E21D3259}" type="slidenum">
              <a:rPr lang="en-US" smtClean="0"/>
              <a:t>3</a:t>
            </a:fld>
            <a:endParaRPr lang="en-US" dirty="0"/>
          </a:p>
        </p:txBody>
      </p:sp>
      <p:sp>
        <p:nvSpPr>
          <p:cNvPr id="5" name="Title 3"/>
          <p:cNvSpPr>
            <a:spLocks noGrp="1"/>
          </p:cNvSpPr>
          <p:nvPr>
            <p:ph type="title"/>
          </p:nvPr>
        </p:nvSpPr>
        <p:spPr/>
        <p:txBody>
          <a:bodyPr/>
          <a:lstStyle/>
          <a:p>
            <a:pPr eaLnBrk="1" hangingPunct="1"/>
            <a:r>
              <a:rPr lang="en-US" dirty="0" smtClean="0"/>
              <a:t>Guidelines</a:t>
            </a:r>
          </a:p>
        </p:txBody>
      </p:sp>
      <p:sp>
        <p:nvSpPr>
          <p:cNvPr id="2" name="Date Placeholder 1"/>
          <p:cNvSpPr>
            <a:spLocks noGrp="1"/>
          </p:cNvSpPr>
          <p:nvPr>
            <p:ph type="dt" sz="half" idx="10"/>
          </p:nvPr>
        </p:nvSpPr>
        <p:spPr/>
        <p:txBody>
          <a:bodyPr/>
          <a:lstStyle/>
          <a:p>
            <a:fld id="{A4B332E4-99BD-410D-B5DB-C697C206AF39}" type="datetime1">
              <a:rPr lang="en-US" smtClean="0"/>
              <a:t>3/5/2014</a:t>
            </a:fld>
            <a:endParaRPr lang="en-US"/>
          </a:p>
        </p:txBody>
      </p:sp>
    </p:spTree>
    <p:extLst>
      <p:ext uri="{BB962C8B-B14F-4D97-AF65-F5344CB8AC3E}">
        <p14:creationId xmlns:p14="http://schemas.microsoft.com/office/powerpoint/2010/main" val="10017511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80000"/>
              </a:lnSpc>
            </a:pPr>
            <a:r>
              <a:rPr lang="en-US" altLang="en-US" sz="2400" dirty="0"/>
              <a:t>Opening Items – 15 min</a:t>
            </a:r>
          </a:p>
          <a:p>
            <a:pPr lvl="1">
              <a:lnSpc>
                <a:spcPct val="80000"/>
              </a:lnSpc>
            </a:pPr>
            <a:r>
              <a:rPr lang="en-US" altLang="en-US" sz="1800" dirty="0" smtClean="0"/>
              <a:t>Open remarks</a:t>
            </a:r>
            <a:endParaRPr lang="en-US" altLang="en-US" sz="1800" dirty="0"/>
          </a:p>
          <a:p>
            <a:pPr lvl="1">
              <a:lnSpc>
                <a:spcPct val="80000"/>
              </a:lnSpc>
            </a:pPr>
            <a:r>
              <a:rPr lang="en-US" altLang="en-US" sz="1800" dirty="0"/>
              <a:t>Meeting Process </a:t>
            </a:r>
          </a:p>
          <a:p>
            <a:pPr>
              <a:lnSpc>
                <a:spcPct val="80000"/>
              </a:lnSpc>
            </a:pPr>
            <a:r>
              <a:rPr lang="en-US" altLang="en-US" sz="2400" dirty="0" smtClean="0"/>
              <a:t>WG </a:t>
            </a:r>
            <a:r>
              <a:rPr lang="en-US" altLang="en-US" sz="2400" dirty="0"/>
              <a:t>Updates – 30 min</a:t>
            </a:r>
          </a:p>
          <a:p>
            <a:pPr lvl="1">
              <a:lnSpc>
                <a:spcPct val="80000"/>
              </a:lnSpc>
            </a:pPr>
            <a:r>
              <a:rPr lang="en-US" altLang="en-US" sz="1800" dirty="0" smtClean="0"/>
              <a:t>What Next? - Presentation</a:t>
            </a:r>
            <a:endParaRPr lang="en-US" altLang="en-US" sz="1800" dirty="0"/>
          </a:p>
          <a:p>
            <a:pPr>
              <a:lnSpc>
                <a:spcPct val="80000"/>
              </a:lnSpc>
            </a:pPr>
            <a:r>
              <a:rPr lang="en-US" altLang="en-US" sz="2400" dirty="0"/>
              <a:t>Closing Items – 15 min</a:t>
            </a:r>
          </a:p>
          <a:p>
            <a:pPr lvl="1">
              <a:lnSpc>
                <a:spcPct val="80000"/>
              </a:lnSpc>
            </a:pPr>
            <a:r>
              <a:rPr lang="en-US" altLang="en-US" sz="1800" dirty="0"/>
              <a:t>Future Agendas review (All)</a:t>
            </a:r>
          </a:p>
          <a:p>
            <a:pPr lvl="1">
              <a:lnSpc>
                <a:spcPct val="80000"/>
              </a:lnSpc>
            </a:pPr>
            <a:r>
              <a:rPr lang="en-US" altLang="en-US" sz="1800" dirty="0"/>
              <a:t>Action Item Review</a:t>
            </a:r>
          </a:p>
          <a:p>
            <a:pPr lvl="1">
              <a:lnSpc>
                <a:spcPct val="80000"/>
              </a:lnSpc>
            </a:pPr>
            <a:r>
              <a:rPr lang="en-US" altLang="en-US" sz="1800" dirty="0"/>
              <a:t>Opens</a:t>
            </a:r>
          </a:p>
          <a:p>
            <a:endParaRPr lang="en-US" dirty="0"/>
          </a:p>
        </p:txBody>
      </p:sp>
      <p:sp>
        <p:nvSpPr>
          <p:cNvPr id="4" name="Slide Number Placeholder 3"/>
          <p:cNvSpPr>
            <a:spLocks noGrp="1"/>
          </p:cNvSpPr>
          <p:nvPr>
            <p:ph type="sldNum" sz="quarter" idx="12"/>
          </p:nvPr>
        </p:nvSpPr>
        <p:spPr/>
        <p:txBody>
          <a:bodyPr/>
          <a:lstStyle/>
          <a:p>
            <a:fld id="{8189D6DB-0117-104E-A321-2F94E21D3259}" type="slidenum">
              <a:rPr lang="en-US" smtClean="0"/>
              <a:t>4</a:t>
            </a:fld>
            <a:endParaRPr lang="en-US" dirty="0"/>
          </a:p>
        </p:txBody>
      </p:sp>
      <p:sp>
        <p:nvSpPr>
          <p:cNvPr id="5" name="Rectangle 2"/>
          <p:cNvSpPr>
            <a:spLocks noGrp="1" noChangeArrowheads="1"/>
          </p:cNvSpPr>
          <p:nvPr>
            <p:ph type="title"/>
          </p:nvPr>
        </p:nvSpPr>
        <p:spPr/>
        <p:txBody>
          <a:bodyPr/>
          <a:lstStyle/>
          <a:p>
            <a:pPr eaLnBrk="1" hangingPunct="1"/>
            <a:r>
              <a:rPr lang="en-US" altLang="en-US" sz="2600" dirty="0" smtClean="0"/>
              <a:t>Agenda</a:t>
            </a:r>
          </a:p>
        </p:txBody>
      </p:sp>
      <p:sp>
        <p:nvSpPr>
          <p:cNvPr id="2" name="Date Placeholder 1"/>
          <p:cNvSpPr>
            <a:spLocks noGrp="1"/>
          </p:cNvSpPr>
          <p:nvPr>
            <p:ph type="dt" sz="half" idx="10"/>
          </p:nvPr>
        </p:nvSpPr>
        <p:spPr/>
        <p:txBody>
          <a:bodyPr/>
          <a:lstStyle/>
          <a:p>
            <a:fld id="{C3E4CC67-302C-47B0-A04F-E7A1F9B2AD76}" type="datetime1">
              <a:rPr lang="en-US" smtClean="0"/>
              <a:t>3/5/2014</a:t>
            </a:fld>
            <a:endParaRPr lang="en-US"/>
          </a:p>
        </p:txBody>
      </p:sp>
    </p:spTree>
    <p:extLst>
      <p:ext uri="{BB962C8B-B14F-4D97-AF65-F5344CB8AC3E}">
        <p14:creationId xmlns:p14="http://schemas.microsoft.com/office/powerpoint/2010/main" val="41018204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775" y="1193008"/>
            <a:ext cx="8582025" cy="3394472"/>
          </a:xfrm>
        </p:spPr>
        <p:txBody>
          <a:bodyPr>
            <a:normAutofit fontScale="85000" lnSpcReduction="20000"/>
          </a:bodyPr>
          <a:lstStyle/>
          <a:p>
            <a:r>
              <a:rPr lang="en-US" dirty="0"/>
              <a:t>To contact the Certification and Compliance Work Group, send an email to </a:t>
            </a:r>
            <a:r>
              <a:rPr lang="en-US" dirty="0" smtClean="0"/>
              <a:t>the </a:t>
            </a:r>
            <a:r>
              <a:rPr lang="en-US" dirty="0" smtClean="0">
                <a:hlinkClick r:id="rId2"/>
              </a:rPr>
              <a:t>allseen-cc@lists.allseenalliance.org</a:t>
            </a:r>
            <a:endParaRPr lang="en-US" dirty="0" smtClean="0"/>
          </a:p>
          <a:p>
            <a:endParaRPr lang="en-US" dirty="0"/>
          </a:p>
          <a:p>
            <a:r>
              <a:rPr lang="en-US" dirty="0" smtClean="0"/>
              <a:t>To </a:t>
            </a:r>
            <a:r>
              <a:rPr lang="en-US" dirty="0"/>
              <a:t>join the Certification and Compliance Work Group Mailing List, please self-subscribe </a:t>
            </a:r>
            <a:r>
              <a:rPr lang="en-US" dirty="0">
                <a:hlinkClick r:id="rId3" tooltip="https://lists.allseenalliance.org/mailman/listinfo/allseen-cc"/>
              </a:rPr>
              <a:t>here</a:t>
            </a:r>
            <a:r>
              <a:rPr lang="en-US" dirty="0"/>
              <a:t>. </a:t>
            </a:r>
          </a:p>
          <a:p>
            <a:endParaRPr lang="en-US" dirty="0" smtClean="0"/>
          </a:p>
          <a:p>
            <a:r>
              <a:rPr lang="en-US" dirty="0" smtClean="0"/>
              <a:t>C&amp;C </a:t>
            </a:r>
            <a:r>
              <a:rPr lang="en-US" dirty="0" err="1" smtClean="0"/>
              <a:t>Workstream</a:t>
            </a:r>
            <a:r>
              <a:rPr lang="en-US" dirty="0" smtClean="0"/>
              <a:t> </a:t>
            </a:r>
            <a:r>
              <a:rPr lang="en-US" dirty="0"/>
              <a:t>meetings every week</a:t>
            </a:r>
          </a:p>
          <a:p>
            <a:pPr lvl="1"/>
            <a:r>
              <a:rPr lang="en-US" dirty="0"/>
              <a:t>The meeting will be held on </a:t>
            </a:r>
            <a:r>
              <a:rPr lang="en-US" dirty="0" smtClean="0"/>
              <a:t>Wednesdays at</a:t>
            </a:r>
            <a:r>
              <a:rPr lang="en-US" dirty="0"/>
              <a:t/>
            </a:r>
            <a:br>
              <a:rPr lang="en-US" dirty="0"/>
            </a:br>
            <a:r>
              <a:rPr lang="en-US" dirty="0"/>
              <a:t>20:00 - 21:00 Eastern Daylight Time</a:t>
            </a:r>
            <a:br>
              <a:rPr lang="en-US" dirty="0"/>
            </a:br>
            <a:r>
              <a:rPr lang="en-US" dirty="0"/>
              <a:t>17:00 - 18:00 Pacific Daylight Time</a:t>
            </a:r>
            <a:br>
              <a:rPr lang="en-US" dirty="0"/>
            </a:br>
            <a:r>
              <a:rPr lang="en-US" dirty="0"/>
              <a:t>10:00AM - 11:00AM Korea/Japan Standard </a:t>
            </a:r>
            <a:r>
              <a:rPr lang="en-US" dirty="0" smtClean="0"/>
              <a:t>Time</a:t>
            </a:r>
            <a:endParaRPr lang="en-US" dirty="0"/>
          </a:p>
        </p:txBody>
      </p:sp>
      <p:sp>
        <p:nvSpPr>
          <p:cNvPr id="4" name="Slide Number Placeholder 3"/>
          <p:cNvSpPr>
            <a:spLocks noGrp="1"/>
          </p:cNvSpPr>
          <p:nvPr>
            <p:ph type="sldNum" sz="quarter" idx="12"/>
          </p:nvPr>
        </p:nvSpPr>
        <p:spPr/>
        <p:txBody>
          <a:bodyPr/>
          <a:lstStyle/>
          <a:p>
            <a:fld id="{8189D6DB-0117-104E-A321-2F94E21D3259}" type="slidenum">
              <a:rPr lang="en-US" smtClean="0"/>
              <a:t>5</a:t>
            </a:fld>
            <a:endParaRPr lang="en-US" dirty="0"/>
          </a:p>
        </p:txBody>
      </p:sp>
      <p:sp>
        <p:nvSpPr>
          <p:cNvPr id="5" name="Rectangle 2"/>
          <p:cNvSpPr>
            <a:spLocks noGrp="1" noChangeArrowheads="1"/>
          </p:cNvSpPr>
          <p:nvPr>
            <p:ph type="title"/>
          </p:nvPr>
        </p:nvSpPr>
        <p:spPr/>
        <p:txBody>
          <a:bodyPr/>
          <a:lstStyle/>
          <a:p>
            <a:r>
              <a:rPr lang="en-US" dirty="0" smtClean="0"/>
              <a:t>C&amp;C </a:t>
            </a:r>
            <a:r>
              <a:rPr lang="en-US" dirty="0" smtClean="0"/>
              <a:t>WG</a:t>
            </a:r>
            <a:endParaRPr lang="en-US" dirty="0" smtClean="0"/>
          </a:p>
        </p:txBody>
      </p:sp>
      <p:sp>
        <p:nvSpPr>
          <p:cNvPr id="2" name="Date Placeholder 1"/>
          <p:cNvSpPr>
            <a:spLocks noGrp="1"/>
          </p:cNvSpPr>
          <p:nvPr>
            <p:ph type="dt" sz="half" idx="10"/>
          </p:nvPr>
        </p:nvSpPr>
        <p:spPr/>
        <p:txBody>
          <a:bodyPr/>
          <a:lstStyle/>
          <a:p>
            <a:fld id="{4794E585-E2E3-4135-870F-E4F9455B43FD}" type="datetime1">
              <a:rPr lang="en-US" smtClean="0"/>
              <a:t>3/5/2014</a:t>
            </a:fld>
            <a:endParaRPr lang="en-US"/>
          </a:p>
        </p:txBody>
      </p:sp>
    </p:spTree>
    <p:extLst>
      <p:ext uri="{BB962C8B-B14F-4D97-AF65-F5344CB8AC3E}">
        <p14:creationId xmlns:p14="http://schemas.microsoft.com/office/powerpoint/2010/main" val="13963834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2180035"/>
            <a:ext cx="7772400" cy="1021556"/>
          </a:xfrm>
        </p:spPr>
        <p:txBody>
          <a:bodyPr/>
          <a:lstStyle/>
          <a:p>
            <a:r>
              <a:rPr lang="en-US" dirty="0"/>
              <a:t>C&amp;C </a:t>
            </a:r>
            <a:r>
              <a:rPr lang="en-US" dirty="0" smtClean="0"/>
              <a:t>WG </a:t>
            </a:r>
            <a:r>
              <a:rPr lang="en-US" dirty="0"/>
              <a:t>Updates</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189D6DB-0117-104E-A321-2F94E21D3259}" type="slidenum">
              <a:rPr lang="en-US" smtClean="0"/>
              <a:t>6</a:t>
            </a:fld>
            <a:endParaRPr lang="en-US"/>
          </a:p>
        </p:txBody>
      </p:sp>
      <p:sp>
        <p:nvSpPr>
          <p:cNvPr id="5" name="Date Placeholder 4"/>
          <p:cNvSpPr>
            <a:spLocks noGrp="1"/>
          </p:cNvSpPr>
          <p:nvPr>
            <p:ph type="dt" sz="half" idx="10"/>
          </p:nvPr>
        </p:nvSpPr>
        <p:spPr/>
        <p:txBody>
          <a:bodyPr/>
          <a:lstStyle/>
          <a:p>
            <a:fld id="{9B1F1E12-B82B-420A-BB5A-E8454133424F}" type="datetime1">
              <a:rPr lang="en-US" smtClean="0"/>
              <a:t>3/5/2014</a:t>
            </a:fld>
            <a:endParaRPr lang="en-US"/>
          </a:p>
        </p:txBody>
      </p:sp>
    </p:spTree>
    <p:extLst>
      <p:ext uri="{BB962C8B-B14F-4D97-AF65-F5344CB8AC3E}">
        <p14:creationId xmlns:p14="http://schemas.microsoft.com/office/powerpoint/2010/main" val="15368566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354" y="416329"/>
            <a:ext cx="8574733" cy="561702"/>
          </a:xfrm>
        </p:spPr>
        <p:txBody>
          <a:bodyPr/>
          <a:lstStyle/>
          <a:p>
            <a:r>
              <a:rPr lang="en-US" dirty="0" smtClean="0"/>
              <a:t>Vision</a:t>
            </a:r>
            <a:endParaRPr lang="en-US" dirty="0"/>
          </a:p>
        </p:txBody>
      </p:sp>
      <p:sp>
        <p:nvSpPr>
          <p:cNvPr id="3" name="Text Placeholder 2"/>
          <p:cNvSpPr>
            <a:spLocks noGrp="1"/>
          </p:cNvSpPr>
          <p:nvPr>
            <p:ph type="body" idx="13"/>
          </p:nvPr>
        </p:nvSpPr>
        <p:spPr>
          <a:xfrm>
            <a:off x="212653" y="1069849"/>
            <a:ext cx="8574733" cy="526298"/>
          </a:xfrm>
        </p:spPr>
        <p:txBody>
          <a:bodyPr>
            <a:normAutofit lnSpcReduction="10000"/>
          </a:bodyPr>
          <a:lstStyle/>
          <a:p>
            <a:r>
              <a:rPr lang="en-US" b="1" dirty="0">
                <a:solidFill>
                  <a:srgbClr val="002060"/>
                </a:solidFill>
              </a:rPr>
              <a:t>Integrated, holistic solution for </a:t>
            </a:r>
            <a:r>
              <a:rPr lang="en-US" b="1" dirty="0" smtClean="0">
                <a:solidFill>
                  <a:srgbClr val="002060"/>
                </a:solidFill>
              </a:rPr>
              <a:t>encompassing </a:t>
            </a:r>
            <a:r>
              <a:rPr lang="en-US" b="1" dirty="0">
                <a:solidFill>
                  <a:srgbClr val="002060"/>
                </a:solidFill>
              </a:rPr>
              <a:t>everything </a:t>
            </a:r>
            <a:r>
              <a:rPr lang="en-US" b="1" dirty="0" smtClean="0">
                <a:solidFill>
                  <a:srgbClr val="002060"/>
                </a:solidFill>
              </a:rPr>
              <a:t>from development </a:t>
            </a:r>
            <a:r>
              <a:rPr lang="en-US" b="1" dirty="0">
                <a:solidFill>
                  <a:srgbClr val="002060"/>
                </a:solidFill>
              </a:rPr>
              <a:t>to </a:t>
            </a:r>
            <a:r>
              <a:rPr lang="en-US" b="1" dirty="0" smtClean="0">
                <a:solidFill>
                  <a:srgbClr val="002060"/>
                </a:solidFill>
              </a:rPr>
              <a:t>certification to interoperability.</a:t>
            </a:r>
            <a:endParaRPr lang="en-US" dirty="0">
              <a:solidFill>
                <a:srgbClr val="002060"/>
              </a:solidFill>
            </a:endParaRPr>
          </a:p>
        </p:txBody>
      </p:sp>
      <p:grpSp>
        <p:nvGrpSpPr>
          <p:cNvPr id="38" name="Group 37"/>
          <p:cNvGrpSpPr>
            <a:grpSpLocks/>
          </p:cNvGrpSpPr>
          <p:nvPr/>
        </p:nvGrpSpPr>
        <p:grpSpPr bwMode="auto">
          <a:xfrm>
            <a:off x="2638425" y="1664242"/>
            <a:ext cx="3978678" cy="2868932"/>
            <a:chOff x="3840" y="1799"/>
            <a:chExt cx="7317" cy="4534"/>
          </a:xfrm>
          <a:effectLst>
            <a:outerShdw blurRad="50800" dist="38100" dir="2700000" algn="tl" rotWithShape="0">
              <a:prstClr val="black">
                <a:alpha val="40000"/>
              </a:prstClr>
            </a:outerShdw>
          </a:effectLst>
        </p:grpSpPr>
        <p:grpSp>
          <p:nvGrpSpPr>
            <p:cNvPr id="39" name="Group 38"/>
            <p:cNvGrpSpPr>
              <a:grpSpLocks/>
            </p:cNvGrpSpPr>
            <p:nvPr/>
          </p:nvGrpSpPr>
          <p:grpSpPr bwMode="auto">
            <a:xfrm>
              <a:off x="3840" y="4066"/>
              <a:ext cx="3659" cy="2267"/>
              <a:chOff x="3840" y="4066"/>
              <a:chExt cx="3659" cy="2267"/>
            </a:xfrm>
          </p:grpSpPr>
          <p:sp>
            <p:nvSpPr>
              <p:cNvPr id="54" name="Freeform 39"/>
              <p:cNvSpPr>
                <a:spLocks/>
              </p:cNvSpPr>
              <p:nvPr/>
            </p:nvSpPr>
            <p:spPr bwMode="auto">
              <a:xfrm>
                <a:off x="3840" y="4066"/>
                <a:ext cx="3659" cy="2267"/>
              </a:xfrm>
              <a:custGeom>
                <a:avLst/>
                <a:gdLst>
                  <a:gd name="T0" fmla="+- 0 3840 3840"/>
                  <a:gd name="T1" fmla="*/ T0 w 3659"/>
                  <a:gd name="T2" fmla="+- 0 4066 4066"/>
                  <a:gd name="T3" fmla="*/ 4066 h 2267"/>
                  <a:gd name="T4" fmla="+- 0 3840 3840"/>
                  <a:gd name="T5" fmla="*/ T4 w 3659"/>
                  <a:gd name="T6" fmla="+- 0 6333 4066"/>
                  <a:gd name="T7" fmla="*/ 6333 h 2267"/>
                  <a:gd name="T8" fmla="+- 0 7499 3840"/>
                  <a:gd name="T9" fmla="*/ T8 w 3659"/>
                  <a:gd name="T10" fmla="+- 0 6333 4066"/>
                  <a:gd name="T11" fmla="*/ 6333 h 2267"/>
                  <a:gd name="T12" fmla="+- 0 7499 3840"/>
                  <a:gd name="T13" fmla="*/ T12 w 3659"/>
                  <a:gd name="T14" fmla="+- 0 4066 4066"/>
                  <a:gd name="T15" fmla="*/ 4066 h 2267"/>
                  <a:gd name="T16" fmla="+- 0 3840 3840"/>
                  <a:gd name="T17" fmla="*/ T16 w 3659"/>
                  <a:gd name="T18" fmla="+- 0 4066 4066"/>
                  <a:gd name="T19" fmla="*/ 4066 h 2267"/>
                </a:gdLst>
                <a:ahLst/>
                <a:cxnLst>
                  <a:cxn ang="0">
                    <a:pos x="T1" y="T3"/>
                  </a:cxn>
                  <a:cxn ang="0">
                    <a:pos x="T5" y="T7"/>
                  </a:cxn>
                  <a:cxn ang="0">
                    <a:pos x="T9" y="T11"/>
                  </a:cxn>
                  <a:cxn ang="0">
                    <a:pos x="T13" y="T15"/>
                  </a:cxn>
                  <a:cxn ang="0">
                    <a:pos x="T17" y="T19"/>
                  </a:cxn>
                </a:cxnLst>
                <a:rect l="0" t="0" r="r" b="b"/>
                <a:pathLst>
                  <a:path w="3659" h="2267">
                    <a:moveTo>
                      <a:pt x="0" y="0"/>
                    </a:moveTo>
                    <a:lnTo>
                      <a:pt x="0" y="2267"/>
                    </a:lnTo>
                    <a:lnTo>
                      <a:pt x="3659" y="2267"/>
                    </a:lnTo>
                    <a:lnTo>
                      <a:pt x="3659" y="0"/>
                    </a:lnTo>
                    <a:lnTo>
                      <a:pt x="0" y="0"/>
                    </a:lnTo>
                  </a:path>
                </a:pathLst>
              </a:custGeom>
              <a:solidFill>
                <a:srgbClr val="2260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smtClean="0">
                  <a:solidFill>
                    <a:schemeClr val="bg1"/>
                  </a:solidFill>
                </a:endParaRPr>
              </a:p>
              <a:p>
                <a:endParaRPr lang="en-US" dirty="0">
                  <a:solidFill>
                    <a:schemeClr val="bg1"/>
                  </a:solidFill>
                </a:endParaRPr>
              </a:p>
              <a:p>
                <a:pPr algn="ctr"/>
                <a:r>
                  <a:rPr lang="en-US" b="1" dirty="0" smtClean="0">
                    <a:solidFill>
                      <a:schemeClr val="bg1"/>
                    </a:solidFill>
                  </a:rPr>
                  <a:t>Certify</a:t>
                </a:r>
                <a:endParaRPr lang="en-US" b="1" dirty="0">
                  <a:solidFill>
                    <a:schemeClr val="bg1"/>
                  </a:solidFill>
                </a:endParaRPr>
              </a:p>
            </p:txBody>
          </p:sp>
        </p:grpSp>
        <p:grpSp>
          <p:nvGrpSpPr>
            <p:cNvPr id="40" name="Group 40"/>
            <p:cNvGrpSpPr>
              <a:grpSpLocks/>
            </p:cNvGrpSpPr>
            <p:nvPr/>
          </p:nvGrpSpPr>
          <p:grpSpPr bwMode="auto">
            <a:xfrm>
              <a:off x="3840" y="1799"/>
              <a:ext cx="3659" cy="2267"/>
              <a:chOff x="3840" y="1799"/>
              <a:chExt cx="3659" cy="2267"/>
            </a:xfrm>
          </p:grpSpPr>
          <p:sp>
            <p:nvSpPr>
              <p:cNvPr id="53" name="Freeform 41"/>
              <p:cNvSpPr>
                <a:spLocks/>
              </p:cNvSpPr>
              <p:nvPr/>
            </p:nvSpPr>
            <p:spPr bwMode="auto">
              <a:xfrm>
                <a:off x="3840" y="1799"/>
                <a:ext cx="3659" cy="2267"/>
              </a:xfrm>
              <a:custGeom>
                <a:avLst/>
                <a:gdLst>
                  <a:gd name="T0" fmla="+- 0 3840 3840"/>
                  <a:gd name="T1" fmla="*/ T0 w 3659"/>
                  <a:gd name="T2" fmla="+- 0 1799 1799"/>
                  <a:gd name="T3" fmla="*/ 1799 h 2267"/>
                  <a:gd name="T4" fmla="+- 0 3840 3840"/>
                  <a:gd name="T5" fmla="*/ T4 w 3659"/>
                  <a:gd name="T6" fmla="+- 0 4066 1799"/>
                  <a:gd name="T7" fmla="*/ 4066 h 2267"/>
                  <a:gd name="T8" fmla="+- 0 7499 3840"/>
                  <a:gd name="T9" fmla="*/ T8 w 3659"/>
                  <a:gd name="T10" fmla="+- 0 4066 1799"/>
                  <a:gd name="T11" fmla="*/ 4066 h 2267"/>
                  <a:gd name="T12" fmla="+- 0 7499 3840"/>
                  <a:gd name="T13" fmla="*/ T12 w 3659"/>
                  <a:gd name="T14" fmla="+- 0 1799 1799"/>
                  <a:gd name="T15" fmla="*/ 1799 h 2267"/>
                  <a:gd name="T16" fmla="+- 0 3840 3840"/>
                  <a:gd name="T17" fmla="*/ T16 w 3659"/>
                  <a:gd name="T18" fmla="+- 0 1799 1799"/>
                  <a:gd name="T19" fmla="*/ 1799 h 2267"/>
                </a:gdLst>
                <a:ahLst/>
                <a:cxnLst>
                  <a:cxn ang="0">
                    <a:pos x="T1" y="T3"/>
                  </a:cxn>
                  <a:cxn ang="0">
                    <a:pos x="T5" y="T7"/>
                  </a:cxn>
                  <a:cxn ang="0">
                    <a:pos x="T9" y="T11"/>
                  </a:cxn>
                  <a:cxn ang="0">
                    <a:pos x="T13" y="T15"/>
                  </a:cxn>
                  <a:cxn ang="0">
                    <a:pos x="T17" y="T19"/>
                  </a:cxn>
                </a:cxnLst>
                <a:rect l="0" t="0" r="r" b="b"/>
                <a:pathLst>
                  <a:path w="3659" h="2267">
                    <a:moveTo>
                      <a:pt x="0" y="0"/>
                    </a:moveTo>
                    <a:lnTo>
                      <a:pt x="0" y="2267"/>
                    </a:lnTo>
                    <a:lnTo>
                      <a:pt x="3659" y="2267"/>
                    </a:lnTo>
                    <a:lnTo>
                      <a:pt x="3659" y="0"/>
                    </a:lnTo>
                    <a:lnTo>
                      <a:pt x="0" y="0"/>
                    </a:lnTo>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smtClean="0">
                  <a:solidFill>
                    <a:schemeClr val="bg1"/>
                  </a:solidFill>
                </a:endParaRPr>
              </a:p>
              <a:p>
                <a:endParaRPr lang="en-US" dirty="0">
                  <a:solidFill>
                    <a:schemeClr val="bg1"/>
                  </a:solidFill>
                </a:endParaRPr>
              </a:p>
              <a:p>
                <a:pPr algn="ctr"/>
                <a:r>
                  <a:rPr lang="en-US" b="1" dirty="0" smtClean="0">
                    <a:solidFill>
                      <a:schemeClr val="bg1"/>
                    </a:solidFill>
                  </a:rPr>
                  <a:t>Prepare</a:t>
                </a:r>
                <a:endParaRPr lang="en-US" b="1" dirty="0">
                  <a:solidFill>
                    <a:schemeClr val="bg1"/>
                  </a:solidFill>
                </a:endParaRPr>
              </a:p>
            </p:txBody>
          </p:sp>
        </p:grpSp>
        <p:grpSp>
          <p:nvGrpSpPr>
            <p:cNvPr id="41" name="Group 42"/>
            <p:cNvGrpSpPr>
              <a:grpSpLocks/>
            </p:cNvGrpSpPr>
            <p:nvPr/>
          </p:nvGrpSpPr>
          <p:grpSpPr bwMode="auto">
            <a:xfrm>
              <a:off x="7499" y="1799"/>
              <a:ext cx="3658" cy="2267"/>
              <a:chOff x="7499" y="1799"/>
              <a:chExt cx="3658" cy="2267"/>
            </a:xfrm>
          </p:grpSpPr>
          <p:sp>
            <p:nvSpPr>
              <p:cNvPr id="52" name="Freeform 43"/>
              <p:cNvSpPr>
                <a:spLocks/>
              </p:cNvSpPr>
              <p:nvPr/>
            </p:nvSpPr>
            <p:spPr bwMode="auto">
              <a:xfrm>
                <a:off x="7499" y="1799"/>
                <a:ext cx="3658" cy="2267"/>
              </a:xfrm>
              <a:custGeom>
                <a:avLst/>
                <a:gdLst>
                  <a:gd name="T0" fmla="+- 0 7499 7499"/>
                  <a:gd name="T1" fmla="*/ T0 w 3658"/>
                  <a:gd name="T2" fmla="+- 0 1799 1799"/>
                  <a:gd name="T3" fmla="*/ 1799 h 2267"/>
                  <a:gd name="T4" fmla="+- 0 7499 7499"/>
                  <a:gd name="T5" fmla="*/ T4 w 3658"/>
                  <a:gd name="T6" fmla="+- 0 4066 1799"/>
                  <a:gd name="T7" fmla="*/ 4066 h 2267"/>
                  <a:gd name="T8" fmla="+- 0 11156 7499"/>
                  <a:gd name="T9" fmla="*/ T8 w 3658"/>
                  <a:gd name="T10" fmla="+- 0 4066 1799"/>
                  <a:gd name="T11" fmla="*/ 4066 h 2267"/>
                  <a:gd name="T12" fmla="+- 0 11156 7499"/>
                  <a:gd name="T13" fmla="*/ T12 w 3658"/>
                  <a:gd name="T14" fmla="+- 0 1799 1799"/>
                  <a:gd name="T15" fmla="*/ 1799 h 2267"/>
                  <a:gd name="T16" fmla="+- 0 7499 7499"/>
                  <a:gd name="T17" fmla="*/ T16 w 3658"/>
                  <a:gd name="T18" fmla="+- 0 1799 1799"/>
                  <a:gd name="T19" fmla="*/ 1799 h 2267"/>
                </a:gdLst>
                <a:ahLst/>
                <a:cxnLst>
                  <a:cxn ang="0">
                    <a:pos x="T1" y="T3"/>
                  </a:cxn>
                  <a:cxn ang="0">
                    <a:pos x="T5" y="T7"/>
                  </a:cxn>
                  <a:cxn ang="0">
                    <a:pos x="T9" y="T11"/>
                  </a:cxn>
                  <a:cxn ang="0">
                    <a:pos x="T13" y="T15"/>
                  </a:cxn>
                  <a:cxn ang="0">
                    <a:pos x="T17" y="T19"/>
                  </a:cxn>
                </a:cxnLst>
                <a:rect l="0" t="0" r="r" b="b"/>
                <a:pathLst>
                  <a:path w="3658" h="2267">
                    <a:moveTo>
                      <a:pt x="0" y="0"/>
                    </a:moveTo>
                    <a:lnTo>
                      <a:pt x="0" y="2267"/>
                    </a:lnTo>
                    <a:lnTo>
                      <a:pt x="3657" y="2267"/>
                    </a:lnTo>
                    <a:lnTo>
                      <a:pt x="3657" y="0"/>
                    </a:lnTo>
                    <a:lnTo>
                      <a:pt x="0" y="0"/>
                    </a:lnTo>
                  </a:path>
                </a:pathLst>
              </a:custGeom>
              <a:solidFill>
                <a:srgbClr val="7979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dirty="0" smtClean="0">
                  <a:solidFill>
                    <a:schemeClr val="bg1"/>
                  </a:solidFill>
                </a:endParaRPr>
              </a:p>
              <a:p>
                <a:endParaRPr lang="en-US" b="1" dirty="0">
                  <a:solidFill>
                    <a:schemeClr val="bg1"/>
                  </a:solidFill>
                </a:endParaRPr>
              </a:p>
              <a:p>
                <a:pPr algn="ctr"/>
                <a:r>
                  <a:rPr lang="en-US" b="1" dirty="0" smtClean="0">
                    <a:solidFill>
                      <a:schemeClr val="bg1"/>
                    </a:solidFill>
                  </a:rPr>
                  <a:t>Apply</a:t>
                </a:r>
                <a:endParaRPr lang="en-US" b="1" dirty="0">
                  <a:solidFill>
                    <a:schemeClr val="bg1"/>
                  </a:solidFill>
                </a:endParaRPr>
              </a:p>
            </p:txBody>
          </p:sp>
        </p:grpSp>
        <p:grpSp>
          <p:nvGrpSpPr>
            <p:cNvPr id="42" name="Group 44"/>
            <p:cNvGrpSpPr>
              <a:grpSpLocks/>
            </p:cNvGrpSpPr>
            <p:nvPr/>
          </p:nvGrpSpPr>
          <p:grpSpPr bwMode="auto">
            <a:xfrm>
              <a:off x="7499" y="4066"/>
              <a:ext cx="3658" cy="2267"/>
              <a:chOff x="7499" y="4066"/>
              <a:chExt cx="3658" cy="2267"/>
            </a:xfrm>
          </p:grpSpPr>
          <p:sp>
            <p:nvSpPr>
              <p:cNvPr id="51" name="Freeform 45"/>
              <p:cNvSpPr>
                <a:spLocks/>
              </p:cNvSpPr>
              <p:nvPr/>
            </p:nvSpPr>
            <p:spPr bwMode="auto">
              <a:xfrm>
                <a:off x="7499" y="4066"/>
                <a:ext cx="3658" cy="2267"/>
              </a:xfrm>
              <a:custGeom>
                <a:avLst/>
                <a:gdLst>
                  <a:gd name="T0" fmla="+- 0 7499 7499"/>
                  <a:gd name="T1" fmla="*/ T0 w 3658"/>
                  <a:gd name="T2" fmla="+- 0 4066 4066"/>
                  <a:gd name="T3" fmla="*/ 4066 h 2267"/>
                  <a:gd name="T4" fmla="+- 0 7499 7499"/>
                  <a:gd name="T5" fmla="*/ T4 w 3658"/>
                  <a:gd name="T6" fmla="+- 0 6333 4066"/>
                  <a:gd name="T7" fmla="*/ 6333 h 2267"/>
                  <a:gd name="T8" fmla="+- 0 11156 7499"/>
                  <a:gd name="T9" fmla="*/ T8 w 3658"/>
                  <a:gd name="T10" fmla="+- 0 6333 4066"/>
                  <a:gd name="T11" fmla="*/ 6333 h 2267"/>
                  <a:gd name="T12" fmla="+- 0 11156 7499"/>
                  <a:gd name="T13" fmla="*/ T12 w 3658"/>
                  <a:gd name="T14" fmla="+- 0 4066 4066"/>
                  <a:gd name="T15" fmla="*/ 4066 h 2267"/>
                  <a:gd name="T16" fmla="+- 0 7499 7499"/>
                  <a:gd name="T17" fmla="*/ T16 w 3658"/>
                  <a:gd name="T18" fmla="+- 0 4066 4066"/>
                  <a:gd name="T19" fmla="*/ 4066 h 2267"/>
                </a:gdLst>
                <a:ahLst/>
                <a:cxnLst>
                  <a:cxn ang="0">
                    <a:pos x="T1" y="T3"/>
                  </a:cxn>
                  <a:cxn ang="0">
                    <a:pos x="T5" y="T7"/>
                  </a:cxn>
                  <a:cxn ang="0">
                    <a:pos x="T9" y="T11"/>
                  </a:cxn>
                  <a:cxn ang="0">
                    <a:pos x="T13" y="T15"/>
                  </a:cxn>
                  <a:cxn ang="0">
                    <a:pos x="T17" y="T19"/>
                  </a:cxn>
                </a:cxnLst>
                <a:rect l="0" t="0" r="r" b="b"/>
                <a:pathLst>
                  <a:path w="3658" h="2267">
                    <a:moveTo>
                      <a:pt x="0" y="0"/>
                    </a:moveTo>
                    <a:lnTo>
                      <a:pt x="0" y="2267"/>
                    </a:lnTo>
                    <a:lnTo>
                      <a:pt x="3657" y="2267"/>
                    </a:lnTo>
                    <a:lnTo>
                      <a:pt x="3657" y="0"/>
                    </a:lnTo>
                    <a:lnTo>
                      <a:pt x="0" y="0"/>
                    </a:lnTo>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b="1" dirty="0" smtClean="0">
                  <a:solidFill>
                    <a:schemeClr val="bg1"/>
                  </a:solidFill>
                </a:endParaRPr>
              </a:p>
              <a:p>
                <a:pPr algn="ctr"/>
                <a:endParaRPr lang="en-US" b="1" dirty="0">
                  <a:solidFill>
                    <a:schemeClr val="bg1"/>
                  </a:solidFill>
                </a:endParaRPr>
              </a:p>
              <a:p>
                <a:pPr algn="ctr"/>
                <a:r>
                  <a:rPr lang="en-US" b="1" dirty="0" smtClean="0">
                    <a:solidFill>
                      <a:schemeClr val="bg1"/>
                    </a:solidFill>
                  </a:rPr>
                  <a:t>Test</a:t>
                </a:r>
                <a:endParaRPr lang="en-US" b="1" dirty="0">
                  <a:solidFill>
                    <a:schemeClr val="bg1"/>
                  </a:solidFill>
                </a:endParaRPr>
              </a:p>
            </p:txBody>
          </p:sp>
        </p:grpSp>
        <p:grpSp>
          <p:nvGrpSpPr>
            <p:cNvPr id="43" name="Group 46"/>
            <p:cNvGrpSpPr>
              <a:grpSpLocks/>
            </p:cNvGrpSpPr>
            <p:nvPr/>
          </p:nvGrpSpPr>
          <p:grpSpPr bwMode="auto">
            <a:xfrm>
              <a:off x="7247" y="4859"/>
              <a:ext cx="882" cy="680"/>
              <a:chOff x="7247" y="4859"/>
              <a:chExt cx="882" cy="680"/>
            </a:xfrm>
          </p:grpSpPr>
          <p:sp>
            <p:nvSpPr>
              <p:cNvPr id="50" name="Freeform 47"/>
              <p:cNvSpPr>
                <a:spLocks/>
              </p:cNvSpPr>
              <p:nvPr/>
            </p:nvSpPr>
            <p:spPr bwMode="auto">
              <a:xfrm>
                <a:off x="7247" y="4859"/>
                <a:ext cx="882" cy="680"/>
              </a:xfrm>
              <a:custGeom>
                <a:avLst/>
                <a:gdLst>
                  <a:gd name="T0" fmla="+- 0 8129 7247"/>
                  <a:gd name="T1" fmla="*/ T0 w 882"/>
                  <a:gd name="T2" fmla="+- 0 5199 4859"/>
                  <a:gd name="T3" fmla="*/ 5199 h 680"/>
                  <a:gd name="T4" fmla="+- 0 8116 7247"/>
                  <a:gd name="T5" fmla="*/ T4 w 882"/>
                  <a:gd name="T6" fmla="+- 0 5117 4859"/>
                  <a:gd name="T7" fmla="*/ 5117 h 680"/>
                  <a:gd name="T8" fmla="+- 0 8080 7247"/>
                  <a:gd name="T9" fmla="*/ T8 w 882"/>
                  <a:gd name="T10" fmla="+- 0 5043 4859"/>
                  <a:gd name="T11" fmla="*/ 5043 h 680"/>
                  <a:gd name="T12" fmla="+- 0 8023 7247"/>
                  <a:gd name="T13" fmla="*/ T12 w 882"/>
                  <a:gd name="T14" fmla="+- 0 4978 4859"/>
                  <a:gd name="T15" fmla="*/ 4978 h 680"/>
                  <a:gd name="T16" fmla="+- 0 7975 7247"/>
                  <a:gd name="T17" fmla="*/ T16 w 882"/>
                  <a:gd name="T18" fmla="+- 0 4941 4859"/>
                  <a:gd name="T19" fmla="*/ 4941 h 680"/>
                  <a:gd name="T20" fmla="+- 0 7920 7247"/>
                  <a:gd name="T21" fmla="*/ T20 w 882"/>
                  <a:gd name="T22" fmla="+- 0 4910 4859"/>
                  <a:gd name="T23" fmla="*/ 4910 h 680"/>
                  <a:gd name="T24" fmla="+- 0 7859 7247"/>
                  <a:gd name="T25" fmla="*/ T24 w 882"/>
                  <a:gd name="T26" fmla="+- 0 4886 4859"/>
                  <a:gd name="T27" fmla="*/ 4886 h 680"/>
                  <a:gd name="T28" fmla="+- 0 7794 7247"/>
                  <a:gd name="T29" fmla="*/ T28 w 882"/>
                  <a:gd name="T30" fmla="+- 0 4869 4859"/>
                  <a:gd name="T31" fmla="*/ 4869 h 680"/>
                  <a:gd name="T32" fmla="+- 0 7724 7247"/>
                  <a:gd name="T33" fmla="*/ T32 w 882"/>
                  <a:gd name="T34" fmla="+- 0 4860 4859"/>
                  <a:gd name="T35" fmla="*/ 4860 h 680"/>
                  <a:gd name="T36" fmla="+- 0 7687 7247"/>
                  <a:gd name="T37" fmla="*/ T36 w 882"/>
                  <a:gd name="T38" fmla="+- 0 4859 4859"/>
                  <a:gd name="T39" fmla="*/ 4859 h 680"/>
                  <a:gd name="T40" fmla="+- 0 7651 7247"/>
                  <a:gd name="T41" fmla="*/ T40 w 882"/>
                  <a:gd name="T42" fmla="+- 0 4860 4859"/>
                  <a:gd name="T43" fmla="*/ 4860 h 680"/>
                  <a:gd name="T44" fmla="+- 0 7581 7247"/>
                  <a:gd name="T45" fmla="*/ T44 w 882"/>
                  <a:gd name="T46" fmla="+- 0 4869 4859"/>
                  <a:gd name="T47" fmla="*/ 4869 h 680"/>
                  <a:gd name="T48" fmla="+- 0 7516 7247"/>
                  <a:gd name="T49" fmla="*/ T48 w 882"/>
                  <a:gd name="T50" fmla="+- 0 4886 4859"/>
                  <a:gd name="T51" fmla="*/ 4886 h 680"/>
                  <a:gd name="T52" fmla="+- 0 7455 7247"/>
                  <a:gd name="T53" fmla="*/ T52 w 882"/>
                  <a:gd name="T54" fmla="+- 0 4910 4859"/>
                  <a:gd name="T55" fmla="*/ 4910 h 680"/>
                  <a:gd name="T56" fmla="+- 0 7400 7247"/>
                  <a:gd name="T57" fmla="*/ T56 w 882"/>
                  <a:gd name="T58" fmla="+- 0 4941 4859"/>
                  <a:gd name="T59" fmla="*/ 4941 h 680"/>
                  <a:gd name="T60" fmla="+- 0 7353 7247"/>
                  <a:gd name="T61" fmla="*/ T60 w 882"/>
                  <a:gd name="T62" fmla="+- 0 4978 4859"/>
                  <a:gd name="T63" fmla="*/ 4978 h 680"/>
                  <a:gd name="T64" fmla="+- 0 7296 7247"/>
                  <a:gd name="T65" fmla="*/ T64 w 882"/>
                  <a:gd name="T66" fmla="+- 0 5043 4859"/>
                  <a:gd name="T67" fmla="*/ 5043 h 680"/>
                  <a:gd name="T68" fmla="+- 0 7260 7247"/>
                  <a:gd name="T69" fmla="*/ T68 w 882"/>
                  <a:gd name="T70" fmla="+- 0 5117 4859"/>
                  <a:gd name="T71" fmla="*/ 5117 h 680"/>
                  <a:gd name="T72" fmla="+- 0 7247 7247"/>
                  <a:gd name="T73" fmla="*/ T72 w 882"/>
                  <a:gd name="T74" fmla="+- 0 5199 4859"/>
                  <a:gd name="T75" fmla="*/ 5199 h 680"/>
                  <a:gd name="T76" fmla="+- 0 7248 7247"/>
                  <a:gd name="T77" fmla="*/ T76 w 882"/>
                  <a:gd name="T78" fmla="+- 0 5227 4859"/>
                  <a:gd name="T79" fmla="*/ 5227 h 680"/>
                  <a:gd name="T80" fmla="+- 0 7269 7247"/>
                  <a:gd name="T81" fmla="*/ T80 w 882"/>
                  <a:gd name="T82" fmla="+- 0 5306 4859"/>
                  <a:gd name="T83" fmla="*/ 5306 h 680"/>
                  <a:gd name="T84" fmla="+- 0 7313 7247"/>
                  <a:gd name="T85" fmla="*/ T84 w 882"/>
                  <a:gd name="T86" fmla="+- 0 5378 4859"/>
                  <a:gd name="T87" fmla="*/ 5378 h 680"/>
                  <a:gd name="T88" fmla="+- 0 7376 7247"/>
                  <a:gd name="T89" fmla="*/ T88 w 882"/>
                  <a:gd name="T90" fmla="+- 0 5440 4859"/>
                  <a:gd name="T91" fmla="*/ 5440 h 680"/>
                  <a:gd name="T92" fmla="+- 0 7427 7247"/>
                  <a:gd name="T93" fmla="*/ T92 w 882"/>
                  <a:gd name="T94" fmla="+- 0 5474 4859"/>
                  <a:gd name="T95" fmla="*/ 5474 h 680"/>
                  <a:gd name="T96" fmla="+- 0 7485 7247"/>
                  <a:gd name="T97" fmla="*/ T96 w 882"/>
                  <a:gd name="T98" fmla="+- 0 5501 4859"/>
                  <a:gd name="T99" fmla="*/ 5501 h 680"/>
                  <a:gd name="T100" fmla="+- 0 7548 7247"/>
                  <a:gd name="T101" fmla="*/ T100 w 882"/>
                  <a:gd name="T102" fmla="+- 0 5522 4859"/>
                  <a:gd name="T103" fmla="*/ 5522 h 680"/>
                  <a:gd name="T104" fmla="+- 0 7616 7247"/>
                  <a:gd name="T105" fmla="*/ T104 w 882"/>
                  <a:gd name="T106" fmla="+- 0 5535 4859"/>
                  <a:gd name="T107" fmla="*/ 5535 h 680"/>
                  <a:gd name="T108" fmla="+- 0 7687 7247"/>
                  <a:gd name="T109" fmla="*/ T108 w 882"/>
                  <a:gd name="T110" fmla="+- 0 5539 4859"/>
                  <a:gd name="T111" fmla="*/ 5539 h 680"/>
                  <a:gd name="T112" fmla="+- 0 7724 7247"/>
                  <a:gd name="T113" fmla="*/ T112 w 882"/>
                  <a:gd name="T114" fmla="+- 0 5538 4859"/>
                  <a:gd name="T115" fmla="*/ 5538 h 680"/>
                  <a:gd name="T116" fmla="+- 0 7794 7247"/>
                  <a:gd name="T117" fmla="*/ T116 w 882"/>
                  <a:gd name="T118" fmla="+- 0 5529 4859"/>
                  <a:gd name="T119" fmla="*/ 5529 h 680"/>
                  <a:gd name="T120" fmla="+- 0 7859 7247"/>
                  <a:gd name="T121" fmla="*/ T120 w 882"/>
                  <a:gd name="T122" fmla="+- 0 5513 4859"/>
                  <a:gd name="T123" fmla="*/ 5513 h 680"/>
                  <a:gd name="T124" fmla="+- 0 7920 7247"/>
                  <a:gd name="T125" fmla="*/ T124 w 882"/>
                  <a:gd name="T126" fmla="+- 0 5488 4859"/>
                  <a:gd name="T127" fmla="*/ 5488 h 680"/>
                  <a:gd name="T128" fmla="+- 0 7975 7247"/>
                  <a:gd name="T129" fmla="*/ T128 w 882"/>
                  <a:gd name="T130" fmla="+- 0 5457 4859"/>
                  <a:gd name="T131" fmla="*/ 5457 h 680"/>
                  <a:gd name="T132" fmla="+- 0 8023 7247"/>
                  <a:gd name="T133" fmla="*/ T132 w 882"/>
                  <a:gd name="T134" fmla="+- 0 5420 4859"/>
                  <a:gd name="T135" fmla="*/ 5420 h 680"/>
                  <a:gd name="T136" fmla="+- 0 8080 7247"/>
                  <a:gd name="T137" fmla="*/ T136 w 882"/>
                  <a:gd name="T138" fmla="+- 0 5355 4859"/>
                  <a:gd name="T139" fmla="*/ 5355 h 680"/>
                  <a:gd name="T140" fmla="+- 0 8116 7247"/>
                  <a:gd name="T141" fmla="*/ T140 w 882"/>
                  <a:gd name="T142" fmla="+- 0 5281 4859"/>
                  <a:gd name="T143" fmla="*/ 5281 h 680"/>
                  <a:gd name="T144" fmla="+- 0 8129 7247"/>
                  <a:gd name="T145" fmla="*/ T144 w 882"/>
                  <a:gd name="T146" fmla="+- 0 5199 4859"/>
                  <a:gd name="T147" fmla="*/ 5199 h 68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Lst>
                <a:rect l="0" t="0" r="r" b="b"/>
                <a:pathLst>
                  <a:path w="882" h="680">
                    <a:moveTo>
                      <a:pt x="882" y="340"/>
                    </a:moveTo>
                    <a:lnTo>
                      <a:pt x="869" y="258"/>
                    </a:lnTo>
                    <a:lnTo>
                      <a:pt x="833" y="184"/>
                    </a:lnTo>
                    <a:lnTo>
                      <a:pt x="776" y="119"/>
                    </a:lnTo>
                    <a:lnTo>
                      <a:pt x="728" y="82"/>
                    </a:lnTo>
                    <a:lnTo>
                      <a:pt x="673" y="51"/>
                    </a:lnTo>
                    <a:lnTo>
                      <a:pt x="612" y="27"/>
                    </a:lnTo>
                    <a:lnTo>
                      <a:pt x="547" y="10"/>
                    </a:lnTo>
                    <a:lnTo>
                      <a:pt x="477" y="1"/>
                    </a:lnTo>
                    <a:lnTo>
                      <a:pt x="440" y="0"/>
                    </a:lnTo>
                    <a:lnTo>
                      <a:pt x="404" y="1"/>
                    </a:lnTo>
                    <a:lnTo>
                      <a:pt x="334" y="10"/>
                    </a:lnTo>
                    <a:lnTo>
                      <a:pt x="269" y="27"/>
                    </a:lnTo>
                    <a:lnTo>
                      <a:pt x="208" y="51"/>
                    </a:lnTo>
                    <a:lnTo>
                      <a:pt x="153" y="82"/>
                    </a:lnTo>
                    <a:lnTo>
                      <a:pt x="106" y="119"/>
                    </a:lnTo>
                    <a:lnTo>
                      <a:pt x="49" y="184"/>
                    </a:lnTo>
                    <a:lnTo>
                      <a:pt x="13" y="258"/>
                    </a:lnTo>
                    <a:lnTo>
                      <a:pt x="0" y="340"/>
                    </a:lnTo>
                    <a:lnTo>
                      <a:pt x="1" y="368"/>
                    </a:lnTo>
                    <a:lnTo>
                      <a:pt x="22" y="447"/>
                    </a:lnTo>
                    <a:lnTo>
                      <a:pt x="66" y="519"/>
                    </a:lnTo>
                    <a:lnTo>
                      <a:pt x="129" y="581"/>
                    </a:lnTo>
                    <a:lnTo>
                      <a:pt x="180" y="615"/>
                    </a:lnTo>
                    <a:lnTo>
                      <a:pt x="238" y="642"/>
                    </a:lnTo>
                    <a:lnTo>
                      <a:pt x="301" y="663"/>
                    </a:lnTo>
                    <a:lnTo>
                      <a:pt x="369" y="676"/>
                    </a:lnTo>
                    <a:lnTo>
                      <a:pt x="440" y="680"/>
                    </a:lnTo>
                    <a:lnTo>
                      <a:pt x="477" y="679"/>
                    </a:lnTo>
                    <a:lnTo>
                      <a:pt x="547" y="670"/>
                    </a:lnTo>
                    <a:lnTo>
                      <a:pt x="612" y="654"/>
                    </a:lnTo>
                    <a:lnTo>
                      <a:pt x="673" y="629"/>
                    </a:lnTo>
                    <a:lnTo>
                      <a:pt x="728" y="598"/>
                    </a:lnTo>
                    <a:lnTo>
                      <a:pt x="776" y="561"/>
                    </a:lnTo>
                    <a:lnTo>
                      <a:pt x="833" y="496"/>
                    </a:lnTo>
                    <a:lnTo>
                      <a:pt x="869" y="422"/>
                    </a:lnTo>
                    <a:lnTo>
                      <a:pt x="882" y="340"/>
                    </a:lnTo>
                  </a:path>
                </a:pathLst>
              </a:custGeom>
              <a:solidFill>
                <a:srgbClr val="2260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4" name="Group 48"/>
            <p:cNvGrpSpPr>
              <a:grpSpLocks/>
            </p:cNvGrpSpPr>
            <p:nvPr/>
          </p:nvGrpSpPr>
          <p:grpSpPr bwMode="auto">
            <a:xfrm>
              <a:off x="9012" y="3612"/>
              <a:ext cx="883" cy="680"/>
              <a:chOff x="9012" y="3612"/>
              <a:chExt cx="883" cy="680"/>
            </a:xfrm>
          </p:grpSpPr>
          <p:sp>
            <p:nvSpPr>
              <p:cNvPr id="49" name="Freeform 49"/>
              <p:cNvSpPr>
                <a:spLocks/>
              </p:cNvSpPr>
              <p:nvPr/>
            </p:nvSpPr>
            <p:spPr bwMode="auto">
              <a:xfrm>
                <a:off x="9012" y="3612"/>
                <a:ext cx="883" cy="680"/>
              </a:xfrm>
              <a:custGeom>
                <a:avLst/>
                <a:gdLst>
                  <a:gd name="T0" fmla="+- 0 9895 9012"/>
                  <a:gd name="T1" fmla="*/ T0 w 883"/>
                  <a:gd name="T2" fmla="+- 0 3952 3612"/>
                  <a:gd name="T3" fmla="*/ 3952 h 680"/>
                  <a:gd name="T4" fmla="+- 0 9882 9012"/>
                  <a:gd name="T5" fmla="*/ T4 w 883"/>
                  <a:gd name="T6" fmla="+- 0 3870 3612"/>
                  <a:gd name="T7" fmla="*/ 3870 h 680"/>
                  <a:gd name="T8" fmla="+- 0 9846 9012"/>
                  <a:gd name="T9" fmla="*/ T8 w 883"/>
                  <a:gd name="T10" fmla="+- 0 3796 3612"/>
                  <a:gd name="T11" fmla="*/ 3796 h 680"/>
                  <a:gd name="T12" fmla="+- 0 9789 9012"/>
                  <a:gd name="T13" fmla="*/ T12 w 883"/>
                  <a:gd name="T14" fmla="+- 0 3731 3612"/>
                  <a:gd name="T15" fmla="*/ 3731 h 680"/>
                  <a:gd name="T16" fmla="+- 0 9741 9012"/>
                  <a:gd name="T17" fmla="*/ T16 w 883"/>
                  <a:gd name="T18" fmla="+- 0 3694 3612"/>
                  <a:gd name="T19" fmla="*/ 3694 h 680"/>
                  <a:gd name="T20" fmla="+- 0 9686 9012"/>
                  <a:gd name="T21" fmla="*/ T20 w 883"/>
                  <a:gd name="T22" fmla="+- 0 3663 3612"/>
                  <a:gd name="T23" fmla="*/ 3663 h 680"/>
                  <a:gd name="T24" fmla="+- 0 9625 9012"/>
                  <a:gd name="T25" fmla="*/ T24 w 883"/>
                  <a:gd name="T26" fmla="+- 0 3639 3612"/>
                  <a:gd name="T27" fmla="*/ 3639 h 680"/>
                  <a:gd name="T28" fmla="+- 0 9560 9012"/>
                  <a:gd name="T29" fmla="*/ T28 w 883"/>
                  <a:gd name="T30" fmla="+- 0 3622 3612"/>
                  <a:gd name="T31" fmla="*/ 3622 h 680"/>
                  <a:gd name="T32" fmla="+- 0 9490 9012"/>
                  <a:gd name="T33" fmla="*/ T32 w 883"/>
                  <a:gd name="T34" fmla="+- 0 3613 3612"/>
                  <a:gd name="T35" fmla="*/ 3613 h 680"/>
                  <a:gd name="T36" fmla="+- 0 9454 9012"/>
                  <a:gd name="T37" fmla="*/ T36 w 883"/>
                  <a:gd name="T38" fmla="+- 0 3612 3612"/>
                  <a:gd name="T39" fmla="*/ 3612 h 680"/>
                  <a:gd name="T40" fmla="+- 0 9417 9012"/>
                  <a:gd name="T41" fmla="*/ T40 w 883"/>
                  <a:gd name="T42" fmla="+- 0 3613 3612"/>
                  <a:gd name="T43" fmla="*/ 3613 h 680"/>
                  <a:gd name="T44" fmla="+- 0 9348 9012"/>
                  <a:gd name="T45" fmla="*/ T44 w 883"/>
                  <a:gd name="T46" fmla="+- 0 3622 3612"/>
                  <a:gd name="T47" fmla="*/ 3622 h 680"/>
                  <a:gd name="T48" fmla="+- 0 9282 9012"/>
                  <a:gd name="T49" fmla="*/ T48 w 883"/>
                  <a:gd name="T50" fmla="+- 0 3639 3612"/>
                  <a:gd name="T51" fmla="*/ 3639 h 680"/>
                  <a:gd name="T52" fmla="+- 0 9221 9012"/>
                  <a:gd name="T53" fmla="*/ T52 w 883"/>
                  <a:gd name="T54" fmla="+- 0 3663 3612"/>
                  <a:gd name="T55" fmla="*/ 3663 h 680"/>
                  <a:gd name="T56" fmla="+- 0 9166 9012"/>
                  <a:gd name="T57" fmla="*/ T56 w 883"/>
                  <a:gd name="T58" fmla="+- 0 3694 3612"/>
                  <a:gd name="T59" fmla="*/ 3694 h 680"/>
                  <a:gd name="T60" fmla="+- 0 9118 9012"/>
                  <a:gd name="T61" fmla="*/ T60 w 883"/>
                  <a:gd name="T62" fmla="+- 0 3731 3612"/>
                  <a:gd name="T63" fmla="*/ 3731 h 680"/>
                  <a:gd name="T64" fmla="+- 0 9061 9012"/>
                  <a:gd name="T65" fmla="*/ T64 w 883"/>
                  <a:gd name="T66" fmla="+- 0 3796 3612"/>
                  <a:gd name="T67" fmla="*/ 3796 h 680"/>
                  <a:gd name="T68" fmla="+- 0 9025 9012"/>
                  <a:gd name="T69" fmla="*/ T68 w 883"/>
                  <a:gd name="T70" fmla="+- 0 3870 3612"/>
                  <a:gd name="T71" fmla="*/ 3870 h 680"/>
                  <a:gd name="T72" fmla="+- 0 9012 9012"/>
                  <a:gd name="T73" fmla="*/ T72 w 883"/>
                  <a:gd name="T74" fmla="+- 0 3952 3612"/>
                  <a:gd name="T75" fmla="*/ 3952 h 680"/>
                  <a:gd name="T76" fmla="+- 0 9013 9012"/>
                  <a:gd name="T77" fmla="*/ T76 w 883"/>
                  <a:gd name="T78" fmla="+- 0 3980 3612"/>
                  <a:gd name="T79" fmla="*/ 3980 h 680"/>
                  <a:gd name="T80" fmla="+- 0 9035 9012"/>
                  <a:gd name="T81" fmla="*/ T80 w 883"/>
                  <a:gd name="T82" fmla="+- 0 4060 3612"/>
                  <a:gd name="T83" fmla="*/ 4060 h 680"/>
                  <a:gd name="T84" fmla="+- 0 9078 9012"/>
                  <a:gd name="T85" fmla="*/ T84 w 883"/>
                  <a:gd name="T86" fmla="+- 0 4131 3612"/>
                  <a:gd name="T87" fmla="*/ 4131 h 680"/>
                  <a:gd name="T88" fmla="+- 0 9141 9012"/>
                  <a:gd name="T89" fmla="*/ T88 w 883"/>
                  <a:gd name="T90" fmla="+- 0 4193 3612"/>
                  <a:gd name="T91" fmla="*/ 4193 h 680"/>
                  <a:gd name="T92" fmla="+- 0 9193 9012"/>
                  <a:gd name="T93" fmla="*/ T92 w 883"/>
                  <a:gd name="T94" fmla="+- 0 4227 3612"/>
                  <a:gd name="T95" fmla="*/ 4227 h 680"/>
                  <a:gd name="T96" fmla="+- 0 9251 9012"/>
                  <a:gd name="T97" fmla="*/ T96 w 883"/>
                  <a:gd name="T98" fmla="+- 0 4255 3612"/>
                  <a:gd name="T99" fmla="*/ 4255 h 680"/>
                  <a:gd name="T100" fmla="+- 0 9314 9012"/>
                  <a:gd name="T101" fmla="*/ T100 w 883"/>
                  <a:gd name="T102" fmla="+- 0 4275 3612"/>
                  <a:gd name="T103" fmla="*/ 4275 h 680"/>
                  <a:gd name="T104" fmla="+- 0 9382 9012"/>
                  <a:gd name="T105" fmla="*/ T104 w 883"/>
                  <a:gd name="T106" fmla="+- 0 4288 3612"/>
                  <a:gd name="T107" fmla="*/ 4288 h 680"/>
                  <a:gd name="T108" fmla="+- 0 9454 9012"/>
                  <a:gd name="T109" fmla="*/ T108 w 883"/>
                  <a:gd name="T110" fmla="+- 0 4293 3612"/>
                  <a:gd name="T111" fmla="*/ 4293 h 680"/>
                  <a:gd name="T112" fmla="+- 0 9490 9012"/>
                  <a:gd name="T113" fmla="*/ T112 w 883"/>
                  <a:gd name="T114" fmla="+- 0 4291 3612"/>
                  <a:gd name="T115" fmla="*/ 4291 h 680"/>
                  <a:gd name="T116" fmla="+- 0 9560 9012"/>
                  <a:gd name="T117" fmla="*/ T116 w 883"/>
                  <a:gd name="T118" fmla="+- 0 4283 3612"/>
                  <a:gd name="T119" fmla="*/ 4283 h 680"/>
                  <a:gd name="T120" fmla="+- 0 9625 9012"/>
                  <a:gd name="T121" fmla="*/ T120 w 883"/>
                  <a:gd name="T122" fmla="+- 0 4266 3612"/>
                  <a:gd name="T123" fmla="*/ 4266 h 680"/>
                  <a:gd name="T124" fmla="+- 0 9686 9012"/>
                  <a:gd name="T125" fmla="*/ T124 w 883"/>
                  <a:gd name="T126" fmla="+- 0 4242 3612"/>
                  <a:gd name="T127" fmla="*/ 4242 h 680"/>
                  <a:gd name="T128" fmla="+- 0 9741 9012"/>
                  <a:gd name="T129" fmla="*/ T128 w 883"/>
                  <a:gd name="T130" fmla="+- 0 4211 3612"/>
                  <a:gd name="T131" fmla="*/ 4211 h 680"/>
                  <a:gd name="T132" fmla="+- 0 9789 9012"/>
                  <a:gd name="T133" fmla="*/ T132 w 883"/>
                  <a:gd name="T134" fmla="+- 0 4174 3612"/>
                  <a:gd name="T135" fmla="*/ 4174 h 680"/>
                  <a:gd name="T136" fmla="+- 0 9846 9012"/>
                  <a:gd name="T137" fmla="*/ T136 w 883"/>
                  <a:gd name="T138" fmla="+- 0 4108 3612"/>
                  <a:gd name="T139" fmla="*/ 4108 h 680"/>
                  <a:gd name="T140" fmla="+- 0 9882 9012"/>
                  <a:gd name="T141" fmla="*/ T140 w 883"/>
                  <a:gd name="T142" fmla="+- 0 4034 3612"/>
                  <a:gd name="T143" fmla="*/ 4034 h 680"/>
                  <a:gd name="T144" fmla="+- 0 9895 9012"/>
                  <a:gd name="T145" fmla="*/ T144 w 883"/>
                  <a:gd name="T146" fmla="+- 0 3952 3612"/>
                  <a:gd name="T147" fmla="*/ 3952 h 68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Lst>
                <a:rect l="0" t="0" r="r" b="b"/>
                <a:pathLst>
                  <a:path w="883" h="680">
                    <a:moveTo>
                      <a:pt x="883" y="340"/>
                    </a:moveTo>
                    <a:lnTo>
                      <a:pt x="870" y="258"/>
                    </a:lnTo>
                    <a:lnTo>
                      <a:pt x="834" y="184"/>
                    </a:lnTo>
                    <a:lnTo>
                      <a:pt x="777" y="119"/>
                    </a:lnTo>
                    <a:lnTo>
                      <a:pt x="729" y="82"/>
                    </a:lnTo>
                    <a:lnTo>
                      <a:pt x="674" y="51"/>
                    </a:lnTo>
                    <a:lnTo>
                      <a:pt x="613" y="27"/>
                    </a:lnTo>
                    <a:lnTo>
                      <a:pt x="548" y="10"/>
                    </a:lnTo>
                    <a:lnTo>
                      <a:pt x="478" y="1"/>
                    </a:lnTo>
                    <a:lnTo>
                      <a:pt x="442" y="0"/>
                    </a:lnTo>
                    <a:lnTo>
                      <a:pt x="405" y="1"/>
                    </a:lnTo>
                    <a:lnTo>
                      <a:pt x="336" y="10"/>
                    </a:lnTo>
                    <a:lnTo>
                      <a:pt x="270" y="27"/>
                    </a:lnTo>
                    <a:lnTo>
                      <a:pt x="209" y="51"/>
                    </a:lnTo>
                    <a:lnTo>
                      <a:pt x="154" y="82"/>
                    </a:lnTo>
                    <a:lnTo>
                      <a:pt x="106" y="119"/>
                    </a:lnTo>
                    <a:lnTo>
                      <a:pt x="49" y="184"/>
                    </a:lnTo>
                    <a:lnTo>
                      <a:pt x="13" y="258"/>
                    </a:lnTo>
                    <a:lnTo>
                      <a:pt x="0" y="340"/>
                    </a:lnTo>
                    <a:lnTo>
                      <a:pt x="1" y="368"/>
                    </a:lnTo>
                    <a:lnTo>
                      <a:pt x="23" y="448"/>
                    </a:lnTo>
                    <a:lnTo>
                      <a:pt x="66" y="519"/>
                    </a:lnTo>
                    <a:lnTo>
                      <a:pt x="129" y="581"/>
                    </a:lnTo>
                    <a:lnTo>
                      <a:pt x="181" y="615"/>
                    </a:lnTo>
                    <a:lnTo>
                      <a:pt x="239" y="643"/>
                    </a:lnTo>
                    <a:lnTo>
                      <a:pt x="302" y="663"/>
                    </a:lnTo>
                    <a:lnTo>
                      <a:pt x="370" y="676"/>
                    </a:lnTo>
                    <a:lnTo>
                      <a:pt x="442" y="681"/>
                    </a:lnTo>
                    <a:lnTo>
                      <a:pt x="478" y="679"/>
                    </a:lnTo>
                    <a:lnTo>
                      <a:pt x="548" y="671"/>
                    </a:lnTo>
                    <a:lnTo>
                      <a:pt x="613" y="654"/>
                    </a:lnTo>
                    <a:lnTo>
                      <a:pt x="674" y="630"/>
                    </a:lnTo>
                    <a:lnTo>
                      <a:pt x="729" y="599"/>
                    </a:lnTo>
                    <a:lnTo>
                      <a:pt x="777" y="562"/>
                    </a:lnTo>
                    <a:lnTo>
                      <a:pt x="834" y="496"/>
                    </a:lnTo>
                    <a:lnTo>
                      <a:pt x="870" y="422"/>
                    </a:lnTo>
                    <a:lnTo>
                      <a:pt x="883" y="340"/>
                    </a:lnTo>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5" name="Group 50"/>
            <p:cNvGrpSpPr>
              <a:grpSpLocks/>
            </p:cNvGrpSpPr>
            <p:nvPr/>
          </p:nvGrpSpPr>
          <p:grpSpPr bwMode="auto">
            <a:xfrm>
              <a:off x="6868" y="2592"/>
              <a:ext cx="883" cy="680"/>
              <a:chOff x="6868" y="2592"/>
              <a:chExt cx="883" cy="680"/>
            </a:xfrm>
          </p:grpSpPr>
          <p:sp>
            <p:nvSpPr>
              <p:cNvPr id="48" name="Freeform 51"/>
              <p:cNvSpPr>
                <a:spLocks/>
              </p:cNvSpPr>
              <p:nvPr/>
            </p:nvSpPr>
            <p:spPr bwMode="auto">
              <a:xfrm>
                <a:off x="6868" y="2592"/>
                <a:ext cx="883" cy="680"/>
              </a:xfrm>
              <a:custGeom>
                <a:avLst/>
                <a:gdLst>
                  <a:gd name="T0" fmla="+- 0 7751 6868"/>
                  <a:gd name="T1" fmla="*/ T0 w 883"/>
                  <a:gd name="T2" fmla="+- 0 2932 2592"/>
                  <a:gd name="T3" fmla="*/ 2932 h 680"/>
                  <a:gd name="T4" fmla="+- 0 7738 6868"/>
                  <a:gd name="T5" fmla="*/ T4 w 883"/>
                  <a:gd name="T6" fmla="+- 0 2850 2592"/>
                  <a:gd name="T7" fmla="*/ 2850 h 680"/>
                  <a:gd name="T8" fmla="+- 0 7701 6868"/>
                  <a:gd name="T9" fmla="*/ T8 w 883"/>
                  <a:gd name="T10" fmla="+- 0 2776 2592"/>
                  <a:gd name="T11" fmla="*/ 2776 h 680"/>
                  <a:gd name="T12" fmla="+- 0 7644 6868"/>
                  <a:gd name="T13" fmla="*/ T12 w 883"/>
                  <a:gd name="T14" fmla="+- 0 2711 2592"/>
                  <a:gd name="T15" fmla="*/ 2711 h 680"/>
                  <a:gd name="T16" fmla="+- 0 7596 6868"/>
                  <a:gd name="T17" fmla="*/ T16 w 883"/>
                  <a:gd name="T18" fmla="+- 0 2674 2592"/>
                  <a:gd name="T19" fmla="*/ 2674 h 680"/>
                  <a:gd name="T20" fmla="+- 0 7542 6868"/>
                  <a:gd name="T21" fmla="*/ T20 w 883"/>
                  <a:gd name="T22" fmla="+- 0 2643 2592"/>
                  <a:gd name="T23" fmla="*/ 2643 h 680"/>
                  <a:gd name="T24" fmla="+- 0 7481 6868"/>
                  <a:gd name="T25" fmla="*/ T24 w 883"/>
                  <a:gd name="T26" fmla="+- 0 2619 2592"/>
                  <a:gd name="T27" fmla="*/ 2619 h 680"/>
                  <a:gd name="T28" fmla="+- 0 7415 6868"/>
                  <a:gd name="T29" fmla="*/ T28 w 883"/>
                  <a:gd name="T30" fmla="+- 0 2602 2592"/>
                  <a:gd name="T31" fmla="*/ 2602 h 680"/>
                  <a:gd name="T32" fmla="+- 0 7345 6868"/>
                  <a:gd name="T33" fmla="*/ T32 w 883"/>
                  <a:gd name="T34" fmla="+- 0 2593 2592"/>
                  <a:gd name="T35" fmla="*/ 2593 h 680"/>
                  <a:gd name="T36" fmla="+- 0 7309 6868"/>
                  <a:gd name="T37" fmla="*/ T36 w 883"/>
                  <a:gd name="T38" fmla="+- 0 2592 2592"/>
                  <a:gd name="T39" fmla="*/ 2592 h 680"/>
                  <a:gd name="T40" fmla="+- 0 7273 6868"/>
                  <a:gd name="T41" fmla="*/ T40 w 883"/>
                  <a:gd name="T42" fmla="+- 0 2593 2592"/>
                  <a:gd name="T43" fmla="*/ 2593 h 680"/>
                  <a:gd name="T44" fmla="+- 0 7203 6868"/>
                  <a:gd name="T45" fmla="*/ T44 w 883"/>
                  <a:gd name="T46" fmla="+- 0 2602 2592"/>
                  <a:gd name="T47" fmla="*/ 2602 h 680"/>
                  <a:gd name="T48" fmla="+- 0 7137 6868"/>
                  <a:gd name="T49" fmla="*/ T48 w 883"/>
                  <a:gd name="T50" fmla="+- 0 2619 2592"/>
                  <a:gd name="T51" fmla="*/ 2619 h 680"/>
                  <a:gd name="T52" fmla="+- 0 7077 6868"/>
                  <a:gd name="T53" fmla="*/ T52 w 883"/>
                  <a:gd name="T54" fmla="+- 0 2643 2592"/>
                  <a:gd name="T55" fmla="*/ 2643 h 680"/>
                  <a:gd name="T56" fmla="+- 0 7022 6868"/>
                  <a:gd name="T57" fmla="*/ T56 w 883"/>
                  <a:gd name="T58" fmla="+- 0 2674 2592"/>
                  <a:gd name="T59" fmla="*/ 2674 h 680"/>
                  <a:gd name="T60" fmla="+- 0 6974 6868"/>
                  <a:gd name="T61" fmla="*/ T60 w 883"/>
                  <a:gd name="T62" fmla="+- 0 2711 2592"/>
                  <a:gd name="T63" fmla="*/ 2711 h 680"/>
                  <a:gd name="T64" fmla="+- 0 6917 6868"/>
                  <a:gd name="T65" fmla="*/ T64 w 883"/>
                  <a:gd name="T66" fmla="+- 0 2776 2592"/>
                  <a:gd name="T67" fmla="*/ 2776 h 680"/>
                  <a:gd name="T68" fmla="+- 0 6880 6868"/>
                  <a:gd name="T69" fmla="*/ T68 w 883"/>
                  <a:gd name="T70" fmla="+- 0 2850 2592"/>
                  <a:gd name="T71" fmla="*/ 2850 h 680"/>
                  <a:gd name="T72" fmla="+- 0 6868 6868"/>
                  <a:gd name="T73" fmla="*/ T72 w 883"/>
                  <a:gd name="T74" fmla="+- 0 2932 2592"/>
                  <a:gd name="T75" fmla="*/ 2932 h 680"/>
                  <a:gd name="T76" fmla="+- 0 6869 6868"/>
                  <a:gd name="T77" fmla="*/ T76 w 883"/>
                  <a:gd name="T78" fmla="+- 0 2960 2592"/>
                  <a:gd name="T79" fmla="*/ 2960 h 680"/>
                  <a:gd name="T80" fmla="+- 0 6890 6868"/>
                  <a:gd name="T81" fmla="*/ T80 w 883"/>
                  <a:gd name="T82" fmla="+- 0 3040 2592"/>
                  <a:gd name="T83" fmla="*/ 3040 h 680"/>
                  <a:gd name="T84" fmla="+- 0 6934 6868"/>
                  <a:gd name="T85" fmla="*/ T84 w 883"/>
                  <a:gd name="T86" fmla="+- 0 3111 2592"/>
                  <a:gd name="T87" fmla="*/ 3111 h 680"/>
                  <a:gd name="T88" fmla="+- 0 6997 6868"/>
                  <a:gd name="T89" fmla="*/ T88 w 883"/>
                  <a:gd name="T90" fmla="+- 0 3173 2592"/>
                  <a:gd name="T91" fmla="*/ 3173 h 680"/>
                  <a:gd name="T92" fmla="+- 0 7049 6868"/>
                  <a:gd name="T93" fmla="*/ T92 w 883"/>
                  <a:gd name="T94" fmla="+- 0 3207 2592"/>
                  <a:gd name="T95" fmla="*/ 3207 h 680"/>
                  <a:gd name="T96" fmla="+- 0 7106 6868"/>
                  <a:gd name="T97" fmla="*/ T96 w 883"/>
                  <a:gd name="T98" fmla="+- 0 3235 2592"/>
                  <a:gd name="T99" fmla="*/ 3235 h 680"/>
                  <a:gd name="T100" fmla="+- 0 7170 6868"/>
                  <a:gd name="T101" fmla="*/ T100 w 883"/>
                  <a:gd name="T102" fmla="+- 0 3255 2592"/>
                  <a:gd name="T103" fmla="*/ 3255 h 680"/>
                  <a:gd name="T104" fmla="+- 0 7238 6868"/>
                  <a:gd name="T105" fmla="*/ T104 w 883"/>
                  <a:gd name="T106" fmla="+- 0 3268 2592"/>
                  <a:gd name="T107" fmla="*/ 3268 h 680"/>
                  <a:gd name="T108" fmla="+- 0 7309 6868"/>
                  <a:gd name="T109" fmla="*/ T108 w 883"/>
                  <a:gd name="T110" fmla="+- 0 3273 2592"/>
                  <a:gd name="T111" fmla="*/ 3273 h 680"/>
                  <a:gd name="T112" fmla="+- 0 7345 6868"/>
                  <a:gd name="T113" fmla="*/ T112 w 883"/>
                  <a:gd name="T114" fmla="+- 0 3271 2592"/>
                  <a:gd name="T115" fmla="*/ 3271 h 680"/>
                  <a:gd name="T116" fmla="+- 0 7415 6868"/>
                  <a:gd name="T117" fmla="*/ T116 w 883"/>
                  <a:gd name="T118" fmla="+- 0 3263 2592"/>
                  <a:gd name="T119" fmla="*/ 3263 h 680"/>
                  <a:gd name="T120" fmla="+- 0 7481 6868"/>
                  <a:gd name="T121" fmla="*/ T120 w 883"/>
                  <a:gd name="T122" fmla="+- 0 3246 2592"/>
                  <a:gd name="T123" fmla="*/ 3246 h 680"/>
                  <a:gd name="T124" fmla="+- 0 7542 6868"/>
                  <a:gd name="T125" fmla="*/ T124 w 883"/>
                  <a:gd name="T126" fmla="+- 0 3222 2592"/>
                  <a:gd name="T127" fmla="*/ 3222 h 680"/>
                  <a:gd name="T128" fmla="+- 0 7596 6868"/>
                  <a:gd name="T129" fmla="*/ T128 w 883"/>
                  <a:gd name="T130" fmla="+- 0 3191 2592"/>
                  <a:gd name="T131" fmla="*/ 3191 h 680"/>
                  <a:gd name="T132" fmla="+- 0 7644 6868"/>
                  <a:gd name="T133" fmla="*/ T132 w 883"/>
                  <a:gd name="T134" fmla="+- 0 3154 2592"/>
                  <a:gd name="T135" fmla="*/ 3154 h 680"/>
                  <a:gd name="T136" fmla="+- 0 7701 6868"/>
                  <a:gd name="T137" fmla="*/ T136 w 883"/>
                  <a:gd name="T138" fmla="+- 0 3088 2592"/>
                  <a:gd name="T139" fmla="*/ 3088 h 680"/>
                  <a:gd name="T140" fmla="+- 0 7738 6868"/>
                  <a:gd name="T141" fmla="*/ T140 w 883"/>
                  <a:gd name="T142" fmla="+- 0 3014 2592"/>
                  <a:gd name="T143" fmla="*/ 3014 h 680"/>
                  <a:gd name="T144" fmla="+- 0 7751 6868"/>
                  <a:gd name="T145" fmla="*/ T144 w 883"/>
                  <a:gd name="T146" fmla="+- 0 2932 2592"/>
                  <a:gd name="T147" fmla="*/ 2932 h 68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Lst>
                <a:rect l="0" t="0" r="r" b="b"/>
                <a:pathLst>
                  <a:path w="883" h="680">
                    <a:moveTo>
                      <a:pt x="883" y="340"/>
                    </a:moveTo>
                    <a:lnTo>
                      <a:pt x="870" y="258"/>
                    </a:lnTo>
                    <a:lnTo>
                      <a:pt x="833" y="184"/>
                    </a:lnTo>
                    <a:lnTo>
                      <a:pt x="776" y="119"/>
                    </a:lnTo>
                    <a:lnTo>
                      <a:pt x="728" y="82"/>
                    </a:lnTo>
                    <a:lnTo>
                      <a:pt x="674" y="51"/>
                    </a:lnTo>
                    <a:lnTo>
                      <a:pt x="613" y="27"/>
                    </a:lnTo>
                    <a:lnTo>
                      <a:pt x="547" y="10"/>
                    </a:lnTo>
                    <a:lnTo>
                      <a:pt x="477" y="1"/>
                    </a:lnTo>
                    <a:lnTo>
                      <a:pt x="441" y="0"/>
                    </a:lnTo>
                    <a:lnTo>
                      <a:pt x="405" y="1"/>
                    </a:lnTo>
                    <a:lnTo>
                      <a:pt x="335" y="10"/>
                    </a:lnTo>
                    <a:lnTo>
                      <a:pt x="269" y="27"/>
                    </a:lnTo>
                    <a:lnTo>
                      <a:pt x="209" y="51"/>
                    </a:lnTo>
                    <a:lnTo>
                      <a:pt x="154" y="82"/>
                    </a:lnTo>
                    <a:lnTo>
                      <a:pt x="106" y="119"/>
                    </a:lnTo>
                    <a:lnTo>
                      <a:pt x="49" y="184"/>
                    </a:lnTo>
                    <a:lnTo>
                      <a:pt x="12" y="258"/>
                    </a:lnTo>
                    <a:lnTo>
                      <a:pt x="0" y="340"/>
                    </a:lnTo>
                    <a:lnTo>
                      <a:pt x="1" y="368"/>
                    </a:lnTo>
                    <a:lnTo>
                      <a:pt x="22" y="448"/>
                    </a:lnTo>
                    <a:lnTo>
                      <a:pt x="66" y="519"/>
                    </a:lnTo>
                    <a:lnTo>
                      <a:pt x="129" y="581"/>
                    </a:lnTo>
                    <a:lnTo>
                      <a:pt x="181" y="615"/>
                    </a:lnTo>
                    <a:lnTo>
                      <a:pt x="238" y="643"/>
                    </a:lnTo>
                    <a:lnTo>
                      <a:pt x="302" y="663"/>
                    </a:lnTo>
                    <a:lnTo>
                      <a:pt x="370" y="676"/>
                    </a:lnTo>
                    <a:lnTo>
                      <a:pt x="441" y="681"/>
                    </a:lnTo>
                    <a:lnTo>
                      <a:pt x="477" y="679"/>
                    </a:lnTo>
                    <a:lnTo>
                      <a:pt x="547" y="671"/>
                    </a:lnTo>
                    <a:lnTo>
                      <a:pt x="613" y="654"/>
                    </a:lnTo>
                    <a:lnTo>
                      <a:pt x="674" y="630"/>
                    </a:lnTo>
                    <a:lnTo>
                      <a:pt x="728" y="599"/>
                    </a:lnTo>
                    <a:lnTo>
                      <a:pt x="776" y="562"/>
                    </a:lnTo>
                    <a:lnTo>
                      <a:pt x="833" y="496"/>
                    </a:lnTo>
                    <a:lnTo>
                      <a:pt x="870" y="422"/>
                    </a:lnTo>
                    <a:lnTo>
                      <a:pt x="883" y="340"/>
                    </a:lnTo>
                  </a:path>
                </a:pathLst>
              </a:custGeom>
              <a:solidFill>
                <a:srgbClr val="7979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6" name="Group 52"/>
            <p:cNvGrpSpPr>
              <a:grpSpLocks/>
            </p:cNvGrpSpPr>
            <p:nvPr/>
          </p:nvGrpSpPr>
          <p:grpSpPr bwMode="auto">
            <a:xfrm>
              <a:off x="5228" y="3839"/>
              <a:ext cx="883" cy="680"/>
              <a:chOff x="5228" y="3839"/>
              <a:chExt cx="883" cy="680"/>
            </a:xfrm>
          </p:grpSpPr>
          <p:sp>
            <p:nvSpPr>
              <p:cNvPr id="47" name="Freeform 53"/>
              <p:cNvSpPr>
                <a:spLocks/>
              </p:cNvSpPr>
              <p:nvPr/>
            </p:nvSpPr>
            <p:spPr bwMode="auto">
              <a:xfrm>
                <a:off x="5228" y="3839"/>
                <a:ext cx="883" cy="680"/>
              </a:xfrm>
              <a:custGeom>
                <a:avLst/>
                <a:gdLst>
                  <a:gd name="T0" fmla="+- 0 6112 5228"/>
                  <a:gd name="T1" fmla="*/ T0 w 883"/>
                  <a:gd name="T2" fmla="+- 0 4179 3839"/>
                  <a:gd name="T3" fmla="*/ 4179 h 680"/>
                  <a:gd name="T4" fmla="+- 0 6099 5228"/>
                  <a:gd name="T5" fmla="*/ T4 w 883"/>
                  <a:gd name="T6" fmla="+- 0 4097 3839"/>
                  <a:gd name="T7" fmla="*/ 4097 h 680"/>
                  <a:gd name="T8" fmla="+- 0 6062 5228"/>
                  <a:gd name="T9" fmla="*/ T8 w 883"/>
                  <a:gd name="T10" fmla="+- 0 4023 3839"/>
                  <a:gd name="T11" fmla="*/ 4023 h 680"/>
                  <a:gd name="T12" fmla="+- 0 6005 5228"/>
                  <a:gd name="T13" fmla="*/ T12 w 883"/>
                  <a:gd name="T14" fmla="+- 0 3958 3839"/>
                  <a:gd name="T15" fmla="*/ 3958 h 680"/>
                  <a:gd name="T16" fmla="+- 0 5957 5228"/>
                  <a:gd name="T17" fmla="*/ T16 w 883"/>
                  <a:gd name="T18" fmla="+- 0 3921 3839"/>
                  <a:gd name="T19" fmla="*/ 3921 h 680"/>
                  <a:gd name="T20" fmla="+- 0 5902 5228"/>
                  <a:gd name="T21" fmla="*/ T20 w 883"/>
                  <a:gd name="T22" fmla="+- 0 3890 3839"/>
                  <a:gd name="T23" fmla="*/ 3890 h 680"/>
                  <a:gd name="T24" fmla="+- 0 5842 5228"/>
                  <a:gd name="T25" fmla="*/ T24 w 883"/>
                  <a:gd name="T26" fmla="+- 0 3866 3839"/>
                  <a:gd name="T27" fmla="*/ 3866 h 680"/>
                  <a:gd name="T28" fmla="+- 0 5776 5228"/>
                  <a:gd name="T29" fmla="*/ T28 w 883"/>
                  <a:gd name="T30" fmla="+- 0 3849 3839"/>
                  <a:gd name="T31" fmla="*/ 3849 h 680"/>
                  <a:gd name="T32" fmla="+- 0 5706 5228"/>
                  <a:gd name="T33" fmla="*/ T32 w 883"/>
                  <a:gd name="T34" fmla="+- 0 3840 3839"/>
                  <a:gd name="T35" fmla="*/ 3840 h 680"/>
                  <a:gd name="T36" fmla="+- 0 5670 5228"/>
                  <a:gd name="T37" fmla="*/ T36 w 883"/>
                  <a:gd name="T38" fmla="+- 0 3839 3839"/>
                  <a:gd name="T39" fmla="*/ 3839 h 680"/>
                  <a:gd name="T40" fmla="+- 0 5634 5228"/>
                  <a:gd name="T41" fmla="*/ T40 w 883"/>
                  <a:gd name="T42" fmla="+- 0 3840 3839"/>
                  <a:gd name="T43" fmla="*/ 3840 h 680"/>
                  <a:gd name="T44" fmla="+- 0 5564 5228"/>
                  <a:gd name="T45" fmla="*/ T44 w 883"/>
                  <a:gd name="T46" fmla="+- 0 3849 3839"/>
                  <a:gd name="T47" fmla="*/ 3849 h 680"/>
                  <a:gd name="T48" fmla="+- 0 5498 5228"/>
                  <a:gd name="T49" fmla="*/ T48 w 883"/>
                  <a:gd name="T50" fmla="+- 0 3866 3839"/>
                  <a:gd name="T51" fmla="*/ 3866 h 680"/>
                  <a:gd name="T52" fmla="+- 0 5437 5228"/>
                  <a:gd name="T53" fmla="*/ T52 w 883"/>
                  <a:gd name="T54" fmla="+- 0 3890 3839"/>
                  <a:gd name="T55" fmla="*/ 3890 h 680"/>
                  <a:gd name="T56" fmla="+- 0 5382 5228"/>
                  <a:gd name="T57" fmla="*/ T56 w 883"/>
                  <a:gd name="T58" fmla="+- 0 3921 3839"/>
                  <a:gd name="T59" fmla="*/ 3921 h 680"/>
                  <a:gd name="T60" fmla="+- 0 5334 5228"/>
                  <a:gd name="T61" fmla="*/ T60 w 883"/>
                  <a:gd name="T62" fmla="+- 0 3958 3839"/>
                  <a:gd name="T63" fmla="*/ 3958 h 680"/>
                  <a:gd name="T64" fmla="+- 0 5278 5228"/>
                  <a:gd name="T65" fmla="*/ T64 w 883"/>
                  <a:gd name="T66" fmla="+- 0 4023 3839"/>
                  <a:gd name="T67" fmla="*/ 4023 h 680"/>
                  <a:gd name="T68" fmla="+- 0 5241 5228"/>
                  <a:gd name="T69" fmla="*/ T68 w 883"/>
                  <a:gd name="T70" fmla="+- 0 4097 3839"/>
                  <a:gd name="T71" fmla="*/ 4097 h 680"/>
                  <a:gd name="T72" fmla="+- 0 5228 5228"/>
                  <a:gd name="T73" fmla="*/ T72 w 883"/>
                  <a:gd name="T74" fmla="+- 0 4179 3839"/>
                  <a:gd name="T75" fmla="*/ 4179 h 680"/>
                  <a:gd name="T76" fmla="+- 0 5230 5228"/>
                  <a:gd name="T77" fmla="*/ T76 w 883"/>
                  <a:gd name="T78" fmla="+- 0 4207 3839"/>
                  <a:gd name="T79" fmla="*/ 4207 h 680"/>
                  <a:gd name="T80" fmla="+- 0 5251 5228"/>
                  <a:gd name="T81" fmla="*/ T80 w 883"/>
                  <a:gd name="T82" fmla="+- 0 4286 3839"/>
                  <a:gd name="T83" fmla="*/ 4286 h 680"/>
                  <a:gd name="T84" fmla="+- 0 5294 5228"/>
                  <a:gd name="T85" fmla="*/ T84 w 883"/>
                  <a:gd name="T86" fmla="+- 0 4358 3839"/>
                  <a:gd name="T87" fmla="*/ 4358 h 680"/>
                  <a:gd name="T88" fmla="+- 0 5357 5228"/>
                  <a:gd name="T89" fmla="*/ T88 w 883"/>
                  <a:gd name="T90" fmla="+- 0 4420 3839"/>
                  <a:gd name="T91" fmla="*/ 4420 h 680"/>
                  <a:gd name="T92" fmla="+- 0 5409 5228"/>
                  <a:gd name="T93" fmla="*/ T92 w 883"/>
                  <a:gd name="T94" fmla="+- 0 4454 3839"/>
                  <a:gd name="T95" fmla="*/ 4454 h 680"/>
                  <a:gd name="T96" fmla="+- 0 5467 5228"/>
                  <a:gd name="T97" fmla="*/ T96 w 883"/>
                  <a:gd name="T98" fmla="+- 0 4481 3839"/>
                  <a:gd name="T99" fmla="*/ 4481 h 680"/>
                  <a:gd name="T100" fmla="+- 0 5530 5228"/>
                  <a:gd name="T101" fmla="*/ T100 w 883"/>
                  <a:gd name="T102" fmla="+- 0 4502 3839"/>
                  <a:gd name="T103" fmla="*/ 4502 h 680"/>
                  <a:gd name="T104" fmla="+- 0 5598 5228"/>
                  <a:gd name="T105" fmla="*/ T104 w 883"/>
                  <a:gd name="T106" fmla="+- 0 4515 3839"/>
                  <a:gd name="T107" fmla="*/ 4515 h 680"/>
                  <a:gd name="T108" fmla="+- 0 5670 5228"/>
                  <a:gd name="T109" fmla="*/ T108 w 883"/>
                  <a:gd name="T110" fmla="+- 0 4519 3839"/>
                  <a:gd name="T111" fmla="*/ 4519 h 680"/>
                  <a:gd name="T112" fmla="+- 0 5706 5228"/>
                  <a:gd name="T113" fmla="*/ T112 w 883"/>
                  <a:gd name="T114" fmla="+- 0 4518 3839"/>
                  <a:gd name="T115" fmla="*/ 4518 h 680"/>
                  <a:gd name="T116" fmla="+- 0 5776 5228"/>
                  <a:gd name="T117" fmla="*/ T116 w 883"/>
                  <a:gd name="T118" fmla="+- 0 4509 3839"/>
                  <a:gd name="T119" fmla="*/ 4509 h 680"/>
                  <a:gd name="T120" fmla="+- 0 5842 5228"/>
                  <a:gd name="T121" fmla="*/ T120 w 883"/>
                  <a:gd name="T122" fmla="+- 0 4493 3839"/>
                  <a:gd name="T123" fmla="*/ 4493 h 680"/>
                  <a:gd name="T124" fmla="+- 0 5902 5228"/>
                  <a:gd name="T125" fmla="*/ T124 w 883"/>
                  <a:gd name="T126" fmla="+- 0 4468 3839"/>
                  <a:gd name="T127" fmla="*/ 4468 h 680"/>
                  <a:gd name="T128" fmla="+- 0 5957 5228"/>
                  <a:gd name="T129" fmla="*/ T128 w 883"/>
                  <a:gd name="T130" fmla="+- 0 4437 3839"/>
                  <a:gd name="T131" fmla="*/ 4437 h 680"/>
                  <a:gd name="T132" fmla="+- 0 6005 5228"/>
                  <a:gd name="T133" fmla="*/ T132 w 883"/>
                  <a:gd name="T134" fmla="+- 0 4400 3839"/>
                  <a:gd name="T135" fmla="*/ 4400 h 680"/>
                  <a:gd name="T136" fmla="+- 0 6062 5228"/>
                  <a:gd name="T137" fmla="*/ T136 w 883"/>
                  <a:gd name="T138" fmla="+- 0 4335 3839"/>
                  <a:gd name="T139" fmla="*/ 4335 h 680"/>
                  <a:gd name="T140" fmla="+- 0 6099 5228"/>
                  <a:gd name="T141" fmla="*/ T140 w 883"/>
                  <a:gd name="T142" fmla="+- 0 4261 3839"/>
                  <a:gd name="T143" fmla="*/ 4261 h 680"/>
                  <a:gd name="T144" fmla="+- 0 6112 5228"/>
                  <a:gd name="T145" fmla="*/ T144 w 883"/>
                  <a:gd name="T146" fmla="+- 0 4179 3839"/>
                  <a:gd name="T147" fmla="*/ 4179 h 68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Lst>
                <a:rect l="0" t="0" r="r" b="b"/>
                <a:pathLst>
                  <a:path w="883" h="680">
                    <a:moveTo>
                      <a:pt x="884" y="340"/>
                    </a:moveTo>
                    <a:lnTo>
                      <a:pt x="871" y="258"/>
                    </a:lnTo>
                    <a:lnTo>
                      <a:pt x="834" y="184"/>
                    </a:lnTo>
                    <a:lnTo>
                      <a:pt x="777" y="119"/>
                    </a:lnTo>
                    <a:lnTo>
                      <a:pt x="729" y="82"/>
                    </a:lnTo>
                    <a:lnTo>
                      <a:pt x="674" y="51"/>
                    </a:lnTo>
                    <a:lnTo>
                      <a:pt x="614" y="27"/>
                    </a:lnTo>
                    <a:lnTo>
                      <a:pt x="548" y="10"/>
                    </a:lnTo>
                    <a:lnTo>
                      <a:pt x="478" y="1"/>
                    </a:lnTo>
                    <a:lnTo>
                      <a:pt x="442" y="0"/>
                    </a:lnTo>
                    <a:lnTo>
                      <a:pt x="406" y="1"/>
                    </a:lnTo>
                    <a:lnTo>
                      <a:pt x="336" y="10"/>
                    </a:lnTo>
                    <a:lnTo>
                      <a:pt x="270" y="27"/>
                    </a:lnTo>
                    <a:lnTo>
                      <a:pt x="209" y="51"/>
                    </a:lnTo>
                    <a:lnTo>
                      <a:pt x="154" y="82"/>
                    </a:lnTo>
                    <a:lnTo>
                      <a:pt x="106" y="119"/>
                    </a:lnTo>
                    <a:lnTo>
                      <a:pt x="50" y="184"/>
                    </a:lnTo>
                    <a:lnTo>
                      <a:pt x="13" y="258"/>
                    </a:lnTo>
                    <a:lnTo>
                      <a:pt x="0" y="340"/>
                    </a:lnTo>
                    <a:lnTo>
                      <a:pt x="2" y="368"/>
                    </a:lnTo>
                    <a:lnTo>
                      <a:pt x="23" y="447"/>
                    </a:lnTo>
                    <a:lnTo>
                      <a:pt x="66" y="519"/>
                    </a:lnTo>
                    <a:lnTo>
                      <a:pt x="129" y="581"/>
                    </a:lnTo>
                    <a:lnTo>
                      <a:pt x="181" y="615"/>
                    </a:lnTo>
                    <a:lnTo>
                      <a:pt x="239" y="642"/>
                    </a:lnTo>
                    <a:lnTo>
                      <a:pt x="302" y="663"/>
                    </a:lnTo>
                    <a:lnTo>
                      <a:pt x="370" y="676"/>
                    </a:lnTo>
                    <a:lnTo>
                      <a:pt x="442" y="680"/>
                    </a:lnTo>
                    <a:lnTo>
                      <a:pt x="478" y="679"/>
                    </a:lnTo>
                    <a:lnTo>
                      <a:pt x="548" y="670"/>
                    </a:lnTo>
                    <a:lnTo>
                      <a:pt x="614" y="654"/>
                    </a:lnTo>
                    <a:lnTo>
                      <a:pt x="674" y="629"/>
                    </a:lnTo>
                    <a:lnTo>
                      <a:pt x="729" y="598"/>
                    </a:lnTo>
                    <a:lnTo>
                      <a:pt x="777" y="561"/>
                    </a:lnTo>
                    <a:lnTo>
                      <a:pt x="834" y="496"/>
                    </a:lnTo>
                    <a:lnTo>
                      <a:pt x="871" y="422"/>
                    </a:lnTo>
                    <a:lnTo>
                      <a:pt x="884" y="340"/>
                    </a:lnTo>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pic>
        <p:nvPicPr>
          <p:cNvPr id="2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29032" y="3996832"/>
            <a:ext cx="544267" cy="52850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Pentagon 21"/>
          <p:cNvSpPr/>
          <p:nvPr/>
        </p:nvSpPr>
        <p:spPr bwMode="auto">
          <a:xfrm>
            <a:off x="438785" y="1708622"/>
            <a:ext cx="2199640" cy="1040192"/>
          </a:xfrm>
          <a:prstGeom prst="homePlate">
            <a:avLst/>
          </a:prstGeom>
          <a:solidFill>
            <a:srgbClr val="FFC000"/>
          </a:solidFill>
          <a:ln>
            <a:noFill/>
          </a:ln>
          <a:effectLst>
            <a:outerShdw blurRad="76200" dist="12700" dir="8100000" sy="-23000" kx="800400" algn="br" rotWithShape="0">
              <a:prstClr val="black">
                <a:alpha val="20000"/>
              </a:prstClr>
            </a:outerShdw>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50000"/>
              </a:lnSpc>
            </a:pPr>
            <a:r>
              <a:rPr lang="en-US" b="1" dirty="0" err="1" smtClean="0"/>
              <a:t>Allseen</a:t>
            </a:r>
            <a:endParaRPr lang="en-US" b="1" dirty="0" smtClean="0"/>
          </a:p>
          <a:p>
            <a:pPr algn="ctr"/>
            <a:r>
              <a:rPr lang="en-US" b="1" dirty="0" smtClean="0"/>
              <a:t>TECHNOLOGY  AWARENESS</a:t>
            </a:r>
          </a:p>
        </p:txBody>
      </p:sp>
      <p:sp>
        <p:nvSpPr>
          <p:cNvPr id="23" name="Pentagon 22"/>
          <p:cNvSpPr/>
          <p:nvPr/>
        </p:nvSpPr>
        <p:spPr bwMode="auto">
          <a:xfrm flipH="1">
            <a:off x="6617103" y="1853791"/>
            <a:ext cx="1850622" cy="742506"/>
          </a:xfrm>
          <a:prstGeom prst="homePlate">
            <a:avLst/>
          </a:prstGeom>
          <a:solidFill>
            <a:srgbClr val="FFC000"/>
          </a:solidFill>
          <a:ln>
            <a:noFill/>
          </a:ln>
          <a:effectLst>
            <a:outerShdw blurRad="76200" dist="12700" dir="8100000" sy="-23000" kx="800400" algn="br" rotWithShape="0">
              <a:prstClr val="black">
                <a:alpha val="20000"/>
              </a:prstClr>
            </a:outerShdw>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200000"/>
              </a:lnSpc>
            </a:pPr>
            <a:r>
              <a:rPr lang="en-US" b="1" dirty="0" smtClean="0"/>
              <a:t>DEV Tools</a:t>
            </a:r>
          </a:p>
        </p:txBody>
      </p:sp>
      <p:sp>
        <p:nvSpPr>
          <p:cNvPr id="24" name="Pentagon 23"/>
          <p:cNvSpPr/>
          <p:nvPr/>
        </p:nvSpPr>
        <p:spPr bwMode="auto">
          <a:xfrm flipH="1">
            <a:off x="6617103" y="3496286"/>
            <a:ext cx="2060172" cy="619934"/>
          </a:xfrm>
          <a:prstGeom prst="homePlate">
            <a:avLst/>
          </a:prstGeom>
          <a:solidFill>
            <a:srgbClr val="FFC000"/>
          </a:solidFill>
          <a:ln>
            <a:noFill/>
          </a:ln>
          <a:effectLst>
            <a:outerShdw blurRad="76200" dist="12700" dir="8100000" sy="-23000" kx="800400" algn="br" rotWithShape="0">
              <a:prstClr val="black">
                <a:alpha val="20000"/>
              </a:prstClr>
            </a:outerShdw>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200000"/>
              </a:lnSpc>
            </a:pPr>
            <a:r>
              <a:rPr lang="en-US" b="1" dirty="0" smtClean="0"/>
              <a:t>VALIDATION Tools</a:t>
            </a:r>
          </a:p>
        </p:txBody>
      </p:sp>
      <p:sp>
        <p:nvSpPr>
          <p:cNvPr id="25" name="Pentagon 24"/>
          <p:cNvSpPr/>
          <p:nvPr/>
        </p:nvSpPr>
        <p:spPr bwMode="auto">
          <a:xfrm>
            <a:off x="212653" y="3251273"/>
            <a:ext cx="2460071" cy="619934"/>
          </a:xfrm>
          <a:prstGeom prst="homePlate">
            <a:avLst/>
          </a:prstGeom>
          <a:solidFill>
            <a:schemeClr val="accent4">
              <a:lumMod val="75000"/>
            </a:schemeClr>
          </a:solidFill>
          <a:ln>
            <a:noFill/>
          </a:ln>
          <a:effectLst>
            <a:outerShdw blurRad="76200" dist="12700" dir="8100000" sy="-23000" kx="800400" algn="br" rotWithShape="0">
              <a:prstClr val="black">
                <a:alpha val="20000"/>
              </a:prstClr>
            </a:outerShdw>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200000"/>
              </a:lnSpc>
            </a:pPr>
            <a:r>
              <a:rPr lang="en-US" b="1" dirty="0" smtClean="0"/>
              <a:t>CERTIFICATION</a:t>
            </a:r>
          </a:p>
        </p:txBody>
      </p:sp>
      <p:sp>
        <p:nvSpPr>
          <p:cNvPr id="26" name="Pentagon 25"/>
          <p:cNvSpPr/>
          <p:nvPr/>
        </p:nvSpPr>
        <p:spPr bwMode="auto">
          <a:xfrm>
            <a:off x="212653" y="4041708"/>
            <a:ext cx="2460071" cy="619934"/>
          </a:xfrm>
          <a:prstGeom prst="homePlate">
            <a:avLst/>
          </a:prstGeom>
          <a:solidFill>
            <a:schemeClr val="accent4">
              <a:lumMod val="75000"/>
            </a:schemeClr>
          </a:solidFill>
          <a:ln>
            <a:noFill/>
          </a:ln>
          <a:effectLst>
            <a:outerShdw blurRad="76200" dist="12700" dir="8100000" sy="-23000" kx="800400" algn="br" rotWithShape="0">
              <a:prstClr val="black">
                <a:alpha val="20000"/>
              </a:prstClr>
            </a:outerShdw>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200000"/>
              </a:lnSpc>
            </a:pPr>
            <a:r>
              <a:rPr lang="en-US" b="1" dirty="0" smtClean="0"/>
              <a:t>INTEROPERABILITY</a:t>
            </a:r>
          </a:p>
        </p:txBody>
      </p:sp>
    </p:spTree>
    <p:extLst>
      <p:ext uri="{BB962C8B-B14F-4D97-AF65-F5344CB8AC3E}">
        <p14:creationId xmlns:p14="http://schemas.microsoft.com/office/powerpoint/2010/main" val="2684670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1+#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0-#ppt_w/2"/>
                                          </p:val>
                                        </p:tav>
                                        <p:tav tm="100000">
                                          <p:val>
                                            <p:strVal val="#ppt_x"/>
                                          </p:val>
                                        </p:tav>
                                      </p:tavLst>
                                    </p:anim>
                                    <p:anim calcmode="lin" valueType="num">
                                      <p:cBhvr additive="base">
                                        <p:cTn id="14"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1+#ppt_w/2"/>
                                          </p:val>
                                        </p:tav>
                                        <p:tav tm="100000">
                                          <p:val>
                                            <p:strVal val="#ppt_x"/>
                                          </p:val>
                                        </p:tav>
                                      </p:tavLst>
                                    </p:anim>
                                    <p:anim calcmode="lin" valueType="num">
                                      <p:cBhvr additive="base">
                                        <p:cTn id="20"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1+#ppt_w/2"/>
                                          </p:val>
                                        </p:tav>
                                        <p:tav tm="100000">
                                          <p:val>
                                            <p:strVal val="#ppt_x"/>
                                          </p:val>
                                        </p:tav>
                                      </p:tavLst>
                                    </p:anim>
                                    <p:anim calcmode="lin" valueType="num">
                                      <p:cBhvr additive="base">
                                        <p:cTn id="26"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1+#ppt_w/2"/>
                                          </p:val>
                                        </p:tav>
                                        <p:tav tm="100000">
                                          <p:val>
                                            <p:strVal val="#ppt_x"/>
                                          </p:val>
                                        </p:tav>
                                      </p:tavLst>
                                    </p:anim>
                                    <p:anim calcmode="lin" valueType="num">
                                      <p:cBhvr additive="base">
                                        <p:cTn id="32"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anim calcmode="lin" valueType="num">
                                      <p:cBhvr additive="base">
                                        <p:cTn id="37" dur="500" fill="hold"/>
                                        <p:tgtEl>
                                          <p:spTgt spid="26"/>
                                        </p:tgtEl>
                                        <p:attrNameLst>
                                          <p:attrName>ppt_x</p:attrName>
                                        </p:attrNameLst>
                                      </p:cBhvr>
                                      <p:tavLst>
                                        <p:tav tm="0">
                                          <p:val>
                                            <p:strVal val="1+#ppt_w/2"/>
                                          </p:val>
                                        </p:tav>
                                        <p:tav tm="100000">
                                          <p:val>
                                            <p:strVal val="#ppt_x"/>
                                          </p:val>
                                        </p:tav>
                                      </p:tavLst>
                                    </p:anim>
                                    <p:anim calcmode="lin" valueType="num">
                                      <p:cBhvr additive="base">
                                        <p:cTn id="38"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300858" y="438150"/>
            <a:ext cx="5702612" cy="4619625"/>
          </a:xfrm>
          <a:prstGeom prst="roundRect">
            <a:avLst/>
          </a:prstGeom>
          <a:solidFill>
            <a:srgbClr val="FFC000">
              <a:alpha val="12000"/>
            </a:srgbClr>
          </a:solidFill>
          <a:ln>
            <a:prstDash val="dash"/>
          </a:ln>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endParaRPr lang="en-US" dirty="0"/>
          </a:p>
        </p:txBody>
      </p:sp>
      <p:sp>
        <p:nvSpPr>
          <p:cNvPr id="3" name="Title 1"/>
          <p:cNvSpPr txBox="1">
            <a:spLocks/>
          </p:cNvSpPr>
          <p:nvPr/>
        </p:nvSpPr>
        <p:spPr>
          <a:xfrm>
            <a:off x="152823" y="-68810"/>
            <a:ext cx="8322512" cy="786186"/>
          </a:xfrm>
          <a:prstGeom prst="rect">
            <a:avLst/>
          </a:prstGeom>
        </p:spPr>
        <p:txBody>
          <a:bodyPr lIns="91436" tIns="45718" rIns="91436" bIns="45718"/>
          <a:lstStyle>
            <a:lvl1pPr algn="l" defTabSz="457200" rtl="0" eaLnBrk="1" latinLnBrk="0" hangingPunct="1">
              <a:spcBef>
                <a:spcPct val="0"/>
              </a:spcBef>
              <a:buNone/>
              <a:defRPr sz="3200" b="1" kern="1200">
                <a:solidFill>
                  <a:schemeClr val="tx1"/>
                </a:solidFill>
                <a:latin typeface="Helvetica"/>
                <a:ea typeface="+mj-ea"/>
                <a:cs typeface="Helvetica"/>
              </a:defRPr>
            </a:lvl1pPr>
          </a:lstStyle>
          <a:p>
            <a:r>
              <a:rPr lang="en-US" dirty="0" smtClean="0"/>
              <a:t>C&amp;C activity</a:t>
            </a:r>
            <a:endParaRPr lang="en-US" dirty="0"/>
          </a:p>
        </p:txBody>
      </p:sp>
      <p:sp>
        <p:nvSpPr>
          <p:cNvPr id="31" name="Oval 30"/>
          <p:cNvSpPr/>
          <p:nvPr/>
        </p:nvSpPr>
        <p:spPr>
          <a:xfrm>
            <a:off x="56244" y="2383972"/>
            <a:ext cx="1431118" cy="1258779"/>
          </a:xfrm>
          <a:prstGeom prst="ellipse">
            <a:avLst/>
          </a:prstGeom>
          <a:solidFill>
            <a:srgbClr val="00B0F0"/>
          </a:solidFill>
          <a:effectLst>
            <a:outerShdw blurRad="50800" dist="38100" dir="2700000" algn="tl" rotWithShape="0">
              <a:prstClr val="black">
                <a:alpha val="40000"/>
              </a:prstClr>
            </a:outerShdw>
          </a:effectLst>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91436" tIns="45718" rIns="91436" bIns="45718"/>
          <a:lstStyle/>
          <a:p>
            <a:pPr algn="ctr"/>
            <a:r>
              <a:rPr lang="en-US" sz="1400" b="1" dirty="0">
                <a:solidFill>
                  <a:schemeClr val="tx1"/>
                </a:solidFill>
              </a:rPr>
              <a:t>C&amp;C</a:t>
            </a:r>
          </a:p>
          <a:p>
            <a:pPr algn="ctr"/>
            <a:r>
              <a:rPr lang="en-US" sz="1400" b="1" dirty="0">
                <a:solidFill>
                  <a:schemeClr val="tx1"/>
                </a:solidFill>
              </a:rPr>
              <a:t>Committee</a:t>
            </a:r>
          </a:p>
        </p:txBody>
      </p:sp>
      <p:sp>
        <p:nvSpPr>
          <p:cNvPr id="32" name="Rectangle 31"/>
          <p:cNvSpPr/>
          <p:nvPr/>
        </p:nvSpPr>
        <p:spPr>
          <a:xfrm>
            <a:off x="1476477" y="2573204"/>
            <a:ext cx="1736575" cy="1166473"/>
          </a:xfrm>
          <a:prstGeom prst="rect">
            <a:avLst/>
          </a:prstGeom>
        </p:spPr>
        <p:txBody>
          <a:bodyPr wrap="square" lIns="91436" tIns="45718" rIns="91436" bIns="45718">
            <a:spAutoFit/>
          </a:bodyPr>
          <a:lstStyle/>
          <a:p>
            <a:pPr marL="285738" indent="-285738">
              <a:lnSpc>
                <a:spcPct val="90000"/>
              </a:lnSpc>
              <a:spcAft>
                <a:spcPts val="300"/>
              </a:spcAft>
              <a:buFont typeface="Arial" panose="020B0604020202020204" pitchFamily="34" charset="0"/>
              <a:buChar char="•"/>
            </a:pPr>
            <a:r>
              <a:rPr lang="en-US" sz="1200" dirty="0">
                <a:solidFill>
                  <a:schemeClr val="tx1">
                    <a:lumMod val="75000"/>
                    <a:lumOff val="25000"/>
                  </a:schemeClr>
                </a:solidFill>
                <a:latin typeface="Calibre Semibold" pitchFamily="34" charset="0"/>
              </a:rPr>
              <a:t>Biz Strategies</a:t>
            </a:r>
          </a:p>
          <a:p>
            <a:pPr marL="285738" indent="-285738">
              <a:lnSpc>
                <a:spcPct val="90000"/>
              </a:lnSpc>
              <a:spcAft>
                <a:spcPts val="300"/>
              </a:spcAft>
              <a:buFont typeface="Arial" panose="020B0604020202020204" pitchFamily="34" charset="0"/>
              <a:buChar char="•"/>
            </a:pPr>
            <a:r>
              <a:rPr lang="en-US" sz="1200" dirty="0">
                <a:solidFill>
                  <a:schemeClr val="tx1">
                    <a:lumMod val="75000"/>
                    <a:lumOff val="25000"/>
                  </a:schemeClr>
                </a:solidFill>
                <a:latin typeface="Calibre Semibold" pitchFamily="34" charset="0"/>
              </a:rPr>
              <a:t>Compliance strategies</a:t>
            </a:r>
          </a:p>
          <a:p>
            <a:pPr marL="285738" indent="-285738">
              <a:lnSpc>
                <a:spcPct val="90000"/>
              </a:lnSpc>
              <a:spcAft>
                <a:spcPts val="300"/>
              </a:spcAft>
              <a:buFont typeface="Arial" panose="020B0604020202020204" pitchFamily="34" charset="0"/>
              <a:buChar char="•"/>
            </a:pPr>
            <a:r>
              <a:rPr lang="en-US" sz="1200" dirty="0">
                <a:solidFill>
                  <a:schemeClr val="tx1">
                    <a:lumMod val="75000"/>
                    <a:lumOff val="25000"/>
                  </a:schemeClr>
                </a:solidFill>
                <a:latin typeface="Calibre Semibold" pitchFamily="34" charset="0"/>
              </a:rPr>
              <a:t>Program Management Document (PMD)</a:t>
            </a:r>
          </a:p>
        </p:txBody>
      </p:sp>
      <p:pic>
        <p:nvPicPr>
          <p:cNvPr id="3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380" y="3060085"/>
            <a:ext cx="546742" cy="504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Oval 37"/>
          <p:cNvSpPr/>
          <p:nvPr/>
        </p:nvSpPr>
        <p:spPr>
          <a:xfrm>
            <a:off x="4598729" y="542513"/>
            <a:ext cx="1308310" cy="1081294"/>
          </a:xfrm>
          <a:prstGeom prst="ellipse">
            <a:avLst/>
          </a:prstGeom>
          <a:solidFill>
            <a:schemeClr val="accent3">
              <a:lumMod val="40000"/>
              <a:lumOff val="60000"/>
            </a:schemeClr>
          </a:solidFill>
          <a:effectLst>
            <a:outerShdw blurRad="50800" dist="38100" dir="2700000" algn="tl" rotWithShape="0">
              <a:prstClr val="black">
                <a:alpha val="40000"/>
              </a:prstClr>
            </a:outerShdw>
          </a:effectLst>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91436" tIns="45718" rIns="91436" bIns="45718"/>
          <a:lstStyle/>
          <a:p>
            <a:pPr algn="ctr"/>
            <a:r>
              <a:rPr lang="en-US" sz="1400" b="1" dirty="0">
                <a:solidFill>
                  <a:schemeClr val="tx1"/>
                </a:solidFill>
              </a:rPr>
              <a:t>TSC</a:t>
            </a:r>
          </a:p>
        </p:txBody>
      </p:sp>
      <p:pic>
        <p:nvPicPr>
          <p:cNvPr id="3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0200" y="1055478"/>
            <a:ext cx="547474" cy="505246"/>
          </a:xfrm>
          <a:prstGeom prst="rect">
            <a:avLst/>
          </a:prstGeom>
          <a:solidFill>
            <a:schemeClr val="accent3">
              <a:lumMod val="40000"/>
              <a:lumOff val="60000"/>
            </a:schemeClr>
          </a:solidFill>
          <a:ln>
            <a:noFill/>
          </a:ln>
          <a:effectLst/>
          <a:extLst/>
        </p:spPr>
      </p:pic>
      <p:sp>
        <p:nvSpPr>
          <p:cNvPr id="40" name="Rectangle 39"/>
          <p:cNvSpPr/>
          <p:nvPr/>
        </p:nvSpPr>
        <p:spPr>
          <a:xfrm>
            <a:off x="5984553" y="828322"/>
            <a:ext cx="1852042" cy="590931"/>
          </a:xfrm>
          <a:prstGeom prst="rect">
            <a:avLst/>
          </a:prstGeom>
        </p:spPr>
        <p:txBody>
          <a:bodyPr wrap="square" lIns="91436" tIns="45718" rIns="91436" bIns="45718">
            <a:spAutoFit/>
          </a:bodyPr>
          <a:lstStyle/>
          <a:p>
            <a:pPr marL="285738" indent="-285738">
              <a:lnSpc>
                <a:spcPct val="90000"/>
              </a:lnSpc>
              <a:spcAft>
                <a:spcPts val="300"/>
              </a:spcAft>
              <a:buFont typeface="Arial" panose="020B0604020202020204" pitchFamily="34" charset="0"/>
              <a:buChar char="•"/>
            </a:pPr>
            <a:r>
              <a:rPr lang="en-US" sz="1200" dirty="0">
                <a:solidFill>
                  <a:schemeClr val="tx1">
                    <a:lumMod val="75000"/>
                    <a:lumOff val="25000"/>
                  </a:schemeClr>
                </a:solidFill>
              </a:rPr>
              <a:t>Establish Technical Policies, processes and Requirements</a:t>
            </a:r>
          </a:p>
        </p:txBody>
      </p:sp>
      <p:sp>
        <p:nvSpPr>
          <p:cNvPr id="44" name="Rounded Rectangle 43"/>
          <p:cNvSpPr/>
          <p:nvPr/>
        </p:nvSpPr>
        <p:spPr>
          <a:xfrm>
            <a:off x="124740" y="981959"/>
            <a:ext cx="1500963" cy="748379"/>
          </a:xfrm>
          <a:prstGeom prst="roundRect">
            <a:avLst/>
          </a:prstGeom>
          <a:gradFill flip="none" rotWithShape="1">
            <a:gsLst>
              <a:gs pos="0">
                <a:schemeClr val="accent4">
                  <a:lumMod val="60000"/>
                  <a:lumOff val="40000"/>
                  <a:shade val="30000"/>
                  <a:satMod val="115000"/>
                </a:schemeClr>
              </a:gs>
              <a:gs pos="50000">
                <a:schemeClr val="accent4">
                  <a:lumMod val="60000"/>
                  <a:lumOff val="40000"/>
                  <a:shade val="67500"/>
                  <a:satMod val="115000"/>
                </a:schemeClr>
              </a:gs>
              <a:gs pos="100000">
                <a:schemeClr val="accent4">
                  <a:lumMod val="60000"/>
                  <a:lumOff val="40000"/>
                  <a:shade val="100000"/>
                  <a:satMod val="115000"/>
                </a:schemeClr>
              </a:gs>
            </a:gsLst>
            <a:path path="circle">
              <a:fillToRect l="100000" t="100000"/>
            </a:path>
            <a:tileRect r="-100000" b="-100000"/>
          </a:gradFill>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r>
              <a:rPr lang="en-US" dirty="0" err="1" smtClean="0">
                <a:solidFill>
                  <a:srgbClr val="002060"/>
                </a:solidFill>
              </a:rPr>
              <a:t>BoD</a:t>
            </a:r>
            <a:endParaRPr lang="en-US" dirty="0">
              <a:solidFill>
                <a:srgbClr val="002060"/>
              </a:solidFill>
            </a:endParaRPr>
          </a:p>
        </p:txBody>
      </p:sp>
      <p:pic>
        <p:nvPicPr>
          <p:cNvPr id="4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823" y="1121517"/>
            <a:ext cx="434655" cy="401129"/>
          </a:xfrm>
          <a:prstGeom prst="rect">
            <a:avLst/>
          </a:prstGeom>
          <a:gradFill flip="none" rotWithShape="1">
            <a:gsLst>
              <a:gs pos="0">
                <a:schemeClr val="accent4">
                  <a:lumMod val="60000"/>
                  <a:lumOff val="40000"/>
                  <a:shade val="30000"/>
                  <a:satMod val="115000"/>
                </a:schemeClr>
              </a:gs>
              <a:gs pos="50000">
                <a:schemeClr val="accent4">
                  <a:lumMod val="60000"/>
                  <a:lumOff val="40000"/>
                  <a:shade val="67500"/>
                  <a:satMod val="115000"/>
                </a:schemeClr>
              </a:gs>
              <a:gs pos="100000">
                <a:schemeClr val="accent4">
                  <a:lumMod val="60000"/>
                  <a:lumOff val="40000"/>
                  <a:shade val="100000"/>
                  <a:satMod val="115000"/>
                </a:schemeClr>
              </a:gs>
            </a:gsLst>
            <a:path path="circle">
              <a:fillToRect l="100000" t="100000"/>
            </a:path>
            <a:tileRect r="-100000" b="-100000"/>
          </a:gradFill>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p:spPr>
      </p:pic>
      <p:sp>
        <p:nvSpPr>
          <p:cNvPr id="47" name="Left-Right Arrow 46"/>
          <p:cNvSpPr/>
          <p:nvPr/>
        </p:nvSpPr>
        <p:spPr>
          <a:xfrm rot="5400000">
            <a:off x="412273" y="1897017"/>
            <a:ext cx="613511" cy="290092"/>
          </a:xfrm>
          <a:prstGeom prst="leftRightArrow">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endParaRPr lang="en-US"/>
          </a:p>
        </p:txBody>
      </p:sp>
      <p:sp>
        <p:nvSpPr>
          <p:cNvPr id="4" name="TextBox 3"/>
          <p:cNvSpPr txBox="1"/>
          <p:nvPr/>
        </p:nvSpPr>
        <p:spPr>
          <a:xfrm>
            <a:off x="5723358" y="3137833"/>
            <a:ext cx="2153487" cy="1938992"/>
          </a:xfrm>
          <a:prstGeom prst="rect">
            <a:avLst/>
          </a:prstGeom>
          <a:noFill/>
        </p:spPr>
        <p:txBody>
          <a:bodyPr wrap="square" lIns="91436" tIns="45718" rIns="91436" bIns="45718" rtlCol="0">
            <a:spAutoFit/>
          </a:bodyPr>
          <a:lstStyle/>
          <a:p>
            <a:pPr marL="285738" indent="-285738">
              <a:buFont typeface="Arial" panose="020B0604020202020204" pitchFamily="34" charset="0"/>
              <a:buChar char="•"/>
            </a:pPr>
            <a:r>
              <a:rPr lang="en-US" sz="1200" dirty="0"/>
              <a:t>Certification process (technical  solutions)</a:t>
            </a:r>
          </a:p>
          <a:p>
            <a:pPr marL="285738" indent="-285738">
              <a:buFont typeface="Arial" panose="020B0604020202020204" pitchFamily="34" charset="0"/>
              <a:buChar char="•"/>
            </a:pPr>
            <a:r>
              <a:rPr lang="en-US" sz="1200" dirty="0"/>
              <a:t>Service Frameworks Conformance and Interoperability  guidelines (specs)</a:t>
            </a:r>
          </a:p>
          <a:p>
            <a:pPr marL="285738" indent="-285738">
              <a:buFont typeface="Arial" panose="020B0604020202020204" pitchFamily="34" charset="0"/>
              <a:buChar char="•"/>
            </a:pPr>
            <a:r>
              <a:rPr lang="en-US" sz="1200" dirty="0"/>
              <a:t>Validation/Conformance Tools</a:t>
            </a:r>
          </a:p>
          <a:p>
            <a:pPr marL="285738" indent="-285738">
              <a:buFont typeface="Arial" panose="020B0604020202020204" pitchFamily="34" charset="0"/>
              <a:buChar char="•"/>
            </a:pPr>
            <a:r>
              <a:rPr lang="en-US" sz="1200" dirty="0"/>
              <a:t>C&amp;C Certification </a:t>
            </a:r>
            <a:r>
              <a:rPr lang="en-US" sz="1200" dirty="0" smtClean="0"/>
              <a:t>test specs </a:t>
            </a:r>
            <a:endParaRPr lang="en-US" sz="1200" dirty="0"/>
          </a:p>
        </p:txBody>
      </p:sp>
      <p:sp>
        <p:nvSpPr>
          <p:cNvPr id="15" name="Rounded Rectangle 14"/>
          <p:cNvSpPr/>
          <p:nvPr/>
        </p:nvSpPr>
        <p:spPr>
          <a:xfrm>
            <a:off x="56244" y="542514"/>
            <a:ext cx="3072077" cy="3486562"/>
          </a:xfrm>
          <a:prstGeom prst="roundRect">
            <a:avLst/>
          </a:prstGeom>
          <a:solidFill>
            <a:srgbClr val="FFC000">
              <a:alpha val="6000"/>
            </a:srgbClr>
          </a:solidFill>
          <a:ln>
            <a:prstDash val="dash"/>
          </a:ln>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endParaRPr lang="en-US"/>
          </a:p>
        </p:txBody>
      </p:sp>
      <p:sp>
        <p:nvSpPr>
          <p:cNvPr id="30" name="TextBox 29"/>
          <p:cNvSpPr txBox="1"/>
          <p:nvPr/>
        </p:nvSpPr>
        <p:spPr>
          <a:xfrm>
            <a:off x="5762477" y="403077"/>
            <a:ext cx="1836905" cy="369328"/>
          </a:xfrm>
          <a:prstGeom prst="rect">
            <a:avLst/>
          </a:prstGeom>
          <a:noFill/>
        </p:spPr>
        <p:txBody>
          <a:bodyPr wrap="none" lIns="91436" tIns="45718" rIns="91436" bIns="45718" rtlCol="0">
            <a:spAutoFit/>
          </a:bodyPr>
          <a:lstStyle/>
          <a:p>
            <a:r>
              <a:rPr lang="en-US" b="1" dirty="0" smtClean="0"/>
              <a:t>Technical Activity</a:t>
            </a:r>
            <a:endParaRPr lang="en-US" b="1" dirty="0"/>
          </a:p>
        </p:txBody>
      </p:sp>
      <p:sp>
        <p:nvSpPr>
          <p:cNvPr id="50" name="TextBox 49"/>
          <p:cNvSpPr txBox="1"/>
          <p:nvPr/>
        </p:nvSpPr>
        <p:spPr>
          <a:xfrm>
            <a:off x="1004757" y="664030"/>
            <a:ext cx="1786058" cy="369328"/>
          </a:xfrm>
          <a:prstGeom prst="rect">
            <a:avLst/>
          </a:prstGeom>
          <a:noFill/>
        </p:spPr>
        <p:txBody>
          <a:bodyPr wrap="none" lIns="91436" tIns="45718" rIns="91436" bIns="45718" rtlCol="0">
            <a:spAutoFit/>
          </a:bodyPr>
          <a:lstStyle/>
          <a:p>
            <a:r>
              <a:rPr lang="en-US" b="1" dirty="0" smtClean="0"/>
              <a:t>Business Activity</a:t>
            </a:r>
            <a:endParaRPr lang="en-US" b="1" dirty="0"/>
          </a:p>
        </p:txBody>
      </p:sp>
      <p:sp>
        <p:nvSpPr>
          <p:cNvPr id="54" name="Left-Right Arrow 53"/>
          <p:cNvSpPr/>
          <p:nvPr/>
        </p:nvSpPr>
        <p:spPr>
          <a:xfrm>
            <a:off x="1870603" y="1121517"/>
            <a:ext cx="2559676" cy="173884"/>
          </a:xfrm>
          <a:prstGeom prst="leftRightArrow">
            <a:avLst/>
          </a:prstGeom>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endParaRPr lang="en-US"/>
          </a:p>
        </p:txBody>
      </p:sp>
      <p:grpSp>
        <p:nvGrpSpPr>
          <p:cNvPr id="90" name="Group 89"/>
          <p:cNvGrpSpPr/>
          <p:nvPr/>
        </p:nvGrpSpPr>
        <p:grpSpPr>
          <a:xfrm>
            <a:off x="3363201" y="1623807"/>
            <a:ext cx="2743048" cy="2180522"/>
            <a:chOff x="4483100" y="2165076"/>
            <a:chExt cx="3656444" cy="2907362"/>
          </a:xfrm>
        </p:grpSpPr>
        <p:sp>
          <p:nvSpPr>
            <p:cNvPr id="7" name="Oval 6"/>
            <p:cNvSpPr/>
            <p:nvPr/>
          </p:nvSpPr>
          <p:spPr>
            <a:xfrm>
              <a:off x="6130042" y="3873500"/>
              <a:ext cx="1541914" cy="1198938"/>
            </a:xfrm>
            <a:prstGeom prst="ellipse">
              <a:avLst/>
            </a:prstGeom>
            <a:solidFill>
              <a:schemeClr val="accent5">
                <a:lumMod val="75000"/>
              </a:schemeClr>
            </a:solidFill>
            <a:effectLst>
              <a:outerShdw blurRad="50800" dist="38100" dir="8100000" algn="tr" rotWithShape="0">
                <a:prstClr val="black">
                  <a:alpha val="40000"/>
                </a:prstClr>
              </a:outerShdw>
            </a:effectLst>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121899" tIns="60949" rIns="121899" bIns="60949" anchor="ctr"/>
            <a:lstStyle/>
            <a:p>
              <a:pPr algn="ctr"/>
              <a:r>
                <a:rPr lang="en-US" b="1" dirty="0">
                  <a:solidFill>
                    <a:schemeClr val="bg1"/>
                  </a:solidFill>
                </a:rPr>
                <a:t>C&amp;C</a:t>
              </a:r>
            </a:p>
            <a:p>
              <a:pPr algn="ctr"/>
              <a:r>
                <a:rPr lang="en-US" b="1" dirty="0">
                  <a:solidFill>
                    <a:schemeClr val="bg1"/>
                  </a:solidFill>
                </a:rPr>
                <a:t>TWG</a:t>
              </a:r>
            </a:p>
          </p:txBody>
        </p:sp>
        <p:sp>
          <p:nvSpPr>
            <p:cNvPr id="41" name="Rounded Rectangle 40"/>
            <p:cNvSpPr/>
            <p:nvPr/>
          </p:nvSpPr>
          <p:spPr bwMode="auto">
            <a:xfrm>
              <a:off x="4483100" y="2743201"/>
              <a:ext cx="802410" cy="584200"/>
            </a:xfrm>
            <a:prstGeom prst="roundRect">
              <a:avLst/>
            </a:prstGeom>
            <a:solidFill>
              <a:schemeClr val="accent3">
                <a:lumMod val="60000"/>
                <a:lumOff val="40000"/>
              </a:schemeClr>
            </a:solidFill>
            <a:ln>
              <a:noFill/>
            </a:ln>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200" dirty="0" smtClean="0"/>
                <a:t>Core</a:t>
              </a:r>
              <a:endParaRPr lang="en-US" sz="1200" dirty="0"/>
            </a:p>
          </p:txBody>
        </p:sp>
        <p:sp>
          <p:nvSpPr>
            <p:cNvPr id="53" name="Rounded Rectangle 52"/>
            <p:cNvSpPr/>
            <p:nvPr/>
          </p:nvSpPr>
          <p:spPr bwMode="auto">
            <a:xfrm>
              <a:off x="5511799" y="2743201"/>
              <a:ext cx="1048327" cy="687738"/>
            </a:xfrm>
            <a:prstGeom prst="roundRect">
              <a:avLst/>
            </a:prstGeom>
            <a:solidFill>
              <a:schemeClr val="accent3">
                <a:lumMod val="60000"/>
                <a:lumOff val="40000"/>
              </a:schemeClr>
            </a:solidFill>
            <a:ln>
              <a:noFill/>
            </a:ln>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200" smtClean="0"/>
                <a:t>Base Services</a:t>
              </a:r>
              <a:endParaRPr lang="en-US" sz="1200" dirty="0"/>
            </a:p>
          </p:txBody>
        </p:sp>
        <p:sp>
          <p:nvSpPr>
            <p:cNvPr id="56" name="Rounded Rectangle 55"/>
            <p:cNvSpPr/>
            <p:nvPr/>
          </p:nvSpPr>
          <p:spPr bwMode="auto">
            <a:xfrm>
              <a:off x="7249811" y="2806700"/>
              <a:ext cx="889733" cy="760845"/>
            </a:xfrm>
            <a:prstGeom prst="roundRect">
              <a:avLst/>
            </a:prstGeom>
            <a:solidFill>
              <a:schemeClr val="accent3">
                <a:lumMod val="60000"/>
                <a:lumOff val="40000"/>
              </a:schemeClr>
            </a:solidFill>
            <a:ln>
              <a:noFill/>
            </a:ln>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200" dirty="0"/>
                <a:t>Dev</a:t>
              </a:r>
            </a:p>
            <a:p>
              <a:pPr algn="ctr"/>
              <a:r>
                <a:rPr lang="en-US" sz="1200" dirty="0"/>
                <a:t>Tools</a:t>
              </a:r>
            </a:p>
          </p:txBody>
        </p:sp>
        <p:cxnSp>
          <p:nvCxnSpPr>
            <p:cNvPr id="60" name="Elbow Connector 59"/>
            <p:cNvCxnSpPr>
              <a:stCxn id="41" idx="0"/>
              <a:endCxn id="38" idx="4"/>
            </p:cNvCxnSpPr>
            <p:nvPr/>
          </p:nvCxnSpPr>
          <p:spPr>
            <a:xfrm rot="5400000" flipH="1" flipV="1">
              <a:off x="5654100" y="1395281"/>
              <a:ext cx="578125" cy="2117716"/>
            </a:xfrm>
            <a:prstGeom prst="bentConnector3">
              <a:avLst/>
            </a:prstGeom>
            <a:ln w="38100">
              <a:gradFill flip="none" rotWithShape="1">
                <a:gsLst>
                  <a:gs pos="0">
                    <a:srgbClr val="143C66"/>
                  </a:gs>
                  <a:gs pos="100000">
                    <a:srgbClr val="008080"/>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53" idx="0"/>
              <a:endCxn id="38" idx="4"/>
            </p:cNvCxnSpPr>
            <p:nvPr/>
          </p:nvCxnSpPr>
          <p:spPr>
            <a:xfrm rot="5400000" flipH="1" flipV="1">
              <a:off x="6229928" y="1971110"/>
              <a:ext cx="578125" cy="966059"/>
            </a:xfrm>
            <a:prstGeom prst="bentConnector3">
              <a:avLst/>
            </a:prstGeom>
            <a:ln w="38100">
              <a:gradFill flip="none" rotWithShape="1">
                <a:gsLst>
                  <a:gs pos="0">
                    <a:srgbClr val="143C66"/>
                  </a:gs>
                  <a:gs pos="100000">
                    <a:srgbClr val="008080"/>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66" name="Elbow Connector 65"/>
            <p:cNvCxnSpPr>
              <a:stCxn id="56" idx="0"/>
              <a:endCxn id="38" idx="4"/>
            </p:cNvCxnSpPr>
            <p:nvPr/>
          </p:nvCxnSpPr>
          <p:spPr>
            <a:xfrm rot="16200000" flipV="1">
              <a:off x="7027537" y="2139560"/>
              <a:ext cx="641624" cy="692657"/>
            </a:xfrm>
            <a:prstGeom prst="bentConnector3">
              <a:avLst>
                <a:gd name="adj1" fmla="val 50000"/>
              </a:avLst>
            </a:prstGeom>
            <a:ln w="38100">
              <a:gradFill flip="none" rotWithShape="1">
                <a:gsLst>
                  <a:gs pos="0">
                    <a:srgbClr val="143C66"/>
                  </a:gs>
                  <a:gs pos="100000">
                    <a:srgbClr val="008080"/>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72" name="Elbow Connector 71"/>
            <p:cNvCxnSpPr>
              <a:stCxn id="7" idx="0"/>
              <a:endCxn id="38" idx="4"/>
            </p:cNvCxnSpPr>
            <p:nvPr/>
          </p:nvCxnSpPr>
          <p:spPr>
            <a:xfrm rot="5400000" flipH="1" flipV="1">
              <a:off x="6097298" y="2968777"/>
              <a:ext cx="1708424" cy="101022"/>
            </a:xfrm>
            <a:prstGeom prst="bentConnector3">
              <a:avLst>
                <a:gd name="adj1" fmla="val 50000"/>
              </a:avLst>
            </a:prstGeom>
            <a:ln w="38100">
              <a:gradFill flip="none" rotWithShape="1">
                <a:gsLst>
                  <a:gs pos="0">
                    <a:srgbClr val="143C66"/>
                  </a:gs>
                  <a:gs pos="100000">
                    <a:srgbClr val="008080"/>
                  </a:gs>
                </a:gsLst>
                <a:lin ang="0" scaled="1"/>
                <a:tileRect/>
              </a:gradFill>
            </a:ln>
          </p:spPr>
          <p:style>
            <a:lnRef idx="1">
              <a:schemeClr val="accent1"/>
            </a:lnRef>
            <a:fillRef idx="0">
              <a:schemeClr val="accent1"/>
            </a:fillRef>
            <a:effectRef idx="0">
              <a:schemeClr val="accent1"/>
            </a:effectRef>
            <a:fontRef idx="minor">
              <a:schemeClr val="tx1"/>
            </a:fontRef>
          </p:style>
        </p:cxnSp>
      </p:grpSp>
      <p:sp>
        <p:nvSpPr>
          <p:cNvPr id="92" name="TextBox 91"/>
          <p:cNvSpPr txBox="1"/>
          <p:nvPr/>
        </p:nvSpPr>
        <p:spPr>
          <a:xfrm>
            <a:off x="6381010" y="1825359"/>
            <a:ext cx="1698550" cy="1117225"/>
          </a:xfrm>
          <a:prstGeom prst="rect">
            <a:avLst/>
          </a:prstGeom>
          <a:noFill/>
        </p:spPr>
        <p:txBody>
          <a:bodyPr wrap="square" lIns="91436" tIns="45718" rIns="91436" bIns="45718" rtlCol="0">
            <a:spAutoFit/>
          </a:bodyPr>
          <a:lstStyle/>
          <a:p>
            <a:pPr marL="214341" indent="-214341" defTabSz="311137">
              <a:lnSpc>
                <a:spcPct val="90000"/>
              </a:lnSpc>
              <a:spcBef>
                <a:spcPct val="0"/>
              </a:spcBef>
              <a:spcAft>
                <a:spcPct val="35000"/>
              </a:spcAft>
              <a:buFont typeface="Arial" panose="020B0604020202020204" pitchFamily="34" charset="0"/>
              <a:buChar char="•"/>
            </a:pPr>
            <a:r>
              <a:rPr lang="en-US" sz="1200" dirty="0"/>
              <a:t>Open Source code</a:t>
            </a:r>
          </a:p>
          <a:p>
            <a:pPr marL="214341" indent="-214341" defTabSz="311137">
              <a:lnSpc>
                <a:spcPct val="90000"/>
              </a:lnSpc>
              <a:spcBef>
                <a:spcPct val="0"/>
              </a:spcBef>
              <a:spcAft>
                <a:spcPct val="35000"/>
              </a:spcAft>
              <a:buFont typeface="Arial" panose="020B0604020202020204" pitchFamily="34" charset="0"/>
              <a:buChar char="•"/>
            </a:pPr>
            <a:r>
              <a:rPr lang="en-US" sz="1200" dirty="0"/>
              <a:t>Service Frameworks Interface Specs</a:t>
            </a:r>
          </a:p>
          <a:p>
            <a:pPr marL="214341" indent="-214341" defTabSz="311137">
              <a:lnSpc>
                <a:spcPct val="90000"/>
              </a:lnSpc>
              <a:spcBef>
                <a:spcPct val="0"/>
              </a:spcBef>
              <a:spcAft>
                <a:spcPct val="35000"/>
              </a:spcAft>
              <a:buFont typeface="Arial" panose="020B0604020202020204" pitchFamily="34" charset="0"/>
              <a:buChar char="•"/>
            </a:pPr>
            <a:r>
              <a:rPr lang="en-US" sz="1200" dirty="0"/>
              <a:t>Test case Specs</a:t>
            </a:r>
          </a:p>
          <a:p>
            <a:pPr marL="214341" indent="-214341" defTabSz="311137">
              <a:lnSpc>
                <a:spcPct val="90000"/>
              </a:lnSpc>
              <a:spcBef>
                <a:spcPct val="0"/>
              </a:spcBef>
              <a:spcAft>
                <a:spcPct val="35000"/>
              </a:spcAft>
              <a:buFont typeface="Arial" panose="020B0604020202020204" pitchFamily="34" charset="0"/>
              <a:buChar char="•"/>
            </a:pPr>
            <a:r>
              <a:rPr lang="en-US" sz="1200" dirty="0"/>
              <a:t>Test Code</a:t>
            </a:r>
          </a:p>
        </p:txBody>
      </p:sp>
      <p:sp>
        <p:nvSpPr>
          <p:cNvPr id="43" name="TextBox 42"/>
          <p:cNvSpPr txBox="1"/>
          <p:nvPr/>
        </p:nvSpPr>
        <p:spPr>
          <a:xfrm>
            <a:off x="5560612" y="1541696"/>
            <a:ext cx="1801473" cy="318559"/>
          </a:xfrm>
          <a:prstGeom prst="rect">
            <a:avLst/>
          </a:prstGeom>
          <a:noFill/>
        </p:spPr>
        <p:txBody>
          <a:bodyPr wrap="none" lIns="68589" tIns="34295" rIns="68589" bIns="34295" rtlCol="0">
            <a:spAutoFit/>
          </a:bodyPr>
          <a:lstStyle/>
          <a:p>
            <a:pPr>
              <a:lnSpc>
                <a:spcPct val="90000"/>
              </a:lnSpc>
              <a:spcAft>
                <a:spcPts val="225"/>
              </a:spcAft>
            </a:pPr>
            <a:r>
              <a:rPr lang="en-US" dirty="0" smtClean="0">
                <a:solidFill>
                  <a:schemeClr val="tx1">
                    <a:lumMod val="75000"/>
                    <a:lumOff val="25000"/>
                  </a:schemeClr>
                </a:solidFill>
                <a:latin typeface="Calibre Semibold" pitchFamily="34" charset="0"/>
              </a:rPr>
              <a:t>Working Groups</a:t>
            </a:r>
          </a:p>
        </p:txBody>
      </p:sp>
    </p:spTree>
    <p:extLst>
      <p:ext uri="{BB962C8B-B14F-4D97-AF65-F5344CB8AC3E}">
        <p14:creationId xmlns:p14="http://schemas.microsoft.com/office/powerpoint/2010/main" val="7315671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a:xfrm>
            <a:off x="457200" y="857251"/>
            <a:ext cx="8229600" cy="3581400"/>
          </a:xfrm>
        </p:spPr>
        <p:txBody>
          <a:bodyPr>
            <a:normAutofit lnSpcReduction="10000"/>
          </a:bodyPr>
          <a:lstStyle/>
          <a:p>
            <a:r>
              <a:rPr lang="en-US" dirty="0" smtClean="0"/>
              <a:t>Short-Term (April)</a:t>
            </a:r>
            <a:endParaRPr lang="en-US" dirty="0" smtClean="0"/>
          </a:p>
          <a:p>
            <a:pPr lvl="1"/>
            <a:r>
              <a:rPr lang="en-US" dirty="0" smtClean="0"/>
              <a:t>Nominations for chairman</a:t>
            </a:r>
          </a:p>
          <a:p>
            <a:pPr lvl="1"/>
            <a:r>
              <a:rPr lang="en-US" dirty="0" smtClean="0"/>
              <a:t>Seeking more active contributors and committers</a:t>
            </a:r>
          </a:p>
          <a:p>
            <a:pPr lvl="1"/>
            <a:r>
              <a:rPr lang="en-US" dirty="0" smtClean="0"/>
              <a:t>Test case specs template</a:t>
            </a:r>
          </a:p>
          <a:p>
            <a:pPr lvl="1"/>
            <a:r>
              <a:rPr lang="en-US" dirty="0" smtClean="0"/>
              <a:t>Test code guidelines</a:t>
            </a:r>
          </a:p>
          <a:p>
            <a:pPr lvl="1"/>
            <a:r>
              <a:rPr lang="en-US" dirty="0" smtClean="0"/>
              <a:t>Review contributions (</a:t>
            </a:r>
            <a:r>
              <a:rPr lang="en-US" dirty="0" err="1" smtClean="0"/>
              <a:t>testcase</a:t>
            </a:r>
            <a:r>
              <a:rPr lang="en-US" dirty="0" smtClean="0"/>
              <a:t> specs, </a:t>
            </a:r>
            <a:r>
              <a:rPr lang="en-US" dirty="0" err="1" smtClean="0"/>
              <a:t>testcode</a:t>
            </a:r>
            <a:r>
              <a:rPr lang="en-US" dirty="0" smtClean="0"/>
              <a:t>)</a:t>
            </a:r>
          </a:p>
          <a:p>
            <a:pPr lvl="1"/>
            <a:r>
              <a:rPr lang="en-US" dirty="0" smtClean="0"/>
              <a:t>Contribute a validation tool.</a:t>
            </a:r>
          </a:p>
          <a:p>
            <a:pPr lvl="1"/>
            <a:r>
              <a:rPr lang="en-US" dirty="0" smtClean="0"/>
              <a:t>Program </a:t>
            </a:r>
            <a:r>
              <a:rPr lang="en-US" dirty="0" smtClean="0"/>
              <a:t>Management </a:t>
            </a:r>
            <a:r>
              <a:rPr lang="en-US" dirty="0" smtClean="0"/>
              <a:t>Document (Certification policies)</a:t>
            </a:r>
            <a:endParaRPr lang="en-US" dirty="0" smtClean="0"/>
          </a:p>
          <a:p>
            <a:pPr lvl="1"/>
            <a:r>
              <a:rPr lang="en-US" dirty="0"/>
              <a:t>Propose external assistance from a consulting company to help the process and </a:t>
            </a:r>
            <a:r>
              <a:rPr lang="en-US" dirty="0" smtClean="0"/>
              <a:t>management</a:t>
            </a:r>
          </a:p>
          <a:p>
            <a:endParaRPr lang="en-US" dirty="0"/>
          </a:p>
        </p:txBody>
      </p:sp>
      <p:sp>
        <p:nvSpPr>
          <p:cNvPr id="4" name="Date Placeholder 3"/>
          <p:cNvSpPr>
            <a:spLocks noGrp="1"/>
          </p:cNvSpPr>
          <p:nvPr>
            <p:ph type="dt" sz="half" idx="10"/>
          </p:nvPr>
        </p:nvSpPr>
        <p:spPr/>
        <p:txBody>
          <a:bodyPr/>
          <a:lstStyle/>
          <a:p>
            <a:fld id="{ECF1FA93-63A4-484C-91D0-D11B50BA8F2A}" type="datetime1">
              <a:rPr lang="en-US" smtClean="0"/>
              <a:t>3/5/2014</a:t>
            </a:fld>
            <a:endParaRPr lang="en-US"/>
          </a:p>
        </p:txBody>
      </p:sp>
      <p:sp>
        <p:nvSpPr>
          <p:cNvPr id="5" name="Slide Number Placeholder 4"/>
          <p:cNvSpPr>
            <a:spLocks noGrp="1"/>
          </p:cNvSpPr>
          <p:nvPr>
            <p:ph type="sldNum" sz="quarter" idx="12"/>
          </p:nvPr>
        </p:nvSpPr>
        <p:spPr/>
        <p:txBody>
          <a:bodyPr/>
          <a:lstStyle/>
          <a:p>
            <a:fld id="{8189D6DB-0117-104E-A321-2F94E21D3259}" type="slidenum">
              <a:rPr lang="en-US" smtClean="0"/>
              <a:t>9</a:t>
            </a:fld>
            <a:endParaRPr lang="en-US" dirty="0"/>
          </a:p>
        </p:txBody>
      </p:sp>
    </p:spTree>
    <p:extLst>
      <p:ext uri="{BB962C8B-B14F-4D97-AF65-F5344CB8AC3E}">
        <p14:creationId xmlns:p14="http://schemas.microsoft.com/office/powerpoint/2010/main" val="16446306"/>
      </p:ext>
    </p:extLst>
  </p:cSld>
  <p:clrMapOvr>
    <a:masterClrMapping/>
  </p:clrMapOvr>
</p:sld>
</file>

<file path=ppt/theme/theme1.xml><?xml version="1.0" encoding="utf-8"?>
<a:theme xmlns:a="http://schemas.openxmlformats.org/drawingml/2006/main" name="Office Theme">
  <a:themeElements>
    <a:clrScheme name="Allseen Alliance">
      <a:dk1>
        <a:sysClr val="windowText" lastClr="000000"/>
      </a:dk1>
      <a:lt1>
        <a:sysClr val="window" lastClr="FFFFFF"/>
      </a:lt1>
      <a:dk2>
        <a:srgbClr val="008576"/>
      </a:dk2>
      <a:lt2>
        <a:srgbClr val="EEECE1"/>
      </a:lt2>
      <a:accent1>
        <a:srgbClr val="008576"/>
      </a:accent1>
      <a:accent2>
        <a:srgbClr val="005872"/>
      </a:accent2>
      <a:accent3>
        <a:srgbClr val="00C0C2"/>
      </a:accent3>
      <a:accent4>
        <a:srgbClr val="85DDB5"/>
      </a:accent4>
      <a:accent5>
        <a:srgbClr val="807F83"/>
      </a:accent5>
      <a:accent6>
        <a:srgbClr val="BABCBE"/>
      </a:accent6>
      <a:hlink>
        <a:srgbClr val="00C0C2"/>
      </a:hlink>
      <a:folHlink>
        <a:srgbClr val="85DDB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2474</TotalTime>
  <Words>556</Words>
  <Application>Microsoft Office PowerPoint</Application>
  <PresentationFormat>On-screen Show (16:9)</PresentationFormat>
  <Paragraphs>150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AllSeen Alliance  C&amp;C WG</vt:lpstr>
      <vt:lpstr>Antitrust Compliance Notice</vt:lpstr>
      <vt:lpstr>Guidelines</vt:lpstr>
      <vt:lpstr>Agenda</vt:lpstr>
      <vt:lpstr>C&amp;C WG</vt:lpstr>
      <vt:lpstr>C&amp;C WG Updates</vt:lpstr>
      <vt:lpstr>Vision</vt:lpstr>
      <vt:lpstr>PowerPoint Presentation</vt:lpstr>
      <vt:lpstr>Next steps</vt:lpstr>
      <vt:lpstr>Next steps</vt:lpstr>
      <vt:lpstr>Next steps</vt:lpstr>
      <vt:lpstr>Future Agenda, Action Items Review</vt:lpstr>
      <vt:lpstr>Future Agendas</vt:lpstr>
      <vt:lpstr>Action Items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Erin</dc:creator>
  <cp:lastModifiedBy>dkaleas</cp:lastModifiedBy>
  <cp:revision>102</cp:revision>
  <dcterms:created xsi:type="dcterms:W3CDTF">2013-11-19T20:42:06Z</dcterms:created>
  <dcterms:modified xsi:type="dcterms:W3CDTF">2014-03-05T21:26:46Z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-1214711538</vt:i4>
  </property>
  <property fmtid="{D5CDD505-2E9C-101B-9397-08002B2CF9AE}" pid="3" name="_NewReviewCycle">
    <vt:lpwstr/>
  </property>
  <property fmtid="{D5CDD505-2E9C-101B-9397-08002B2CF9AE}" pid="4" name="_EmailSubject">
    <vt:lpwstr>Agenda</vt:lpwstr>
  </property>
  <property fmtid="{D5CDD505-2E9C-101B-9397-08002B2CF9AE}" pid="5" name="_AuthorEmail">
    <vt:lpwstr>dkaleas@qce.qualcomm.com</vt:lpwstr>
  </property>
  <property fmtid="{D5CDD505-2E9C-101B-9397-08002B2CF9AE}" pid="6" name="_AuthorEmailDisplayName">
    <vt:lpwstr>Kaleas, Dimosthenis</vt:lpwstr>
  </property>
</Properties>
</file>