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9" r:id="rId2"/>
    <p:sldId id="290" r:id="rId3"/>
    <p:sldId id="289" r:id="rId4"/>
    <p:sldId id="260" r:id="rId5"/>
    <p:sldId id="334" r:id="rId6"/>
    <p:sldId id="335" r:id="rId7"/>
    <p:sldId id="336" r:id="rId8"/>
    <p:sldId id="337" r:id="rId9"/>
    <p:sldId id="338" r:id="rId10"/>
    <p:sldId id="339" r:id="rId11"/>
    <p:sldId id="320" r:id="rId12"/>
    <p:sldId id="313" r:id="rId13"/>
    <p:sldId id="316" r:id="rId14"/>
    <p:sldId id="317" r:id="rId15"/>
    <p:sldId id="324" r:id="rId16"/>
    <p:sldId id="285" r:id="rId17"/>
    <p:sldId id="311" r:id="rId18"/>
    <p:sldId id="314" r:id="rId19"/>
    <p:sldId id="309" r:id="rId20"/>
    <p:sldId id="304" r:id="rId21"/>
    <p:sldId id="302" r:id="rId22"/>
    <p:sldId id="295" r:id="rId23"/>
    <p:sldId id="296" r:id="rId24"/>
    <p:sldId id="297" r:id="rId25"/>
    <p:sldId id="333" r:id="rId26"/>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FAF"/>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51" autoAdjust="0"/>
    <p:restoredTop sz="94660"/>
  </p:normalViewPr>
  <p:slideViewPr>
    <p:cSldViewPr snapToGrid="0" snapToObjects="1">
      <p:cViewPr varScale="1">
        <p:scale>
          <a:sx n="79" d="100"/>
          <a:sy n="79" d="100"/>
        </p:scale>
        <p:origin x="528" y="96"/>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10/29/2015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10/29/2015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a:t>
            </a:fld>
            <a:endParaRPr lang="en-US" dirty="0"/>
          </a:p>
        </p:txBody>
      </p:sp>
    </p:spTree>
    <p:extLst>
      <p:ext uri="{BB962C8B-B14F-4D97-AF65-F5344CB8AC3E}">
        <p14:creationId xmlns:p14="http://schemas.microsoft.com/office/powerpoint/2010/main" val="92039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16</a:t>
            </a:fld>
            <a:endParaRPr lang="en-US" dirty="0"/>
          </a:p>
        </p:txBody>
      </p:sp>
    </p:spTree>
    <p:extLst>
      <p:ext uri="{BB962C8B-B14F-4D97-AF65-F5344CB8AC3E}">
        <p14:creationId xmlns:p14="http://schemas.microsoft.com/office/powerpoint/2010/main" val="416956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30065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5364602-4B6E-4902-9E13-F7373F8EF2C1}" type="datetimeFigureOut">
              <a:rPr lang="en-US" smtClean="0"/>
              <a:t>10/29/2015</a:t>
            </a:fld>
            <a:endParaRPr lang="en-US" dirty="0"/>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4BE36DBA-5B52-4C31-945F-60CFDC02484A}" type="slidenum">
              <a:rPr lang="en-US" smtClean="0"/>
              <a:t>‹#›</a:t>
            </a:fld>
            <a:endParaRPr lang="en-US" dirty="0"/>
          </a:p>
        </p:txBody>
      </p:sp>
    </p:spTree>
    <p:extLst>
      <p:ext uri="{BB962C8B-B14F-4D97-AF65-F5344CB8AC3E}">
        <p14:creationId xmlns:p14="http://schemas.microsoft.com/office/powerpoint/2010/main" val="362036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461537"/>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endParaRPr lang="en-US"/>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E207D1B6-B744-4C37-8EE2-191090D22B84}" type="slidenum">
              <a:rPr lang="en-US" smtClean="0"/>
              <a:t>‹#›</a:t>
            </a:fld>
            <a:endParaRPr lang="en-US"/>
          </a:p>
        </p:txBody>
      </p:sp>
    </p:spTree>
    <p:extLst>
      <p:ext uri="{BB962C8B-B14F-4D97-AF65-F5344CB8AC3E}">
        <p14:creationId xmlns:p14="http://schemas.microsoft.com/office/powerpoint/2010/main" val="50527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 id="2147483668" r:id="rId11"/>
    <p:sldLayoutId id="2147483669" r:id="rId12"/>
  </p:sldLayoutIdLst>
  <p:transition>
    <p:fade/>
  </p:transition>
  <p:timing>
    <p:tnLst>
      <p:par>
        <p:cT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youtube.com/channel/UC4fXMwN7SgARm3afqyIx1ow" TargetMode="External"/><Relationship Id="rId3" Type="http://schemas.openxmlformats.org/officeDocument/2006/relationships/image" Target="../media/image1.jpg"/><Relationship Id="rId7" Type="http://schemas.openxmlformats.org/officeDocument/2006/relationships/hyperlink" Target="https://www.linkedin.com/company/allseen-alliance?trk=biz-companies-cym" TargetMode="Externa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hyperlink" Target="http://twitter.com/allseenalliance"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facebook.com/allseenalliance?ref=hl" TargetMode="External"/><Relationship Id="rId9" Type="http://schemas.openxmlformats.org/officeDocument/2006/relationships/hyperlink" Target="https://allseenalliance.org/feeds/news.xml" TargetMode="External"/><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hyperlink" Target="https://jira.allseenalliance.org/issues/?filter=11411"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ira.allseenalliance.org/issues/?jql=labels%20%3D%20Sec2.0_Patch%20ORDER%20BY%20status%20DESC"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55" y="2469615"/>
            <a:ext cx="3687990" cy="1261884"/>
          </a:xfrm>
        </p:spPr>
        <p:txBody>
          <a:bodyPr/>
          <a:lstStyle/>
          <a:p>
            <a:r>
              <a:rPr lang="en-US" sz="4000" dirty="0" smtClean="0"/>
              <a:t>Core Working Group</a:t>
            </a:r>
            <a:endParaRPr lang="en-US" sz="4000" dirty="0"/>
          </a:p>
        </p:txBody>
      </p:sp>
      <p:sp>
        <p:nvSpPr>
          <p:cNvPr id="5" name="Subtitle 4"/>
          <p:cNvSpPr>
            <a:spLocks noGrp="1"/>
          </p:cNvSpPr>
          <p:nvPr>
            <p:ph type="subTitle" idx="1"/>
          </p:nvPr>
        </p:nvSpPr>
        <p:spPr>
          <a:xfrm>
            <a:off x="1391455" y="4614362"/>
            <a:ext cx="3687989" cy="400110"/>
          </a:xfrm>
        </p:spPr>
        <p:txBody>
          <a:bodyPr/>
          <a:lstStyle/>
          <a:p>
            <a:r>
              <a:rPr lang="en-US" dirty="0" smtClean="0"/>
              <a:t>October </a:t>
            </a:r>
            <a:r>
              <a:rPr lang="en-US" dirty="0" smtClean="0"/>
              <a:t>29, </a:t>
            </a:r>
            <a:r>
              <a:rPr lang="en-US" dirty="0" smtClean="0"/>
              <a:t>2015</a:t>
            </a:r>
            <a:endParaRPr lang="en-US" dirty="0"/>
          </a:p>
        </p:txBody>
      </p:sp>
      <p:sp>
        <p:nvSpPr>
          <p:cNvPr id="3" name="TextBox 2"/>
          <p:cNvSpPr txBox="1"/>
          <p:nvPr/>
        </p:nvSpPr>
        <p:spPr>
          <a:xfrm>
            <a:off x="0" y="6114896"/>
            <a:ext cx="11207363" cy="461665"/>
          </a:xfrm>
          <a:prstGeom prst="rect">
            <a:avLst/>
          </a:prstGeom>
          <a:noFill/>
        </p:spPr>
        <p:txBody>
          <a:bodyPr wrap="none" rtlCol="0">
            <a:spAutoFit/>
          </a:bodyPr>
          <a:lstStyle/>
          <a:p>
            <a:r>
              <a:rPr lang="en-US" sz="1200" dirty="0"/>
              <a:t>The contents of this document, and the interfaces described, and all the information herein, are the result of collaborative discussions by </a:t>
            </a:r>
            <a:r>
              <a:rPr lang="en-US" sz="1200" dirty="0" smtClean="0"/>
              <a:t>the Core Working Group. </a:t>
            </a:r>
          </a:p>
          <a:p>
            <a:r>
              <a:rPr lang="en-US" sz="1200" dirty="0" smtClean="0"/>
              <a:t>This </a:t>
            </a:r>
            <a:r>
              <a:rPr lang="en-US" sz="1200" dirty="0"/>
              <a:t>summary documents the final consensus of the team</a:t>
            </a:r>
            <a:r>
              <a:rPr lang="en-US" sz="1200" dirty="0" smtClean="0"/>
              <a:t>.</a:t>
            </a:r>
            <a:endParaRPr lang="en-US" sz="1200" dirty="0"/>
          </a:p>
        </p:txBody>
      </p:sp>
    </p:spTree>
    <p:extLst>
      <p:ext uri="{BB962C8B-B14F-4D97-AF65-F5344CB8AC3E}">
        <p14:creationId xmlns:p14="http://schemas.microsoft.com/office/powerpoint/2010/main" val="200397361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a:t>
            </a:r>
            <a:r>
              <a:rPr lang="en-US" dirty="0"/>
              <a:t>+1</a:t>
            </a:r>
            <a:br>
              <a:rPr lang="en-US" dirty="0"/>
            </a:br>
            <a:endParaRPr lang="en-US" dirty="0"/>
          </a:p>
        </p:txBody>
      </p:sp>
      <p:sp>
        <p:nvSpPr>
          <p:cNvPr id="3" name="Text Placeholder 2"/>
          <p:cNvSpPr>
            <a:spLocks noGrp="1"/>
          </p:cNvSpPr>
          <p:nvPr>
            <p:ph type="body" sz="quarter" idx="11"/>
          </p:nvPr>
        </p:nvSpPr>
        <p:spPr>
          <a:xfrm>
            <a:off x="449872" y="1600200"/>
            <a:ext cx="11218482" cy="4262705"/>
          </a:xfrm>
        </p:spPr>
        <p:txBody>
          <a:bodyPr/>
          <a:lstStyle/>
          <a:p>
            <a:r>
              <a:rPr lang="en-US" dirty="0" smtClean="0"/>
              <a:t>Purpose: </a:t>
            </a:r>
          </a:p>
          <a:p>
            <a:pPr lvl="1"/>
            <a:r>
              <a:rPr lang="en-US" dirty="0" smtClean="0"/>
              <a:t>Verify the fix before it gets merged</a:t>
            </a:r>
          </a:p>
          <a:p>
            <a:pPr lvl="1"/>
            <a:r>
              <a:rPr lang="en-US" dirty="0" smtClean="0"/>
              <a:t>An extra QA gate on release branch commits</a:t>
            </a:r>
          </a:p>
          <a:p>
            <a:r>
              <a:rPr lang="en-US" dirty="0" smtClean="0"/>
              <a:t>Option</a:t>
            </a:r>
          </a:p>
          <a:p>
            <a:pPr lvl="1"/>
            <a:r>
              <a:rPr lang="en-US" dirty="0" smtClean="0"/>
              <a:t>Alliance </a:t>
            </a:r>
            <a:r>
              <a:rPr lang="en-US" dirty="0"/>
              <a:t>(3</a:t>
            </a:r>
            <a:r>
              <a:rPr lang="en-US" baseline="30000" dirty="0"/>
              <a:t>rd</a:t>
            </a:r>
            <a:r>
              <a:rPr lang="en-US" dirty="0"/>
              <a:t> party test) assume this </a:t>
            </a:r>
            <a:r>
              <a:rPr lang="en-US" dirty="0" smtClean="0"/>
              <a:t>role</a:t>
            </a:r>
          </a:p>
          <a:p>
            <a:pPr lvl="1"/>
            <a:r>
              <a:rPr lang="en-US" dirty="0" smtClean="0"/>
              <a:t>No QA gate and rely on reviewers and/or the one who filed the ticket to verify</a:t>
            </a:r>
          </a:p>
          <a:p>
            <a:r>
              <a:rPr lang="en-US" dirty="0" smtClean="0"/>
              <a:t>Next steps</a:t>
            </a:r>
          </a:p>
          <a:p>
            <a:pPr lvl="1"/>
            <a:r>
              <a:rPr lang="en-US" dirty="0" smtClean="0"/>
              <a:t>David (QCE) to talk to LF about 3</a:t>
            </a:r>
            <a:r>
              <a:rPr lang="en-US" baseline="30000" dirty="0" smtClean="0"/>
              <a:t>rd</a:t>
            </a:r>
            <a:r>
              <a:rPr lang="en-US" dirty="0" smtClean="0"/>
              <a:t> party assuming this role</a:t>
            </a:r>
          </a:p>
          <a:p>
            <a:pPr lvl="1"/>
            <a:r>
              <a:rPr lang="en-US" dirty="0" smtClean="0"/>
              <a:t>David (QCE) to determine status of test subcommittee</a:t>
            </a:r>
          </a:p>
          <a:p>
            <a:pPr lvl="2"/>
            <a:r>
              <a:rPr lang="en-US" dirty="0" smtClean="0"/>
              <a:t>Potential that this should be accomplished by the test subcommittee</a:t>
            </a:r>
            <a:endParaRPr lang="en-US" dirty="0"/>
          </a:p>
          <a:p>
            <a:endParaRPr lang="en-US" dirty="0"/>
          </a:p>
        </p:txBody>
      </p:sp>
    </p:spTree>
    <p:extLst>
      <p:ext uri="{BB962C8B-B14F-4D97-AF65-F5344CB8AC3E}">
        <p14:creationId xmlns:p14="http://schemas.microsoft.com/office/powerpoint/2010/main" val="34045268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Action Items</a:t>
            </a:r>
            <a:endParaRPr lang="en-US" dirty="0"/>
          </a:p>
        </p:txBody>
      </p:sp>
    </p:spTree>
    <p:extLst>
      <p:ext uri="{BB962C8B-B14F-4D97-AF65-F5344CB8AC3E}">
        <p14:creationId xmlns:p14="http://schemas.microsoft.com/office/powerpoint/2010/main" val="20760193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 Items</a:t>
            </a:r>
            <a:endParaRPr lang="en-US" dirty="0"/>
          </a:p>
        </p:txBody>
      </p:sp>
      <p:sp>
        <p:nvSpPr>
          <p:cNvPr id="3" name="Content Placeholder 2"/>
          <p:cNvSpPr>
            <a:spLocks noGrp="1"/>
          </p:cNvSpPr>
          <p:nvPr>
            <p:ph idx="1"/>
          </p:nvPr>
        </p:nvSpPr>
        <p:spPr>
          <a:xfrm>
            <a:off x="457200" y="1600201"/>
            <a:ext cx="11238089" cy="2277547"/>
          </a:xfrm>
        </p:spPr>
        <p:txBody>
          <a:bodyPr/>
          <a:lstStyle/>
          <a:p>
            <a:r>
              <a:rPr lang="en-US" dirty="0" smtClean="0"/>
              <a:t>Proposal to outline the process for changing APIs</a:t>
            </a:r>
          </a:p>
          <a:p>
            <a:pPr lvl="1"/>
            <a:r>
              <a:rPr lang="en-US" dirty="0" smtClean="0"/>
              <a:t>Gavin (MSFT) will craft proposal for review by Core WG and then presented to TSC</a:t>
            </a:r>
          </a:p>
          <a:p>
            <a:pPr lvl="1"/>
            <a:r>
              <a:rPr lang="en-US" dirty="0" smtClean="0"/>
              <a:t>Status update nex</a:t>
            </a:r>
            <a:r>
              <a:rPr lang="en-US" dirty="0" smtClean="0"/>
              <a:t>t week.</a:t>
            </a:r>
            <a:endParaRPr lang="en-US" dirty="0" smtClean="0"/>
          </a:p>
          <a:p>
            <a:r>
              <a:rPr lang="en-US" dirty="0" smtClean="0"/>
              <a:t>Arvind (MSFT) to create Wiki process page linked off of Core WG wiki</a:t>
            </a:r>
          </a:p>
          <a:p>
            <a:pPr lvl="1"/>
            <a:r>
              <a:rPr lang="en-US" dirty="0" smtClean="0"/>
              <a:t>Remove references to java from mandatory binding list for 16.04 timeframe</a:t>
            </a:r>
          </a:p>
          <a:p>
            <a:pPr lvl="1"/>
            <a:r>
              <a:rPr lang="en-US" dirty="0" smtClean="0"/>
              <a:t>Will be done end of September</a:t>
            </a:r>
          </a:p>
        </p:txBody>
      </p:sp>
    </p:spTree>
    <p:extLst>
      <p:ext uri="{BB962C8B-B14F-4D97-AF65-F5344CB8AC3E}">
        <p14:creationId xmlns:p14="http://schemas.microsoft.com/office/powerpoint/2010/main" val="4291793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1089529"/>
          </a:xfrm>
        </p:spPr>
        <p:txBody>
          <a:bodyPr/>
          <a:lstStyle/>
          <a:p>
            <a:r>
              <a:rPr lang="en-US" dirty="0" smtClean="0"/>
              <a:t>Post Mortem Action Items</a:t>
            </a:r>
            <a:endParaRPr lang="en-US" dirty="0"/>
          </a:p>
        </p:txBody>
      </p:sp>
    </p:spTree>
    <p:extLst>
      <p:ext uri="{BB962C8B-B14F-4D97-AF65-F5344CB8AC3E}">
        <p14:creationId xmlns:p14="http://schemas.microsoft.com/office/powerpoint/2010/main" val="15191393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Mortem Action Items</a:t>
            </a:r>
            <a:endParaRPr lang="en-US" dirty="0"/>
          </a:p>
        </p:txBody>
      </p:sp>
      <p:sp>
        <p:nvSpPr>
          <p:cNvPr id="3" name="Content Placeholder 2"/>
          <p:cNvSpPr>
            <a:spLocks noGrp="1"/>
          </p:cNvSpPr>
          <p:nvPr>
            <p:ph idx="1"/>
          </p:nvPr>
        </p:nvSpPr>
        <p:spPr>
          <a:xfrm>
            <a:off x="457200" y="1600201"/>
            <a:ext cx="11238089" cy="5786199"/>
          </a:xfrm>
        </p:spPr>
        <p:txBody>
          <a:bodyPr/>
          <a:lstStyle/>
          <a:p>
            <a:pPr lvl="0"/>
            <a:r>
              <a:rPr lang="en-US" dirty="0" smtClean="0"/>
              <a:t>Ry (LF): Need to have Alliance running Windows 10 when </a:t>
            </a:r>
            <a:r>
              <a:rPr lang="en-US" dirty="0" err="1" smtClean="0"/>
              <a:t>RTM'd</a:t>
            </a:r>
            <a:endParaRPr lang="en-US" dirty="0" smtClean="0"/>
          </a:p>
          <a:p>
            <a:r>
              <a:rPr lang="en-US" dirty="0" smtClean="0"/>
              <a:t>Check readme files as part of the release procedure</a:t>
            </a:r>
          </a:p>
          <a:p>
            <a:pPr lvl="1"/>
            <a:r>
              <a:rPr lang="en-US" dirty="0" smtClean="0"/>
              <a:t>Core WG needs to decide who will own the specific readme files</a:t>
            </a:r>
          </a:p>
          <a:p>
            <a:pPr lvl="1"/>
            <a:r>
              <a:rPr lang="en-US" dirty="0" smtClean="0"/>
              <a:t>Need to partition them out by platform</a:t>
            </a:r>
          </a:p>
          <a:p>
            <a:pPr lvl="2"/>
            <a:r>
              <a:rPr lang="en-US" dirty="0" smtClean="0"/>
              <a:t>Marcello (QCE) will do an inventory to determine how to partition them out</a:t>
            </a:r>
          </a:p>
          <a:p>
            <a:r>
              <a:rPr lang="en-US" dirty="0" smtClean="0"/>
              <a:t>Set a project milestone to begin integration branch merges</a:t>
            </a:r>
          </a:p>
          <a:p>
            <a:r>
              <a:rPr lang="en-US" sz="1800" dirty="0"/>
              <a:t>Add a way in JIRA to track compatibility issues and proposals</a:t>
            </a:r>
          </a:p>
          <a:p>
            <a:r>
              <a:rPr lang="en-US" sz="1800" dirty="0"/>
              <a:t>Define process for handling “Technical Debt”</a:t>
            </a:r>
          </a:p>
          <a:p>
            <a:pPr lvl="1"/>
            <a:r>
              <a:rPr lang="en-US" sz="1600" dirty="0"/>
              <a:t>Example: Took a shortcut to make a release and not loosing track of this to fix the shortcut</a:t>
            </a:r>
          </a:p>
          <a:p>
            <a:r>
              <a:rPr lang="en-US" sz="1800" dirty="0"/>
              <a:t>Track feature branches and add more spacing between feature branch merges</a:t>
            </a:r>
          </a:p>
          <a:p>
            <a:r>
              <a:rPr lang="en-US" sz="1800" dirty="0"/>
              <a:t>Define process to require regression/unit tests for bugs</a:t>
            </a:r>
          </a:p>
          <a:p>
            <a:endParaRPr lang="en-US" dirty="0" smtClean="0"/>
          </a:p>
          <a:p>
            <a:endParaRPr lang="en-US" dirty="0" smtClean="0"/>
          </a:p>
          <a:p>
            <a:pPr lvl="0"/>
            <a:endParaRPr lang="en-US" dirty="0"/>
          </a:p>
        </p:txBody>
      </p:sp>
    </p:spTree>
    <p:extLst>
      <p:ext uri="{BB962C8B-B14F-4D97-AF65-F5344CB8AC3E}">
        <p14:creationId xmlns:p14="http://schemas.microsoft.com/office/powerpoint/2010/main" val="69734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sz="quarter" idx="11"/>
          </p:nvPr>
        </p:nvSpPr>
        <p:spPr>
          <a:xfrm>
            <a:off x="457200" y="1600200"/>
            <a:ext cx="11218482" cy="400110"/>
          </a:xfrm>
        </p:spPr>
        <p:txBody>
          <a:bodyPr/>
          <a:lstStyle/>
          <a:p>
            <a:r>
              <a:rPr lang="en-US" dirty="0" smtClean="0"/>
              <a:t>…</a:t>
            </a:r>
            <a:endParaRPr lang="en-US" dirty="0"/>
          </a:p>
        </p:txBody>
      </p:sp>
    </p:spTree>
    <p:extLst>
      <p:ext uri="{BB962C8B-B14F-4D97-AF65-F5344CB8AC3E}">
        <p14:creationId xmlns:p14="http://schemas.microsoft.com/office/powerpoint/2010/main" val="17933110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5350416" y="3940348"/>
            <a:ext cx="4931662" cy="1015663"/>
          </a:xfrm>
        </p:spPr>
        <p:txBody>
          <a:bodyPr/>
          <a:lstStyle/>
          <a:p>
            <a:pPr>
              <a:spcBef>
                <a:spcPts val="0"/>
              </a:spcBef>
            </a:pPr>
            <a:r>
              <a:rPr lang="en-US" dirty="0" smtClean="0"/>
              <a:t>For more information on AllSeen Alliance, visit us at: </a:t>
            </a:r>
            <a:r>
              <a:rPr lang="en-US" dirty="0" smtClean="0">
                <a:solidFill>
                  <a:schemeClr val="accent1"/>
                </a:solidFill>
              </a:rPr>
              <a:t>allseenalliance.org</a:t>
            </a:r>
            <a:r>
              <a:rPr lang="en-US" dirty="0" smtClean="0"/>
              <a:t> &amp; </a:t>
            </a:r>
            <a:r>
              <a:rPr lang="en-US" dirty="0" smtClean="0">
                <a:solidFill>
                  <a:schemeClr val="accent2">
                    <a:lumMod val="75000"/>
                  </a:schemeClr>
                </a:solidFill>
              </a:rPr>
              <a:t>allseenalliance.org/news/blogs</a:t>
            </a:r>
            <a:endParaRPr lang="en-US" dirty="0">
              <a:solidFill>
                <a:schemeClr val="accent2">
                  <a:lumMod val="75000"/>
                </a:schemeClr>
              </a:solidFill>
            </a:endParaRP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412" y="2947561"/>
            <a:ext cx="271533" cy="27153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6243" y="2949293"/>
            <a:ext cx="271533" cy="271533"/>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1285" y="2949293"/>
            <a:ext cx="271533" cy="271533"/>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327" y="2949293"/>
            <a:ext cx="271533" cy="271533"/>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1370" y="2949293"/>
            <a:ext cx="271533" cy="271533"/>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11200" y="2947561"/>
            <a:ext cx="271533" cy="271533"/>
          </a:xfrm>
          <a:prstGeom prst="rect">
            <a:avLst/>
          </a:prstGeom>
        </p:spPr>
      </p:pic>
    </p:spTree>
    <p:extLst>
      <p:ext uri="{BB962C8B-B14F-4D97-AF65-F5344CB8AC3E}">
        <p14:creationId xmlns:p14="http://schemas.microsoft.com/office/powerpoint/2010/main" val="3471850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872" y="-412870"/>
            <a:ext cx="11238089" cy="1007179"/>
          </a:xfrm>
        </p:spPr>
        <p:txBody>
          <a:bodyPr/>
          <a:lstStyle/>
          <a:p>
            <a:r>
              <a:rPr lang="en-US" dirty="0" smtClean="0"/>
              <a:t>15.09 Platforms – Release Testing</a:t>
            </a:r>
            <a:endParaRPr lang="en-US" dirty="0"/>
          </a:p>
        </p:txBody>
      </p:sp>
      <p:sp>
        <p:nvSpPr>
          <p:cNvPr id="3" name="Rectangle 1"/>
          <p:cNvSpPr>
            <a:spLocks noGrp="1" noChangeArrowheads="1"/>
          </p:cNvSpPr>
          <p:nvPr>
            <p:ph type="body" sz="quarter" idx="11"/>
          </p:nvPr>
        </p:nvSpPr>
        <p:spPr>
          <a:xfrm>
            <a:off x="449872" y="615347"/>
            <a:ext cx="11218482" cy="5524589"/>
          </a:xfrm>
        </p:spPr>
        <p:txBody>
          <a:bodyPr/>
          <a:lstStyle/>
          <a:p>
            <a:r>
              <a:rPr lang="en-US" altLang="en-US" dirty="0" smtClean="0"/>
              <a:t>AllJoyn Standard Library: </a:t>
            </a:r>
          </a:p>
          <a:p>
            <a:pPr lvl="1"/>
            <a:r>
              <a:rPr lang="en-US" altLang="en-US" dirty="0" smtClean="0"/>
              <a:t>Full regression test</a:t>
            </a:r>
          </a:p>
          <a:p>
            <a:pPr lvl="2"/>
            <a:r>
              <a:rPr lang="en-US" altLang="en-US" dirty="0" smtClean="0"/>
              <a:t>QCE</a:t>
            </a:r>
          </a:p>
          <a:p>
            <a:pPr lvl="3"/>
            <a:r>
              <a:rPr lang="en-US" altLang="en-US" dirty="0" smtClean="0"/>
              <a:t>Linux Ubuntu 14.04 LTS (64 bit)</a:t>
            </a:r>
          </a:p>
          <a:p>
            <a:pPr lvl="3"/>
            <a:r>
              <a:rPr lang="en-US" altLang="en-US" dirty="0" smtClean="0"/>
              <a:t>Android Lollipop 5.0 (ARM)</a:t>
            </a:r>
          </a:p>
          <a:p>
            <a:pPr lvl="3"/>
            <a:r>
              <a:rPr lang="en-US" altLang="en-US" dirty="0" err="1" smtClean="0"/>
              <a:t>OpenWRT</a:t>
            </a:r>
            <a:r>
              <a:rPr lang="en-US" altLang="en-US" dirty="0" smtClean="0"/>
              <a:t> Barrier Breaker (BB) branch</a:t>
            </a:r>
          </a:p>
          <a:p>
            <a:pPr lvl="2"/>
            <a:r>
              <a:rPr lang="en-US" altLang="en-US" dirty="0" smtClean="0"/>
              <a:t>MSFT</a:t>
            </a:r>
          </a:p>
          <a:p>
            <a:pPr lvl="3"/>
            <a:r>
              <a:rPr lang="en-US" altLang="en-US" dirty="0" smtClean="0"/>
              <a:t>Windows 10 </a:t>
            </a:r>
          </a:p>
          <a:p>
            <a:pPr lvl="1"/>
            <a:r>
              <a:rPr lang="en-US" altLang="en-US" dirty="0" smtClean="0"/>
              <a:t>Smoke test</a:t>
            </a:r>
          </a:p>
          <a:p>
            <a:pPr lvl="2"/>
            <a:r>
              <a:rPr lang="en-US" altLang="en-US" dirty="0" smtClean="0"/>
              <a:t>QCE</a:t>
            </a:r>
          </a:p>
          <a:p>
            <a:pPr lvl="3"/>
            <a:r>
              <a:rPr lang="en-US" altLang="en-US" dirty="0" smtClean="0"/>
              <a:t>Android </a:t>
            </a:r>
            <a:r>
              <a:rPr lang="en-US" altLang="en-US" dirty="0" err="1" smtClean="0"/>
              <a:t>JellyBean</a:t>
            </a:r>
            <a:r>
              <a:rPr lang="en-US" altLang="en-US" dirty="0" smtClean="0"/>
              <a:t> 4.1 (ARM)</a:t>
            </a:r>
          </a:p>
          <a:p>
            <a:pPr lvl="3"/>
            <a:r>
              <a:rPr lang="en-US" altLang="en-US" dirty="0" smtClean="0"/>
              <a:t>Android KitKat 4.4 (ARM)</a:t>
            </a:r>
          </a:p>
          <a:p>
            <a:pPr lvl="3"/>
            <a:r>
              <a:rPr lang="en-US" altLang="en-US" dirty="0" err="1" smtClean="0"/>
              <a:t>OpenWRT</a:t>
            </a:r>
            <a:r>
              <a:rPr lang="en-US" altLang="en-US" dirty="0" smtClean="0"/>
              <a:t> Chaos Calmer (CC) branch</a:t>
            </a:r>
          </a:p>
          <a:p>
            <a:r>
              <a:rPr lang="en-US" altLang="en-US" dirty="0" smtClean="0"/>
              <a:t>AllJoyn Thin Library: </a:t>
            </a:r>
          </a:p>
          <a:p>
            <a:pPr lvl="1"/>
            <a:r>
              <a:rPr lang="en-US" altLang="en-US" dirty="0" smtClean="0"/>
              <a:t>Full regression test</a:t>
            </a:r>
          </a:p>
          <a:p>
            <a:pPr lvl="2"/>
            <a:r>
              <a:rPr lang="en-US" altLang="en-US" dirty="0" smtClean="0"/>
              <a:t>QCE</a:t>
            </a:r>
          </a:p>
          <a:p>
            <a:pPr lvl="3"/>
            <a:r>
              <a:rPr lang="en-US" altLang="en-US" dirty="0" smtClean="0"/>
              <a:t>Linux Ubuntu 14.04 LTS (64 bit)</a:t>
            </a:r>
          </a:p>
        </p:txBody>
      </p:sp>
    </p:spTree>
    <p:extLst>
      <p:ext uri="{BB962C8B-B14F-4D97-AF65-F5344CB8AC3E}">
        <p14:creationId xmlns:p14="http://schemas.microsoft.com/office/powerpoint/2010/main" val="15157289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15.09 SDKs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7587575"/>
              </p:ext>
            </p:extLst>
          </p:nvPr>
        </p:nvGraphicFramePr>
        <p:xfrm>
          <a:off x="440267" y="1256115"/>
          <a:ext cx="11097308" cy="1378422"/>
        </p:xfrm>
        <a:graphic>
          <a:graphicData uri="http://schemas.openxmlformats.org/drawingml/2006/table">
            <a:tbl>
              <a:tblPr/>
              <a:tblGrid>
                <a:gridCol w="3172177"/>
                <a:gridCol w="7925131"/>
              </a:tblGrid>
              <a:tr h="137118">
                <a:tc>
                  <a:txBody>
                    <a:bodyPr/>
                    <a:lstStyle/>
                    <a:p>
                      <a:r>
                        <a:rPr lang="en-US" sz="1400" b="1" dirty="0" smtClean="0"/>
                        <a:t>Included</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r h="137118">
                <a:tc>
                  <a:txBody>
                    <a:bodyPr/>
                    <a:lstStyle/>
                    <a:p>
                      <a:r>
                        <a:rPr lang="en-US" sz="1400" b="1" dirty="0"/>
                        <a:t>SDK</a:t>
                      </a:r>
                      <a:r>
                        <a:rPr lang="en-US" sz="1400" dirty="0"/>
                        <a:t> </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1400" b="1" dirty="0"/>
                        <a:t>Toolchain Used</a:t>
                      </a:r>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r h="137118">
                <a:tc>
                  <a:txBody>
                    <a:bodyPr/>
                    <a:lstStyle/>
                    <a:p>
                      <a:r>
                        <a:rPr lang="en-US" sz="1400" dirty="0" smtClean="0"/>
                        <a:t>alljoyn-15.09.00-src.tar.gz</a:t>
                      </a:r>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 source</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18">
                <a:tc>
                  <a:txBody>
                    <a:bodyPr/>
                    <a:lstStyle/>
                    <a:p>
                      <a:r>
                        <a:rPr lang="en-US" sz="1400" dirty="0" smtClean="0"/>
                        <a:t>ajtcl-15.09.00-src.tar.gz</a:t>
                      </a:r>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N/a - source</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12">
                <a:tc>
                  <a:txBody>
                    <a:bodyPr/>
                    <a:lstStyle/>
                    <a:p>
                      <a:r>
                        <a:rPr lang="en-US" sz="1400" dirty="0"/>
                        <a:t>Core SDK - release (android)</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t>Android NDK </a:t>
                      </a:r>
                      <a:r>
                        <a:rPr lang="pt-BR" sz="1400" dirty="0" smtClean="0"/>
                        <a:t>r10e, </a:t>
                      </a:r>
                      <a:r>
                        <a:rPr lang="pt-BR" sz="1400" dirty="0"/>
                        <a:t>Oracle Java 7</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18">
                <a:tc>
                  <a:txBody>
                    <a:bodyPr/>
                    <a:lstStyle/>
                    <a:p>
                      <a:r>
                        <a:rPr lang="en-US" sz="1400" dirty="0"/>
                        <a:t>Core SDK - debug (android)</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dirty="0"/>
                        <a:t>Android NDK </a:t>
                      </a:r>
                      <a:r>
                        <a:rPr lang="fr-FR" sz="1400" dirty="0" smtClean="0"/>
                        <a:t>r10e, </a:t>
                      </a:r>
                      <a:r>
                        <a:rPr lang="fr-FR" sz="1400" dirty="0"/>
                        <a:t>Oracle Java 7</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019611" y="1945326"/>
            <a:ext cx="3848846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55711536"/>
              </p:ext>
            </p:extLst>
          </p:nvPr>
        </p:nvGraphicFramePr>
        <p:xfrm>
          <a:off x="449872" y="3014134"/>
          <a:ext cx="11087703" cy="2867882"/>
        </p:xfrm>
        <a:graphic>
          <a:graphicData uri="http://schemas.openxmlformats.org/drawingml/2006/table">
            <a:tbl>
              <a:tblPr/>
              <a:tblGrid>
                <a:gridCol w="3153107"/>
                <a:gridCol w="7934596"/>
              </a:tblGrid>
              <a:tr h="270893">
                <a:tc>
                  <a:txBody>
                    <a:bodyPr/>
                    <a:lstStyle/>
                    <a:p>
                      <a:r>
                        <a:rPr lang="en-US" sz="1400" b="1" dirty="0" smtClean="0"/>
                        <a:t>Not Included</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c>
                  <a:txBody>
                    <a:bodyPr/>
                    <a:lstStyle/>
                    <a:p>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r>
              <a:tr h="270893">
                <a:tc>
                  <a:txBody>
                    <a:bodyPr/>
                    <a:lstStyle/>
                    <a:p>
                      <a:r>
                        <a:rPr lang="en-US" sz="1400" b="1" dirty="0" smtClean="0"/>
                        <a:t>SDK</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c>
                  <a:txBody>
                    <a:bodyPr/>
                    <a:lstStyle/>
                    <a:p>
                      <a:r>
                        <a:rPr lang="en-US" sz="1400" b="1" dirty="0" smtClean="0"/>
                        <a:t>Toolchain Used</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r>
              <a:tr h="0">
                <a:tc>
                  <a:txBody>
                    <a:bodyPr/>
                    <a:lstStyle/>
                    <a:p>
                      <a:r>
                        <a:rPr lang="en-US" sz="1400" dirty="0" smtClean="0">
                          <a:solidFill>
                            <a:schemeClr val="tx1"/>
                          </a:solidFill>
                        </a:rPr>
                        <a:t>Core </a:t>
                      </a:r>
                      <a:r>
                        <a:rPr lang="en-US" sz="1400" dirty="0">
                          <a:solidFill>
                            <a:schemeClr val="tx1"/>
                          </a:solidFill>
                        </a:rPr>
                        <a:t>SDK (</a:t>
                      </a:r>
                      <a:r>
                        <a:rPr lang="en-US" sz="1400" dirty="0" err="1">
                          <a:solidFill>
                            <a:schemeClr val="tx1"/>
                          </a:solidFill>
                        </a:rPr>
                        <a:t>osx</a:t>
                      </a:r>
                      <a:r>
                        <a:rPr lang="en-US" sz="1400" dirty="0">
                          <a:solidFill>
                            <a:schemeClr val="tx1"/>
                          </a:solidFill>
                        </a:rPr>
                        <a:t>/</a:t>
                      </a:r>
                      <a:r>
                        <a:rPr lang="en-US" sz="1400" dirty="0" err="1">
                          <a:solidFill>
                            <a:schemeClr val="tx1"/>
                          </a:solidFill>
                        </a:rPr>
                        <a:t>ios</a:t>
                      </a:r>
                      <a:r>
                        <a:rPr lang="en-US" sz="1400" dirty="0">
                          <a:solidFill>
                            <a:schemeClr val="tx1"/>
                          </a:solidFill>
                        </a:rPr>
                        <a:t>)</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rPr>
                        <a:t>Unless a contributor is able to perform the platform tests then these binaries will not be distributed.  Note: We will keep building it and include the OSX and iOS builds in the verification paths</a:t>
                      </a:r>
                      <a:endParaRPr lang="en-US" sz="1400" dirty="0">
                        <a:solidFill>
                          <a:schemeClr val="tx1"/>
                        </a:solidFill>
                      </a:endParaRP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27">
                <a:tc>
                  <a:txBody>
                    <a:bodyPr/>
                    <a:lstStyle/>
                    <a:p>
                      <a:r>
                        <a:rPr lang="en-US" sz="1400" dirty="0">
                          <a:solidFill>
                            <a:schemeClr val="tx1"/>
                          </a:solidFill>
                        </a:rPr>
                        <a:t>Windows SDK (64-bit) (VS2012)</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2012, Oracle Java 7 (assumes </a:t>
                      </a:r>
                      <a:r>
                        <a:rPr lang="en-US" sz="1400" dirty="0" smtClean="0">
                          <a:solidFill>
                            <a:schemeClr val="tx1"/>
                          </a:solidFill>
                        </a:rPr>
                        <a:t>contributor </a:t>
                      </a:r>
                      <a:r>
                        <a:rPr lang="en-US" sz="1400" dirty="0">
                          <a:solidFill>
                            <a:schemeClr val="tx1"/>
                          </a:solidFill>
                        </a:rPr>
                        <a:t>performs 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8">
                <a:tc>
                  <a:txBody>
                    <a:bodyPr/>
                    <a:lstStyle/>
                    <a:p>
                      <a:r>
                        <a:rPr lang="en-US" sz="1400" dirty="0">
                          <a:solidFill>
                            <a:schemeClr val="tx1"/>
                          </a:solidFill>
                        </a:rPr>
                        <a:t>Windows SDK (32-bit) (VS2012)</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2012, Oracle Java 7 (assumes </a:t>
                      </a:r>
                      <a:r>
                        <a:rPr lang="en-US" sz="1400" dirty="0" smtClean="0">
                          <a:solidFill>
                            <a:schemeClr val="tx1"/>
                          </a:solidFill>
                        </a:rPr>
                        <a:t>contributor performs </a:t>
                      </a:r>
                      <a:r>
                        <a:rPr lang="en-US" sz="1400" dirty="0">
                          <a:solidFill>
                            <a:schemeClr val="tx1"/>
                          </a:solidFill>
                        </a:rPr>
                        <a:t>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667">
                <a:tc>
                  <a:txBody>
                    <a:bodyPr/>
                    <a:lstStyle/>
                    <a:p>
                      <a:r>
                        <a:rPr lang="en-US" sz="1400" dirty="0">
                          <a:solidFill>
                            <a:schemeClr val="tx1"/>
                          </a:solidFill>
                        </a:rPr>
                        <a:t>Windows SDK (64-bit) (VS2013)</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2013, Oracle Java 7 (assumes </a:t>
                      </a:r>
                      <a:r>
                        <a:rPr lang="en-US" sz="1400" dirty="0" smtClean="0">
                          <a:solidFill>
                            <a:schemeClr val="tx1"/>
                          </a:solidFill>
                        </a:rPr>
                        <a:t>contributor performs </a:t>
                      </a:r>
                      <a:r>
                        <a:rPr lang="en-US" sz="1400" dirty="0">
                          <a:solidFill>
                            <a:schemeClr val="tx1"/>
                          </a:solidFill>
                        </a:rPr>
                        <a:t>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a:solidFill>
                            <a:schemeClr val="tx1"/>
                          </a:solidFill>
                        </a:rPr>
                        <a:t>Windows SDK (32-bit) (VS2013)</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2013, Oracle Java 7 (assumes </a:t>
                      </a:r>
                      <a:r>
                        <a:rPr lang="en-US" sz="1400" dirty="0" smtClean="0">
                          <a:solidFill>
                            <a:schemeClr val="tx1"/>
                          </a:solidFill>
                        </a:rPr>
                        <a:t>contributor performs </a:t>
                      </a:r>
                      <a:r>
                        <a:rPr lang="en-US" sz="1400" dirty="0">
                          <a:solidFill>
                            <a:schemeClr val="tx1"/>
                          </a:solidFill>
                        </a:rPr>
                        <a:t>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889">
                <a:tc>
                  <a:txBody>
                    <a:bodyPr/>
                    <a:lstStyle/>
                    <a:p>
                      <a:r>
                        <a:rPr lang="en-US" sz="1400" dirty="0">
                          <a:solidFill>
                            <a:schemeClr val="tx1"/>
                          </a:solidFill>
                        </a:rPr>
                        <a:t>Windows Thin Core SDK (zip file with source and stand alone router executable)</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2013 ( assumes </a:t>
                      </a:r>
                      <a:r>
                        <a:rPr lang="en-US" sz="1400" dirty="0" smtClean="0">
                          <a:solidFill>
                            <a:schemeClr val="tx1"/>
                          </a:solidFill>
                        </a:rPr>
                        <a:t>contributor verifies </a:t>
                      </a:r>
                      <a:r>
                        <a:rPr lang="en-US" sz="1400" dirty="0">
                          <a:solidFill>
                            <a:schemeClr val="tx1"/>
                          </a:solidFill>
                        </a:rPr>
                        <a:t>this works)</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62680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Supported bindings</a:t>
            </a:r>
            <a:endParaRPr lang="en-US" dirty="0"/>
          </a:p>
        </p:txBody>
      </p:sp>
      <p:sp>
        <p:nvSpPr>
          <p:cNvPr id="3" name="Text Placeholder 2"/>
          <p:cNvSpPr>
            <a:spLocks noGrp="1"/>
          </p:cNvSpPr>
          <p:nvPr>
            <p:ph type="body" sz="quarter" idx="11"/>
          </p:nvPr>
        </p:nvSpPr>
        <p:spPr>
          <a:xfrm>
            <a:off x="457200" y="1600200"/>
            <a:ext cx="11218482" cy="2169825"/>
          </a:xfrm>
        </p:spPr>
        <p:txBody>
          <a:bodyPr/>
          <a:lstStyle/>
          <a:p>
            <a:r>
              <a:rPr lang="en-US" dirty="0" smtClean="0"/>
              <a:t>Existing bindings in Core</a:t>
            </a:r>
          </a:p>
          <a:p>
            <a:pPr lvl="1"/>
            <a:r>
              <a:rPr lang="en-US" dirty="0"/>
              <a:t>C++</a:t>
            </a:r>
          </a:p>
          <a:p>
            <a:pPr lvl="1"/>
            <a:r>
              <a:rPr lang="en-US" dirty="0"/>
              <a:t>Obj-C</a:t>
            </a:r>
          </a:p>
          <a:p>
            <a:pPr lvl="1"/>
            <a:r>
              <a:rPr lang="en-US" dirty="0"/>
              <a:t>Java</a:t>
            </a:r>
          </a:p>
          <a:p>
            <a:pPr lvl="1"/>
            <a:r>
              <a:rPr lang="en-US" dirty="0" smtClean="0"/>
              <a:t>C</a:t>
            </a:r>
            <a:endParaRPr lang="en-US" dirty="0"/>
          </a:p>
          <a:p>
            <a:pPr lvl="1"/>
            <a:r>
              <a:rPr lang="en-US" dirty="0" err="1"/>
              <a:t>Javascript</a:t>
            </a:r>
            <a:r>
              <a:rPr lang="en-US" dirty="0"/>
              <a:t> </a:t>
            </a:r>
            <a:r>
              <a:rPr lang="en-US" dirty="0" smtClean="0"/>
              <a:t>NPAPI</a:t>
            </a:r>
          </a:p>
        </p:txBody>
      </p:sp>
    </p:spTree>
    <p:extLst>
      <p:ext uri="{BB962C8B-B14F-4D97-AF65-F5344CB8AC3E}">
        <p14:creationId xmlns:p14="http://schemas.microsoft.com/office/powerpoint/2010/main" val="6436680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1607797" y="1702179"/>
            <a:ext cx="5083956" cy="1631616"/>
          </a:xfrm>
          <a:prstGeom prst="rect">
            <a:avLst/>
          </a:prstGeom>
        </p:spPr>
        <p:txBody>
          <a:bodyPr vert="horz" lIns="45720" tIns="45720" rIns="45720" bIns="45720" rtlCol="0" anchor="t" anchorCtr="0">
            <a:noAutofit/>
          </a:bodyPr>
          <a:lstStyle>
            <a:lvl1pPr algn="l" defTabSz="609468" rtl="0" eaLnBrk="1" latinLnBrk="0" hangingPunct="1">
              <a:lnSpc>
                <a:spcPct val="90000"/>
              </a:lnSpc>
              <a:spcBef>
                <a:spcPct val="0"/>
              </a:spcBef>
              <a:buNone/>
              <a:defRPr sz="3600" b="1" kern="1200" baseline="0">
                <a:solidFill>
                  <a:srgbClr val="000000"/>
                </a:solidFill>
                <a:latin typeface="Arial"/>
                <a:ea typeface="+mj-ea"/>
                <a:cs typeface="Arial"/>
              </a:defRPr>
            </a:lvl1pPr>
          </a:lstStyle>
          <a:p>
            <a:r>
              <a:rPr lang="en-US" dirty="0" smtClean="0"/>
              <a:t>Reminder:</a:t>
            </a:r>
            <a:br>
              <a:rPr lang="en-US" dirty="0" smtClean="0"/>
            </a:br>
            <a:r>
              <a:rPr lang="en-US" sz="800" dirty="0" smtClean="0"/>
              <a:t> </a:t>
            </a:r>
            <a:r>
              <a:rPr lang="en-US" dirty="0" smtClean="0"/>
              <a:t/>
            </a:r>
            <a:br>
              <a:rPr lang="en-US" dirty="0" smtClean="0"/>
            </a:br>
            <a:r>
              <a:rPr lang="en-US" dirty="0" smtClean="0"/>
              <a:t>This call is being recorded</a:t>
            </a:r>
            <a:endParaRPr lang="en-US" dirty="0"/>
          </a:p>
        </p:txBody>
      </p:sp>
    </p:spTree>
    <p:extLst>
      <p:ext uri="{BB962C8B-B14F-4D97-AF65-F5344CB8AC3E}">
        <p14:creationId xmlns:p14="http://schemas.microsoft.com/office/powerpoint/2010/main" val="29324893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93" y="-243504"/>
            <a:ext cx="11238089" cy="1007179"/>
          </a:xfrm>
        </p:spPr>
        <p:txBody>
          <a:bodyPr/>
          <a:lstStyle/>
          <a:p>
            <a:r>
              <a:rPr lang="en-US" dirty="0"/>
              <a:t>Language bindings </a:t>
            </a:r>
            <a:r>
              <a:rPr lang="en-US" dirty="0" smtClean="0"/>
              <a:t>discussion 5/7/15</a:t>
            </a:r>
            <a:endParaRPr lang="en-US" dirty="0"/>
          </a:p>
        </p:txBody>
      </p:sp>
      <p:sp>
        <p:nvSpPr>
          <p:cNvPr id="3" name="Text Placeholder 2"/>
          <p:cNvSpPr>
            <a:spLocks noGrp="1"/>
          </p:cNvSpPr>
          <p:nvPr>
            <p:ph type="body" sz="quarter" idx="11"/>
          </p:nvPr>
        </p:nvSpPr>
        <p:spPr>
          <a:xfrm>
            <a:off x="457200" y="778915"/>
            <a:ext cx="11218482" cy="5370701"/>
          </a:xfrm>
        </p:spPr>
        <p:txBody>
          <a:bodyPr/>
          <a:lstStyle/>
          <a:p>
            <a:r>
              <a:rPr lang="en-US" dirty="0" smtClean="0"/>
              <a:t>Need a formal policy to support language bindings</a:t>
            </a:r>
          </a:p>
          <a:p>
            <a:pPr lvl="1"/>
            <a:r>
              <a:rPr lang="en-US" dirty="0" smtClean="0"/>
              <a:t>Came up at last TSC F2F</a:t>
            </a:r>
          </a:p>
          <a:p>
            <a:r>
              <a:rPr lang="en-US" dirty="0" smtClean="0"/>
              <a:t>SCL binding proposal</a:t>
            </a:r>
          </a:p>
          <a:p>
            <a:pPr lvl="1"/>
            <a:r>
              <a:rPr lang="en-US" dirty="0" smtClean="0"/>
              <a:t>Required </a:t>
            </a:r>
          </a:p>
          <a:p>
            <a:pPr lvl="2"/>
            <a:r>
              <a:rPr lang="en-US" dirty="0" smtClean="0"/>
              <a:t>C++ and C </a:t>
            </a:r>
          </a:p>
          <a:p>
            <a:pPr lvl="1"/>
            <a:r>
              <a:rPr lang="en-US" dirty="0" smtClean="0"/>
              <a:t>Optional</a:t>
            </a:r>
          </a:p>
          <a:p>
            <a:pPr lvl="2"/>
            <a:r>
              <a:rPr lang="en-US" dirty="0" smtClean="0"/>
              <a:t>Java, NPAPI, ObjC?</a:t>
            </a:r>
          </a:p>
          <a:p>
            <a:r>
              <a:rPr lang="en-US" dirty="0" smtClean="0"/>
              <a:t>TCL binding proposal</a:t>
            </a:r>
          </a:p>
          <a:p>
            <a:pPr lvl="1"/>
            <a:r>
              <a:rPr lang="en-US" dirty="0" smtClean="0"/>
              <a:t>No proposal</a:t>
            </a:r>
          </a:p>
          <a:p>
            <a:pPr lvl="1"/>
            <a:r>
              <a:rPr lang="en-US" dirty="0" smtClean="0"/>
              <a:t>Should we consider JavaScript?</a:t>
            </a:r>
          </a:p>
          <a:p>
            <a:r>
              <a:rPr lang="en-US" dirty="0" smtClean="0"/>
              <a:t>Need separate policy for platforms</a:t>
            </a:r>
          </a:p>
          <a:p>
            <a:pPr lvl="1"/>
            <a:r>
              <a:rPr lang="en-US" dirty="0" smtClean="0"/>
              <a:t>May need to consider binding platform and language binding</a:t>
            </a:r>
          </a:p>
          <a:p>
            <a:r>
              <a:rPr lang="en-US" dirty="0" smtClean="0"/>
              <a:t>Next steps</a:t>
            </a:r>
            <a:endParaRPr lang="en-US" dirty="0"/>
          </a:p>
          <a:p>
            <a:pPr lvl="1"/>
            <a:r>
              <a:rPr lang="en-US" dirty="0" smtClean="0"/>
              <a:t>Action: Marcello (QCE) to send proposal to the mail list</a:t>
            </a:r>
          </a:p>
        </p:txBody>
      </p:sp>
    </p:spTree>
    <p:extLst>
      <p:ext uri="{BB962C8B-B14F-4D97-AF65-F5344CB8AC3E}">
        <p14:creationId xmlns:p14="http://schemas.microsoft.com/office/powerpoint/2010/main" val="22202413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82945" y="1860731"/>
            <a:ext cx="4680614" cy="1089529"/>
          </a:xfrm>
        </p:spPr>
        <p:txBody>
          <a:bodyPr/>
          <a:lstStyle/>
          <a:p>
            <a:r>
              <a:rPr lang="en-US" dirty="0" smtClean="0"/>
              <a:t>Notes from 14.12 Post Mortem</a:t>
            </a:r>
            <a:endParaRPr lang="en-US" dirty="0"/>
          </a:p>
        </p:txBody>
      </p:sp>
    </p:spTree>
    <p:extLst>
      <p:ext uri="{BB962C8B-B14F-4D97-AF65-F5344CB8AC3E}">
        <p14:creationId xmlns:p14="http://schemas.microsoft.com/office/powerpoint/2010/main" val="18234180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0" y="22168"/>
            <a:ext cx="11238089" cy="1007179"/>
          </a:xfrm>
        </p:spPr>
        <p:txBody>
          <a:bodyPr/>
          <a:lstStyle/>
          <a:p>
            <a:r>
              <a:rPr lang="en-US" dirty="0" smtClean="0"/>
              <a:t>14.12 Post Mortem Improvement Items (1/3)</a:t>
            </a:r>
            <a:endParaRPr lang="en-US" dirty="0"/>
          </a:p>
        </p:txBody>
      </p:sp>
      <p:sp>
        <p:nvSpPr>
          <p:cNvPr id="3" name="Content Placeholder 2"/>
          <p:cNvSpPr>
            <a:spLocks noGrp="1"/>
          </p:cNvSpPr>
          <p:nvPr>
            <p:ph idx="1"/>
          </p:nvPr>
        </p:nvSpPr>
        <p:spPr>
          <a:xfrm>
            <a:off x="449871" y="1029347"/>
            <a:ext cx="11238089" cy="5432256"/>
          </a:xfrm>
        </p:spPr>
        <p:txBody>
          <a:bodyPr/>
          <a:lstStyle/>
          <a:p>
            <a:r>
              <a:rPr lang="en-US" dirty="0" smtClean="0"/>
              <a:t>Aligning date &amp; the end game (lockdown) schedule of AllJoyn releases with release schedule of the contributing member companies if it happens to be in close proximity of AllJoyn release</a:t>
            </a:r>
          </a:p>
          <a:p>
            <a:pPr lvl="1"/>
            <a:r>
              <a:rPr lang="en-US" b="1" dirty="0" smtClean="0"/>
              <a:t>Action</a:t>
            </a:r>
            <a:r>
              <a:rPr lang="en-US" dirty="0" smtClean="0"/>
              <a:t>: Arvind to send proposal to Core WG mail list</a:t>
            </a:r>
          </a:p>
          <a:p>
            <a:r>
              <a:rPr lang="en-US" dirty="0" smtClean="0"/>
              <a:t>Consistent and enforced definition/bar for code freeze</a:t>
            </a:r>
          </a:p>
          <a:p>
            <a:pPr lvl="1"/>
            <a:r>
              <a:rPr lang="en-US" dirty="0" smtClean="0"/>
              <a:t>Need crisp definitions for "incremental bug bars“ (normal, tell, ask)</a:t>
            </a:r>
          </a:p>
          <a:p>
            <a:pPr lvl="1"/>
            <a:r>
              <a:rPr lang="en-US" dirty="0" smtClean="0"/>
              <a:t>Need approval granularity (approval on merge) </a:t>
            </a:r>
          </a:p>
          <a:p>
            <a:pPr lvl="1"/>
            <a:r>
              <a:rPr lang="en-US" dirty="0" smtClean="0"/>
              <a:t>Need process for how to deal with large last-minute changes</a:t>
            </a:r>
          </a:p>
          <a:p>
            <a:pPr lvl="2"/>
            <a:r>
              <a:rPr lang="en-US" dirty="0" smtClean="0"/>
              <a:t>Suggestion – only high priority issues “ask” are added one week before release</a:t>
            </a:r>
          </a:p>
          <a:p>
            <a:pPr lvl="1"/>
            <a:r>
              <a:rPr lang="en-US" b="1" dirty="0" smtClean="0"/>
              <a:t>Action</a:t>
            </a:r>
            <a:r>
              <a:rPr lang="en-US" dirty="0" smtClean="0"/>
              <a:t>: </a:t>
            </a:r>
          </a:p>
          <a:p>
            <a:pPr lvl="2"/>
            <a:r>
              <a:rPr lang="en-US" dirty="0" smtClean="0"/>
              <a:t>Marcello to send current milestone definition to Core WG mail list</a:t>
            </a:r>
          </a:p>
          <a:p>
            <a:pPr lvl="2"/>
            <a:r>
              <a:rPr lang="en-US" dirty="0" smtClean="0"/>
              <a:t>Gavin to send proposal to Core WG mail list based on Marcello’s email</a:t>
            </a:r>
          </a:p>
          <a:p>
            <a:r>
              <a:rPr lang="en-US" dirty="0" smtClean="0"/>
              <a:t>Need </a:t>
            </a:r>
            <a:r>
              <a:rPr lang="en-US" dirty="0"/>
              <a:t>processes for breaking </a:t>
            </a:r>
            <a:r>
              <a:rPr lang="en-US" dirty="0" smtClean="0"/>
              <a:t>changes</a:t>
            </a:r>
          </a:p>
          <a:p>
            <a:pPr lvl="1"/>
            <a:r>
              <a:rPr lang="en-US" dirty="0" smtClean="0"/>
              <a:t>Regarding protocol, API syntax, behavior</a:t>
            </a:r>
          </a:p>
          <a:p>
            <a:pPr lvl="1"/>
            <a:r>
              <a:rPr lang="en-US" dirty="0" smtClean="0"/>
              <a:t>Mitigation: Proposed changes should be advertised</a:t>
            </a:r>
          </a:p>
          <a:p>
            <a:pPr lvl="1"/>
            <a:r>
              <a:rPr lang="en-US" b="1" dirty="0" smtClean="0"/>
              <a:t>Action</a:t>
            </a:r>
            <a:r>
              <a:rPr lang="en-US" dirty="0" smtClean="0"/>
              <a:t>: Chris to add the process to this to the existing process draft</a:t>
            </a:r>
          </a:p>
        </p:txBody>
      </p:sp>
    </p:spTree>
    <p:extLst>
      <p:ext uri="{BB962C8B-B14F-4D97-AF65-F5344CB8AC3E}">
        <p14:creationId xmlns:p14="http://schemas.microsoft.com/office/powerpoint/2010/main" val="1266222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404037"/>
            <a:ext cx="11238089" cy="1007179"/>
          </a:xfrm>
        </p:spPr>
        <p:txBody>
          <a:bodyPr/>
          <a:lstStyle/>
          <a:p>
            <a:r>
              <a:rPr lang="en-US" dirty="0" smtClean="0"/>
              <a:t>14.12 Post Mortem Improvement Items (2/3)</a:t>
            </a:r>
            <a:endParaRPr lang="en-US" dirty="0"/>
          </a:p>
        </p:txBody>
      </p:sp>
      <p:sp>
        <p:nvSpPr>
          <p:cNvPr id="3" name="Content Placeholder 2"/>
          <p:cNvSpPr>
            <a:spLocks noGrp="1"/>
          </p:cNvSpPr>
          <p:nvPr>
            <p:ph idx="1"/>
          </p:nvPr>
        </p:nvSpPr>
        <p:spPr>
          <a:xfrm>
            <a:off x="449871" y="510755"/>
            <a:ext cx="11238089" cy="6571030"/>
          </a:xfrm>
        </p:spPr>
        <p:txBody>
          <a:bodyPr/>
          <a:lstStyle/>
          <a:p>
            <a:r>
              <a:rPr lang="en-US" dirty="0" smtClean="0"/>
              <a:t>Need </a:t>
            </a:r>
            <a:r>
              <a:rPr lang="en-US" dirty="0"/>
              <a:t>agenda and slides 48 hours ahead of core WG meetings </a:t>
            </a:r>
            <a:endParaRPr lang="en-US" dirty="0" smtClean="0"/>
          </a:p>
          <a:p>
            <a:pPr lvl="1"/>
            <a:r>
              <a:rPr lang="en-US" dirty="0" smtClean="0"/>
              <a:t>Best effort to send slides by COB Friday</a:t>
            </a:r>
          </a:p>
          <a:p>
            <a:r>
              <a:rPr lang="en-US" dirty="0" smtClean="0"/>
              <a:t>Need notes from core WG meetings sent more consistently</a:t>
            </a:r>
          </a:p>
          <a:p>
            <a:pPr lvl="1"/>
            <a:r>
              <a:rPr lang="en-US" dirty="0" smtClean="0"/>
              <a:t>Note: Linux foundation unable to assist</a:t>
            </a:r>
          </a:p>
          <a:p>
            <a:pPr lvl="1"/>
            <a:r>
              <a:rPr lang="en-US" b="1" dirty="0" smtClean="0"/>
              <a:t>Action</a:t>
            </a:r>
            <a:r>
              <a:rPr lang="en-US" dirty="0" smtClean="0"/>
              <a:t>: Gavin to see if someone from Microsoft can assist</a:t>
            </a:r>
          </a:p>
          <a:p>
            <a:r>
              <a:rPr lang="en-US" dirty="0" smtClean="0"/>
              <a:t>For TSC: PR coordination for releases</a:t>
            </a:r>
          </a:p>
          <a:p>
            <a:pPr lvl="1"/>
            <a:r>
              <a:rPr lang="en-US" dirty="0" smtClean="0"/>
              <a:t>More an issue for marketing committee</a:t>
            </a:r>
          </a:p>
          <a:p>
            <a:pPr lvl="1"/>
            <a:r>
              <a:rPr lang="en-US" b="1" dirty="0" smtClean="0"/>
              <a:t>Action</a:t>
            </a:r>
            <a:r>
              <a:rPr lang="en-US" dirty="0" smtClean="0"/>
              <a:t>: Chris to discuss this with Phili</a:t>
            </a:r>
            <a:r>
              <a:rPr lang="en-US" dirty="0"/>
              <a:t>p</a:t>
            </a:r>
            <a:endParaRPr lang="en-US" dirty="0" smtClean="0"/>
          </a:p>
          <a:p>
            <a:r>
              <a:rPr lang="en-US" dirty="0" smtClean="0"/>
              <a:t>Engage </a:t>
            </a:r>
            <a:r>
              <a:rPr lang="en-US" dirty="0"/>
              <a:t>system test during feature </a:t>
            </a:r>
            <a:r>
              <a:rPr lang="en-US" dirty="0" smtClean="0"/>
              <a:t>testing</a:t>
            </a:r>
          </a:p>
          <a:p>
            <a:pPr lvl="1"/>
            <a:r>
              <a:rPr lang="en-US" dirty="0" smtClean="0"/>
              <a:t>More members conducting system test is preferred</a:t>
            </a:r>
            <a:endParaRPr lang="en-US" dirty="0"/>
          </a:p>
          <a:p>
            <a:r>
              <a:rPr lang="en-US" dirty="0" smtClean="0"/>
              <a:t>Testing needs to be better distributed across members</a:t>
            </a:r>
          </a:p>
          <a:p>
            <a:r>
              <a:rPr lang="en-US" dirty="0" smtClean="0"/>
              <a:t>E2E testing is needed</a:t>
            </a:r>
          </a:p>
          <a:p>
            <a:pPr lvl="1"/>
            <a:r>
              <a:rPr lang="en-US" b="1" dirty="0" smtClean="0"/>
              <a:t>Action</a:t>
            </a:r>
            <a:r>
              <a:rPr lang="en-US" dirty="0" smtClean="0"/>
              <a:t>: David and Arvind will make a proposal</a:t>
            </a:r>
          </a:p>
          <a:p>
            <a:r>
              <a:rPr lang="en-US" dirty="0" smtClean="0"/>
              <a:t>More frequently merge feature branches so that deltas can be kept to a reasonable minimum</a:t>
            </a:r>
          </a:p>
          <a:p>
            <a:pPr lvl="1"/>
            <a:r>
              <a:rPr lang="en-US" b="1" dirty="0" smtClean="0"/>
              <a:t>Action</a:t>
            </a:r>
            <a:r>
              <a:rPr lang="en-US" dirty="0" smtClean="0"/>
              <a:t>: Chris to add process to the Wiki process draft</a:t>
            </a:r>
          </a:p>
          <a:p>
            <a:endParaRPr lang="en-US" dirty="0" smtClean="0"/>
          </a:p>
        </p:txBody>
      </p:sp>
    </p:spTree>
    <p:extLst>
      <p:ext uri="{BB962C8B-B14F-4D97-AF65-F5344CB8AC3E}">
        <p14:creationId xmlns:p14="http://schemas.microsoft.com/office/powerpoint/2010/main" val="1672460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14.12 Post Mortem Improvement Items (3/3)</a:t>
            </a:r>
            <a:endParaRPr lang="en-US" dirty="0"/>
          </a:p>
        </p:txBody>
      </p:sp>
      <p:sp>
        <p:nvSpPr>
          <p:cNvPr id="3" name="Content Placeholder 2"/>
          <p:cNvSpPr>
            <a:spLocks noGrp="1"/>
          </p:cNvSpPr>
          <p:nvPr>
            <p:ph idx="1"/>
          </p:nvPr>
        </p:nvSpPr>
        <p:spPr>
          <a:xfrm>
            <a:off x="457200" y="1302489"/>
            <a:ext cx="11238089" cy="4693593"/>
          </a:xfrm>
        </p:spPr>
        <p:txBody>
          <a:bodyPr/>
          <a:lstStyle/>
          <a:p>
            <a:r>
              <a:rPr lang="en-US" dirty="0" smtClean="0"/>
              <a:t>May </a:t>
            </a:r>
            <a:r>
              <a:rPr lang="en-US" dirty="0"/>
              <a:t>need more frequent but shorter Core WG meetings</a:t>
            </a:r>
          </a:p>
          <a:p>
            <a:pPr lvl="1"/>
            <a:r>
              <a:rPr lang="en-US" dirty="0"/>
              <a:t>WG meeting immediately following triage meeting for 30 </a:t>
            </a:r>
            <a:r>
              <a:rPr lang="en-US" dirty="0" smtClean="0"/>
              <a:t>minutes</a:t>
            </a:r>
          </a:p>
          <a:p>
            <a:pPr lvl="1"/>
            <a:r>
              <a:rPr lang="en-US" b="1" dirty="0" smtClean="0"/>
              <a:t>Action</a:t>
            </a:r>
            <a:r>
              <a:rPr lang="en-US" dirty="0" smtClean="0"/>
              <a:t>: Chris to change Core WG status meetings to 30 minutes after the Thursday triage</a:t>
            </a:r>
            <a:endParaRPr lang="en-US" dirty="0"/>
          </a:p>
          <a:p>
            <a:r>
              <a:rPr lang="en-US" dirty="0" smtClean="0"/>
              <a:t>Increase frequency of triage meetings earlier in the process</a:t>
            </a:r>
          </a:p>
          <a:p>
            <a:pPr lvl="1"/>
            <a:r>
              <a:rPr lang="en-US" b="1" dirty="0" smtClean="0"/>
              <a:t>Action</a:t>
            </a:r>
            <a:r>
              <a:rPr lang="en-US" dirty="0" smtClean="0"/>
              <a:t>: Chris to set up biweekly triage 2 weeks prior to branch date</a:t>
            </a:r>
          </a:p>
          <a:p>
            <a:pPr lvl="2"/>
            <a:r>
              <a:rPr lang="en-US" dirty="0" smtClean="0"/>
              <a:t>For 15.04 it will begin week of March 9</a:t>
            </a:r>
          </a:p>
          <a:p>
            <a:r>
              <a:rPr lang="en-US" dirty="0" smtClean="0"/>
              <a:t>Define JIRA severity vs. priority process</a:t>
            </a:r>
          </a:p>
          <a:p>
            <a:pPr lvl="1"/>
            <a:r>
              <a:rPr lang="en-US" b="1" dirty="0" smtClean="0"/>
              <a:t>Action</a:t>
            </a:r>
            <a:r>
              <a:rPr lang="en-US" dirty="0" smtClean="0"/>
              <a:t>: David &amp; Arvind to set up discussions to craft proposal</a:t>
            </a:r>
          </a:p>
          <a:p>
            <a:r>
              <a:rPr lang="en-US" dirty="0" smtClean="0"/>
              <a:t>To be discussed at next meeting</a:t>
            </a:r>
          </a:p>
          <a:p>
            <a:pPr lvl="1"/>
            <a:r>
              <a:rPr lang="en-US" dirty="0" smtClean="0"/>
              <a:t>JIRA label to identify contributing organization taking ownership of the item</a:t>
            </a:r>
          </a:p>
          <a:p>
            <a:pPr lvl="1"/>
            <a:r>
              <a:rPr lang="en-US" dirty="0" smtClean="0"/>
              <a:t>Need process for managing the platform matrix</a:t>
            </a:r>
          </a:p>
          <a:p>
            <a:pPr lvl="1"/>
            <a:r>
              <a:rPr lang="en-US" dirty="0" smtClean="0"/>
              <a:t>Revisit code style guidelines, rules, and enforcement</a:t>
            </a:r>
          </a:p>
        </p:txBody>
      </p:sp>
    </p:spTree>
    <p:extLst>
      <p:ext uri="{BB962C8B-B14F-4D97-AF65-F5344CB8AC3E}">
        <p14:creationId xmlns:p14="http://schemas.microsoft.com/office/powerpoint/2010/main" val="2357835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txBox="1">
            <a:spLocks/>
          </p:cNvSpPr>
          <p:nvPr/>
        </p:nvSpPr>
        <p:spPr bwMode="gray">
          <a:xfrm>
            <a:off x="457199" y="759562"/>
            <a:ext cx="11218482" cy="1923604"/>
          </a:xfrm>
          <a:prstGeom prst="rect">
            <a:avLst/>
          </a:prstGeom>
        </p:spPr>
        <p:txBody>
          <a:bodyPr vert="horz" lIns="45720" tIns="45720" rIns="45720" bIns="45720" rtlCol="0">
            <a:sp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dirty="0" smtClean="0"/>
              <a:t>Major features (Committed for the release)</a:t>
            </a:r>
          </a:p>
          <a:p>
            <a:pPr lvl="1"/>
            <a:r>
              <a:rPr lang="en-US" dirty="0" smtClean="0"/>
              <a:t>AJCORE-1393 Security 2.0 (MSFT, QEO, QCE)</a:t>
            </a:r>
          </a:p>
          <a:p>
            <a:pPr lvl="1"/>
            <a:r>
              <a:rPr lang="en-US" dirty="0" smtClean="0"/>
              <a:t>AJCORE-1686 Commercialize UDP Transport for TC &lt;-&gt; RN connections (QCE)</a:t>
            </a:r>
          </a:p>
          <a:p>
            <a:r>
              <a:rPr lang="en-US" dirty="0" smtClean="0"/>
              <a:t>Full list of features</a:t>
            </a:r>
          </a:p>
          <a:p>
            <a:pPr lvl="1"/>
            <a:r>
              <a:rPr lang="en-US" dirty="0" smtClean="0">
                <a:hlinkClick r:id="rId2"/>
              </a:rPr>
              <a:t>https://jira.allseenalliance.org/issues/?filter=11411</a:t>
            </a:r>
            <a:r>
              <a:rPr lang="en-US" dirty="0" smtClean="0"/>
              <a:t> </a:t>
            </a:r>
          </a:p>
        </p:txBody>
      </p:sp>
      <p:sp>
        <p:nvSpPr>
          <p:cNvPr id="6" name="Title 3"/>
          <p:cNvSpPr txBox="1">
            <a:spLocks/>
          </p:cNvSpPr>
          <p:nvPr/>
        </p:nvSpPr>
        <p:spPr bwMode="gray">
          <a:xfrm>
            <a:off x="457200" y="-247617"/>
            <a:ext cx="11238089" cy="1007179"/>
          </a:xfrm>
          <a:prstGeom prst="rect">
            <a:avLst/>
          </a:prstGeom>
        </p:spPr>
        <p:txBody>
          <a:bodyPr vert="horz" lIns="45720" tIns="45720" rIns="45720" bIns="45720" rtlCol="0" anchor="b" anchorCtr="0">
            <a:noAutofit/>
          </a:bodyPr>
          <a:lst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a:lstStyle>
          <a:p>
            <a:r>
              <a:rPr lang="en-US" smtClean="0"/>
              <a:t>Features</a:t>
            </a:r>
            <a:endParaRPr lang="en-US" dirty="0"/>
          </a:p>
        </p:txBody>
      </p:sp>
    </p:spTree>
    <p:extLst>
      <p:ext uri="{BB962C8B-B14F-4D97-AF65-F5344CB8AC3E}">
        <p14:creationId xmlns:p14="http://schemas.microsoft.com/office/powerpoint/2010/main" val="32822947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49872" y="171024"/>
            <a:ext cx="11238089" cy="1007179"/>
          </a:xfrm>
        </p:spPr>
        <p:txBody>
          <a:bodyPr/>
          <a:lstStyle/>
          <a:p>
            <a:r>
              <a:rPr lang="en-US" dirty="0" smtClean="0"/>
              <a:t>Antitrust Compliance Notice</a:t>
            </a:r>
            <a:endParaRPr lang="en-US" dirty="0"/>
          </a:p>
        </p:txBody>
      </p:sp>
      <p:sp>
        <p:nvSpPr>
          <p:cNvPr id="8" name="Text Placeholder 2"/>
          <p:cNvSpPr txBox="1">
            <a:spLocks/>
          </p:cNvSpPr>
          <p:nvPr/>
        </p:nvSpPr>
        <p:spPr>
          <a:xfrm>
            <a:off x="457200" y="1600200"/>
            <a:ext cx="11218482" cy="4475163"/>
          </a:xfrm>
          <a:prstGeom prst="rect">
            <a:avLst/>
          </a:prstGeom>
        </p:spPr>
        <p:txBody>
          <a:bodyPr>
            <a:norm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sz="1800" dirty="0" smtClean="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smtClean="0"/>
          </a:p>
          <a:p>
            <a:r>
              <a:rPr lang="en-US" sz="1800" dirty="0" smtClean="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Gesmer or Andrew Updegrove, of the firm of Gesmer Updegrove LLP, which provides legal counsel to AllSeen Alliance.</a:t>
            </a:r>
          </a:p>
          <a:p>
            <a:endParaRPr lang="en-US" sz="1800" dirty="0"/>
          </a:p>
        </p:txBody>
      </p:sp>
    </p:spTree>
    <p:extLst>
      <p:ext uri="{BB962C8B-B14F-4D97-AF65-F5344CB8AC3E}">
        <p14:creationId xmlns:p14="http://schemas.microsoft.com/office/powerpoint/2010/main" val="27539057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852" y="3199097"/>
            <a:ext cx="7866519" cy="2908489"/>
          </a:xfrm>
        </p:spPr>
        <p:txBody>
          <a:bodyPr/>
          <a:lstStyle/>
          <a:p>
            <a:r>
              <a:rPr lang="en-US" dirty="0"/>
              <a:t>Patch release status</a:t>
            </a:r>
          </a:p>
          <a:p>
            <a:r>
              <a:rPr lang="en-US" dirty="0" smtClean="0"/>
              <a:t>Status </a:t>
            </a:r>
            <a:r>
              <a:rPr lang="en-US" dirty="0"/>
              <a:t>of security </a:t>
            </a:r>
          </a:p>
          <a:p>
            <a:r>
              <a:rPr lang="en-US" dirty="0" smtClean="0"/>
              <a:t>QA </a:t>
            </a:r>
            <a:r>
              <a:rPr lang="en-US" dirty="0"/>
              <a:t>+1</a:t>
            </a:r>
          </a:p>
          <a:p>
            <a:r>
              <a:rPr lang="en-US" dirty="0" smtClean="0"/>
              <a:t>Review </a:t>
            </a:r>
            <a:r>
              <a:rPr lang="en-US" dirty="0" smtClean="0"/>
              <a:t>Action Items</a:t>
            </a:r>
          </a:p>
          <a:p>
            <a:r>
              <a:rPr lang="en-US" dirty="0" smtClean="0"/>
              <a:t>Post Mortem action items</a:t>
            </a:r>
          </a:p>
          <a:p>
            <a:pPr lvl="1"/>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15368566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1089529"/>
          </a:xfrm>
        </p:spPr>
        <p:txBody>
          <a:bodyPr/>
          <a:lstStyle/>
          <a:p>
            <a:r>
              <a:rPr lang="en-US" dirty="0" smtClean="0"/>
              <a:t>Patch Release Status</a:t>
            </a:r>
            <a:endParaRPr lang="en-US" dirty="0"/>
          </a:p>
        </p:txBody>
      </p:sp>
    </p:spTree>
    <p:extLst>
      <p:ext uri="{BB962C8B-B14F-4D97-AF65-F5344CB8AC3E}">
        <p14:creationId xmlns:p14="http://schemas.microsoft.com/office/powerpoint/2010/main" val="11965799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 release status</a:t>
            </a:r>
            <a:br>
              <a:rPr lang="en-US" dirty="0"/>
            </a:br>
            <a:endParaRPr lang="en-US" dirty="0"/>
          </a:p>
        </p:txBody>
      </p:sp>
      <p:sp>
        <p:nvSpPr>
          <p:cNvPr id="3" name="Text Placeholder 2"/>
          <p:cNvSpPr>
            <a:spLocks noGrp="1"/>
          </p:cNvSpPr>
          <p:nvPr>
            <p:ph type="body" sz="quarter" idx="11"/>
          </p:nvPr>
        </p:nvSpPr>
        <p:spPr>
          <a:xfrm>
            <a:off x="457200" y="1600200"/>
            <a:ext cx="11218482" cy="3062377"/>
          </a:xfrm>
        </p:spPr>
        <p:txBody>
          <a:bodyPr/>
          <a:lstStyle/>
          <a:p>
            <a:r>
              <a:rPr lang="en-US" dirty="0" smtClean="0"/>
              <a:t>No </a:t>
            </a:r>
            <a:r>
              <a:rPr lang="en-US" dirty="0"/>
              <a:t>issues forcing a release</a:t>
            </a:r>
          </a:p>
          <a:p>
            <a:r>
              <a:rPr lang="en-US" dirty="0" smtClean="0"/>
              <a:t>Many </a:t>
            </a:r>
            <a:r>
              <a:rPr lang="en-US" dirty="0"/>
              <a:t>items identified for release</a:t>
            </a:r>
          </a:p>
          <a:p>
            <a:r>
              <a:rPr lang="en-US" dirty="0" smtClean="0"/>
              <a:t>Proposal</a:t>
            </a:r>
            <a:r>
              <a:rPr lang="en-US" dirty="0"/>
              <a:t>:  15.09a patch release on Nov </a:t>
            </a:r>
            <a:r>
              <a:rPr lang="en-US" dirty="0" smtClean="0"/>
              <a:t>19</a:t>
            </a:r>
          </a:p>
          <a:p>
            <a:pPr lvl="1"/>
            <a:r>
              <a:rPr lang="en-US" dirty="0" smtClean="0"/>
              <a:t>SC and TC</a:t>
            </a:r>
          </a:p>
          <a:p>
            <a:pPr lvl="1"/>
            <a:r>
              <a:rPr lang="en-US" dirty="0" smtClean="0"/>
              <a:t>Addition of Sec 2.0 items to be discussed in next section</a:t>
            </a:r>
          </a:p>
          <a:p>
            <a:pPr lvl="1"/>
            <a:r>
              <a:rPr lang="en-US" dirty="0" smtClean="0"/>
              <a:t>LF staff would be in company all hands that week</a:t>
            </a:r>
          </a:p>
          <a:p>
            <a:pPr lvl="1"/>
            <a:r>
              <a:rPr lang="en-US" dirty="0" smtClean="0"/>
              <a:t>LF and MSFT request Nov 12</a:t>
            </a:r>
          </a:p>
          <a:p>
            <a:pPr lvl="2"/>
            <a:endParaRPr lang="en-US" dirty="0"/>
          </a:p>
        </p:txBody>
      </p:sp>
    </p:spTree>
    <p:extLst>
      <p:ext uri="{BB962C8B-B14F-4D97-AF65-F5344CB8AC3E}">
        <p14:creationId xmlns:p14="http://schemas.microsoft.com/office/powerpoint/2010/main" val="17763564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Security Status</a:t>
            </a:r>
            <a:endParaRPr lang="en-US" dirty="0"/>
          </a:p>
        </p:txBody>
      </p:sp>
    </p:spTree>
    <p:extLst>
      <p:ext uri="{BB962C8B-B14F-4D97-AF65-F5344CB8AC3E}">
        <p14:creationId xmlns:p14="http://schemas.microsoft.com/office/powerpoint/2010/main" val="11453803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231312"/>
            <a:ext cx="11238089" cy="1007179"/>
          </a:xfrm>
        </p:spPr>
        <p:txBody>
          <a:bodyPr/>
          <a:lstStyle/>
          <a:p>
            <a:r>
              <a:rPr lang="en-US" dirty="0" smtClean="0"/>
              <a:t>Security Status</a:t>
            </a:r>
            <a:endParaRPr lang="en-US" dirty="0"/>
          </a:p>
        </p:txBody>
      </p:sp>
      <p:sp>
        <p:nvSpPr>
          <p:cNvPr id="3" name="Text Placeholder 2"/>
          <p:cNvSpPr>
            <a:spLocks noGrp="1"/>
          </p:cNvSpPr>
          <p:nvPr>
            <p:ph type="body" sz="quarter" idx="11"/>
          </p:nvPr>
        </p:nvSpPr>
        <p:spPr>
          <a:xfrm>
            <a:off x="469479" y="811070"/>
            <a:ext cx="11218482" cy="5632311"/>
          </a:xfrm>
        </p:spPr>
        <p:txBody>
          <a:bodyPr/>
          <a:lstStyle/>
          <a:p>
            <a:r>
              <a:rPr lang="en-US" dirty="0" smtClean="0"/>
              <a:t>Tickets</a:t>
            </a:r>
          </a:p>
          <a:p>
            <a:pPr lvl="1"/>
            <a:r>
              <a:rPr lang="en-US" dirty="0" smtClean="0"/>
              <a:t>12 total</a:t>
            </a:r>
          </a:p>
          <a:p>
            <a:pPr lvl="2"/>
            <a:r>
              <a:rPr lang="en-US" dirty="0">
                <a:hlinkClick r:id="rId2"/>
              </a:rPr>
              <a:t>https://jira.allseenalliance.org/issues/?</a:t>
            </a:r>
            <a:r>
              <a:rPr lang="en-US" dirty="0" smtClean="0">
                <a:hlinkClick r:id="rId2"/>
              </a:rPr>
              <a:t>jql=labels%20%3D%20Sec2.0_Patch%20ORDER%20BY%20status%20DESC</a:t>
            </a:r>
            <a:r>
              <a:rPr lang="en-US" dirty="0" smtClean="0"/>
              <a:t> </a:t>
            </a:r>
          </a:p>
          <a:p>
            <a:pPr lvl="1"/>
            <a:r>
              <a:rPr lang="en-US" dirty="0" smtClean="0"/>
              <a:t>5 open</a:t>
            </a:r>
          </a:p>
          <a:p>
            <a:pPr lvl="2"/>
            <a:r>
              <a:rPr lang="en-US" dirty="0" smtClean="0"/>
              <a:t>3 unassigned – Should we punt?</a:t>
            </a:r>
          </a:p>
          <a:p>
            <a:pPr lvl="1"/>
            <a:r>
              <a:rPr lang="en-US" dirty="0" smtClean="0"/>
              <a:t>1 in progress</a:t>
            </a:r>
            <a:endParaRPr lang="en-US" dirty="0"/>
          </a:p>
          <a:p>
            <a:r>
              <a:rPr lang="en-US" dirty="0" smtClean="0"/>
              <a:t>Status </a:t>
            </a:r>
            <a:r>
              <a:rPr lang="en-US" dirty="0"/>
              <a:t>of unit </a:t>
            </a:r>
            <a:r>
              <a:rPr lang="en-US" dirty="0" smtClean="0"/>
              <a:t>tests</a:t>
            </a:r>
          </a:p>
          <a:p>
            <a:pPr lvl="1"/>
            <a:r>
              <a:rPr lang="en-US" dirty="0" smtClean="0"/>
              <a:t>SC complete</a:t>
            </a:r>
          </a:p>
          <a:p>
            <a:pPr lvl="1"/>
            <a:r>
              <a:rPr lang="en-US" dirty="0" smtClean="0"/>
              <a:t>TC projected completion Nov 6</a:t>
            </a:r>
            <a:endParaRPr lang="en-US" dirty="0"/>
          </a:p>
          <a:p>
            <a:r>
              <a:rPr lang="en-US" dirty="0" smtClean="0"/>
              <a:t>Proposal</a:t>
            </a:r>
          </a:p>
          <a:p>
            <a:pPr lvl="1"/>
            <a:r>
              <a:rPr lang="en-US" dirty="0" smtClean="0"/>
              <a:t>Merging </a:t>
            </a:r>
            <a:r>
              <a:rPr lang="en-US" dirty="0"/>
              <a:t>Sec 2.0 into release </a:t>
            </a:r>
            <a:r>
              <a:rPr lang="en-US" dirty="0" smtClean="0"/>
              <a:t>branch</a:t>
            </a:r>
          </a:p>
          <a:p>
            <a:pPr lvl="2"/>
            <a:r>
              <a:rPr lang="en-US" dirty="0" smtClean="0"/>
              <a:t>MSFT does not see a need for these fixes in the patch release</a:t>
            </a:r>
          </a:p>
          <a:p>
            <a:pPr lvl="2"/>
            <a:r>
              <a:rPr lang="en-US" dirty="0" smtClean="0"/>
              <a:t>QEO will verify but current belief is that these are not required for the patch release</a:t>
            </a:r>
          </a:p>
          <a:p>
            <a:pPr lvl="2"/>
            <a:r>
              <a:rPr lang="en-US" dirty="0" smtClean="0"/>
              <a:t>Collective thought is that adding these tickets require a full test pass for the patch release</a:t>
            </a:r>
          </a:p>
          <a:p>
            <a:pPr lvl="2"/>
            <a:r>
              <a:rPr lang="en-US" dirty="0" smtClean="0"/>
              <a:t>Will revisit next week for final decision</a:t>
            </a:r>
            <a:endParaRPr lang="en-US" dirty="0"/>
          </a:p>
        </p:txBody>
      </p:sp>
    </p:spTree>
    <p:extLst>
      <p:ext uri="{BB962C8B-B14F-4D97-AF65-F5344CB8AC3E}">
        <p14:creationId xmlns:p14="http://schemas.microsoft.com/office/powerpoint/2010/main" val="13569285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a:t>QA +1</a:t>
            </a:r>
          </a:p>
        </p:txBody>
      </p:sp>
    </p:spTree>
    <p:extLst>
      <p:ext uri="{BB962C8B-B14F-4D97-AF65-F5344CB8AC3E}">
        <p14:creationId xmlns:p14="http://schemas.microsoft.com/office/powerpoint/2010/main" val="3110325024"/>
      </p:ext>
    </p:extLst>
  </p:cSld>
  <p:clrMapOvr>
    <a:masterClrMapping/>
  </p:clrMapOvr>
  <p:transition>
    <p:fade/>
  </p:transition>
</p:sld>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29107</TotalTime>
  <Words>1441</Words>
  <Application>Microsoft Office PowerPoint</Application>
  <PresentationFormat>Custom</PresentationFormat>
  <Paragraphs>199</Paragraphs>
  <Slides>25</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AllSeen Alliance 16x9</vt:lpstr>
      <vt:lpstr>Core Working Group</vt:lpstr>
      <vt:lpstr>PowerPoint Presentation</vt:lpstr>
      <vt:lpstr>Antitrust Compliance Notice</vt:lpstr>
      <vt:lpstr>Agenda</vt:lpstr>
      <vt:lpstr>Patch Release Status</vt:lpstr>
      <vt:lpstr>Patch release status </vt:lpstr>
      <vt:lpstr>Security Status</vt:lpstr>
      <vt:lpstr>Security Status</vt:lpstr>
      <vt:lpstr>QA +1</vt:lpstr>
      <vt:lpstr>QA +1 </vt:lpstr>
      <vt:lpstr>Action Items</vt:lpstr>
      <vt:lpstr>Action Items</vt:lpstr>
      <vt:lpstr>Post Mortem Action Items</vt:lpstr>
      <vt:lpstr>Post Mortem Action Items</vt:lpstr>
      <vt:lpstr>Discussion</vt:lpstr>
      <vt:lpstr>PowerPoint Presentation</vt:lpstr>
      <vt:lpstr>15.09 Platforms – Release Testing</vt:lpstr>
      <vt:lpstr>15.09 SDKs</vt:lpstr>
      <vt:lpstr>Backup: Supported bindings</vt:lpstr>
      <vt:lpstr>Language bindings discussion 5/7/15</vt:lpstr>
      <vt:lpstr>Notes from 14.12 Post Mortem</vt:lpstr>
      <vt:lpstr>14.12 Post Mortem Improvement Items (1/3)</vt:lpstr>
      <vt:lpstr>14.12 Post Mortem Improvement Items (2/3)</vt:lpstr>
      <vt:lpstr>14.12 Post Mortem Improvement Items (3/3)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Kavas, Chris</cp:lastModifiedBy>
  <cp:revision>608</cp:revision>
  <dcterms:created xsi:type="dcterms:W3CDTF">2013-11-19T20:42:06Z</dcterms:created>
  <dcterms:modified xsi:type="dcterms:W3CDTF">2015-10-29T18:32:51Z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115503683</vt:i4>
  </property>
  <property fmtid="{D5CDD505-2E9C-101B-9397-08002B2CF9AE}" pid="3" name="_NewReviewCycle">
    <vt:lpwstr/>
  </property>
  <property fmtid="{D5CDD505-2E9C-101B-9397-08002B2CF9AE}" pid="4" name="_EmailSubject">
    <vt:lpwstr>Core WG status slides for 2-12-15</vt:lpwstr>
  </property>
  <property fmtid="{D5CDD505-2E9C-101B-9397-08002B2CF9AE}" pid="5" name="_AuthorEmail">
    <vt:lpwstr>ckavas@qce.qualcomm.com</vt:lpwstr>
  </property>
  <property fmtid="{D5CDD505-2E9C-101B-9397-08002B2CF9AE}" pid="6" name="_AuthorEmailDisplayName">
    <vt:lpwstr>Kavas, Chris</vt:lpwstr>
  </property>
  <property fmtid="{D5CDD505-2E9C-101B-9397-08002B2CF9AE}" pid="7" name="_PreviousAdHocReviewCycleID">
    <vt:i4>2068878200</vt:i4>
  </property>
</Properties>
</file>