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9" r:id="rId2"/>
    <p:sldId id="290" r:id="rId3"/>
    <p:sldId id="289" r:id="rId4"/>
    <p:sldId id="260" r:id="rId5"/>
    <p:sldId id="321" r:id="rId6"/>
    <p:sldId id="343" r:id="rId7"/>
    <p:sldId id="331" r:id="rId8"/>
    <p:sldId id="344" r:id="rId9"/>
    <p:sldId id="345" r:id="rId10"/>
    <p:sldId id="346" r:id="rId11"/>
    <p:sldId id="347" r:id="rId12"/>
    <p:sldId id="348" r:id="rId13"/>
    <p:sldId id="349" r:id="rId14"/>
    <p:sldId id="350" r:id="rId15"/>
    <p:sldId id="351" r:id="rId16"/>
    <p:sldId id="320" r:id="rId17"/>
    <p:sldId id="313" r:id="rId18"/>
    <p:sldId id="316" r:id="rId19"/>
    <p:sldId id="317" r:id="rId20"/>
    <p:sldId id="324" r:id="rId21"/>
    <p:sldId id="285" r:id="rId22"/>
    <p:sldId id="311" r:id="rId23"/>
    <p:sldId id="314" r:id="rId24"/>
    <p:sldId id="309" r:id="rId25"/>
    <p:sldId id="304" r:id="rId26"/>
    <p:sldId id="302" r:id="rId27"/>
    <p:sldId id="295" r:id="rId28"/>
    <p:sldId id="296" r:id="rId29"/>
    <p:sldId id="297" r:id="rId30"/>
    <p:sldId id="333" r:id="rId31"/>
  </p:sldIdLst>
  <p:sldSz cx="12188825" cy="6858000"/>
  <p:notesSz cx="6858000" cy="9144000"/>
  <p:defaultText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pos="333">
          <p15:clr>
            <a:srgbClr val="A4A3A4"/>
          </p15:clr>
        </p15:guide>
        <p15:guide id="4" pos="73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FAF"/>
    <a:srgbClr val="898989"/>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51" autoAdjust="0"/>
    <p:restoredTop sz="94660"/>
  </p:normalViewPr>
  <p:slideViewPr>
    <p:cSldViewPr snapToGrid="0" snapToObjects="1">
      <p:cViewPr varScale="1">
        <p:scale>
          <a:sx n="79" d="100"/>
          <a:sy n="79" d="100"/>
        </p:scale>
        <p:origin x="528" y="96"/>
      </p:cViewPr>
      <p:guideLst>
        <p:guide orient="horz" pos="2160"/>
        <p:guide pos="3839"/>
        <p:guide pos="333"/>
        <p:guide pos="734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latin typeface="Arial" panose="020B0604020202020204" pitchFamily="34" charset="0"/>
              </a:rPr>
              <a:t>9/17/2015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1C60A67-9ABC-4641-AF9C-03065E87C293}" type="datetimeFigureOut">
              <a:rPr lang="en-US" smtClean="0"/>
              <a:pPr/>
              <a:t>9/17/2015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AB673C98-AB22-224F-88A9-AE7142A5D36E}" type="slidenum">
              <a:rPr lang="en-US" smtClean="0"/>
              <a:pPr/>
              <a:t>‹#›</a:t>
            </a:fld>
            <a:endParaRPr lang="en-US" dirty="0"/>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609468" rtl="0" eaLnBrk="1" latinLnBrk="0" hangingPunct="1">
      <a:defRPr sz="1600" kern="1200">
        <a:solidFill>
          <a:schemeClr val="tx1"/>
        </a:solidFill>
        <a:latin typeface="Arial" panose="020B0604020202020204" pitchFamily="34" charset="0"/>
        <a:ea typeface="+mn-ea"/>
        <a:cs typeface="+mn-cs"/>
      </a:defRPr>
    </a:lvl1pPr>
    <a:lvl2pPr marL="609468" algn="l" defTabSz="609468" rtl="0" eaLnBrk="1" latinLnBrk="0" hangingPunct="1">
      <a:defRPr sz="1600" kern="1200">
        <a:solidFill>
          <a:schemeClr val="tx1"/>
        </a:solidFill>
        <a:latin typeface="Arial" panose="020B0604020202020204" pitchFamily="34" charset="0"/>
        <a:ea typeface="+mn-ea"/>
        <a:cs typeface="+mn-cs"/>
      </a:defRPr>
    </a:lvl2pPr>
    <a:lvl3pPr marL="1218936" algn="l" defTabSz="609468" rtl="0" eaLnBrk="1" latinLnBrk="0" hangingPunct="1">
      <a:defRPr sz="1600" kern="1200">
        <a:solidFill>
          <a:schemeClr val="tx1"/>
        </a:solidFill>
        <a:latin typeface="Arial" panose="020B0604020202020204" pitchFamily="34" charset="0"/>
        <a:ea typeface="+mn-ea"/>
        <a:cs typeface="+mn-cs"/>
      </a:defRPr>
    </a:lvl3pPr>
    <a:lvl4pPr marL="1828404" algn="l" defTabSz="609468" rtl="0" eaLnBrk="1" latinLnBrk="0" hangingPunct="1">
      <a:defRPr sz="1600" kern="1200">
        <a:solidFill>
          <a:schemeClr val="tx1"/>
        </a:solidFill>
        <a:latin typeface="Arial" panose="020B0604020202020204" pitchFamily="34" charset="0"/>
        <a:ea typeface="+mn-ea"/>
        <a:cs typeface="+mn-cs"/>
      </a:defRPr>
    </a:lvl4pPr>
    <a:lvl5pPr marL="2437872" algn="l" defTabSz="609468" rtl="0" eaLnBrk="1" latinLnBrk="0" hangingPunct="1">
      <a:defRPr sz="1600" kern="1200">
        <a:solidFill>
          <a:schemeClr val="tx1"/>
        </a:solidFill>
        <a:latin typeface="Arial" panose="020B0604020202020204" pitchFamily="34" charset="0"/>
        <a:ea typeface="+mn-ea"/>
        <a:cs typeface="+mn-cs"/>
      </a:defRPr>
    </a:lvl5pPr>
    <a:lvl6pPr marL="3047340" algn="l" defTabSz="609468" rtl="0" eaLnBrk="1" latinLnBrk="0" hangingPunct="1">
      <a:defRPr sz="1600" kern="1200">
        <a:solidFill>
          <a:schemeClr val="tx1"/>
        </a:solidFill>
        <a:latin typeface="+mn-lt"/>
        <a:ea typeface="+mn-ea"/>
        <a:cs typeface="+mn-cs"/>
      </a:defRPr>
    </a:lvl6pPr>
    <a:lvl7pPr marL="3656808" algn="l" defTabSz="609468" rtl="0" eaLnBrk="1" latinLnBrk="0" hangingPunct="1">
      <a:defRPr sz="1600" kern="1200">
        <a:solidFill>
          <a:schemeClr val="tx1"/>
        </a:solidFill>
        <a:latin typeface="+mn-lt"/>
        <a:ea typeface="+mn-ea"/>
        <a:cs typeface="+mn-cs"/>
      </a:defRPr>
    </a:lvl7pPr>
    <a:lvl8pPr marL="4266275" algn="l" defTabSz="609468" rtl="0" eaLnBrk="1" latinLnBrk="0" hangingPunct="1">
      <a:defRPr sz="1600" kern="1200">
        <a:solidFill>
          <a:schemeClr val="tx1"/>
        </a:solidFill>
        <a:latin typeface="+mn-lt"/>
        <a:ea typeface="+mn-ea"/>
        <a:cs typeface="+mn-cs"/>
      </a:defRPr>
    </a:lvl8pPr>
    <a:lvl9pPr marL="4875744" algn="l" defTabSz="60946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1</a:t>
            </a:fld>
            <a:endParaRPr lang="en-US" dirty="0"/>
          </a:p>
        </p:txBody>
      </p:sp>
    </p:spTree>
    <p:extLst>
      <p:ext uri="{BB962C8B-B14F-4D97-AF65-F5344CB8AC3E}">
        <p14:creationId xmlns:p14="http://schemas.microsoft.com/office/powerpoint/2010/main" val="92039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21</a:t>
            </a:fld>
            <a:endParaRPr lang="en-US" dirty="0"/>
          </a:p>
        </p:txBody>
      </p:sp>
    </p:spTree>
    <p:extLst>
      <p:ext uri="{BB962C8B-B14F-4D97-AF65-F5344CB8AC3E}">
        <p14:creationId xmlns:p14="http://schemas.microsoft.com/office/powerpoint/2010/main" val="416956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gray">
          <a:xfrm>
            <a:off x="0" y="-48984"/>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2" name="Title 1"/>
          <p:cNvSpPr>
            <a:spLocks noGrp="1"/>
          </p:cNvSpPr>
          <p:nvPr>
            <p:ph type="ctrTitle" hasCustomPrompt="1"/>
          </p:nvPr>
        </p:nvSpPr>
        <p:spPr bwMode="gray">
          <a:xfrm>
            <a:off x="1310324" y="2269190"/>
            <a:ext cx="3687990" cy="969496"/>
          </a:xfrm>
        </p:spPr>
        <p:txBody>
          <a:bodyPr lIns="45720" tIns="45720" rIns="45720" bIns="45720" anchor="ctr" anchorCtr="0">
            <a:spAutoFit/>
          </a:bodyPr>
          <a:lstStyle>
            <a:lvl1pPr>
              <a:defRPr sz="3000">
                <a:solidFill>
                  <a:schemeClr val="tx1"/>
                </a:solidFill>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bwMode="gray">
          <a:xfrm>
            <a:off x="1310326" y="4614362"/>
            <a:ext cx="3687989" cy="400110"/>
          </a:xfrm>
        </p:spPr>
        <p:txBody>
          <a:bodyPr lIns="45720" tIns="45720" rIns="45720" bIns="45720">
            <a:spAutoFit/>
          </a:bodyPr>
          <a:lstStyle>
            <a:lvl1pPr marL="0" indent="0" algn="l">
              <a:buNone/>
              <a:defRPr sz="2000" b="1" baseline="0">
                <a:solidFill>
                  <a:schemeClr val="tx1"/>
                </a:solidFill>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smtClean="0"/>
              <a:t>SPEAKER NAME</a:t>
            </a:r>
            <a:endParaRPr lang="en-US" dirty="0"/>
          </a:p>
        </p:txBody>
      </p:sp>
      <p:sp>
        <p:nvSpPr>
          <p:cNvPr id="26" name="Text Placeholder 25"/>
          <p:cNvSpPr>
            <a:spLocks noGrp="1"/>
          </p:cNvSpPr>
          <p:nvPr>
            <p:ph type="body" sz="quarter" idx="13" hasCustomPrompt="1"/>
          </p:nvPr>
        </p:nvSpPr>
        <p:spPr bwMode="gray">
          <a:xfrm>
            <a:off x="1301499" y="4896192"/>
            <a:ext cx="3696816" cy="400110"/>
          </a:xfrm>
        </p:spPr>
        <p:txBody>
          <a:bodyPr lIns="45720" tIns="45720" rIns="45720" bIns="45720">
            <a:spAutoFit/>
          </a:bodyPr>
          <a:lstStyle>
            <a:lvl1pPr marL="0" indent="0">
              <a:buNone/>
              <a:defRPr sz="2000" baseline="0"/>
            </a:lvl1pPr>
          </a:lstStyle>
          <a:p>
            <a:pPr lvl="0"/>
            <a:r>
              <a:rPr lang="en-US" dirty="0" smtClean="0"/>
              <a:t>Title or date, Company</a:t>
            </a:r>
            <a:endParaRPr lang="en-US" dirty="0"/>
          </a:p>
        </p:txBody>
      </p:sp>
      <p:grpSp>
        <p:nvGrpSpPr>
          <p:cNvPr id="63" name="Group 62"/>
          <p:cNvGrpSpPr/>
          <p:nvPr userDrawn="1"/>
        </p:nvGrpSpPr>
        <p:grpSpPr bwMode="gray">
          <a:xfrm>
            <a:off x="506969" y="1000605"/>
            <a:ext cx="3254574" cy="807360"/>
            <a:chOff x="380326" y="1440427"/>
            <a:chExt cx="2441566" cy="605520"/>
          </a:xfrm>
        </p:grpSpPr>
        <p:sp>
          <p:nvSpPr>
            <p:cNvPr id="34" name="Freeform 1"/>
            <p:cNvSpPr>
              <a:spLocks noChangeArrowheads="1"/>
            </p:cNvSpPr>
            <p:nvPr/>
          </p:nvSpPr>
          <p:spPr bwMode="gray">
            <a:xfrm>
              <a:off x="1031183" y="1440427"/>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1973 h 2307"/>
                <a:gd name="T12" fmla="*/ 584 w 2141"/>
                <a:gd name="T13" fmla="*/ 1973 h 2307"/>
                <a:gd name="T14" fmla="*/ 473 w 2141"/>
                <a:gd name="T15" fmla="*/ 2306 h 2307"/>
                <a:gd name="T16" fmla="*/ 0 w 2141"/>
                <a:gd name="T17" fmla="*/ 2306 h 2307"/>
                <a:gd name="T18" fmla="*/ 1029 w 2141"/>
                <a:gd name="T19" fmla="*/ 0 h 2307"/>
                <a:gd name="T20" fmla="*/ 1334 w 2141"/>
                <a:gd name="T21" fmla="*/ 1583 h 2307"/>
                <a:gd name="T22" fmla="*/ 1334 w 2141"/>
                <a:gd name="T23" fmla="*/ 1583 h 2307"/>
                <a:gd name="T24" fmla="*/ 1195 w 2141"/>
                <a:gd name="T25" fmla="*/ 1250 h 2307"/>
                <a:gd name="T26" fmla="*/ 1056 w 2141"/>
                <a:gd name="T27" fmla="*/ 833 h 2307"/>
                <a:gd name="T28" fmla="*/ 918 w 2141"/>
                <a:gd name="T29" fmla="*/ 1250 h 2307"/>
                <a:gd name="T30" fmla="*/ 751 w 2141"/>
                <a:gd name="T31" fmla="*/ 1583 h 2307"/>
                <a:gd name="T32" fmla="*/ 1334 w 2141"/>
                <a:gd name="T33" fmla="*/ 158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1973"/>
                    <a:pt x="1501" y="1973"/>
                    <a:pt x="1501" y="1973"/>
                  </a:cubicBezTo>
                  <a:cubicBezTo>
                    <a:pt x="584" y="1973"/>
                    <a:pt x="584" y="1973"/>
                    <a:pt x="584" y="1973"/>
                  </a:cubicBezTo>
                  <a:cubicBezTo>
                    <a:pt x="473" y="2306"/>
                    <a:pt x="473" y="2306"/>
                    <a:pt x="473" y="2306"/>
                  </a:cubicBezTo>
                  <a:cubicBezTo>
                    <a:pt x="0" y="2306"/>
                    <a:pt x="0" y="2306"/>
                    <a:pt x="0" y="2306"/>
                  </a:cubicBezTo>
                  <a:lnTo>
                    <a:pt x="1029" y="0"/>
                  </a:lnTo>
                  <a:close/>
                  <a:moveTo>
                    <a:pt x="1334" y="1583"/>
                  </a:moveTo>
                  <a:lnTo>
                    <a:pt x="1334" y="1583"/>
                  </a:lnTo>
                  <a:cubicBezTo>
                    <a:pt x="1195" y="1250"/>
                    <a:pt x="1195" y="1250"/>
                    <a:pt x="1195" y="1250"/>
                  </a:cubicBezTo>
                  <a:cubicBezTo>
                    <a:pt x="1111" y="1111"/>
                    <a:pt x="1056" y="862"/>
                    <a:pt x="1056" y="833"/>
                  </a:cubicBezTo>
                  <a:cubicBezTo>
                    <a:pt x="1029" y="862"/>
                    <a:pt x="973" y="1084"/>
                    <a:pt x="918" y="1250"/>
                  </a:cubicBezTo>
                  <a:cubicBezTo>
                    <a:pt x="751" y="1583"/>
                    <a:pt x="751" y="1583"/>
                    <a:pt x="751" y="1583"/>
                  </a:cubicBezTo>
                  <a:lnTo>
                    <a:pt x="1334" y="158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5" name="Freeform 2"/>
            <p:cNvSpPr>
              <a:spLocks noChangeArrowheads="1"/>
            </p:cNvSpPr>
            <p:nvPr/>
          </p:nvSpPr>
          <p:spPr bwMode="gray">
            <a:xfrm>
              <a:off x="1304689" y="1443352"/>
              <a:ext cx="172099" cy="252056"/>
            </a:xfrm>
            <a:custGeom>
              <a:avLst/>
              <a:gdLst>
                <a:gd name="T0" fmla="*/ 0 w 1557"/>
                <a:gd name="T1" fmla="*/ 0 h 2279"/>
                <a:gd name="T2" fmla="*/ 472 w 1557"/>
                <a:gd name="T3" fmla="*/ 0 h 2279"/>
                <a:gd name="T4" fmla="*/ 472 w 1557"/>
                <a:gd name="T5" fmla="*/ 1861 h 2279"/>
                <a:gd name="T6" fmla="*/ 1556 w 1557"/>
                <a:gd name="T7" fmla="*/ 1861 h 2279"/>
                <a:gd name="T8" fmla="*/ 1556 w 1557"/>
                <a:gd name="T9" fmla="*/ 2278 h 2279"/>
                <a:gd name="T10" fmla="*/ 0 w 1557"/>
                <a:gd name="T11" fmla="*/ 2278 h 2279"/>
                <a:gd name="T12" fmla="*/ 0 w 1557"/>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7" h="2279">
                  <a:moveTo>
                    <a:pt x="0" y="0"/>
                  </a:moveTo>
                  <a:lnTo>
                    <a:pt x="472" y="0"/>
                  </a:lnTo>
                  <a:lnTo>
                    <a:pt x="472" y="1861"/>
                  </a:lnTo>
                  <a:lnTo>
                    <a:pt x="1556" y="1861"/>
                  </a:lnTo>
                  <a:lnTo>
                    <a:pt x="1556"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6" name="Freeform 3"/>
            <p:cNvSpPr>
              <a:spLocks noChangeArrowheads="1"/>
            </p:cNvSpPr>
            <p:nvPr/>
          </p:nvSpPr>
          <p:spPr bwMode="gray">
            <a:xfrm>
              <a:off x="1519203" y="1443352"/>
              <a:ext cx="172099" cy="252056"/>
            </a:xfrm>
            <a:custGeom>
              <a:avLst/>
              <a:gdLst>
                <a:gd name="T0" fmla="*/ 0 w 1556"/>
                <a:gd name="T1" fmla="*/ 0 h 2279"/>
                <a:gd name="T2" fmla="*/ 500 w 1556"/>
                <a:gd name="T3" fmla="*/ 0 h 2279"/>
                <a:gd name="T4" fmla="*/ 500 w 1556"/>
                <a:gd name="T5" fmla="*/ 1861 h 2279"/>
                <a:gd name="T6" fmla="*/ 1555 w 1556"/>
                <a:gd name="T7" fmla="*/ 1861 h 2279"/>
                <a:gd name="T8" fmla="*/ 1555 w 1556"/>
                <a:gd name="T9" fmla="*/ 2278 h 2279"/>
                <a:gd name="T10" fmla="*/ 0 w 1556"/>
                <a:gd name="T11" fmla="*/ 2278 h 2279"/>
                <a:gd name="T12" fmla="*/ 0 w 1556"/>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6" h="2279">
                  <a:moveTo>
                    <a:pt x="0" y="0"/>
                  </a:moveTo>
                  <a:lnTo>
                    <a:pt x="500" y="0"/>
                  </a:lnTo>
                  <a:lnTo>
                    <a:pt x="500" y="1861"/>
                  </a:lnTo>
                  <a:lnTo>
                    <a:pt x="1555" y="1861"/>
                  </a:lnTo>
                  <a:lnTo>
                    <a:pt x="1555"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 name="Freeform 4"/>
            <p:cNvSpPr>
              <a:spLocks noChangeArrowheads="1"/>
            </p:cNvSpPr>
            <p:nvPr/>
          </p:nvSpPr>
          <p:spPr bwMode="gray">
            <a:xfrm>
              <a:off x="1712754" y="1440427"/>
              <a:ext cx="187213" cy="258394"/>
            </a:xfrm>
            <a:custGeom>
              <a:avLst/>
              <a:gdLst>
                <a:gd name="T0" fmla="*/ 0 w 1694"/>
                <a:gd name="T1" fmla="*/ 1833 h 2335"/>
                <a:gd name="T2" fmla="*/ 0 w 1694"/>
                <a:gd name="T3" fmla="*/ 1833 h 2335"/>
                <a:gd name="T4" fmla="*/ 389 w 1694"/>
                <a:gd name="T5" fmla="*/ 1611 h 2335"/>
                <a:gd name="T6" fmla="*/ 861 w 1694"/>
                <a:gd name="T7" fmla="*/ 1917 h 2335"/>
                <a:gd name="T8" fmla="*/ 1195 w 1694"/>
                <a:gd name="T9" fmla="*/ 1667 h 2335"/>
                <a:gd name="T10" fmla="*/ 833 w 1694"/>
                <a:gd name="T11" fmla="*/ 1361 h 2335"/>
                <a:gd name="T12" fmla="*/ 722 w 1694"/>
                <a:gd name="T13" fmla="*/ 1306 h 2335"/>
                <a:gd name="T14" fmla="*/ 139 w 1694"/>
                <a:gd name="T15" fmla="*/ 611 h 2335"/>
                <a:gd name="T16" fmla="*/ 861 w 1694"/>
                <a:gd name="T17" fmla="*/ 0 h 2335"/>
                <a:gd name="T18" fmla="*/ 1527 w 1694"/>
                <a:gd name="T19" fmla="*/ 361 h 2335"/>
                <a:gd name="T20" fmla="*/ 1166 w 1694"/>
                <a:gd name="T21" fmla="*/ 611 h 2335"/>
                <a:gd name="T22" fmla="*/ 861 w 1694"/>
                <a:gd name="T23" fmla="*/ 389 h 2335"/>
                <a:gd name="T24" fmla="*/ 611 w 1694"/>
                <a:gd name="T25" fmla="*/ 611 h 2335"/>
                <a:gd name="T26" fmla="*/ 916 w 1694"/>
                <a:gd name="T27" fmla="*/ 889 h 2335"/>
                <a:gd name="T28" fmla="*/ 1028 w 1694"/>
                <a:gd name="T29" fmla="*/ 944 h 2335"/>
                <a:gd name="T30" fmla="*/ 1693 w 1694"/>
                <a:gd name="T31" fmla="*/ 1667 h 2335"/>
                <a:gd name="T32" fmla="*/ 889 w 1694"/>
                <a:gd name="T33" fmla="*/ 2334 h 2335"/>
                <a:gd name="T34" fmla="*/ 0 w 1694"/>
                <a:gd name="T35" fmla="*/ 1833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4" h="2335">
                  <a:moveTo>
                    <a:pt x="0" y="1833"/>
                  </a:moveTo>
                  <a:lnTo>
                    <a:pt x="0" y="1833"/>
                  </a:lnTo>
                  <a:cubicBezTo>
                    <a:pt x="389" y="1611"/>
                    <a:pt x="389" y="1611"/>
                    <a:pt x="389" y="1611"/>
                  </a:cubicBezTo>
                  <a:cubicBezTo>
                    <a:pt x="500" y="1778"/>
                    <a:pt x="639" y="1917"/>
                    <a:pt x="861" y="1917"/>
                  </a:cubicBezTo>
                  <a:cubicBezTo>
                    <a:pt x="1055" y="1917"/>
                    <a:pt x="1195" y="1806"/>
                    <a:pt x="1195" y="1667"/>
                  </a:cubicBezTo>
                  <a:cubicBezTo>
                    <a:pt x="1195" y="1528"/>
                    <a:pt x="1055" y="1472"/>
                    <a:pt x="833" y="1361"/>
                  </a:cubicBezTo>
                  <a:cubicBezTo>
                    <a:pt x="722" y="1306"/>
                    <a:pt x="722" y="1306"/>
                    <a:pt x="722" y="1306"/>
                  </a:cubicBezTo>
                  <a:cubicBezTo>
                    <a:pt x="361" y="1167"/>
                    <a:pt x="139" y="1000"/>
                    <a:pt x="139" y="611"/>
                  </a:cubicBezTo>
                  <a:cubicBezTo>
                    <a:pt x="139" y="250"/>
                    <a:pt x="417" y="0"/>
                    <a:pt x="861" y="0"/>
                  </a:cubicBezTo>
                  <a:cubicBezTo>
                    <a:pt x="1166" y="0"/>
                    <a:pt x="1388" y="84"/>
                    <a:pt x="1527" y="361"/>
                  </a:cubicBezTo>
                  <a:cubicBezTo>
                    <a:pt x="1166" y="611"/>
                    <a:pt x="1166" y="611"/>
                    <a:pt x="1166" y="611"/>
                  </a:cubicBezTo>
                  <a:cubicBezTo>
                    <a:pt x="1084" y="445"/>
                    <a:pt x="1000" y="389"/>
                    <a:pt x="861" y="389"/>
                  </a:cubicBezTo>
                  <a:cubicBezTo>
                    <a:pt x="694" y="389"/>
                    <a:pt x="611" y="472"/>
                    <a:pt x="611" y="611"/>
                  </a:cubicBezTo>
                  <a:cubicBezTo>
                    <a:pt x="611" y="751"/>
                    <a:pt x="694" y="806"/>
                    <a:pt x="916" y="889"/>
                  </a:cubicBezTo>
                  <a:cubicBezTo>
                    <a:pt x="1028" y="944"/>
                    <a:pt x="1028" y="944"/>
                    <a:pt x="1028" y="944"/>
                  </a:cubicBezTo>
                  <a:cubicBezTo>
                    <a:pt x="1444" y="1111"/>
                    <a:pt x="1693" y="1278"/>
                    <a:pt x="1693" y="1667"/>
                  </a:cubicBezTo>
                  <a:cubicBezTo>
                    <a:pt x="1693" y="2084"/>
                    <a:pt x="1333" y="2334"/>
                    <a:pt x="889" y="2334"/>
                  </a:cubicBezTo>
                  <a:cubicBezTo>
                    <a:pt x="417" y="2334"/>
                    <a:pt x="139" y="2111"/>
                    <a:pt x="0" y="1833"/>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8" name="Freeform 5"/>
            <p:cNvSpPr>
              <a:spLocks noChangeArrowheads="1"/>
            </p:cNvSpPr>
            <p:nvPr/>
          </p:nvSpPr>
          <p:spPr bwMode="gray">
            <a:xfrm>
              <a:off x="1939944" y="1443352"/>
              <a:ext cx="178437" cy="252056"/>
            </a:xfrm>
            <a:custGeom>
              <a:avLst/>
              <a:gdLst>
                <a:gd name="T0" fmla="*/ 0 w 1613"/>
                <a:gd name="T1" fmla="*/ 0 h 2279"/>
                <a:gd name="T2" fmla="*/ 1556 w 1613"/>
                <a:gd name="T3" fmla="*/ 0 h 2279"/>
                <a:gd name="T4" fmla="*/ 1556 w 1613"/>
                <a:gd name="T5" fmla="*/ 389 h 2279"/>
                <a:gd name="T6" fmla="*/ 500 w 1613"/>
                <a:gd name="T7" fmla="*/ 389 h 2279"/>
                <a:gd name="T8" fmla="*/ 500 w 1613"/>
                <a:gd name="T9" fmla="*/ 916 h 2279"/>
                <a:gd name="T10" fmla="*/ 1444 w 1613"/>
                <a:gd name="T11" fmla="*/ 916 h 2279"/>
                <a:gd name="T12" fmla="*/ 1444 w 1613"/>
                <a:gd name="T13" fmla="*/ 1333 h 2279"/>
                <a:gd name="T14" fmla="*/ 500 w 1613"/>
                <a:gd name="T15" fmla="*/ 1333 h 2279"/>
                <a:gd name="T16" fmla="*/ 500 w 1613"/>
                <a:gd name="T17" fmla="*/ 1861 h 2279"/>
                <a:gd name="T18" fmla="*/ 1612 w 1613"/>
                <a:gd name="T19" fmla="*/ 1861 h 2279"/>
                <a:gd name="T20" fmla="*/ 1612 w 1613"/>
                <a:gd name="T21" fmla="*/ 2278 h 2279"/>
                <a:gd name="T22" fmla="*/ 0 w 1613"/>
                <a:gd name="T23" fmla="*/ 2278 h 2279"/>
                <a:gd name="T24" fmla="*/ 0 w 1613"/>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3" h="2279">
                  <a:moveTo>
                    <a:pt x="0" y="0"/>
                  </a:moveTo>
                  <a:lnTo>
                    <a:pt x="1556" y="0"/>
                  </a:lnTo>
                  <a:lnTo>
                    <a:pt x="1556" y="389"/>
                  </a:lnTo>
                  <a:lnTo>
                    <a:pt x="500" y="389"/>
                  </a:lnTo>
                  <a:lnTo>
                    <a:pt x="500" y="916"/>
                  </a:lnTo>
                  <a:lnTo>
                    <a:pt x="1444" y="916"/>
                  </a:lnTo>
                  <a:lnTo>
                    <a:pt x="1444" y="1333"/>
                  </a:lnTo>
                  <a:lnTo>
                    <a:pt x="500" y="1333"/>
                  </a:lnTo>
                  <a:lnTo>
                    <a:pt x="500" y="1861"/>
                  </a:lnTo>
                  <a:lnTo>
                    <a:pt x="1612" y="1861"/>
                  </a:lnTo>
                  <a:lnTo>
                    <a:pt x="1612"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9" name="Freeform 6"/>
            <p:cNvSpPr>
              <a:spLocks noChangeArrowheads="1"/>
            </p:cNvSpPr>
            <p:nvPr/>
          </p:nvSpPr>
          <p:spPr bwMode="gray">
            <a:xfrm>
              <a:off x="2167135" y="1443352"/>
              <a:ext cx="177950" cy="252056"/>
            </a:xfrm>
            <a:custGeom>
              <a:avLst/>
              <a:gdLst>
                <a:gd name="T0" fmla="*/ 0 w 1611"/>
                <a:gd name="T1" fmla="*/ 0 h 2279"/>
                <a:gd name="T2" fmla="*/ 1583 w 1611"/>
                <a:gd name="T3" fmla="*/ 0 h 2279"/>
                <a:gd name="T4" fmla="*/ 1583 w 1611"/>
                <a:gd name="T5" fmla="*/ 389 h 2279"/>
                <a:gd name="T6" fmla="*/ 499 w 1611"/>
                <a:gd name="T7" fmla="*/ 389 h 2279"/>
                <a:gd name="T8" fmla="*/ 499 w 1611"/>
                <a:gd name="T9" fmla="*/ 916 h 2279"/>
                <a:gd name="T10" fmla="*/ 1444 w 1611"/>
                <a:gd name="T11" fmla="*/ 916 h 2279"/>
                <a:gd name="T12" fmla="*/ 1444 w 1611"/>
                <a:gd name="T13" fmla="*/ 1333 h 2279"/>
                <a:gd name="T14" fmla="*/ 499 w 1611"/>
                <a:gd name="T15" fmla="*/ 1333 h 2279"/>
                <a:gd name="T16" fmla="*/ 499 w 1611"/>
                <a:gd name="T17" fmla="*/ 1861 h 2279"/>
                <a:gd name="T18" fmla="*/ 1610 w 1611"/>
                <a:gd name="T19" fmla="*/ 1861 h 2279"/>
                <a:gd name="T20" fmla="*/ 1610 w 1611"/>
                <a:gd name="T21" fmla="*/ 2278 h 2279"/>
                <a:gd name="T22" fmla="*/ 0 w 1611"/>
                <a:gd name="T23" fmla="*/ 2278 h 2279"/>
                <a:gd name="T24" fmla="*/ 0 w 1611"/>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1" h="2279">
                  <a:moveTo>
                    <a:pt x="0" y="0"/>
                  </a:moveTo>
                  <a:lnTo>
                    <a:pt x="1583" y="0"/>
                  </a:lnTo>
                  <a:lnTo>
                    <a:pt x="1583" y="389"/>
                  </a:lnTo>
                  <a:lnTo>
                    <a:pt x="499" y="389"/>
                  </a:lnTo>
                  <a:lnTo>
                    <a:pt x="499" y="916"/>
                  </a:lnTo>
                  <a:lnTo>
                    <a:pt x="1444" y="916"/>
                  </a:lnTo>
                  <a:lnTo>
                    <a:pt x="1444" y="1333"/>
                  </a:lnTo>
                  <a:lnTo>
                    <a:pt x="499" y="1333"/>
                  </a:lnTo>
                  <a:lnTo>
                    <a:pt x="499" y="1861"/>
                  </a:lnTo>
                  <a:lnTo>
                    <a:pt x="1610" y="1861"/>
                  </a:lnTo>
                  <a:lnTo>
                    <a:pt x="1610"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0" name="Freeform 7"/>
            <p:cNvSpPr>
              <a:spLocks noChangeArrowheads="1"/>
            </p:cNvSpPr>
            <p:nvPr/>
          </p:nvSpPr>
          <p:spPr bwMode="gray">
            <a:xfrm>
              <a:off x="2397738" y="1440427"/>
              <a:ext cx="212077" cy="254982"/>
            </a:xfrm>
            <a:custGeom>
              <a:avLst/>
              <a:gdLst>
                <a:gd name="T0" fmla="*/ 694 w 1918"/>
                <a:gd name="T1" fmla="*/ 1223 h 2307"/>
                <a:gd name="T2" fmla="*/ 694 w 1918"/>
                <a:gd name="T3" fmla="*/ 1223 h 2307"/>
                <a:gd name="T4" fmla="*/ 416 w 1918"/>
                <a:gd name="T5" fmla="*/ 917 h 2307"/>
                <a:gd name="T6" fmla="*/ 445 w 1918"/>
                <a:gd name="T7" fmla="*/ 1334 h 2307"/>
                <a:gd name="T8" fmla="*/ 445 w 1918"/>
                <a:gd name="T9" fmla="*/ 2306 h 2307"/>
                <a:gd name="T10" fmla="*/ 0 w 1918"/>
                <a:gd name="T11" fmla="*/ 2306 h 2307"/>
                <a:gd name="T12" fmla="*/ 0 w 1918"/>
                <a:gd name="T13" fmla="*/ 0 h 2307"/>
                <a:gd name="T14" fmla="*/ 28 w 1918"/>
                <a:gd name="T15" fmla="*/ 0 h 2307"/>
                <a:gd name="T16" fmla="*/ 1222 w 1918"/>
                <a:gd name="T17" fmla="*/ 1084 h 2307"/>
                <a:gd name="T18" fmla="*/ 1500 w 1918"/>
                <a:gd name="T19" fmla="*/ 1389 h 2307"/>
                <a:gd name="T20" fmla="*/ 1472 w 1918"/>
                <a:gd name="T21" fmla="*/ 973 h 2307"/>
                <a:gd name="T22" fmla="*/ 1472 w 1918"/>
                <a:gd name="T23" fmla="*/ 28 h 2307"/>
                <a:gd name="T24" fmla="*/ 1917 w 1918"/>
                <a:gd name="T25" fmla="*/ 28 h 2307"/>
                <a:gd name="T26" fmla="*/ 1917 w 1918"/>
                <a:gd name="T27" fmla="*/ 2306 h 2307"/>
                <a:gd name="T28" fmla="*/ 1889 w 1918"/>
                <a:gd name="T29" fmla="*/ 2306 h 2307"/>
                <a:gd name="T30" fmla="*/ 694 w 1918"/>
                <a:gd name="T31" fmla="*/ 122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8" h="2307">
                  <a:moveTo>
                    <a:pt x="694" y="1223"/>
                  </a:moveTo>
                  <a:lnTo>
                    <a:pt x="694" y="1223"/>
                  </a:lnTo>
                  <a:cubicBezTo>
                    <a:pt x="583" y="1139"/>
                    <a:pt x="416" y="917"/>
                    <a:pt x="416" y="917"/>
                  </a:cubicBezTo>
                  <a:cubicBezTo>
                    <a:pt x="416" y="917"/>
                    <a:pt x="445" y="1167"/>
                    <a:pt x="445" y="1334"/>
                  </a:cubicBezTo>
                  <a:cubicBezTo>
                    <a:pt x="445" y="2306"/>
                    <a:pt x="445" y="2306"/>
                    <a:pt x="445" y="2306"/>
                  </a:cubicBezTo>
                  <a:cubicBezTo>
                    <a:pt x="0" y="2306"/>
                    <a:pt x="0" y="2306"/>
                    <a:pt x="0" y="2306"/>
                  </a:cubicBezTo>
                  <a:cubicBezTo>
                    <a:pt x="0" y="0"/>
                    <a:pt x="0" y="0"/>
                    <a:pt x="0" y="0"/>
                  </a:cubicBezTo>
                  <a:cubicBezTo>
                    <a:pt x="28" y="0"/>
                    <a:pt x="28" y="0"/>
                    <a:pt x="28" y="0"/>
                  </a:cubicBezTo>
                  <a:cubicBezTo>
                    <a:pt x="1222" y="1084"/>
                    <a:pt x="1222" y="1084"/>
                    <a:pt x="1222" y="1084"/>
                  </a:cubicBezTo>
                  <a:cubicBezTo>
                    <a:pt x="1334" y="1167"/>
                    <a:pt x="1500" y="1389"/>
                    <a:pt x="1500" y="1389"/>
                  </a:cubicBezTo>
                  <a:cubicBezTo>
                    <a:pt x="1500" y="1389"/>
                    <a:pt x="1472" y="1139"/>
                    <a:pt x="1472" y="973"/>
                  </a:cubicBezTo>
                  <a:cubicBezTo>
                    <a:pt x="1472" y="28"/>
                    <a:pt x="1472" y="28"/>
                    <a:pt x="1472" y="28"/>
                  </a:cubicBezTo>
                  <a:cubicBezTo>
                    <a:pt x="1917" y="28"/>
                    <a:pt x="1917" y="28"/>
                    <a:pt x="1917" y="28"/>
                  </a:cubicBezTo>
                  <a:cubicBezTo>
                    <a:pt x="1917" y="2306"/>
                    <a:pt x="1917" y="2306"/>
                    <a:pt x="1917" y="2306"/>
                  </a:cubicBezTo>
                  <a:cubicBezTo>
                    <a:pt x="1889" y="2306"/>
                    <a:pt x="1889" y="2306"/>
                    <a:pt x="1889" y="2306"/>
                  </a:cubicBezTo>
                  <a:lnTo>
                    <a:pt x="694" y="122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1" name="Freeform 8"/>
            <p:cNvSpPr>
              <a:spLocks noChangeArrowheads="1"/>
            </p:cNvSpPr>
            <p:nvPr/>
          </p:nvSpPr>
          <p:spPr bwMode="gray">
            <a:xfrm>
              <a:off x="1031183" y="1787553"/>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2000 h 2307"/>
                <a:gd name="T12" fmla="*/ 584 w 2141"/>
                <a:gd name="T13" fmla="*/ 2000 h 2307"/>
                <a:gd name="T14" fmla="*/ 473 w 2141"/>
                <a:gd name="T15" fmla="*/ 2306 h 2307"/>
                <a:gd name="T16" fmla="*/ 0 w 2141"/>
                <a:gd name="T17" fmla="*/ 2306 h 2307"/>
                <a:gd name="T18" fmla="*/ 1029 w 2141"/>
                <a:gd name="T19" fmla="*/ 0 h 2307"/>
                <a:gd name="T20" fmla="*/ 1334 w 2141"/>
                <a:gd name="T21" fmla="*/ 1611 h 2307"/>
                <a:gd name="T22" fmla="*/ 1334 w 2141"/>
                <a:gd name="T23" fmla="*/ 1611 h 2307"/>
                <a:gd name="T24" fmla="*/ 1195 w 2141"/>
                <a:gd name="T25" fmla="*/ 1250 h 2307"/>
                <a:gd name="T26" fmla="*/ 1056 w 2141"/>
                <a:gd name="T27" fmla="*/ 861 h 2307"/>
                <a:gd name="T28" fmla="*/ 918 w 2141"/>
                <a:gd name="T29" fmla="*/ 1250 h 2307"/>
                <a:gd name="T30" fmla="*/ 751 w 2141"/>
                <a:gd name="T31" fmla="*/ 1611 h 2307"/>
                <a:gd name="T32" fmla="*/ 1334 w 2141"/>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2000"/>
                    <a:pt x="1501" y="2000"/>
                    <a:pt x="1501" y="2000"/>
                  </a:cubicBezTo>
                  <a:cubicBezTo>
                    <a:pt x="584" y="2000"/>
                    <a:pt x="584" y="2000"/>
                    <a:pt x="584" y="2000"/>
                  </a:cubicBezTo>
                  <a:cubicBezTo>
                    <a:pt x="473" y="2306"/>
                    <a:pt x="473" y="2306"/>
                    <a:pt x="473" y="2306"/>
                  </a:cubicBezTo>
                  <a:cubicBezTo>
                    <a:pt x="0" y="2306"/>
                    <a:pt x="0" y="2306"/>
                    <a:pt x="0" y="2306"/>
                  </a:cubicBezTo>
                  <a:lnTo>
                    <a:pt x="1029" y="0"/>
                  </a:lnTo>
                  <a:close/>
                  <a:moveTo>
                    <a:pt x="1334" y="1611"/>
                  </a:moveTo>
                  <a:lnTo>
                    <a:pt x="1334" y="1611"/>
                  </a:lnTo>
                  <a:cubicBezTo>
                    <a:pt x="1195" y="1250"/>
                    <a:pt x="1195" y="1250"/>
                    <a:pt x="1195" y="1250"/>
                  </a:cubicBezTo>
                  <a:cubicBezTo>
                    <a:pt x="1111" y="1111"/>
                    <a:pt x="1056" y="861"/>
                    <a:pt x="1056" y="861"/>
                  </a:cubicBezTo>
                  <a:cubicBezTo>
                    <a:pt x="1029" y="861"/>
                    <a:pt x="973" y="1111"/>
                    <a:pt x="918" y="1250"/>
                  </a:cubicBezTo>
                  <a:cubicBezTo>
                    <a:pt x="751" y="1611"/>
                    <a:pt x="751" y="1611"/>
                    <a:pt x="751" y="1611"/>
                  </a:cubicBezTo>
                  <a:lnTo>
                    <a:pt x="1334"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2" name="Freeform 9"/>
            <p:cNvSpPr>
              <a:spLocks noChangeArrowheads="1"/>
            </p:cNvSpPr>
            <p:nvPr/>
          </p:nvSpPr>
          <p:spPr bwMode="gray">
            <a:xfrm>
              <a:off x="1304689" y="1790478"/>
              <a:ext cx="172099" cy="252056"/>
            </a:xfrm>
            <a:custGeom>
              <a:avLst/>
              <a:gdLst>
                <a:gd name="T0" fmla="*/ 0 w 1557"/>
                <a:gd name="T1" fmla="*/ 0 h 2280"/>
                <a:gd name="T2" fmla="*/ 472 w 1557"/>
                <a:gd name="T3" fmla="*/ 0 h 2280"/>
                <a:gd name="T4" fmla="*/ 472 w 1557"/>
                <a:gd name="T5" fmla="*/ 1862 h 2280"/>
                <a:gd name="T6" fmla="*/ 1556 w 1557"/>
                <a:gd name="T7" fmla="*/ 1862 h 2280"/>
                <a:gd name="T8" fmla="*/ 1556 w 1557"/>
                <a:gd name="T9" fmla="*/ 2279 h 2280"/>
                <a:gd name="T10" fmla="*/ 0 w 1557"/>
                <a:gd name="T11" fmla="*/ 2279 h 2280"/>
                <a:gd name="T12" fmla="*/ 0 w 1557"/>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7" h="2280">
                  <a:moveTo>
                    <a:pt x="0" y="0"/>
                  </a:moveTo>
                  <a:lnTo>
                    <a:pt x="472" y="0"/>
                  </a:lnTo>
                  <a:lnTo>
                    <a:pt x="472" y="1862"/>
                  </a:lnTo>
                  <a:lnTo>
                    <a:pt x="1556" y="1862"/>
                  </a:lnTo>
                  <a:lnTo>
                    <a:pt x="1556"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3" name="Freeform 10"/>
            <p:cNvSpPr>
              <a:spLocks noChangeArrowheads="1"/>
            </p:cNvSpPr>
            <p:nvPr/>
          </p:nvSpPr>
          <p:spPr bwMode="gray">
            <a:xfrm>
              <a:off x="1519203" y="1790478"/>
              <a:ext cx="172099" cy="252056"/>
            </a:xfrm>
            <a:custGeom>
              <a:avLst/>
              <a:gdLst>
                <a:gd name="T0" fmla="*/ 0 w 1556"/>
                <a:gd name="T1" fmla="*/ 0 h 2280"/>
                <a:gd name="T2" fmla="*/ 500 w 1556"/>
                <a:gd name="T3" fmla="*/ 0 h 2280"/>
                <a:gd name="T4" fmla="*/ 500 w 1556"/>
                <a:gd name="T5" fmla="*/ 1862 h 2280"/>
                <a:gd name="T6" fmla="*/ 1555 w 1556"/>
                <a:gd name="T7" fmla="*/ 1862 h 2280"/>
                <a:gd name="T8" fmla="*/ 1555 w 1556"/>
                <a:gd name="T9" fmla="*/ 2279 h 2280"/>
                <a:gd name="T10" fmla="*/ 0 w 1556"/>
                <a:gd name="T11" fmla="*/ 2279 h 2280"/>
                <a:gd name="T12" fmla="*/ 0 w 1556"/>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6" h="2280">
                  <a:moveTo>
                    <a:pt x="0" y="0"/>
                  </a:moveTo>
                  <a:lnTo>
                    <a:pt x="500" y="0"/>
                  </a:lnTo>
                  <a:lnTo>
                    <a:pt x="500" y="1862"/>
                  </a:lnTo>
                  <a:lnTo>
                    <a:pt x="1555" y="1862"/>
                  </a:lnTo>
                  <a:lnTo>
                    <a:pt x="1555"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1"/>
            <p:cNvSpPr>
              <a:spLocks noChangeArrowheads="1"/>
            </p:cNvSpPr>
            <p:nvPr/>
          </p:nvSpPr>
          <p:spPr bwMode="gray">
            <a:xfrm>
              <a:off x="1734693" y="1790478"/>
              <a:ext cx="55091" cy="252056"/>
            </a:xfrm>
            <a:custGeom>
              <a:avLst/>
              <a:gdLst>
                <a:gd name="T0" fmla="*/ 0 w 500"/>
                <a:gd name="T1" fmla="*/ 0 h 2280"/>
                <a:gd name="T2" fmla="*/ 499 w 500"/>
                <a:gd name="T3" fmla="*/ 0 h 2280"/>
                <a:gd name="T4" fmla="*/ 499 w 500"/>
                <a:gd name="T5" fmla="*/ 2279 h 2280"/>
                <a:gd name="T6" fmla="*/ 0 w 500"/>
                <a:gd name="T7" fmla="*/ 2279 h 2280"/>
                <a:gd name="T8" fmla="*/ 0 w 500"/>
                <a:gd name="T9" fmla="*/ 0 h 2280"/>
              </a:gdLst>
              <a:ahLst/>
              <a:cxnLst>
                <a:cxn ang="0">
                  <a:pos x="T0" y="T1"/>
                </a:cxn>
                <a:cxn ang="0">
                  <a:pos x="T2" y="T3"/>
                </a:cxn>
                <a:cxn ang="0">
                  <a:pos x="T4" y="T5"/>
                </a:cxn>
                <a:cxn ang="0">
                  <a:pos x="T6" y="T7"/>
                </a:cxn>
                <a:cxn ang="0">
                  <a:pos x="T8" y="T9"/>
                </a:cxn>
              </a:cxnLst>
              <a:rect l="0" t="0" r="r" b="b"/>
              <a:pathLst>
                <a:path w="500" h="2280">
                  <a:moveTo>
                    <a:pt x="0" y="0"/>
                  </a:moveTo>
                  <a:lnTo>
                    <a:pt x="499" y="0"/>
                  </a:lnTo>
                  <a:lnTo>
                    <a:pt x="499"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12"/>
            <p:cNvSpPr>
              <a:spLocks noChangeArrowheads="1"/>
            </p:cNvSpPr>
            <p:nvPr/>
          </p:nvSpPr>
          <p:spPr bwMode="gray">
            <a:xfrm>
              <a:off x="1826349" y="1787553"/>
              <a:ext cx="236453" cy="254982"/>
            </a:xfrm>
            <a:custGeom>
              <a:avLst/>
              <a:gdLst>
                <a:gd name="T0" fmla="*/ 1026 w 2138"/>
                <a:gd name="T1" fmla="*/ 0 h 2307"/>
                <a:gd name="T2" fmla="*/ 1026 w 2138"/>
                <a:gd name="T3" fmla="*/ 0 h 2307"/>
                <a:gd name="T4" fmla="*/ 1082 w 2138"/>
                <a:gd name="T5" fmla="*/ 0 h 2307"/>
                <a:gd name="T6" fmla="*/ 2137 w 2138"/>
                <a:gd name="T7" fmla="*/ 2306 h 2307"/>
                <a:gd name="T8" fmla="*/ 1638 w 2138"/>
                <a:gd name="T9" fmla="*/ 2306 h 2307"/>
                <a:gd name="T10" fmla="*/ 1499 w 2138"/>
                <a:gd name="T11" fmla="*/ 2000 h 2307"/>
                <a:gd name="T12" fmla="*/ 582 w 2138"/>
                <a:gd name="T13" fmla="*/ 2000 h 2307"/>
                <a:gd name="T14" fmla="*/ 472 w 2138"/>
                <a:gd name="T15" fmla="*/ 2306 h 2307"/>
                <a:gd name="T16" fmla="*/ 0 w 2138"/>
                <a:gd name="T17" fmla="*/ 2306 h 2307"/>
                <a:gd name="T18" fmla="*/ 1026 w 2138"/>
                <a:gd name="T19" fmla="*/ 0 h 2307"/>
                <a:gd name="T20" fmla="*/ 1332 w 2138"/>
                <a:gd name="T21" fmla="*/ 1611 h 2307"/>
                <a:gd name="T22" fmla="*/ 1332 w 2138"/>
                <a:gd name="T23" fmla="*/ 1611 h 2307"/>
                <a:gd name="T24" fmla="*/ 1193 w 2138"/>
                <a:gd name="T25" fmla="*/ 1250 h 2307"/>
                <a:gd name="T26" fmla="*/ 1055 w 2138"/>
                <a:gd name="T27" fmla="*/ 861 h 2307"/>
                <a:gd name="T28" fmla="*/ 915 w 2138"/>
                <a:gd name="T29" fmla="*/ 1250 h 2307"/>
                <a:gd name="T30" fmla="*/ 749 w 2138"/>
                <a:gd name="T31" fmla="*/ 1611 h 2307"/>
                <a:gd name="T32" fmla="*/ 1332 w 2138"/>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8" h="2307">
                  <a:moveTo>
                    <a:pt x="1026" y="0"/>
                  </a:moveTo>
                  <a:lnTo>
                    <a:pt x="1026" y="0"/>
                  </a:lnTo>
                  <a:cubicBezTo>
                    <a:pt x="1082" y="0"/>
                    <a:pt x="1082" y="0"/>
                    <a:pt x="1082" y="0"/>
                  </a:cubicBezTo>
                  <a:cubicBezTo>
                    <a:pt x="2137" y="2306"/>
                    <a:pt x="2137" y="2306"/>
                    <a:pt x="2137" y="2306"/>
                  </a:cubicBezTo>
                  <a:cubicBezTo>
                    <a:pt x="1638" y="2306"/>
                    <a:pt x="1638" y="2306"/>
                    <a:pt x="1638" y="2306"/>
                  </a:cubicBezTo>
                  <a:cubicBezTo>
                    <a:pt x="1499" y="2000"/>
                    <a:pt x="1499" y="2000"/>
                    <a:pt x="1499" y="2000"/>
                  </a:cubicBezTo>
                  <a:cubicBezTo>
                    <a:pt x="582" y="2000"/>
                    <a:pt x="582" y="2000"/>
                    <a:pt x="582" y="2000"/>
                  </a:cubicBezTo>
                  <a:cubicBezTo>
                    <a:pt x="472" y="2306"/>
                    <a:pt x="472" y="2306"/>
                    <a:pt x="472" y="2306"/>
                  </a:cubicBezTo>
                  <a:cubicBezTo>
                    <a:pt x="0" y="2306"/>
                    <a:pt x="0" y="2306"/>
                    <a:pt x="0" y="2306"/>
                  </a:cubicBezTo>
                  <a:lnTo>
                    <a:pt x="1026" y="0"/>
                  </a:lnTo>
                  <a:close/>
                  <a:moveTo>
                    <a:pt x="1332" y="1611"/>
                  </a:moveTo>
                  <a:lnTo>
                    <a:pt x="1332" y="1611"/>
                  </a:lnTo>
                  <a:cubicBezTo>
                    <a:pt x="1193" y="1250"/>
                    <a:pt x="1193" y="1250"/>
                    <a:pt x="1193" y="1250"/>
                  </a:cubicBezTo>
                  <a:cubicBezTo>
                    <a:pt x="1110" y="1111"/>
                    <a:pt x="1055" y="861"/>
                    <a:pt x="1055" y="861"/>
                  </a:cubicBezTo>
                  <a:cubicBezTo>
                    <a:pt x="1026" y="861"/>
                    <a:pt x="971" y="1111"/>
                    <a:pt x="915" y="1250"/>
                  </a:cubicBezTo>
                  <a:cubicBezTo>
                    <a:pt x="749" y="1611"/>
                    <a:pt x="749" y="1611"/>
                    <a:pt x="749" y="1611"/>
                  </a:cubicBezTo>
                  <a:lnTo>
                    <a:pt x="1332"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13"/>
            <p:cNvSpPr>
              <a:spLocks noChangeArrowheads="1"/>
            </p:cNvSpPr>
            <p:nvPr/>
          </p:nvSpPr>
          <p:spPr bwMode="gray">
            <a:xfrm>
              <a:off x="2099855" y="1787553"/>
              <a:ext cx="215002" cy="257907"/>
            </a:xfrm>
            <a:custGeom>
              <a:avLst/>
              <a:gdLst>
                <a:gd name="T0" fmla="*/ 695 w 1946"/>
                <a:gd name="T1" fmla="*/ 1250 h 2334"/>
                <a:gd name="T2" fmla="*/ 695 w 1946"/>
                <a:gd name="T3" fmla="*/ 1250 h 2334"/>
                <a:gd name="T4" fmla="*/ 417 w 1946"/>
                <a:gd name="T5" fmla="*/ 945 h 2334"/>
                <a:gd name="T6" fmla="*/ 445 w 1946"/>
                <a:gd name="T7" fmla="*/ 1333 h 2334"/>
                <a:gd name="T8" fmla="*/ 445 w 1946"/>
                <a:gd name="T9" fmla="*/ 2306 h 2334"/>
                <a:gd name="T10" fmla="*/ 0 w 1946"/>
                <a:gd name="T11" fmla="*/ 2306 h 2334"/>
                <a:gd name="T12" fmla="*/ 0 w 1946"/>
                <a:gd name="T13" fmla="*/ 0 h 2334"/>
                <a:gd name="T14" fmla="*/ 56 w 1946"/>
                <a:gd name="T15" fmla="*/ 0 h 2334"/>
                <a:gd name="T16" fmla="*/ 1223 w 1946"/>
                <a:gd name="T17" fmla="*/ 1083 h 2334"/>
                <a:gd name="T18" fmla="*/ 1501 w 1946"/>
                <a:gd name="T19" fmla="*/ 1389 h 2334"/>
                <a:gd name="T20" fmla="*/ 1473 w 1946"/>
                <a:gd name="T21" fmla="*/ 972 h 2334"/>
                <a:gd name="T22" fmla="*/ 1473 w 1946"/>
                <a:gd name="T23" fmla="*/ 27 h 2334"/>
                <a:gd name="T24" fmla="*/ 1945 w 1946"/>
                <a:gd name="T25" fmla="*/ 27 h 2334"/>
                <a:gd name="T26" fmla="*/ 1945 w 1946"/>
                <a:gd name="T27" fmla="*/ 2333 h 2334"/>
                <a:gd name="T28" fmla="*/ 1889 w 1946"/>
                <a:gd name="T29" fmla="*/ 2333 h 2334"/>
                <a:gd name="T30" fmla="*/ 695 w 1946"/>
                <a:gd name="T31" fmla="*/ 1250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6" h="2334">
                  <a:moveTo>
                    <a:pt x="695" y="1250"/>
                  </a:moveTo>
                  <a:lnTo>
                    <a:pt x="695" y="1250"/>
                  </a:lnTo>
                  <a:cubicBezTo>
                    <a:pt x="584" y="1138"/>
                    <a:pt x="417" y="945"/>
                    <a:pt x="417" y="945"/>
                  </a:cubicBezTo>
                  <a:cubicBezTo>
                    <a:pt x="417" y="945"/>
                    <a:pt x="445" y="1194"/>
                    <a:pt x="445" y="1333"/>
                  </a:cubicBezTo>
                  <a:cubicBezTo>
                    <a:pt x="445" y="2306"/>
                    <a:pt x="445" y="2306"/>
                    <a:pt x="445" y="2306"/>
                  </a:cubicBezTo>
                  <a:cubicBezTo>
                    <a:pt x="0" y="2306"/>
                    <a:pt x="0" y="2306"/>
                    <a:pt x="0" y="2306"/>
                  </a:cubicBezTo>
                  <a:cubicBezTo>
                    <a:pt x="0" y="0"/>
                    <a:pt x="0" y="0"/>
                    <a:pt x="0" y="0"/>
                  </a:cubicBezTo>
                  <a:cubicBezTo>
                    <a:pt x="56" y="0"/>
                    <a:pt x="56" y="0"/>
                    <a:pt x="56" y="0"/>
                  </a:cubicBezTo>
                  <a:cubicBezTo>
                    <a:pt x="1223" y="1083"/>
                    <a:pt x="1223" y="1083"/>
                    <a:pt x="1223" y="1083"/>
                  </a:cubicBezTo>
                  <a:cubicBezTo>
                    <a:pt x="1362" y="1194"/>
                    <a:pt x="1501" y="1389"/>
                    <a:pt x="1501" y="1389"/>
                  </a:cubicBezTo>
                  <a:cubicBezTo>
                    <a:pt x="1501" y="1389"/>
                    <a:pt x="1473" y="1138"/>
                    <a:pt x="1473" y="972"/>
                  </a:cubicBezTo>
                  <a:cubicBezTo>
                    <a:pt x="1473" y="27"/>
                    <a:pt x="1473" y="27"/>
                    <a:pt x="1473" y="27"/>
                  </a:cubicBezTo>
                  <a:cubicBezTo>
                    <a:pt x="1945" y="27"/>
                    <a:pt x="1945" y="27"/>
                    <a:pt x="1945" y="27"/>
                  </a:cubicBezTo>
                  <a:cubicBezTo>
                    <a:pt x="1945" y="2333"/>
                    <a:pt x="1945" y="2333"/>
                    <a:pt x="1945" y="2333"/>
                  </a:cubicBezTo>
                  <a:cubicBezTo>
                    <a:pt x="1889" y="2333"/>
                    <a:pt x="1889" y="2333"/>
                    <a:pt x="1889" y="2333"/>
                  </a:cubicBezTo>
                  <a:lnTo>
                    <a:pt x="695" y="125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7" name="Freeform 14"/>
            <p:cNvSpPr>
              <a:spLocks noChangeArrowheads="1"/>
            </p:cNvSpPr>
            <p:nvPr/>
          </p:nvSpPr>
          <p:spPr bwMode="gray">
            <a:xfrm>
              <a:off x="2360686" y="1787553"/>
              <a:ext cx="242792" cy="257907"/>
            </a:xfrm>
            <a:custGeom>
              <a:avLst/>
              <a:gdLst>
                <a:gd name="T0" fmla="*/ 0 w 2195"/>
                <a:gd name="T1" fmla="*/ 1167 h 2334"/>
                <a:gd name="T2" fmla="*/ 0 w 2195"/>
                <a:gd name="T3" fmla="*/ 1167 h 2334"/>
                <a:gd name="T4" fmla="*/ 1194 w 2195"/>
                <a:gd name="T5" fmla="*/ 0 h 2334"/>
                <a:gd name="T6" fmla="*/ 2139 w 2195"/>
                <a:gd name="T7" fmla="*/ 472 h 2334"/>
                <a:gd name="T8" fmla="*/ 1778 w 2195"/>
                <a:gd name="T9" fmla="*/ 723 h 2334"/>
                <a:gd name="T10" fmla="*/ 1194 w 2195"/>
                <a:gd name="T11" fmla="*/ 417 h 2334"/>
                <a:gd name="T12" fmla="*/ 500 w 2195"/>
                <a:gd name="T13" fmla="*/ 1167 h 2334"/>
                <a:gd name="T14" fmla="*/ 1194 w 2195"/>
                <a:gd name="T15" fmla="*/ 1916 h 2334"/>
                <a:gd name="T16" fmla="*/ 1805 w 2195"/>
                <a:gd name="T17" fmla="*/ 1583 h 2334"/>
                <a:gd name="T18" fmla="*/ 2194 w 2195"/>
                <a:gd name="T19" fmla="*/ 1833 h 2334"/>
                <a:gd name="T20" fmla="*/ 1194 w 2195"/>
                <a:gd name="T21" fmla="*/ 2333 h 2334"/>
                <a:gd name="T22" fmla="*/ 0 w 2195"/>
                <a:gd name="T23" fmla="*/ 1167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5" h="2334">
                  <a:moveTo>
                    <a:pt x="0" y="1167"/>
                  </a:moveTo>
                  <a:lnTo>
                    <a:pt x="0" y="1167"/>
                  </a:lnTo>
                  <a:cubicBezTo>
                    <a:pt x="0" y="500"/>
                    <a:pt x="527" y="0"/>
                    <a:pt x="1194" y="0"/>
                  </a:cubicBezTo>
                  <a:cubicBezTo>
                    <a:pt x="1638" y="0"/>
                    <a:pt x="1944" y="139"/>
                    <a:pt x="2139" y="472"/>
                  </a:cubicBezTo>
                  <a:cubicBezTo>
                    <a:pt x="1778" y="723"/>
                    <a:pt x="1778" y="723"/>
                    <a:pt x="1778" y="723"/>
                  </a:cubicBezTo>
                  <a:cubicBezTo>
                    <a:pt x="1667" y="555"/>
                    <a:pt x="1472" y="417"/>
                    <a:pt x="1194" y="417"/>
                  </a:cubicBezTo>
                  <a:cubicBezTo>
                    <a:pt x="778" y="417"/>
                    <a:pt x="500" y="750"/>
                    <a:pt x="500" y="1167"/>
                  </a:cubicBezTo>
                  <a:cubicBezTo>
                    <a:pt x="500" y="1583"/>
                    <a:pt x="778" y="1916"/>
                    <a:pt x="1194" y="1916"/>
                  </a:cubicBezTo>
                  <a:cubicBezTo>
                    <a:pt x="1499" y="1916"/>
                    <a:pt x="1667" y="1778"/>
                    <a:pt x="1805" y="1583"/>
                  </a:cubicBezTo>
                  <a:cubicBezTo>
                    <a:pt x="2194" y="1833"/>
                    <a:pt x="2194" y="1833"/>
                    <a:pt x="2194" y="1833"/>
                  </a:cubicBezTo>
                  <a:cubicBezTo>
                    <a:pt x="1971" y="2138"/>
                    <a:pt x="1667" y="2333"/>
                    <a:pt x="1194" y="2333"/>
                  </a:cubicBezTo>
                  <a:cubicBezTo>
                    <a:pt x="527" y="2333"/>
                    <a:pt x="0" y="1833"/>
                    <a:pt x="0" y="1167"/>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 name="Freeform 15"/>
            <p:cNvSpPr>
              <a:spLocks noChangeArrowheads="1"/>
            </p:cNvSpPr>
            <p:nvPr/>
          </p:nvSpPr>
          <p:spPr bwMode="gray">
            <a:xfrm>
              <a:off x="2643455" y="1790478"/>
              <a:ext cx="178437" cy="252056"/>
            </a:xfrm>
            <a:custGeom>
              <a:avLst/>
              <a:gdLst>
                <a:gd name="T0" fmla="*/ 0 w 1612"/>
                <a:gd name="T1" fmla="*/ 0 h 2280"/>
                <a:gd name="T2" fmla="*/ 1556 w 1612"/>
                <a:gd name="T3" fmla="*/ 0 h 2280"/>
                <a:gd name="T4" fmla="*/ 1556 w 1612"/>
                <a:gd name="T5" fmla="*/ 417 h 2280"/>
                <a:gd name="T6" fmla="*/ 472 w 1612"/>
                <a:gd name="T7" fmla="*/ 417 h 2280"/>
                <a:gd name="T8" fmla="*/ 472 w 1612"/>
                <a:gd name="T9" fmla="*/ 918 h 2280"/>
                <a:gd name="T10" fmla="*/ 1416 w 1612"/>
                <a:gd name="T11" fmla="*/ 918 h 2280"/>
                <a:gd name="T12" fmla="*/ 1416 w 1612"/>
                <a:gd name="T13" fmla="*/ 1334 h 2280"/>
                <a:gd name="T14" fmla="*/ 472 w 1612"/>
                <a:gd name="T15" fmla="*/ 1334 h 2280"/>
                <a:gd name="T16" fmla="*/ 472 w 1612"/>
                <a:gd name="T17" fmla="*/ 1862 h 2280"/>
                <a:gd name="T18" fmla="*/ 1611 w 1612"/>
                <a:gd name="T19" fmla="*/ 1862 h 2280"/>
                <a:gd name="T20" fmla="*/ 1611 w 1612"/>
                <a:gd name="T21" fmla="*/ 2279 h 2280"/>
                <a:gd name="T22" fmla="*/ 0 w 1612"/>
                <a:gd name="T23" fmla="*/ 2279 h 2280"/>
                <a:gd name="T24" fmla="*/ 0 w 1612"/>
                <a:gd name="T25" fmla="*/ 0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2" h="2280">
                  <a:moveTo>
                    <a:pt x="0" y="0"/>
                  </a:moveTo>
                  <a:lnTo>
                    <a:pt x="1556" y="0"/>
                  </a:lnTo>
                  <a:lnTo>
                    <a:pt x="1556" y="417"/>
                  </a:lnTo>
                  <a:lnTo>
                    <a:pt x="472" y="417"/>
                  </a:lnTo>
                  <a:lnTo>
                    <a:pt x="472" y="918"/>
                  </a:lnTo>
                  <a:lnTo>
                    <a:pt x="1416" y="918"/>
                  </a:lnTo>
                  <a:lnTo>
                    <a:pt x="1416" y="1334"/>
                  </a:lnTo>
                  <a:lnTo>
                    <a:pt x="472" y="1334"/>
                  </a:lnTo>
                  <a:lnTo>
                    <a:pt x="472" y="1862"/>
                  </a:lnTo>
                  <a:lnTo>
                    <a:pt x="1611" y="1862"/>
                  </a:lnTo>
                  <a:lnTo>
                    <a:pt x="1611"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9" name="Freeform 16"/>
            <p:cNvSpPr>
              <a:spLocks noChangeArrowheads="1"/>
            </p:cNvSpPr>
            <p:nvPr/>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0" name="Freeform 17"/>
            <p:cNvSpPr>
              <a:spLocks noChangeArrowheads="1"/>
            </p:cNvSpPr>
            <p:nvPr/>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1" name="Freeform 18"/>
            <p:cNvSpPr>
              <a:spLocks noChangeArrowheads="1"/>
            </p:cNvSpPr>
            <p:nvPr/>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2" name="Freeform 19"/>
            <p:cNvSpPr>
              <a:spLocks noChangeArrowheads="1"/>
            </p:cNvSpPr>
            <p:nvPr/>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3" name="Freeform 20"/>
            <p:cNvSpPr>
              <a:spLocks noChangeArrowheads="1"/>
            </p:cNvSpPr>
            <p:nvPr/>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4" name="Freeform 21"/>
            <p:cNvSpPr>
              <a:spLocks noChangeArrowheads="1"/>
            </p:cNvSpPr>
            <p:nvPr/>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5" name="Freeform 22"/>
            <p:cNvSpPr>
              <a:spLocks noChangeArrowheads="1"/>
            </p:cNvSpPr>
            <p:nvPr/>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6" name="Freeform 23"/>
            <p:cNvSpPr>
              <a:spLocks noChangeArrowheads="1"/>
            </p:cNvSpPr>
            <p:nvPr/>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7" name="Freeform 24"/>
            <p:cNvSpPr>
              <a:spLocks noChangeArrowheads="1"/>
            </p:cNvSpPr>
            <p:nvPr/>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8" name="Freeform 25"/>
            <p:cNvSpPr>
              <a:spLocks noChangeArrowheads="1"/>
            </p:cNvSpPr>
            <p:nvPr/>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9" name="Freeform 26"/>
            <p:cNvSpPr>
              <a:spLocks noChangeArrowheads="1"/>
            </p:cNvSpPr>
            <p:nvPr/>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0" name="Freeform 27"/>
            <p:cNvSpPr>
              <a:spLocks noChangeArrowheads="1"/>
            </p:cNvSpPr>
            <p:nvPr/>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9" name="Freeform 5"/>
          <p:cNvSpPr>
            <a:spLocks/>
          </p:cNvSpPr>
          <p:nvPr userDrawn="1"/>
        </p:nvSpPr>
        <p:spPr bwMode="gray">
          <a:xfrm>
            <a:off x="5881688" y="-3175"/>
            <a:ext cx="6067425" cy="5497513"/>
          </a:xfrm>
          <a:custGeom>
            <a:avLst/>
            <a:gdLst>
              <a:gd name="T0" fmla="*/ 1002 w 1922"/>
              <a:gd name="T1" fmla="*/ 0 h 1741"/>
              <a:gd name="T2" fmla="*/ 1002 w 1922"/>
              <a:gd name="T3" fmla="*/ 0 h 1741"/>
              <a:gd name="T4" fmla="*/ 0 w 1922"/>
              <a:gd name="T5" fmla="*/ 1741 h 1741"/>
              <a:gd name="T6" fmla="*/ 1636 w 1922"/>
              <a:gd name="T7" fmla="*/ 796 h 1741"/>
              <a:gd name="T8" fmla="*/ 1922 w 1922"/>
              <a:gd name="T9" fmla="*/ 485 h 1741"/>
              <a:gd name="T10" fmla="*/ 1077 w 1922"/>
              <a:gd name="T11" fmla="*/ 0 h 1741"/>
              <a:gd name="T12" fmla="*/ 1002 w 1922"/>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1922" h="1741">
                <a:moveTo>
                  <a:pt x="1002" y="0"/>
                </a:moveTo>
                <a:cubicBezTo>
                  <a:pt x="1002" y="0"/>
                  <a:pt x="1002" y="0"/>
                  <a:pt x="1002" y="0"/>
                </a:cubicBezTo>
                <a:cubicBezTo>
                  <a:pt x="0" y="1741"/>
                  <a:pt x="0" y="1741"/>
                  <a:pt x="0" y="1741"/>
                </a:cubicBezTo>
                <a:cubicBezTo>
                  <a:pt x="1636" y="796"/>
                  <a:pt x="1636" y="796"/>
                  <a:pt x="1636" y="796"/>
                </a:cubicBezTo>
                <a:cubicBezTo>
                  <a:pt x="1744" y="717"/>
                  <a:pt x="1839" y="610"/>
                  <a:pt x="1922" y="485"/>
                </a:cubicBezTo>
                <a:cubicBezTo>
                  <a:pt x="1077" y="0"/>
                  <a:pt x="1077" y="0"/>
                  <a:pt x="1077" y="0"/>
                </a:cubicBezTo>
                <a:cubicBezTo>
                  <a:pt x="1002" y="0"/>
                  <a:pt x="1002" y="0"/>
                  <a:pt x="1002" y="0"/>
                </a:cubicBezTo>
              </a:path>
            </a:pathLst>
          </a:custGeom>
          <a:solidFill>
            <a:srgbClr val="23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p:cNvSpPr>
          <p:nvPr userDrawn="1"/>
        </p:nvSpPr>
        <p:spPr bwMode="gray">
          <a:xfrm>
            <a:off x="6210300" y="2863850"/>
            <a:ext cx="5978525" cy="3179763"/>
          </a:xfrm>
          <a:custGeom>
            <a:avLst/>
            <a:gdLst>
              <a:gd name="T0" fmla="*/ 1554 w 1894"/>
              <a:gd name="T1" fmla="*/ 116 h 1007"/>
              <a:gd name="T2" fmla="*/ 0 w 1894"/>
              <a:gd name="T3" fmla="*/ 1007 h 1007"/>
              <a:gd name="T4" fmla="*/ 1894 w 1894"/>
              <a:gd name="T5" fmla="*/ 1007 h 1007"/>
              <a:gd name="T6" fmla="*/ 1894 w 1894"/>
              <a:gd name="T7" fmla="*/ 0 h 1007"/>
              <a:gd name="T8" fmla="*/ 1554 w 1894"/>
              <a:gd name="T9" fmla="*/ 116 h 1007"/>
            </a:gdLst>
            <a:ahLst/>
            <a:cxnLst>
              <a:cxn ang="0">
                <a:pos x="T0" y="T1"/>
              </a:cxn>
              <a:cxn ang="0">
                <a:pos x="T2" y="T3"/>
              </a:cxn>
              <a:cxn ang="0">
                <a:pos x="T4" y="T5"/>
              </a:cxn>
              <a:cxn ang="0">
                <a:pos x="T6" y="T7"/>
              </a:cxn>
              <a:cxn ang="0">
                <a:pos x="T8" y="T9"/>
              </a:cxn>
            </a:cxnLst>
            <a:rect l="0" t="0" r="r" b="b"/>
            <a:pathLst>
              <a:path w="1894" h="1007">
                <a:moveTo>
                  <a:pt x="1554" y="116"/>
                </a:moveTo>
                <a:cubicBezTo>
                  <a:pt x="0" y="1007"/>
                  <a:pt x="0" y="1007"/>
                  <a:pt x="0" y="1007"/>
                </a:cubicBezTo>
                <a:cubicBezTo>
                  <a:pt x="1361" y="1007"/>
                  <a:pt x="1771" y="1007"/>
                  <a:pt x="1894" y="1007"/>
                </a:cubicBezTo>
                <a:cubicBezTo>
                  <a:pt x="1894" y="0"/>
                  <a:pt x="1894" y="0"/>
                  <a:pt x="1894" y="0"/>
                </a:cubicBezTo>
                <a:cubicBezTo>
                  <a:pt x="1766" y="23"/>
                  <a:pt x="1648" y="62"/>
                  <a:pt x="1554" y="116"/>
                </a:cubicBezTo>
                <a:close/>
              </a:path>
            </a:pathLst>
          </a:custGeom>
          <a:solidFill>
            <a:srgbClr val="0D87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userDrawn="1"/>
        </p:nvSpPr>
        <p:spPr bwMode="gray">
          <a:xfrm>
            <a:off x="10550525" y="-3175"/>
            <a:ext cx="1638300" cy="941388"/>
          </a:xfrm>
          <a:custGeom>
            <a:avLst/>
            <a:gdLst>
              <a:gd name="T0" fmla="*/ 0 w 519"/>
              <a:gd name="T1" fmla="*/ 0 h 298"/>
              <a:gd name="T2" fmla="*/ 519 w 519"/>
              <a:gd name="T3" fmla="*/ 298 h 298"/>
              <a:gd name="T4" fmla="*/ 519 w 519"/>
              <a:gd name="T5" fmla="*/ 0 h 298"/>
              <a:gd name="T6" fmla="*/ 0 w 519"/>
              <a:gd name="T7" fmla="*/ 0 h 298"/>
            </a:gdLst>
            <a:ahLst/>
            <a:cxnLst>
              <a:cxn ang="0">
                <a:pos x="T0" y="T1"/>
              </a:cxn>
              <a:cxn ang="0">
                <a:pos x="T2" y="T3"/>
              </a:cxn>
              <a:cxn ang="0">
                <a:pos x="T4" y="T5"/>
              </a:cxn>
              <a:cxn ang="0">
                <a:pos x="T6" y="T7"/>
              </a:cxn>
            </a:cxnLst>
            <a:rect l="0" t="0" r="r" b="b"/>
            <a:pathLst>
              <a:path w="519" h="298">
                <a:moveTo>
                  <a:pt x="0" y="0"/>
                </a:moveTo>
                <a:cubicBezTo>
                  <a:pt x="353" y="203"/>
                  <a:pt x="476" y="273"/>
                  <a:pt x="519" y="298"/>
                </a:cubicBezTo>
                <a:cubicBezTo>
                  <a:pt x="519" y="0"/>
                  <a:pt x="519" y="0"/>
                  <a:pt x="519" y="0"/>
                </a:cubicBezTo>
                <a:cubicBezTo>
                  <a:pt x="0" y="0"/>
                  <a:pt x="0" y="0"/>
                  <a:pt x="0" y="0"/>
                </a:cubicBezTo>
                <a:close/>
              </a:path>
            </a:pathLst>
          </a:custGeom>
          <a:solidFill>
            <a:srgbClr val="8DCF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gray">
          <a:xfrm>
            <a:off x="6194425" y="6375400"/>
            <a:ext cx="5994400" cy="482600"/>
          </a:xfrm>
          <a:custGeom>
            <a:avLst/>
            <a:gdLst>
              <a:gd name="T0" fmla="*/ 0 w 3776"/>
              <a:gd name="T1" fmla="*/ 0 h 304"/>
              <a:gd name="T2" fmla="*/ 537 w 3776"/>
              <a:gd name="T3" fmla="*/ 304 h 304"/>
              <a:gd name="T4" fmla="*/ 3776 w 3776"/>
              <a:gd name="T5" fmla="*/ 304 h 304"/>
              <a:gd name="T6" fmla="*/ 3776 w 3776"/>
              <a:gd name="T7" fmla="*/ 0 h 304"/>
              <a:gd name="T8" fmla="*/ 0 w 3776"/>
              <a:gd name="T9" fmla="*/ 0 h 304"/>
            </a:gdLst>
            <a:ahLst/>
            <a:cxnLst>
              <a:cxn ang="0">
                <a:pos x="T0" y="T1"/>
              </a:cxn>
              <a:cxn ang="0">
                <a:pos x="T2" y="T3"/>
              </a:cxn>
              <a:cxn ang="0">
                <a:pos x="T4" y="T5"/>
              </a:cxn>
              <a:cxn ang="0">
                <a:pos x="T6" y="T7"/>
              </a:cxn>
              <a:cxn ang="0">
                <a:pos x="T8" y="T9"/>
              </a:cxn>
            </a:cxnLst>
            <a:rect l="0" t="0" r="r" b="b"/>
            <a:pathLst>
              <a:path w="3776" h="304">
                <a:moveTo>
                  <a:pt x="0" y="0"/>
                </a:moveTo>
                <a:lnTo>
                  <a:pt x="537" y="304"/>
                </a:lnTo>
                <a:lnTo>
                  <a:pt x="3776" y="304"/>
                </a:lnTo>
                <a:lnTo>
                  <a:pt x="3776"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3006511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4" name="Text Placeholder 3"/>
          <p:cNvSpPr>
            <a:spLocks noGrp="1"/>
          </p:cNvSpPr>
          <p:nvPr>
            <p:ph type="body" sz="quarter" idx="10" hasCustomPrompt="1"/>
          </p:nvPr>
        </p:nvSpPr>
        <p:spPr bwMode="gray">
          <a:xfrm>
            <a:off x="5091920" y="4236065"/>
            <a:ext cx="6574617" cy="707886"/>
          </a:xfrm>
        </p:spPr>
        <p:txBody>
          <a:bodyPr wrap="square" tIns="45720" bIns="45720">
            <a:spAutoFit/>
          </a:bodyPr>
          <a:lstStyle>
            <a:lvl1pPr marL="0" indent="0">
              <a:buNone/>
              <a:defRPr b="1" baseline="0"/>
            </a:lvl1pPr>
          </a:lstStyle>
          <a:p>
            <a:pPr lvl="0"/>
            <a:r>
              <a:rPr lang="en-US" dirty="0" smtClean="0"/>
              <a:t>This is where more information about how to contact </a:t>
            </a:r>
            <a:r>
              <a:rPr lang="en-US" dirty="0" err="1" smtClean="0"/>
              <a:t>AllSeen</a:t>
            </a:r>
            <a:r>
              <a:rPr lang="en-US" dirty="0" smtClean="0"/>
              <a:t> Alliance goes</a:t>
            </a:r>
            <a:endParaRPr lang="en-US" dirty="0"/>
          </a:p>
        </p:txBody>
      </p:sp>
      <p:grpSp>
        <p:nvGrpSpPr>
          <p:cNvPr id="17" name="Group 16"/>
          <p:cNvGrpSpPr/>
          <p:nvPr userDrawn="1"/>
        </p:nvGrpSpPr>
        <p:grpSpPr bwMode="gray">
          <a:xfrm>
            <a:off x="2" y="2"/>
            <a:ext cx="4314611" cy="5359100"/>
            <a:chOff x="220663" y="-39688"/>
            <a:chExt cx="5056187" cy="6278563"/>
          </a:xfrm>
        </p:grpSpPr>
        <p:sp>
          <p:nvSpPr>
            <p:cNvPr id="18" name="Freeform 5"/>
            <p:cNvSpPr>
              <a:spLocks noChangeArrowheads="1"/>
            </p:cNvSpPr>
            <p:nvPr/>
          </p:nvSpPr>
          <p:spPr bwMode="gray">
            <a:xfrm>
              <a:off x="3759200" y="-39688"/>
              <a:ext cx="1517650" cy="2625726"/>
            </a:xfrm>
            <a:custGeom>
              <a:avLst/>
              <a:gdLst>
                <a:gd name="T0" fmla="*/ 0 w 4216"/>
                <a:gd name="T1" fmla="*/ 0 h 7295"/>
                <a:gd name="T2" fmla="*/ 4215 w 4216"/>
                <a:gd name="T3" fmla="*/ 7294 h 7295"/>
                <a:gd name="T4" fmla="*/ 4215 w 4216"/>
                <a:gd name="T5" fmla="*/ 0 h 7295"/>
                <a:gd name="T6" fmla="*/ 0 w 4216"/>
                <a:gd name="T7" fmla="*/ 0 h 7295"/>
              </a:gdLst>
              <a:ahLst/>
              <a:cxnLst>
                <a:cxn ang="0">
                  <a:pos x="T0" y="T1"/>
                </a:cxn>
                <a:cxn ang="0">
                  <a:pos x="T2" y="T3"/>
                </a:cxn>
                <a:cxn ang="0">
                  <a:pos x="T4" y="T5"/>
                </a:cxn>
                <a:cxn ang="0">
                  <a:pos x="T6" y="T7"/>
                </a:cxn>
              </a:cxnLst>
              <a:rect l="0" t="0" r="r" b="b"/>
              <a:pathLst>
                <a:path w="4216" h="7295">
                  <a:moveTo>
                    <a:pt x="0" y="0"/>
                  </a:moveTo>
                  <a:lnTo>
                    <a:pt x="4215" y="7294"/>
                  </a:lnTo>
                  <a:lnTo>
                    <a:pt x="4215" y="0"/>
                  </a:lnTo>
                  <a:lnTo>
                    <a:pt x="0" y="0"/>
                  </a:lnTo>
                </a:path>
              </a:pathLst>
            </a:custGeom>
            <a:solidFill>
              <a:srgbClr val="0986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6"/>
            <p:cNvSpPr>
              <a:spLocks noChangeArrowheads="1"/>
            </p:cNvSpPr>
            <p:nvPr/>
          </p:nvSpPr>
          <p:spPr bwMode="gray">
            <a:xfrm>
              <a:off x="220663" y="3694113"/>
              <a:ext cx="4391025" cy="2544762"/>
            </a:xfrm>
            <a:custGeom>
              <a:avLst/>
              <a:gdLst>
                <a:gd name="T0" fmla="*/ 0 w 12196"/>
                <a:gd name="T1" fmla="*/ 0 h 7067"/>
                <a:gd name="T2" fmla="*/ 0 w 12196"/>
                <a:gd name="T3" fmla="*/ 7066 h 7067"/>
                <a:gd name="T4" fmla="*/ 12195 w 12196"/>
                <a:gd name="T5" fmla="*/ 0 h 7067"/>
                <a:gd name="T6" fmla="*/ 0 w 12196"/>
                <a:gd name="T7" fmla="*/ 0 h 7067"/>
              </a:gdLst>
              <a:ahLst/>
              <a:cxnLst>
                <a:cxn ang="0">
                  <a:pos x="T0" y="T1"/>
                </a:cxn>
                <a:cxn ang="0">
                  <a:pos x="T2" y="T3"/>
                </a:cxn>
                <a:cxn ang="0">
                  <a:pos x="T4" y="T5"/>
                </a:cxn>
                <a:cxn ang="0">
                  <a:pos x="T6" y="T7"/>
                </a:cxn>
              </a:cxnLst>
              <a:rect l="0" t="0" r="r" b="b"/>
              <a:pathLst>
                <a:path w="12196" h="7067">
                  <a:moveTo>
                    <a:pt x="0" y="0"/>
                  </a:moveTo>
                  <a:lnTo>
                    <a:pt x="0" y="7066"/>
                  </a:lnTo>
                  <a:lnTo>
                    <a:pt x="12195" y="0"/>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7"/>
            <p:cNvSpPr>
              <a:spLocks noChangeArrowheads="1"/>
            </p:cNvSpPr>
            <p:nvPr/>
          </p:nvSpPr>
          <p:spPr bwMode="gray">
            <a:xfrm>
              <a:off x="220663" y="822325"/>
              <a:ext cx="4432300" cy="2533650"/>
            </a:xfrm>
            <a:custGeom>
              <a:avLst/>
              <a:gdLst>
                <a:gd name="T0" fmla="*/ 0 w 12310"/>
                <a:gd name="T1" fmla="*/ 7038 h 7039"/>
                <a:gd name="T2" fmla="*/ 12309 w 12310"/>
                <a:gd name="T3" fmla="*/ 7038 h 7039"/>
                <a:gd name="T4" fmla="*/ 8691 w 12310"/>
                <a:gd name="T5" fmla="*/ 4959 h 7039"/>
                <a:gd name="T6" fmla="*/ 8007 w 12310"/>
                <a:gd name="T7" fmla="*/ 4559 h 7039"/>
                <a:gd name="T8" fmla="*/ 0 w 12310"/>
                <a:gd name="T9" fmla="*/ 0 h 7039"/>
                <a:gd name="T10" fmla="*/ 0 w 12310"/>
                <a:gd name="T11" fmla="*/ 7038 h 7039"/>
              </a:gdLst>
              <a:ahLst/>
              <a:cxnLst>
                <a:cxn ang="0">
                  <a:pos x="T0" y="T1"/>
                </a:cxn>
                <a:cxn ang="0">
                  <a:pos x="T2" y="T3"/>
                </a:cxn>
                <a:cxn ang="0">
                  <a:pos x="T4" y="T5"/>
                </a:cxn>
                <a:cxn ang="0">
                  <a:pos x="T6" y="T7"/>
                </a:cxn>
                <a:cxn ang="0">
                  <a:pos x="T8" y="T9"/>
                </a:cxn>
                <a:cxn ang="0">
                  <a:pos x="T10" y="T11"/>
                </a:cxn>
              </a:cxnLst>
              <a:rect l="0" t="0" r="r" b="b"/>
              <a:pathLst>
                <a:path w="12310" h="7039">
                  <a:moveTo>
                    <a:pt x="0" y="7038"/>
                  </a:moveTo>
                  <a:lnTo>
                    <a:pt x="12309" y="7038"/>
                  </a:lnTo>
                  <a:lnTo>
                    <a:pt x="8691" y="4959"/>
                  </a:lnTo>
                  <a:lnTo>
                    <a:pt x="8007" y="4559"/>
                  </a:lnTo>
                  <a:lnTo>
                    <a:pt x="0" y="0"/>
                  </a:lnTo>
                  <a:lnTo>
                    <a:pt x="0" y="7038"/>
                  </a:lnTo>
                </a:path>
              </a:pathLst>
            </a:custGeom>
            <a:solidFill>
              <a:srgbClr val="055A7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8"/>
            <p:cNvSpPr>
              <a:spLocks noChangeArrowheads="1"/>
            </p:cNvSpPr>
            <p:nvPr/>
          </p:nvSpPr>
          <p:spPr bwMode="gray">
            <a:xfrm>
              <a:off x="220663" y="-39688"/>
              <a:ext cx="4738687" cy="2770188"/>
            </a:xfrm>
            <a:custGeom>
              <a:avLst/>
              <a:gdLst>
                <a:gd name="T0" fmla="*/ 0 w 13165"/>
                <a:gd name="T1" fmla="*/ 114 h 7695"/>
                <a:gd name="T2" fmla="*/ 13164 w 13165"/>
                <a:gd name="T3" fmla="*/ 7694 h 7695"/>
                <a:gd name="T4" fmla="*/ 8719 w 13165"/>
                <a:gd name="T5" fmla="*/ 0 h 7695"/>
                <a:gd name="T6" fmla="*/ 0 w 13165"/>
                <a:gd name="T7" fmla="*/ 0 h 7695"/>
                <a:gd name="T8" fmla="*/ 0 w 13165"/>
                <a:gd name="T9" fmla="*/ 114 h 7695"/>
              </a:gdLst>
              <a:ahLst/>
              <a:cxnLst>
                <a:cxn ang="0">
                  <a:pos x="T0" y="T1"/>
                </a:cxn>
                <a:cxn ang="0">
                  <a:pos x="T2" y="T3"/>
                </a:cxn>
                <a:cxn ang="0">
                  <a:pos x="T4" y="T5"/>
                </a:cxn>
                <a:cxn ang="0">
                  <a:pos x="T6" y="T7"/>
                </a:cxn>
                <a:cxn ang="0">
                  <a:pos x="T8" y="T9"/>
                </a:cxn>
              </a:cxnLst>
              <a:rect l="0" t="0" r="r" b="b"/>
              <a:pathLst>
                <a:path w="13165" h="7695">
                  <a:moveTo>
                    <a:pt x="0" y="114"/>
                  </a:moveTo>
                  <a:lnTo>
                    <a:pt x="13164" y="7694"/>
                  </a:lnTo>
                  <a:lnTo>
                    <a:pt x="8719" y="0"/>
                  </a:lnTo>
                  <a:lnTo>
                    <a:pt x="0" y="0"/>
                  </a:lnTo>
                  <a:lnTo>
                    <a:pt x="0" y="114"/>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2" name="TextBox 1"/>
          <p:cNvSpPr txBox="1"/>
          <p:nvPr userDrawn="1"/>
        </p:nvSpPr>
        <p:spPr bwMode="gray">
          <a:xfrm>
            <a:off x="4818124" y="2151704"/>
            <a:ext cx="6913246" cy="1046414"/>
          </a:xfrm>
          <a:prstGeom prst="rect">
            <a:avLst/>
          </a:prstGeom>
          <a:noFill/>
        </p:spPr>
        <p:txBody>
          <a:bodyPr wrap="square" lIns="121893" tIns="60947" rIns="121893" bIns="60947" rtlCol="0">
            <a:spAutoFit/>
          </a:bodyPr>
          <a:lstStyle/>
          <a:p>
            <a:r>
              <a:rPr lang="en-US" sz="6000" b="1" dirty="0" smtClean="0"/>
              <a:t>Thank you</a:t>
            </a:r>
            <a:endParaRPr lang="en-US" sz="6000" b="1" dirty="0"/>
          </a:p>
        </p:txBody>
      </p:sp>
      <p:sp>
        <p:nvSpPr>
          <p:cNvPr id="22" name="TextBox 21"/>
          <p:cNvSpPr txBox="1"/>
          <p:nvPr userDrawn="1"/>
        </p:nvSpPr>
        <p:spPr bwMode="gray">
          <a:xfrm>
            <a:off x="4966042" y="3222484"/>
            <a:ext cx="6177091" cy="451405"/>
          </a:xfrm>
          <a:prstGeom prst="rect">
            <a:avLst/>
          </a:prstGeom>
          <a:noFill/>
        </p:spPr>
        <p:txBody>
          <a:bodyPr wrap="square" lIns="121893" tIns="60947" rIns="121893" bIns="60947" rtlCol="0">
            <a:spAutoFit/>
          </a:bodyPr>
          <a:lstStyle/>
          <a:p>
            <a:r>
              <a:rPr lang="en-US" sz="2100" b="0" dirty="0" smtClean="0"/>
              <a:t>Follow us on</a:t>
            </a:r>
            <a:endParaRPr lang="en-US" sz="2100" b="0" dirty="0"/>
          </a:p>
        </p:txBody>
      </p:sp>
      <p:sp>
        <p:nvSpPr>
          <p:cNvPr id="25" name="Freeform 5"/>
          <p:cNvSpPr>
            <a:spLocks noChangeArrowheads="1"/>
          </p:cNvSpPr>
          <p:nvPr userDrawn="1"/>
        </p:nvSpPr>
        <p:spPr bwMode="gray">
          <a:xfrm>
            <a:off x="7034428" y="3299840"/>
            <a:ext cx="325920" cy="266024"/>
          </a:xfrm>
          <a:custGeom>
            <a:avLst/>
            <a:gdLst>
              <a:gd name="T0" fmla="*/ 5727 w 5728"/>
              <a:gd name="T1" fmla="*/ 570 h 4673"/>
              <a:gd name="T2" fmla="*/ 5727 w 5728"/>
              <a:gd name="T3" fmla="*/ 570 h 4673"/>
              <a:gd name="T4" fmla="*/ 5043 w 5728"/>
              <a:gd name="T5" fmla="*/ 741 h 4673"/>
              <a:gd name="T6" fmla="*/ 5585 w 5728"/>
              <a:gd name="T7" fmla="*/ 86 h 4673"/>
              <a:gd name="T8" fmla="*/ 4815 w 5728"/>
              <a:gd name="T9" fmla="*/ 399 h 4673"/>
              <a:gd name="T10" fmla="*/ 3961 w 5728"/>
              <a:gd name="T11" fmla="*/ 0 h 4673"/>
              <a:gd name="T12" fmla="*/ 2793 w 5728"/>
              <a:gd name="T13" fmla="*/ 1196 h 4673"/>
              <a:gd name="T14" fmla="*/ 2821 w 5728"/>
              <a:gd name="T15" fmla="*/ 1454 h 4673"/>
              <a:gd name="T16" fmla="*/ 400 w 5728"/>
              <a:gd name="T17" fmla="*/ 228 h 4673"/>
              <a:gd name="T18" fmla="*/ 228 w 5728"/>
              <a:gd name="T19" fmla="*/ 826 h 4673"/>
              <a:gd name="T20" fmla="*/ 770 w 5728"/>
              <a:gd name="T21" fmla="*/ 1796 h 4673"/>
              <a:gd name="T22" fmla="*/ 228 w 5728"/>
              <a:gd name="T23" fmla="*/ 1652 h 4673"/>
              <a:gd name="T24" fmla="*/ 228 w 5728"/>
              <a:gd name="T25" fmla="*/ 1652 h 4673"/>
              <a:gd name="T26" fmla="*/ 1168 w 5728"/>
              <a:gd name="T27" fmla="*/ 2821 h 4673"/>
              <a:gd name="T28" fmla="*/ 884 w 5728"/>
              <a:gd name="T29" fmla="*/ 2850 h 4673"/>
              <a:gd name="T30" fmla="*/ 656 w 5728"/>
              <a:gd name="T31" fmla="*/ 2821 h 4673"/>
              <a:gd name="T32" fmla="*/ 1738 w 5728"/>
              <a:gd name="T33" fmla="*/ 3647 h 4673"/>
              <a:gd name="T34" fmla="*/ 286 w 5728"/>
              <a:gd name="T35" fmla="*/ 4160 h 4673"/>
              <a:gd name="T36" fmla="*/ 0 w 5728"/>
              <a:gd name="T37" fmla="*/ 4131 h 4673"/>
              <a:gd name="T38" fmla="*/ 1796 w 5728"/>
              <a:gd name="T39" fmla="*/ 4672 h 4673"/>
              <a:gd name="T40" fmla="*/ 5157 w 5728"/>
              <a:gd name="T41" fmla="*/ 1310 h 4673"/>
              <a:gd name="T42" fmla="*/ 5129 w 5728"/>
              <a:gd name="T43" fmla="*/ 1168 h 4673"/>
              <a:gd name="T44" fmla="*/ 5727 w 5728"/>
              <a:gd name="T45" fmla="*/ 57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28" h="4673">
                <a:moveTo>
                  <a:pt x="5727" y="570"/>
                </a:moveTo>
                <a:lnTo>
                  <a:pt x="5727" y="570"/>
                </a:lnTo>
                <a:cubicBezTo>
                  <a:pt x="5528" y="656"/>
                  <a:pt x="5300" y="712"/>
                  <a:pt x="5043" y="741"/>
                </a:cubicBezTo>
                <a:cubicBezTo>
                  <a:pt x="5300" y="598"/>
                  <a:pt x="5499" y="370"/>
                  <a:pt x="5585" y="86"/>
                </a:cubicBezTo>
                <a:cubicBezTo>
                  <a:pt x="5329" y="228"/>
                  <a:pt x="5101" y="342"/>
                  <a:pt x="4815" y="399"/>
                </a:cubicBezTo>
                <a:cubicBezTo>
                  <a:pt x="4617" y="142"/>
                  <a:pt x="4303" y="0"/>
                  <a:pt x="3961" y="0"/>
                </a:cubicBezTo>
                <a:cubicBezTo>
                  <a:pt x="3305" y="0"/>
                  <a:pt x="2793" y="542"/>
                  <a:pt x="2793" y="1196"/>
                </a:cubicBezTo>
                <a:cubicBezTo>
                  <a:pt x="2793" y="1282"/>
                  <a:pt x="2793" y="1368"/>
                  <a:pt x="2821" y="1454"/>
                </a:cubicBezTo>
                <a:cubicBezTo>
                  <a:pt x="1852" y="1396"/>
                  <a:pt x="998" y="940"/>
                  <a:pt x="400" y="228"/>
                </a:cubicBezTo>
                <a:cubicBezTo>
                  <a:pt x="314" y="399"/>
                  <a:pt x="228" y="598"/>
                  <a:pt x="228" y="826"/>
                </a:cubicBezTo>
                <a:cubicBezTo>
                  <a:pt x="228" y="1226"/>
                  <a:pt x="456" y="1596"/>
                  <a:pt x="770" y="1796"/>
                </a:cubicBezTo>
                <a:cubicBezTo>
                  <a:pt x="570" y="1796"/>
                  <a:pt x="400" y="1738"/>
                  <a:pt x="228" y="1652"/>
                </a:cubicBezTo>
                <a:lnTo>
                  <a:pt x="228" y="1652"/>
                </a:lnTo>
                <a:cubicBezTo>
                  <a:pt x="228" y="2222"/>
                  <a:pt x="628" y="2707"/>
                  <a:pt x="1168" y="2821"/>
                </a:cubicBezTo>
                <a:cubicBezTo>
                  <a:pt x="1083" y="2850"/>
                  <a:pt x="969" y="2850"/>
                  <a:pt x="884" y="2850"/>
                </a:cubicBezTo>
                <a:cubicBezTo>
                  <a:pt x="798" y="2850"/>
                  <a:pt x="712" y="2850"/>
                  <a:pt x="656" y="2821"/>
                </a:cubicBezTo>
                <a:cubicBezTo>
                  <a:pt x="798" y="3305"/>
                  <a:pt x="1226" y="3647"/>
                  <a:pt x="1738" y="3647"/>
                </a:cubicBezTo>
                <a:cubicBezTo>
                  <a:pt x="1340" y="3961"/>
                  <a:pt x="826" y="4160"/>
                  <a:pt x="286" y="4160"/>
                </a:cubicBezTo>
                <a:cubicBezTo>
                  <a:pt x="200" y="4160"/>
                  <a:pt x="86" y="4160"/>
                  <a:pt x="0" y="4131"/>
                </a:cubicBezTo>
                <a:cubicBezTo>
                  <a:pt x="514" y="4472"/>
                  <a:pt x="1140" y="4672"/>
                  <a:pt x="1796" y="4672"/>
                </a:cubicBezTo>
                <a:cubicBezTo>
                  <a:pt x="3961" y="4672"/>
                  <a:pt x="5157" y="2878"/>
                  <a:pt x="5157" y="1310"/>
                </a:cubicBezTo>
                <a:cubicBezTo>
                  <a:pt x="5157" y="1282"/>
                  <a:pt x="5129" y="1226"/>
                  <a:pt x="5129" y="1168"/>
                </a:cubicBezTo>
                <a:cubicBezTo>
                  <a:pt x="5357" y="998"/>
                  <a:pt x="5585" y="798"/>
                  <a:pt x="5727" y="57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6" name="Freeform 6"/>
          <p:cNvSpPr>
            <a:spLocks noChangeArrowheads="1"/>
          </p:cNvSpPr>
          <p:nvPr userDrawn="1"/>
        </p:nvSpPr>
        <p:spPr bwMode="gray">
          <a:xfrm>
            <a:off x="6712595" y="3299840"/>
            <a:ext cx="123192" cy="266024"/>
          </a:xfrm>
          <a:custGeom>
            <a:avLst/>
            <a:gdLst>
              <a:gd name="T0" fmla="*/ 1454 w 2167"/>
              <a:gd name="T1" fmla="*/ 4672 h 4673"/>
              <a:gd name="T2" fmla="*/ 1454 w 2167"/>
              <a:gd name="T3" fmla="*/ 4672 h 4673"/>
              <a:gd name="T4" fmla="*/ 485 w 2167"/>
              <a:gd name="T5" fmla="*/ 4672 h 4673"/>
              <a:gd name="T6" fmla="*/ 485 w 2167"/>
              <a:gd name="T7" fmla="*/ 2336 h 4673"/>
              <a:gd name="T8" fmla="*/ 0 w 2167"/>
              <a:gd name="T9" fmla="*/ 2336 h 4673"/>
              <a:gd name="T10" fmla="*/ 0 w 2167"/>
              <a:gd name="T11" fmla="*/ 1510 h 4673"/>
              <a:gd name="T12" fmla="*/ 485 w 2167"/>
              <a:gd name="T13" fmla="*/ 1510 h 4673"/>
              <a:gd name="T14" fmla="*/ 485 w 2167"/>
              <a:gd name="T15" fmla="*/ 1054 h 4673"/>
              <a:gd name="T16" fmla="*/ 1510 w 2167"/>
              <a:gd name="T17" fmla="*/ 0 h 4673"/>
              <a:gd name="T18" fmla="*/ 2138 w 2167"/>
              <a:gd name="T19" fmla="*/ 0 h 4673"/>
              <a:gd name="T20" fmla="*/ 2138 w 2167"/>
              <a:gd name="T21" fmla="*/ 826 h 4673"/>
              <a:gd name="T22" fmla="*/ 1767 w 2167"/>
              <a:gd name="T23" fmla="*/ 826 h 4673"/>
              <a:gd name="T24" fmla="*/ 1454 w 2167"/>
              <a:gd name="T25" fmla="*/ 1140 h 4673"/>
              <a:gd name="T26" fmla="*/ 1454 w 2167"/>
              <a:gd name="T27" fmla="*/ 1510 h 4673"/>
              <a:gd name="T28" fmla="*/ 2166 w 2167"/>
              <a:gd name="T29" fmla="*/ 1510 h 4673"/>
              <a:gd name="T30" fmla="*/ 2080 w 2167"/>
              <a:gd name="T31" fmla="*/ 2336 h 4673"/>
              <a:gd name="T32" fmla="*/ 1454 w 2167"/>
              <a:gd name="T33" fmla="*/ 2336 h 4673"/>
              <a:gd name="T34" fmla="*/ 1454 w 2167"/>
              <a:gd name="T35" fmla="*/ 4672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7" h="4673">
                <a:moveTo>
                  <a:pt x="1454" y="4672"/>
                </a:moveTo>
                <a:lnTo>
                  <a:pt x="1454" y="4672"/>
                </a:lnTo>
                <a:cubicBezTo>
                  <a:pt x="485" y="4672"/>
                  <a:pt x="485" y="4672"/>
                  <a:pt x="485" y="4672"/>
                </a:cubicBezTo>
                <a:cubicBezTo>
                  <a:pt x="485" y="2336"/>
                  <a:pt x="485" y="2336"/>
                  <a:pt x="485" y="2336"/>
                </a:cubicBezTo>
                <a:cubicBezTo>
                  <a:pt x="0" y="2336"/>
                  <a:pt x="0" y="2336"/>
                  <a:pt x="0" y="2336"/>
                </a:cubicBezTo>
                <a:cubicBezTo>
                  <a:pt x="0" y="1510"/>
                  <a:pt x="0" y="1510"/>
                  <a:pt x="0" y="1510"/>
                </a:cubicBezTo>
                <a:cubicBezTo>
                  <a:pt x="485" y="1510"/>
                  <a:pt x="485" y="1510"/>
                  <a:pt x="485" y="1510"/>
                </a:cubicBezTo>
                <a:cubicBezTo>
                  <a:pt x="485" y="1054"/>
                  <a:pt x="485" y="1054"/>
                  <a:pt x="485" y="1054"/>
                </a:cubicBezTo>
                <a:cubicBezTo>
                  <a:pt x="485" y="370"/>
                  <a:pt x="742" y="0"/>
                  <a:pt x="1510" y="0"/>
                </a:cubicBezTo>
                <a:cubicBezTo>
                  <a:pt x="2138" y="0"/>
                  <a:pt x="2138" y="0"/>
                  <a:pt x="2138" y="0"/>
                </a:cubicBezTo>
                <a:cubicBezTo>
                  <a:pt x="2138" y="826"/>
                  <a:pt x="2138" y="826"/>
                  <a:pt x="2138" y="826"/>
                </a:cubicBezTo>
                <a:cubicBezTo>
                  <a:pt x="1767" y="826"/>
                  <a:pt x="1767" y="826"/>
                  <a:pt x="1767" y="826"/>
                </a:cubicBezTo>
                <a:cubicBezTo>
                  <a:pt x="1454" y="826"/>
                  <a:pt x="1454" y="912"/>
                  <a:pt x="1454" y="1140"/>
                </a:cubicBezTo>
                <a:cubicBezTo>
                  <a:pt x="1454" y="1510"/>
                  <a:pt x="1454" y="1510"/>
                  <a:pt x="1454" y="1510"/>
                </a:cubicBezTo>
                <a:cubicBezTo>
                  <a:pt x="2166" y="1510"/>
                  <a:pt x="2166" y="1510"/>
                  <a:pt x="2166" y="1510"/>
                </a:cubicBezTo>
                <a:cubicBezTo>
                  <a:pt x="2080" y="2336"/>
                  <a:pt x="2080" y="2336"/>
                  <a:pt x="2080" y="2336"/>
                </a:cubicBezTo>
                <a:cubicBezTo>
                  <a:pt x="1454" y="2336"/>
                  <a:pt x="1454" y="2336"/>
                  <a:pt x="1454" y="2336"/>
                </a:cubicBezTo>
                <a:lnTo>
                  <a:pt x="1454" y="467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7" name="Text Placeholder 3"/>
          <p:cNvSpPr>
            <a:spLocks noGrp="1"/>
          </p:cNvSpPr>
          <p:nvPr>
            <p:ph type="body" sz="quarter" idx="11" hasCustomPrompt="1"/>
          </p:nvPr>
        </p:nvSpPr>
        <p:spPr bwMode="gray">
          <a:xfrm>
            <a:off x="5091920" y="5223899"/>
            <a:ext cx="6574617" cy="307777"/>
          </a:xfrm>
        </p:spPr>
        <p:txBody>
          <a:bodyPr wrap="square" tIns="45720" bIns="45720">
            <a:spAutoFit/>
          </a:bodyPr>
          <a:lstStyle>
            <a:lvl1pPr marL="0" indent="0">
              <a:buNone/>
              <a:defRPr sz="1400" b="0" baseline="0"/>
            </a:lvl1pPr>
          </a:lstStyle>
          <a:p>
            <a:pPr lvl="0"/>
            <a:r>
              <a:rPr lang="en-US" dirty="0" smtClean="0"/>
              <a:t>This is where your legal information goes</a:t>
            </a:r>
            <a:endParaRPr lang="en-US" dirty="0"/>
          </a:p>
        </p:txBody>
      </p:sp>
    </p:spTree>
    <p:extLst>
      <p:ext uri="{BB962C8B-B14F-4D97-AF65-F5344CB8AC3E}">
        <p14:creationId xmlns:p14="http://schemas.microsoft.com/office/powerpoint/2010/main" val="2319292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7982" y="6356351"/>
            <a:ext cx="2742486" cy="365125"/>
          </a:xfrm>
          <a:prstGeom prst="rect">
            <a:avLst/>
          </a:prstGeom>
        </p:spPr>
        <p:txBody>
          <a:bodyPr/>
          <a:lstStyle/>
          <a:p>
            <a:fld id="{05364602-4B6E-4902-9E13-F7373F8EF2C1}" type="datetimeFigureOut">
              <a:rPr lang="en-US" smtClean="0"/>
              <a:t>9/17/2015</a:t>
            </a:fld>
            <a:endParaRPr lang="en-US" dirty="0"/>
          </a:p>
        </p:txBody>
      </p:sp>
      <p:sp>
        <p:nvSpPr>
          <p:cNvPr id="5" name="Footer Placeholder 4"/>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08357" y="6356351"/>
            <a:ext cx="2742486" cy="365125"/>
          </a:xfrm>
          <a:prstGeom prst="rect">
            <a:avLst/>
          </a:prstGeom>
        </p:spPr>
        <p:txBody>
          <a:bodyPr/>
          <a:lstStyle/>
          <a:p>
            <a:fld id="{4BE36DBA-5B52-4C31-945F-60CFDC02484A}" type="slidenum">
              <a:rPr lang="en-US" smtClean="0"/>
              <a:t>‹#›</a:t>
            </a:fld>
            <a:endParaRPr lang="en-US" dirty="0"/>
          </a:p>
        </p:txBody>
      </p:sp>
    </p:spTree>
    <p:extLst>
      <p:ext uri="{BB962C8B-B14F-4D97-AF65-F5344CB8AC3E}">
        <p14:creationId xmlns:p14="http://schemas.microsoft.com/office/powerpoint/2010/main" val="362036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1" name="Rectangle 30"/>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nvGrpSpPr>
          <p:cNvPr id="11" name="Group 10"/>
          <p:cNvGrpSpPr>
            <a:grpSpLocks noChangeAspect="1"/>
          </p:cNvGrpSpPr>
          <p:nvPr userDrawn="1"/>
        </p:nvGrpSpPr>
        <p:grpSpPr bwMode="gray">
          <a:xfrm>
            <a:off x="7093088" y="341"/>
            <a:ext cx="5095737" cy="6858000"/>
            <a:chOff x="4052888" y="-39688"/>
            <a:chExt cx="5619750" cy="7561263"/>
          </a:xfrm>
        </p:grpSpPr>
        <p:sp>
          <p:nvSpPr>
            <p:cNvPr id="13" name="Freeform 1"/>
            <p:cNvSpPr>
              <a:spLocks noChangeArrowheads="1"/>
            </p:cNvSpPr>
            <p:nvPr/>
          </p:nvSpPr>
          <p:spPr bwMode="gray">
            <a:xfrm>
              <a:off x="6924675" y="-39688"/>
              <a:ext cx="2746375" cy="4203701"/>
            </a:xfrm>
            <a:custGeom>
              <a:avLst/>
              <a:gdLst>
                <a:gd name="T0" fmla="*/ 4223 w 7631"/>
                <a:gd name="T1" fmla="*/ 0 h 11679"/>
                <a:gd name="T2" fmla="*/ 0 w 7631"/>
                <a:gd name="T3" fmla="*/ 7252 h 11679"/>
                <a:gd name="T4" fmla="*/ 7630 w 7631"/>
                <a:gd name="T5" fmla="*/ 11678 h 11679"/>
                <a:gd name="T6" fmla="*/ 7630 w 7631"/>
                <a:gd name="T7" fmla="*/ 0 h 11679"/>
                <a:gd name="T8" fmla="*/ 4223 w 7631"/>
                <a:gd name="T9" fmla="*/ 0 h 11679"/>
              </a:gdLst>
              <a:ahLst/>
              <a:cxnLst>
                <a:cxn ang="0">
                  <a:pos x="T0" y="T1"/>
                </a:cxn>
                <a:cxn ang="0">
                  <a:pos x="T2" y="T3"/>
                </a:cxn>
                <a:cxn ang="0">
                  <a:pos x="T4" y="T5"/>
                </a:cxn>
                <a:cxn ang="0">
                  <a:pos x="T6" y="T7"/>
                </a:cxn>
                <a:cxn ang="0">
                  <a:pos x="T8" y="T9"/>
                </a:cxn>
              </a:cxnLst>
              <a:rect l="0" t="0" r="r" b="b"/>
              <a:pathLst>
                <a:path w="7631" h="11679">
                  <a:moveTo>
                    <a:pt x="4223" y="0"/>
                  </a:moveTo>
                  <a:lnTo>
                    <a:pt x="0" y="7252"/>
                  </a:lnTo>
                  <a:lnTo>
                    <a:pt x="7630" y="11678"/>
                  </a:lnTo>
                  <a:lnTo>
                    <a:pt x="7630" y="0"/>
                  </a:lnTo>
                  <a:lnTo>
                    <a:pt x="4223" y="0"/>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2"/>
            <p:cNvSpPr>
              <a:spLocks noChangeArrowheads="1"/>
            </p:cNvSpPr>
            <p:nvPr/>
          </p:nvSpPr>
          <p:spPr bwMode="gray">
            <a:xfrm>
              <a:off x="4776788" y="4700588"/>
              <a:ext cx="4895850" cy="2820987"/>
            </a:xfrm>
            <a:custGeom>
              <a:avLst/>
              <a:gdLst>
                <a:gd name="T0" fmla="*/ 13600 w 13601"/>
                <a:gd name="T1" fmla="*/ 7834 h 7835"/>
                <a:gd name="T2" fmla="*/ 13600 w 13601"/>
                <a:gd name="T3" fmla="*/ 0 h 7835"/>
                <a:gd name="T4" fmla="*/ 0 w 13601"/>
                <a:gd name="T5" fmla="*/ 7834 h 7835"/>
                <a:gd name="T6" fmla="*/ 13600 w 13601"/>
                <a:gd name="T7" fmla="*/ 7834 h 7835"/>
              </a:gdLst>
              <a:ahLst/>
              <a:cxnLst>
                <a:cxn ang="0">
                  <a:pos x="T0" y="T1"/>
                </a:cxn>
                <a:cxn ang="0">
                  <a:pos x="T2" y="T3"/>
                </a:cxn>
                <a:cxn ang="0">
                  <a:pos x="T4" y="T5"/>
                </a:cxn>
                <a:cxn ang="0">
                  <a:pos x="T6" y="T7"/>
                </a:cxn>
              </a:cxnLst>
              <a:rect l="0" t="0" r="r" b="b"/>
              <a:pathLst>
                <a:path w="13601" h="7835">
                  <a:moveTo>
                    <a:pt x="13600" y="7834"/>
                  </a:moveTo>
                  <a:lnTo>
                    <a:pt x="13600" y="0"/>
                  </a:lnTo>
                  <a:lnTo>
                    <a:pt x="0" y="7834"/>
                  </a:lnTo>
                  <a:lnTo>
                    <a:pt x="13600" y="7834"/>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5" name="Freeform 3"/>
            <p:cNvSpPr>
              <a:spLocks noChangeArrowheads="1"/>
            </p:cNvSpPr>
            <p:nvPr/>
          </p:nvSpPr>
          <p:spPr bwMode="gray">
            <a:xfrm>
              <a:off x="4052888" y="2844800"/>
              <a:ext cx="5473700" cy="4676775"/>
            </a:xfrm>
            <a:custGeom>
              <a:avLst/>
              <a:gdLst>
                <a:gd name="T0" fmla="*/ 321 w 15204"/>
                <a:gd name="T1" fmla="*/ 12988 h 12989"/>
                <a:gd name="T2" fmla="*/ 15203 w 15204"/>
                <a:gd name="T3" fmla="*/ 4397 h 12989"/>
                <a:gd name="T4" fmla="*/ 7543 w 15204"/>
                <a:gd name="T5" fmla="*/ 0 h 12989"/>
                <a:gd name="T6" fmla="*/ 0 w 15204"/>
                <a:gd name="T7" fmla="*/ 12988 h 12989"/>
                <a:gd name="T8" fmla="*/ 321 w 15204"/>
                <a:gd name="T9" fmla="*/ 12988 h 12989"/>
              </a:gdLst>
              <a:ahLst/>
              <a:cxnLst>
                <a:cxn ang="0">
                  <a:pos x="T0" y="T1"/>
                </a:cxn>
                <a:cxn ang="0">
                  <a:pos x="T2" y="T3"/>
                </a:cxn>
                <a:cxn ang="0">
                  <a:pos x="T4" y="T5"/>
                </a:cxn>
                <a:cxn ang="0">
                  <a:pos x="T6" y="T7"/>
                </a:cxn>
                <a:cxn ang="0">
                  <a:pos x="T8" y="T9"/>
                </a:cxn>
              </a:cxnLst>
              <a:rect l="0" t="0" r="r" b="b"/>
              <a:pathLst>
                <a:path w="15204" h="12989">
                  <a:moveTo>
                    <a:pt x="321" y="12988"/>
                  </a:moveTo>
                  <a:lnTo>
                    <a:pt x="15203" y="4397"/>
                  </a:lnTo>
                  <a:lnTo>
                    <a:pt x="7543" y="0"/>
                  </a:lnTo>
                  <a:lnTo>
                    <a:pt x="0" y="12988"/>
                  </a:lnTo>
                  <a:lnTo>
                    <a:pt x="321" y="12988"/>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6" name="Rectangle 15"/>
          <p:cNvSpPr/>
          <p:nvPr userDrawn="1"/>
        </p:nvSpPr>
        <p:spPr bwMode="gray">
          <a:xfrm>
            <a:off x="-2" y="1524002"/>
            <a:ext cx="6658712" cy="2185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12" name="Title 1"/>
          <p:cNvSpPr>
            <a:spLocks noGrp="1"/>
          </p:cNvSpPr>
          <p:nvPr userDrawn="1">
            <p:ph type="ctrTitle" hasCustomPrompt="1"/>
          </p:nvPr>
        </p:nvSpPr>
        <p:spPr bwMode="gray">
          <a:xfrm>
            <a:off x="1382945" y="1860731"/>
            <a:ext cx="4680614" cy="1089529"/>
          </a:xfrm>
        </p:spPr>
        <p:txBody>
          <a:bodyPr lIns="45720" tIns="45720" rIns="45720" bIns="45720" anchor="t" anchorCtr="0">
            <a:spAutoFit/>
          </a:bodyPr>
          <a:lstStyle>
            <a:lvl1pPr>
              <a:lnSpc>
                <a:spcPct val="90000"/>
              </a:lnSpc>
              <a:defRPr baseline="0">
                <a:solidFill>
                  <a:srgbClr val="000000"/>
                </a:solidFill>
              </a:defRPr>
            </a:lvl1pPr>
          </a:lstStyle>
          <a:p>
            <a:r>
              <a:rPr lang="en-US" dirty="0" smtClean="0"/>
              <a:t>Section Break Title Goes Here</a:t>
            </a:r>
            <a:endParaRPr lang="en-US" dirty="0"/>
          </a:p>
        </p:txBody>
      </p:sp>
      <p:grpSp>
        <p:nvGrpSpPr>
          <p:cNvPr id="30" name="Group 29"/>
          <p:cNvGrpSpPr/>
          <p:nvPr userDrawn="1"/>
        </p:nvGrpSpPr>
        <p:grpSpPr bwMode="gray">
          <a:xfrm>
            <a:off x="506969" y="1920569"/>
            <a:ext cx="720711" cy="807360"/>
            <a:chOff x="380326" y="1440427"/>
            <a:chExt cx="540674" cy="605520"/>
          </a:xfrm>
        </p:grpSpPr>
        <p:sp>
          <p:nvSpPr>
            <p:cNvPr id="18" name="Freeform 16"/>
            <p:cNvSpPr>
              <a:spLocks noChangeArrowheads="1"/>
            </p:cNvSpPr>
            <p:nvPr userDrawn="1"/>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17"/>
            <p:cNvSpPr>
              <a:spLocks noChangeArrowheads="1"/>
            </p:cNvSpPr>
            <p:nvPr userDrawn="1"/>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18"/>
            <p:cNvSpPr>
              <a:spLocks noChangeArrowheads="1"/>
            </p:cNvSpPr>
            <p:nvPr userDrawn="1"/>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19"/>
            <p:cNvSpPr>
              <a:spLocks noChangeArrowheads="1"/>
            </p:cNvSpPr>
            <p:nvPr userDrawn="1"/>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2" name="Freeform 20"/>
            <p:cNvSpPr>
              <a:spLocks noChangeArrowheads="1"/>
            </p:cNvSpPr>
            <p:nvPr userDrawn="1"/>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3" name="Freeform 21"/>
            <p:cNvSpPr>
              <a:spLocks noChangeArrowheads="1"/>
            </p:cNvSpPr>
            <p:nvPr userDrawn="1"/>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4" name="Freeform 22"/>
            <p:cNvSpPr>
              <a:spLocks noChangeArrowheads="1"/>
            </p:cNvSpPr>
            <p:nvPr userDrawn="1"/>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5" name="Freeform 23"/>
            <p:cNvSpPr>
              <a:spLocks noChangeArrowheads="1"/>
            </p:cNvSpPr>
            <p:nvPr userDrawn="1"/>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6" name="Freeform 24"/>
            <p:cNvSpPr>
              <a:spLocks noChangeArrowheads="1"/>
            </p:cNvSpPr>
            <p:nvPr userDrawn="1"/>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7" name="Freeform 25"/>
            <p:cNvSpPr>
              <a:spLocks noChangeArrowheads="1"/>
            </p:cNvSpPr>
            <p:nvPr userDrawn="1"/>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8" name="Freeform 26"/>
            <p:cNvSpPr>
              <a:spLocks noChangeArrowheads="1"/>
            </p:cNvSpPr>
            <p:nvPr userDrawn="1"/>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9" name="Freeform 27"/>
            <p:cNvSpPr>
              <a:spLocks noChangeArrowheads="1"/>
            </p:cNvSpPr>
            <p:nvPr userDrawn="1"/>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32" name="Text Placeholder 31"/>
          <p:cNvSpPr>
            <a:spLocks noGrp="1"/>
          </p:cNvSpPr>
          <p:nvPr userDrawn="1">
            <p:ph type="body" sz="quarter" idx="13" hasCustomPrompt="1"/>
          </p:nvPr>
        </p:nvSpPr>
        <p:spPr bwMode="gray">
          <a:xfrm>
            <a:off x="1382713" y="2916299"/>
            <a:ext cx="4680847" cy="400110"/>
          </a:xfrm>
        </p:spPr>
        <p:txBody>
          <a:bodyPr lIns="45720" tIns="45720" rIns="45720" bIns="45720">
            <a:spAutoFit/>
          </a:bodyPr>
          <a:lstStyle>
            <a:lvl1pPr marL="0" indent="0">
              <a:buNone/>
              <a:defRPr sz="2000" baseline="0"/>
            </a:lvl1pPr>
          </a:lstStyle>
          <a:p>
            <a:pPr lvl="0"/>
            <a:r>
              <a:rPr lang="en-US" dirty="0" smtClean="0"/>
              <a:t>Additional Text Goes Here</a:t>
            </a:r>
            <a:endParaRPr lang="en-US" dirty="0"/>
          </a:p>
        </p:txBody>
      </p:sp>
      <p:sp>
        <p:nvSpPr>
          <p:cNvPr id="33" name="TextBox 3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343914211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3" name="Content Placeholder 2"/>
          <p:cNvSpPr>
            <a:spLocks noGrp="1"/>
          </p:cNvSpPr>
          <p:nvPr>
            <p:ph idx="1"/>
          </p:nvPr>
        </p:nvSpPr>
        <p:spPr bwMode="gray">
          <a:xfrm>
            <a:off x="3864852" y="3199097"/>
            <a:ext cx="7866519" cy="461665"/>
          </a:xfrm>
        </p:spPr>
        <p:txBody>
          <a:bodyPr lIns="45720" tIns="45720" rIns="45720" bIns="45720">
            <a:spAutoFit/>
          </a:bodyPr>
          <a:lstStyle>
            <a:lvl1pPr marL="344488" indent="-344488">
              <a:buClr>
                <a:schemeClr val="accent5"/>
              </a:buClr>
              <a:buSzPct val="90000"/>
              <a:buFont typeface="+mj-lt"/>
              <a:buAutoNum type="arabicPeriod"/>
              <a:defRPr sz="2400">
                <a:solidFill>
                  <a:schemeClr val="accent5"/>
                </a:solidFill>
              </a:defRPr>
            </a:lvl1pPr>
          </a:lstStyle>
          <a:p>
            <a:pPr lvl="0"/>
            <a:r>
              <a:rPr lang="en-US" dirty="0" smtClean="0"/>
              <a:t>Click to edit Master text styles</a:t>
            </a:r>
            <a:endParaRPr lang="en-US" dirty="0"/>
          </a:p>
        </p:txBody>
      </p:sp>
      <p:sp>
        <p:nvSpPr>
          <p:cNvPr id="9" name="Title Placeholder 1"/>
          <p:cNvSpPr>
            <a:spLocks noGrp="1"/>
          </p:cNvSpPr>
          <p:nvPr>
            <p:ph type="title" hasCustomPrompt="1"/>
          </p:nvPr>
        </p:nvSpPr>
        <p:spPr bwMode="gray">
          <a:xfrm>
            <a:off x="3864852" y="1769917"/>
            <a:ext cx="7866518" cy="1007179"/>
          </a:xfrm>
          <a:prstGeom prst="rect">
            <a:avLst/>
          </a:prstGeom>
        </p:spPr>
        <p:txBody>
          <a:bodyPr vert="horz" lIns="45720" tIns="45720" rIns="45720" bIns="45720" rtlCol="0" anchor="b" anchorCtr="0">
            <a:noAutofit/>
          </a:bodyPr>
          <a:lstStyle/>
          <a:p>
            <a:r>
              <a:rPr lang="en-US" dirty="0" smtClean="0"/>
              <a:t>Agenda</a:t>
            </a:r>
            <a:endParaRPr lang="en-US" dirty="0"/>
          </a:p>
        </p:txBody>
      </p:sp>
      <p:grpSp>
        <p:nvGrpSpPr>
          <p:cNvPr id="10" name="Group 9"/>
          <p:cNvGrpSpPr/>
          <p:nvPr userDrawn="1"/>
        </p:nvGrpSpPr>
        <p:grpSpPr bwMode="gray">
          <a:xfrm>
            <a:off x="2" y="1"/>
            <a:ext cx="3302053" cy="4566299"/>
            <a:chOff x="635000" y="506413"/>
            <a:chExt cx="3648075" cy="5043487"/>
          </a:xfrm>
        </p:grpSpPr>
        <p:sp>
          <p:nvSpPr>
            <p:cNvPr id="11" name="Freeform 4"/>
            <p:cNvSpPr>
              <a:spLocks noChangeArrowheads="1"/>
            </p:cNvSpPr>
            <p:nvPr/>
          </p:nvSpPr>
          <p:spPr bwMode="gray">
            <a:xfrm>
              <a:off x="2081213" y="506413"/>
              <a:ext cx="2201862" cy="2684462"/>
            </a:xfrm>
            <a:custGeom>
              <a:avLst/>
              <a:gdLst>
                <a:gd name="T0" fmla="*/ 2301 w 6117"/>
                <a:gd name="T1" fmla="*/ 0 h 7457"/>
                <a:gd name="T2" fmla="*/ 0 w 6117"/>
                <a:gd name="T3" fmla="*/ 3961 h 7457"/>
                <a:gd name="T4" fmla="*/ 6116 w 6117"/>
                <a:gd name="T5" fmla="*/ 7456 h 7457"/>
                <a:gd name="T6" fmla="*/ 6116 w 6117"/>
                <a:gd name="T7" fmla="*/ 0 h 7457"/>
                <a:gd name="T8" fmla="*/ 2301 w 6117"/>
                <a:gd name="T9" fmla="*/ 0 h 7457"/>
              </a:gdLst>
              <a:ahLst/>
              <a:cxnLst>
                <a:cxn ang="0">
                  <a:pos x="T0" y="T1"/>
                </a:cxn>
                <a:cxn ang="0">
                  <a:pos x="T2" y="T3"/>
                </a:cxn>
                <a:cxn ang="0">
                  <a:pos x="T4" y="T5"/>
                </a:cxn>
                <a:cxn ang="0">
                  <a:pos x="T6" y="T7"/>
                </a:cxn>
                <a:cxn ang="0">
                  <a:pos x="T8" y="T9"/>
                </a:cxn>
              </a:cxnLst>
              <a:rect l="0" t="0" r="r" b="b"/>
              <a:pathLst>
                <a:path w="6117" h="7457">
                  <a:moveTo>
                    <a:pt x="2301" y="0"/>
                  </a:moveTo>
                  <a:lnTo>
                    <a:pt x="0" y="3961"/>
                  </a:lnTo>
                  <a:lnTo>
                    <a:pt x="6116" y="7456"/>
                  </a:lnTo>
                  <a:lnTo>
                    <a:pt x="6116" y="0"/>
                  </a:lnTo>
                  <a:lnTo>
                    <a:pt x="2301"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2" name="Freeform 5"/>
            <p:cNvSpPr>
              <a:spLocks noChangeArrowheads="1"/>
            </p:cNvSpPr>
            <p:nvPr/>
          </p:nvSpPr>
          <p:spPr bwMode="gray">
            <a:xfrm>
              <a:off x="635000" y="506413"/>
              <a:ext cx="2024063" cy="1311275"/>
            </a:xfrm>
            <a:custGeom>
              <a:avLst/>
              <a:gdLst>
                <a:gd name="T0" fmla="*/ 0 w 5623"/>
                <a:gd name="T1" fmla="*/ 0 h 3641"/>
                <a:gd name="T2" fmla="*/ 0 w 5623"/>
                <a:gd name="T3" fmla="*/ 1631 h 3641"/>
                <a:gd name="T4" fmla="*/ 3525 w 5623"/>
                <a:gd name="T5" fmla="*/ 3640 h 3641"/>
                <a:gd name="T6" fmla="*/ 5622 w 5623"/>
                <a:gd name="T7" fmla="*/ 0 h 3641"/>
                <a:gd name="T8" fmla="*/ 0 w 5623"/>
                <a:gd name="T9" fmla="*/ 0 h 3641"/>
              </a:gdLst>
              <a:ahLst/>
              <a:cxnLst>
                <a:cxn ang="0">
                  <a:pos x="T0" y="T1"/>
                </a:cxn>
                <a:cxn ang="0">
                  <a:pos x="T2" y="T3"/>
                </a:cxn>
                <a:cxn ang="0">
                  <a:pos x="T4" y="T5"/>
                </a:cxn>
                <a:cxn ang="0">
                  <a:pos x="T6" y="T7"/>
                </a:cxn>
                <a:cxn ang="0">
                  <a:pos x="T8" y="T9"/>
                </a:cxn>
              </a:cxnLst>
              <a:rect l="0" t="0" r="r" b="b"/>
              <a:pathLst>
                <a:path w="5623" h="3641">
                  <a:moveTo>
                    <a:pt x="0" y="0"/>
                  </a:moveTo>
                  <a:lnTo>
                    <a:pt x="0" y="1631"/>
                  </a:lnTo>
                  <a:lnTo>
                    <a:pt x="3525" y="3640"/>
                  </a:lnTo>
                  <a:lnTo>
                    <a:pt x="5622"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3" name="Freeform 6"/>
            <p:cNvSpPr>
              <a:spLocks noChangeArrowheads="1"/>
            </p:cNvSpPr>
            <p:nvPr/>
          </p:nvSpPr>
          <p:spPr bwMode="gray">
            <a:xfrm>
              <a:off x="635000" y="2298700"/>
              <a:ext cx="3429000" cy="3251200"/>
            </a:xfrm>
            <a:custGeom>
              <a:avLst/>
              <a:gdLst>
                <a:gd name="T0" fmla="*/ 0 w 9525"/>
                <a:gd name="T1" fmla="*/ 9028 h 9029"/>
                <a:gd name="T2" fmla="*/ 9524 w 9525"/>
                <a:gd name="T3" fmla="*/ 3524 h 9029"/>
                <a:gd name="T4" fmla="*/ 3437 w 9525"/>
                <a:gd name="T5" fmla="*/ 0 h 9029"/>
                <a:gd name="T6" fmla="*/ 0 w 9525"/>
                <a:gd name="T7" fmla="*/ 5970 h 9029"/>
                <a:gd name="T8" fmla="*/ 0 w 9525"/>
                <a:gd name="T9" fmla="*/ 9028 h 9029"/>
              </a:gdLst>
              <a:ahLst/>
              <a:cxnLst>
                <a:cxn ang="0">
                  <a:pos x="T0" y="T1"/>
                </a:cxn>
                <a:cxn ang="0">
                  <a:pos x="T2" y="T3"/>
                </a:cxn>
                <a:cxn ang="0">
                  <a:pos x="T4" y="T5"/>
                </a:cxn>
                <a:cxn ang="0">
                  <a:pos x="T6" y="T7"/>
                </a:cxn>
                <a:cxn ang="0">
                  <a:pos x="T8" y="T9"/>
                </a:cxn>
              </a:cxnLst>
              <a:rect l="0" t="0" r="r" b="b"/>
              <a:pathLst>
                <a:path w="9525" h="9029">
                  <a:moveTo>
                    <a:pt x="0" y="9028"/>
                  </a:moveTo>
                  <a:lnTo>
                    <a:pt x="9524" y="3524"/>
                  </a:lnTo>
                  <a:lnTo>
                    <a:pt x="3437" y="0"/>
                  </a:lnTo>
                  <a:lnTo>
                    <a:pt x="0" y="5970"/>
                  </a:lnTo>
                  <a:lnTo>
                    <a:pt x="0" y="9028"/>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7"/>
            <p:cNvSpPr>
              <a:spLocks noChangeArrowheads="1"/>
            </p:cNvSpPr>
            <p:nvPr/>
          </p:nvSpPr>
          <p:spPr bwMode="gray">
            <a:xfrm>
              <a:off x="635000" y="1585913"/>
              <a:ext cx="1049338" cy="2420937"/>
            </a:xfrm>
            <a:custGeom>
              <a:avLst/>
              <a:gdLst>
                <a:gd name="T0" fmla="*/ 0 w 2914"/>
                <a:gd name="T1" fmla="*/ 0 h 6727"/>
                <a:gd name="T2" fmla="*/ 0 w 2914"/>
                <a:gd name="T3" fmla="*/ 6726 h 6727"/>
                <a:gd name="T4" fmla="*/ 2913 w 2914"/>
                <a:gd name="T5" fmla="*/ 1688 h 6727"/>
                <a:gd name="T6" fmla="*/ 0 w 2914"/>
                <a:gd name="T7" fmla="*/ 0 h 6727"/>
              </a:gdLst>
              <a:ahLst/>
              <a:cxnLst>
                <a:cxn ang="0">
                  <a:pos x="T0" y="T1"/>
                </a:cxn>
                <a:cxn ang="0">
                  <a:pos x="T2" y="T3"/>
                </a:cxn>
                <a:cxn ang="0">
                  <a:pos x="T4" y="T5"/>
                </a:cxn>
                <a:cxn ang="0">
                  <a:pos x="T6" y="T7"/>
                </a:cxn>
              </a:cxnLst>
              <a:rect l="0" t="0" r="r" b="b"/>
              <a:pathLst>
                <a:path w="2914" h="6727">
                  <a:moveTo>
                    <a:pt x="0" y="0"/>
                  </a:moveTo>
                  <a:lnTo>
                    <a:pt x="0" y="6726"/>
                  </a:lnTo>
                  <a:lnTo>
                    <a:pt x="2913" y="1688"/>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7" name="TextBox 16"/>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spTree>
    <p:extLst>
      <p:ext uri="{BB962C8B-B14F-4D97-AF65-F5344CB8AC3E}">
        <p14:creationId xmlns:p14="http://schemas.microsoft.com/office/powerpoint/2010/main" val="1403433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3" name="Rectangle 12"/>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grpSp>
        <p:nvGrpSpPr>
          <p:cNvPr id="8" name="Group 7"/>
          <p:cNvGrpSpPr/>
          <p:nvPr userDrawn="1"/>
        </p:nvGrpSpPr>
        <p:grpSpPr bwMode="gray">
          <a:xfrm>
            <a:off x="1690240" y="2286000"/>
            <a:ext cx="2156532" cy="1912938"/>
            <a:chOff x="1613369" y="2195513"/>
            <a:chExt cx="2258544" cy="2003425"/>
          </a:xfrm>
          <a:solidFill>
            <a:schemeClr val="tx2"/>
          </a:solidFill>
        </p:grpSpPr>
        <p:sp>
          <p:nvSpPr>
            <p:cNvPr id="6" name="Freeform 6"/>
            <p:cNvSpPr>
              <a:spLocks/>
            </p:cNvSpPr>
            <p:nvPr userDrawn="1"/>
          </p:nvSpPr>
          <p:spPr bwMode="gray">
            <a:xfrm>
              <a:off x="1613369" y="2195513"/>
              <a:ext cx="1001713" cy="2003425"/>
            </a:xfrm>
            <a:custGeom>
              <a:avLst/>
              <a:gdLst>
                <a:gd name="T0" fmla="*/ 275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5 w 297"/>
                <a:gd name="T19" fmla="*/ 319 h 594"/>
                <a:gd name="T20" fmla="*/ 275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5" y="594"/>
                  </a:moveTo>
                  <a:cubicBezTo>
                    <a:pt x="0" y="594"/>
                    <a:pt x="0" y="594"/>
                    <a:pt x="0" y="594"/>
                  </a:cubicBezTo>
                  <a:cubicBezTo>
                    <a:pt x="0" y="397"/>
                    <a:pt x="0" y="397"/>
                    <a:pt x="0" y="397"/>
                  </a:cubicBezTo>
                  <a:cubicBezTo>
                    <a:pt x="0" y="318"/>
                    <a:pt x="7" y="255"/>
                    <a:pt x="21" y="209"/>
                  </a:cubicBezTo>
                  <a:cubicBezTo>
                    <a:pt x="35" y="163"/>
                    <a:pt x="61" y="122"/>
                    <a:pt x="99" y="86"/>
                  </a:cubicBezTo>
                  <a:cubicBezTo>
                    <a:pt x="136" y="49"/>
                    <a:pt x="185" y="21"/>
                    <a:pt x="243" y="0"/>
                  </a:cubicBezTo>
                  <a:cubicBezTo>
                    <a:pt x="297" y="113"/>
                    <a:pt x="297" y="113"/>
                    <a:pt x="297" y="113"/>
                  </a:cubicBezTo>
                  <a:cubicBezTo>
                    <a:pt x="242" y="131"/>
                    <a:pt x="203" y="157"/>
                    <a:pt x="179" y="189"/>
                  </a:cubicBezTo>
                  <a:cubicBezTo>
                    <a:pt x="156" y="222"/>
                    <a:pt x="143" y="265"/>
                    <a:pt x="142" y="319"/>
                  </a:cubicBezTo>
                  <a:cubicBezTo>
                    <a:pt x="275" y="319"/>
                    <a:pt x="275" y="319"/>
                    <a:pt x="275" y="319"/>
                  </a:cubicBezTo>
                  <a:lnTo>
                    <a:pt x="275"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gray">
            <a:xfrm>
              <a:off x="2870200" y="2195513"/>
              <a:ext cx="1001713" cy="2003425"/>
            </a:xfrm>
            <a:custGeom>
              <a:avLst/>
              <a:gdLst>
                <a:gd name="T0" fmla="*/ 274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4 w 297"/>
                <a:gd name="T19" fmla="*/ 319 h 594"/>
                <a:gd name="T20" fmla="*/ 274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4" y="594"/>
                  </a:moveTo>
                  <a:cubicBezTo>
                    <a:pt x="0" y="594"/>
                    <a:pt x="0" y="594"/>
                    <a:pt x="0" y="594"/>
                  </a:cubicBezTo>
                  <a:cubicBezTo>
                    <a:pt x="0" y="397"/>
                    <a:pt x="0" y="397"/>
                    <a:pt x="0" y="397"/>
                  </a:cubicBezTo>
                  <a:cubicBezTo>
                    <a:pt x="0" y="317"/>
                    <a:pt x="7" y="254"/>
                    <a:pt x="21" y="209"/>
                  </a:cubicBezTo>
                  <a:cubicBezTo>
                    <a:pt x="35" y="163"/>
                    <a:pt x="61" y="122"/>
                    <a:pt x="99" y="86"/>
                  </a:cubicBezTo>
                  <a:cubicBezTo>
                    <a:pt x="137" y="49"/>
                    <a:pt x="185" y="21"/>
                    <a:pt x="243" y="0"/>
                  </a:cubicBezTo>
                  <a:cubicBezTo>
                    <a:pt x="297" y="113"/>
                    <a:pt x="297" y="113"/>
                    <a:pt x="297" y="113"/>
                  </a:cubicBezTo>
                  <a:cubicBezTo>
                    <a:pt x="242" y="131"/>
                    <a:pt x="203" y="157"/>
                    <a:pt x="179" y="189"/>
                  </a:cubicBezTo>
                  <a:cubicBezTo>
                    <a:pt x="155" y="222"/>
                    <a:pt x="143" y="265"/>
                    <a:pt x="142" y="319"/>
                  </a:cubicBezTo>
                  <a:cubicBezTo>
                    <a:pt x="274" y="319"/>
                    <a:pt x="274" y="319"/>
                    <a:pt x="274" y="319"/>
                  </a:cubicBezTo>
                  <a:lnTo>
                    <a:pt x="274"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 name="Title 1"/>
          <p:cNvSpPr>
            <a:spLocks noGrp="1"/>
          </p:cNvSpPr>
          <p:nvPr userDrawn="1">
            <p:ph type="ctrTitle" hasCustomPrompt="1"/>
          </p:nvPr>
        </p:nvSpPr>
        <p:spPr bwMode="gray">
          <a:xfrm>
            <a:off x="4740711" y="2196273"/>
            <a:ext cx="6925828" cy="498598"/>
          </a:xfrm>
        </p:spPr>
        <p:txBody>
          <a:bodyPr wrap="square" lIns="45720" tIns="45720" anchor="t" anchorCtr="0">
            <a:spAutoFit/>
          </a:bodyPr>
          <a:lstStyle>
            <a:lvl1pPr>
              <a:lnSpc>
                <a:spcPct val="110000"/>
              </a:lnSpc>
              <a:defRPr sz="2400" b="0" baseline="0">
                <a:solidFill>
                  <a:schemeClr val="bg1"/>
                </a:solidFill>
              </a:defRPr>
            </a:lvl1pPr>
          </a:lstStyle>
          <a:p>
            <a:r>
              <a:rPr lang="en-US" dirty="0" smtClean="0"/>
              <a:t>Quote Goes Here</a:t>
            </a:r>
            <a:endParaRPr lang="en-US" dirty="0"/>
          </a:p>
        </p:txBody>
      </p:sp>
      <p:sp>
        <p:nvSpPr>
          <p:cNvPr id="32" name="Text Placeholder 31"/>
          <p:cNvSpPr>
            <a:spLocks noGrp="1"/>
          </p:cNvSpPr>
          <p:nvPr userDrawn="1">
            <p:ph type="body" sz="quarter" idx="13" hasCustomPrompt="1"/>
          </p:nvPr>
        </p:nvSpPr>
        <p:spPr bwMode="gray">
          <a:xfrm>
            <a:off x="4740710" y="4788806"/>
            <a:ext cx="6925828" cy="384721"/>
          </a:xfrm>
        </p:spPr>
        <p:txBody>
          <a:bodyPr wrap="square" lIns="45720" tIns="45720">
            <a:spAutoFit/>
          </a:bodyPr>
          <a:lstStyle>
            <a:lvl1pPr marL="0" indent="0">
              <a:buNone/>
              <a:defRPr sz="1900" baseline="0">
                <a:solidFill>
                  <a:schemeClr val="accent3"/>
                </a:solidFill>
              </a:defRPr>
            </a:lvl1pPr>
          </a:lstStyle>
          <a:p>
            <a:pPr lvl="0"/>
            <a:r>
              <a:rPr lang="en-US" dirty="0" smtClean="0"/>
              <a:t>Source</a:t>
            </a:r>
            <a:endParaRPr lang="en-US" dirty="0"/>
          </a:p>
        </p:txBody>
      </p:sp>
      <p:cxnSp>
        <p:nvCxnSpPr>
          <p:cNvPr id="5" name="Straight Connector 4"/>
          <p:cNvCxnSpPr/>
          <p:nvPr userDrawn="1"/>
        </p:nvCxnSpPr>
        <p:spPr bwMode="gray">
          <a:xfrm>
            <a:off x="4284320" y="2149232"/>
            <a:ext cx="0" cy="3043709"/>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20710193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08492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457200" y="1600200"/>
            <a:ext cx="11218482" cy="4475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46271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grpSp>
        <p:nvGrpSpPr>
          <p:cNvPr id="19" name="Group 18"/>
          <p:cNvGrpSpPr/>
          <p:nvPr userDrawn="1"/>
        </p:nvGrpSpPr>
        <p:grpSpPr bwMode="gray">
          <a:xfrm>
            <a:off x="493283" y="3602432"/>
            <a:ext cx="11238087" cy="159987"/>
            <a:chOff x="370058" y="2701823"/>
            <a:chExt cx="7994570" cy="0"/>
          </a:xfrm>
        </p:grpSpPr>
        <p:cxnSp>
          <p:nvCxnSpPr>
            <p:cNvPr id="6" name="Straight Connector 5"/>
            <p:cNvCxnSpPr/>
            <p:nvPr userDrawn="1"/>
          </p:nvCxnSpPr>
          <p:spPr bwMode="gray">
            <a:xfrm flipH="1">
              <a:off x="370058"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flipH="1">
              <a:off x="3191526"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bwMode="gray">
            <a:xfrm flipH="1">
              <a:off x="6012995"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2" name="Text Placeholder 11"/>
          <p:cNvSpPr>
            <a:spLocks noGrp="1"/>
          </p:cNvSpPr>
          <p:nvPr userDrawn="1">
            <p:ph type="body" sz="quarter" idx="13" hasCustomPrompt="1"/>
          </p:nvPr>
        </p:nvSpPr>
        <p:spPr bwMode="gray">
          <a:xfrm>
            <a:off x="457200" y="3762419"/>
            <a:ext cx="3305951"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14" name="Text Placeholder 13"/>
          <p:cNvSpPr>
            <a:spLocks noGrp="1"/>
          </p:cNvSpPr>
          <p:nvPr userDrawn="1">
            <p:ph type="body" sz="quarter" idx="14"/>
          </p:nvPr>
        </p:nvSpPr>
        <p:spPr bwMode="gray">
          <a:xfrm>
            <a:off x="457200" y="4207099"/>
            <a:ext cx="3305951" cy="707886"/>
          </a:xfrm>
        </p:spPr>
        <p:txBody>
          <a:bodyPr>
            <a:spAutoFit/>
          </a:bodyPr>
          <a:lstStyle>
            <a:lvl1pPr marL="0" indent="0">
              <a:buNone/>
              <a:defRPr sz="2000"/>
            </a:lvl1pPr>
          </a:lstStyle>
          <a:p>
            <a:pPr lvl="0"/>
            <a:r>
              <a:rPr lang="en-US" dirty="0" smtClean="0"/>
              <a:t>Click to edit Master text styles</a:t>
            </a:r>
            <a:endParaRPr lang="en-US" dirty="0"/>
          </a:p>
        </p:txBody>
      </p:sp>
      <p:sp>
        <p:nvSpPr>
          <p:cNvPr id="15" name="Text Placeholder 11"/>
          <p:cNvSpPr>
            <a:spLocks noGrp="1"/>
          </p:cNvSpPr>
          <p:nvPr userDrawn="1">
            <p:ph type="body" sz="quarter" idx="15" hasCustomPrompt="1"/>
          </p:nvPr>
        </p:nvSpPr>
        <p:spPr bwMode="gray">
          <a:xfrm>
            <a:off x="4459461" y="3762419"/>
            <a:ext cx="3305726"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2</a:t>
            </a:r>
          </a:p>
        </p:txBody>
      </p:sp>
      <p:sp>
        <p:nvSpPr>
          <p:cNvPr id="16" name="Text Placeholder 13"/>
          <p:cNvSpPr>
            <a:spLocks noGrp="1"/>
          </p:cNvSpPr>
          <p:nvPr userDrawn="1">
            <p:ph type="body" sz="quarter" idx="16"/>
          </p:nvPr>
        </p:nvSpPr>
        <p:spPr bwMode="gray">
          <a:xfrm>
            <a:off x="4459461" y="4207099"/>
            <a:ext cx="3305726"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
        <p:nvSpPr>
          <p:cNvPr id="17" name="Text Placeholder 11"/>
          <p:cNvSpPr>
            <a:spLocks noGrp="1"/>
          </p:cNvSpPr>
          <p:nvPr userDrawn="1">
            <p:ph type="body" sz="quarter" idx="17" hasCustomPrompt="1"/>
          </p:nvPr>
        </p:nvSpPr>
        <p:spPr bwMode="gray">
          <a:xfrm>
            <a:off x="8442528" y="3762419"/>
            <a:ext cx="3293085"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3</a:t>
            </a:r>
          </a:p>
        </p:txBody>
      </p:sp>
      <p:sp>
        <p:nvSpPr>
          <p:cNvPr id="18" name="Text Placeholder 13"/>
          <p:cNvSpPr>
            <a:spLocks noGrp="1"/>
          </p:cNvSpPr>
          <p:nvPr userDrawn="1">
            <p:ph type="body" sz="quarter" idx="18"/>
          </p:nvPr>
        </p:nvSpPr>
        <p:spPr bwMode="gray">
          <a:xfrm>
            <a:off x="8442528" y="4207099"/>
            <a:ext cx="3293088"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Tree>
    <p:extLst>
      <p:ext uri="{BB962C8B-B14F-4D97-AF65-F5344CB8AC3E}">
        <p14:creationId xmlns:p14="http://schemas.microsoft.com/office/powerpoint/2010/main" val="167025099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2" name="Text Placeholder 11"/>
          <p:cNvSpPr>
            <a:spLocks noGrp="1"/>
          </p:cNvSpPr>
          <p:nvPr userDrawn="1">
            <p:ph type="body" sz="quarter" idx="13" hasCustomPrompt="1"/>
          </p:nvPr>
        </p:nvSpPr>
        <p:spPr>
          <a:xfrm>
            <a:off x="461058"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4" name="Text Placeholder 3"/>
          <p:cNvSpPr>
            <a:spLocks noGrp="1"/>
          </p:cNvSpPr>
          <p:nvPr>
            <p:ph type="body" sz="quarter" idx="17" hasCustomPrompt="1"/>
          </p:nvPr>
        </p:nvSpPr>
        <p:spPr>
          <a:xfrm>
            <a:off x="463301" y="1250358"/>
            <a:ext cx="11238314" cy="400110"/>
          </a:xfrm>
        </p:spPr>
        <p:txBody>
          <a:bodyPr>
            <a:spAutoFit/>
          </a:bodyPr>
          <a:lstStyle>
            <a:lvl1pPr marL="0" indent="0">
              <a:buNone/>
              <a:defRPr sz="2000" b="1">
                <a:solidFill>
                  <a:schemeClr val="accent5"/>
                </a:solidFill>
              </a:defRPr>
            </a:lvl1pPr>
          </a:lstStyle>
          <a:p>
            <a:pPr lvl="0"/>
            <a:r>
              <a:rPr lang="en-US" dirty="0" smtClean="0"/>
              <a:t>Click to add subhead text</a:t>
            </a:r>
            <a:endParaRPr lang="en-US" dirty="0"/>
          </a:p>
        </p:txBody>
      </p:sp>
      <p:sp>
        <p:nvSpPr>
          <p:cNvPr id="24" name="Text Placeholder 11"/>
          <p:cNvSpPr>
            <a:spLocks noGrp="1"/>
          </p:cNvSpPr>
          <p:nvPr>
            <p:ph type="body" sz="quarter" idx="18" hasCustomPrompt="1"/>
          </p:nvPr>
        </p:nvSpPr>
        <p:spPr>
          <a:xfrm>
            <a:off x="6406332"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25" name="Text Placeholder 13"/>
          <p:cNvSpPr>
            <a:spLocks noGrp="1"/>
          </p:cNvSpPr>
          <p:nvPr>
            <p:ph type="body" sz="quarter" idx="19"/>
          </p:nvPr>
        </p:nvSpPr>
        <p:spPr>
          <a:xfrm>
            <a:off x="6406331"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
        <p:nvSpPr>
          <p:cNvPr id="26" name="Text Placeholder 13"/>
          <p:cNvSpPr>
            <a:spLocks noGrp="1"/>
          </p:cNvSpPr>
          <p:nvPr>
            <p:ph type="body" sz="quarter" idx="20"/>
          </p:nvPr>
        </p:nvSpPr>
        <p:spPr>
          <a:xfrm>
            <a:off x="461058"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Tree>
    <p:extLst>
      <p:ext uri="{BB962C8B-B14F-4D97-AF65-F5344CB8AC3E}">
        <p14:creationId xmlns:p14="http://schemas.microsoft.com/office/powerpoint/2010/main" val="250211336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rap Up Slide">
    <p:spTree>
      <p:nvGrpSpPr>
        <p:cNvPr id="1" name=""/>
        <p:cNvGrpSpPr/>
        <p:nvPr/>
      </p:nvGrpSpPr>
      <p:grpSpPr>
        <a:xfrm>
          <a:off x="0" y="0"/>
          <a:ext cx="0" cy="0"/>
          <a:chOff x="0" y="0"/>
          <a:chExt cx="0" cy="0"/>
        </a:xfrm>
      </p:grpSpPr>
      <p:sp>
        <p:nvSpPr>
          <p:cNvPr id="14" name="Rectangle 13"/>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32" name="Text Placeholder 31"/>
          <p:cNvSpPr>
            <a:spLocks noGrp="1"/>
          </p:cNvSpPr>
          <p:nvPr>
            <p:ph type="body" sz="quarter" idx="13" hasCustomPrompt="1"/>
          </p:nvPr>
        </p:nvSpPr>
        <p:spPr bwMode="gray">
          <a:xfrm>
            <a:off x="3968228" y="1600200"/>
            <a:ext cx="7698310" cy="846386"/>
          </a:xfrm>
        </p:spPr>
        <p:txBody>
          <a:bodyPr wrap="square" lIns="45720" tIns="45720" rIns="45720">
            <a:spAutoFit/>
          </a:bodyPr>
          <a:lstStyle>
            <a:lvl1pPr marL="0" indent="0">
              <a:spcBef>
                <a:spcPts val="3000"/>
              </a:spcBef>
              <a:buNone/>
              <a:defRPr sz="2400" b="1" baseline="0">
                <a:solidFill>
                  <a:schemeClr val="accent3"/>
                </a:solidFill>
              </a:defRPr>
            </a:lvl1pPr>
            <a:lvl2pPr marL="0" indent="0">
              <a:spcBef>
                <a:spcPts val="600"/>
              </a:spcBef>
              <a:buNone/>
              <a:defRPr sz="2000">
                <a:solidFill>
                  <a:schemeClr val="bg1"/>
                </a:solidFill>
              </a:defRPr>
            </a:lvl2pPr>
          </a:lstStyle>
          <a:p>
            <a:pPr lvl="0"/>
            <a:r>
              <a:rPr lang="en-US" dirty="0" smtClean="0"/>
              <a:t>Summary Title</a:t>
            </a:r>
          </a:p>
          <a:p>
            <a:pPr lvl="1"/>
            <a:r>
              <a:rPr lang="en-US" dirty="0" smtClean="0"/>
              <a:t>Summary text</a:t>
            </a:r>
            <a:endParaRPr lang="en-US" dirty="0"/>
          </a:p>
        </p:txBody>
      </p:sp>
      <p:grpSp>
        <p:nvGrpSpPr>
          <p:cNvPr id="41" name="Group 40"/>
          <p:cNvGrpSpPr>
            <a:grpSpLocks noChangeAspect="1"/>
          </p:cNvGrpSpPr>
          <p:nvPr userDrawn="1"/>
        </p:nvGrpSpPr>
        <p:grpSpPr bwMode="gray">
          <a:xfrm>
            <a:off x="1" y="3"/>
            <a:ext cx="3405071" cy="6858000"/>
            <a:chOff x="927100" y="-39688"/>
            <a:chExt cx="3754438" cy="7559676"/>
          </a:xfrm>
        </p:grpSpPr>
        <p:sp>
          <p:nvSpPr>
            <p:cNvPr id="42" name="Freeform 3"/>
            <p:cNvSpPr>
              <a:spLocks noChangeArrowheads="1"/>
            </p:cNvSpPr>
            <p:nvPr/>
          </p:nvSpPr>
          <p:spPr bwMode="gray">
            <a:xfrm>
              <a:off x="927100" y="1406525"/>
              <a:ext cx="3621088" cy="2092325"/>
            </a:xfrm>
            <a:custGeom>
              <a:avLst/>
              <a:gdLst>
                <a:gd name="T0" fmla="*/ 0 w 10060"/>
                <a:gd name="T1" fmla="*/ 0 h 5814"/>
                <a:gd name="T2" fmla="*/ 0 w 10060"/>
                <a:gd name="T3" fmla="*/ 5813 h 5814"/>
                <a:gd name="T4" fmla="*/ 10059 w 10060"/>
                <a:gd name="T5" fmla="*/ 5813 h 5814"/>
                <a:gd name="T6" fmla="*/ 0 w 10060"/>
                <a:gd name="T7" fmla="*/ 0 h 5814"/>
              </a:gdLst>
              <a:ahLst/>
              <a:cxnLst>
                <a:cxn ang="0">
                  <a:pos x="T0" y="T1"/>
                </a:cxn>
                <a:cxn ang="0">
                  <a:pos x="T2" y="T3"/>
                </a:cxn>
                <a:cxn ang="0">
                  <a:pos x="T4" y="T5"/>
                </a:cxn>
                <a:cxn ang="0">
                  <a:pos x="T6" y="T7"/>
                </a:cxn>
              </a:cxnLst>
              <a:rect l="0" t="0" r="r" b="b"/>
              <a:pathLst>
                <a:path w="10060" h="5814">
                  <a:moveTo>
                    <a:pt x="0" y="0"/>
                  </a:moveTo>
                  <a:lnTo>
                    <a:pt x="0" y="5813"/>
                  </a:lnTo>
                  <a:lnTo>
                    <a:pt x="10059" y="5813"/>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43" name="Group 42"/>
            <p:cNvGrpSpPr/>
            <p:nvPr/>
          </p:nvGrpSpPr>
          <p:grpSpPr bwMode="gray">
            <a:xfrm>
              <a:off x="927100" y="-39688"/>
              <a:ext cx="3754438" cy="7559676"/>
              <a:chOff x="927100" y="-39688"/>
              <a:chExt cx="3754438" cy="7559676"/>
            </a:xfrm>
          </p:grpSpPr>
          <p:sp>
            <p:nvSpPr>
              <p:cNvPr id="44" name="Freeform 1"/>
              <p:cNvSpPr>
                <a:spLocks noChangeArrowheads="1"/>
              </p:cNvSpPr>
              <p:nvPr/>
            </p:nvSpPr>
            <p:spPr bwMode="gray">
              <a:xfrm>
                <a:off x="927100" y="4195763"/>
                <a:ext cx="3754438" cy="3324225"/>
              </a:xfrm>
              <a:custGeom>
                <a:avLst/>
                <a:gdLst>
                  <a:gd name="T0" fmla="*/ 0 w 10430"/>
                  <a:gd name="T1" fmla="*/ 6013 h 9233"/>
                  <a:gd name="T2" fmla="*/ 0 w 10430"/>
                  <a:gd name="T3" fmla="*/ 9232 h 9233"/>
                  <a:gd name="T4" fmla="*/ 5072 w 10430"/>
                  <a:gd name="T5" fmla="*/ 9232 h 9233"/>
                  <a:gd name="T6" fmla="*/ 8776 w 10430"/>
                  <a:gd name="T7" fmla="*/ 2821 h 9233"/>
                  <a:gd name="T8" fmla="*/ 8947 w 10430"/>
                  <a:gd name="T9" fmla="*/ 2537 h 9233"/>
                  <a:gd name="T10" fmla="*/ 10429 w 10430"/>
                  <a:gd name="T11" fmla="*/ 0 h 9233"/>
                  <a:gd name="T12" fmla="*/ 0 w 10430"/>
                  <a:gd name="T13" fmla="*/ 6013 h 9233"/>
                </a:gdLst>
                <a:ahLst/>
                <a:cxnLst>
                  <a:cxn ang="0">
                    <a:pos x="T0" y="T1"/>
                  </a:cxn>
                  <a:cxn ang="0">
                    <a:pos x="T2" y="T3"/>
                  </a:cxn>
                  <a:cxn ang="0">
                    <a:pos x="T4" y="T5"/>
                  </a:cxn>
                  <a:cxn ang="0">
                    <a:pos x="T6" y="T7"/>
                  </a:cxn>
                  <a:cxn ang="0">
                    <a:pos x="T8" y="T9"/>
                  </a:cxn>
                  <a:cxn ang="0">
                    <a:pos x="T10" y="T11"/>
                  </a:cxn>
                  <a:cxn ang="0">
                    <a:pos x="T12" y="T13"/>
                  </a:cxn>
                </a:cxnLst>
                <a:rect l="0" t="0" r="r" b="b"/>
                <a:pathLst>
                  <a:path w="10430" h="9233">
                    <a:moveTo>
                      <a:pt x="0" y="6013"/>
                    </a:moveTo>
                    <a:lnTo>
                      <a:pt x="0" y="9232"/>
                    </a:lnTo>
                    <a:lnTo>
                      <a:pt x="5072" y="9232"/>
                    </a:lnTo>
                    <a:lnTo>
                      <a:pt x="8776" y="2821"/>
                    </a:lnTo>
                    <a:lnTo>
                      <a:pt x="8947" y="2537"/>
                    </a:lnTo>
                    <a:lnTo>
                      <a:pt x="10429" y="0"/>
                    </a:lnTo>
                    <a:lnTo>
                      <a:pt x="0" y="6013"/>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2"/>
              <p:cNvSpPr>
                <a:spLocks noChangeArrowheads="1"/>
              </p:cNvSpPr>
              <p:nvPr/>
            </p:nvSpPr>
            <p:spPr bwMode="gray">
              <a:xfrm>
                <a:off x="927100" y="3981450"/>
                <a:ext cx="3632200" cy="2103438"/>
              </a:xfrm>
              <a:custGeom>
                <a:avLst/>
                <a:gdLst>
                  <a:gd name="T0" fmla="*/ 0 w 10088"/>
                  <a:gd name="T1" fmla="*/ 0 h 5842"/>
                  <a:gd name="T2" fmla="*/ 0 w 10088"/>
                  <a:gd name="T3" fmla="*/ 5841 h 5842"/>
                  <a:gd name="T4" fmla="*/ 10087 w 10088"/>
                  <a:gd name="T5" fmla="*/ 0 h 5842"/>
                  <a:gd name="T6" fmla="*/ 0 w 10088"/>
                  <a:gd name="T7" fmla="*/ 0 h 5842"/>
                </a:gdLst>
                <a:ahLst/>
                <a:cxnLst>
                  <a:cxn ang="0">
                    <a:pos x="T0" y="T1"/>
                  </a:cxn>
                  <a:cxn ang="0">
                    <a:pos x="T2" y="T3"/>
                  </a:cxn>
                  <a:cxn ang="0">
                    <a:pos x="T4" y="T5"/>
                  </a:cxn>
                  <a:cxn ang="0">
                    <a:pos x="T6" y="T7"/>
                  </a:cxn>
                </a:cxnLst>
                <a:rect l="0" t="0" r="r" b="b"/>
                <a:pathLst>
                  <a:path w="10088" h="5842">
                    <a:moveTo>
                      <a:pt x="0" y="0"/>
                    </a:moveTo>
                    <a:lnTo>
                      <a:pt x="0" y="5841"/>
                    </a:lnTo>
                    <a:lnTo>
                      <a:pt x="10087"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4"/>
              <p:cNvSpPr>
                <a:spLocks noChangeArrowheads="1"/>
              </p:cNvSpPr>
              <p:nvPr/>
            </p:nvSpPr>
            <p:spPr bwMode="gray">
              <a:xfrm>
                <a:off x="927100" y="-39688"/>
                <a:ext cx="3754438" cy="3333751"/>
              </a:xfrm>
              <a:custGeom>
                <a:avLst/>
                <a:gdLst>
                  <a:gd name="T0" fmla="*/ 0 w 10430"/>
                  <a:gd name="T1" fmla="*/ 3219 h 9261"/>
                  <a:gd name="T2" fmla="*/ 10429 w 10430"/>
                  <a:gd name="T3" fmla="*/ 9260 h 9261"/>
                  <a:gd name="T4" fmla="*/ 5072 w 10430"/>
                  <a:gd name="T5" fmla="*/ 0 h 9261"/>
                  <a:gd name="T6" fmla="*/ 0 w 10430"/>
                  <a:gd name="T7" fmla="*/ 0 h 9261"/>
                  <a:gd name="T8" fmla="*/ 0 w 10430"/>
                  <a:gd name="T9" fmla="*/ 3219 h 9261"/>
                </a:gdLst>
                <a:ahLst/>
                <a:cxnLst>
                  <a:cxn ang="0">
                    <a:pos x="T0" y="T1"/>
                  </a:cxn>
                  <a:cxn ang="0">
                    <a:pos x="T2" y="T3"/>
                  </a:cxn>
                  <a:cxn ang="0">
                    <a:pos x="T4" y="T5"/>
                  </a:cxn>
                  <a:cxn ang="0">
                    <a:pos x="T6" y="T7"/>
                  </a:cxn>
                  <a:cxn ang="0">
                    <a:pos x="T8" y="T9"/>
                  </a:cxn>
                </a:cxnLst>
                <a:rect l="0" t="0" r="r" b="b"/>
                <a:pathLst>
                  <a:path w="10430" h="9261">
                    <a:moveTo>
                      <a:pt x="0" y="3219"/>
                    </a:moveTo>
                    <a:lnTo>
                      <a:pt x="10429" y="9260"/>
                    </a:lnTo>
                    <a:lnTo>
                      <a:pt x="5072" y="0"/>
                    </a:lnTo>
                    <a:lnTo>
                      <a:pt x="0" y="0"/>
                    </a:lnTo>
                    <a:lnTo>
                      <a:pt x="0" y="3219"/>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3" name="Text Placeholder 2"/>
          <p:cNvSpPr>
            <a:spLocks noGrp="1"/>
          </p:cNvSpPr>
          <p:nvPr>
            <p:ph type="body" sz="quarter" idx="18"/>
          </p:nvPr>
        </p:nvSpPr>
        <p:spPr bwMode="gray">
          <a:xfrm>
            <a:off x="3968496" y="172479"/>
            <a:ext cx="7699753" cy="1007200"/>
          </a:xfrm>
        </p:spPr>
        <p:txBody>
          <a:bodyPr anchor="b" anchorCtr="0">
            <a:noAutofit/>
          </a:bodyPr>
          <a:lstStyle>
            <a:lvl1pPr marL="0" indent="0">
              <a:buNone/>
              <a:defRPr sz="3600" b="1">
                <a:solidFill>
                  <a:schemeClr val="bg1"/>
                </a:solidFill>
              </a:defRPr>
            </a:lvl1pPr>
          </a:lstStyle>
          <a:p>
            <a:pPr lvl="0"/>
            <a:r>
              <a:rPr lang="en-US" dirty="0" smtClean="0"/>
              <a:t>Click to edit Master text styles</a:t>
            </a:r>
            <a:endParaRPr lang="en-US" dirty="0"/>
          </a:p>
        </p:txBody>
      </p:sp>
      <p:sp>
        <p:nvSpPr>
          <p:cNvPr id="13" name="TextBox 1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76824444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49872" y="171024"/>
            <a:ext cx="11238089" cy="1007179"/>
          </a:xfrm>
          <a:prstGeom prst="rect">
            <a:avLst/>
          </a:prstGeom>
        </p:spPr>
        <p:txBody>
          <a:bodyPr vert="horz" lIns="45720" tIns="45720" rIns="45720" bIns="4572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600201"/>
            <a:ext cx="11238089" cy="1646591"/>
          </a:xfrm>
          <a:prstGeom prst="rect">
            <a:avLst/>
          </a:prstGeom>
        </p:spPr>
        <p:txBody>
          <a:bodyPr vert="horz" lIns="45720" tIns="45720" rIns="4572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cxnSp>
        <p:nvCxnSpPr>
          <p:cNvPr id="10" name="Straight Connector 9"/>
          <p:cNvCxnSpPr/>
          <p:nvPr userDrawn="1"/>
        </p:nvCxnSpPr>
        <p:spPr bwMode="gray">
          <a:xfrm>
            <a:off x="475424" y="6355080"/>
            <a:ext cx="11237976" cy="0"/>
          </a:xfrm>
          <a:prstGeom prst="line">
            <a:avLst/>
          </a:prstGeom>
          <a:ln w="69850">
            <a:gradFill flip="none" rotWithShape="1">
              <a:gsLst>
                <a:gs pos="14000">
                  <a:schemeClr val="accent2"/>
                </a:gs>
                <a:gs pos="100000">
                  <a:schemeClr val="tx2">
                    <a:alpha val="80000"/>
                  </a:schemeClr>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2" r:id="rId4"/>
    <p:sldLayoutId id="2147483660" r:id="rId5"/>
    <p:sldLayoutId id="2147483666" r:id="rId6"/>
    <p:sldLayoutId id="2147483654" r:id="rId7"/>
    <p:sldLayoutId id="2147483663" r:id="rId8"/>
    <p:sldLayoutId id="2147483667" r:id="rId9"/>
    <p:sldLayoutId id="2147483665" r:id="rId10"/>
    <p:sldLayoutId id="2147483668" r:id="rId11"/>
  </p:sldLayoutIdLst>
  <p:transition>
    <p:fade/>
  </p:transition>
  <p:timing>
    <p:tnLst>
      <p:par>
        <p:cTn id="1" dur="indefinite" restart="never" nodeType="tmRoot"/>
      </p:par>
    </p:tnLst>
  </p:timing>
  <p:hf hdr="0" ftr="0" dt="0"/>
  <p:txStyles>
    <p:titleStyle>
      <a:lvl1pPr algn="l" defTabSz="609468" rtl="0" eaLnBrk="1" latinLnBrk="0" hangingPunct="1">
        <a:lnSpc>
          <a:spcPct val="95000"/>
        </a:lnSpc>
        <a:spcBef>
          <a:spcPct val="0"/>
        </a:spcBef>
        <a:buNone/>
        <a:defRPr sz="3600" b="1" kern="1200">
          <a:solidFill>
            <a:schemeClr val="tx2"/>
          </a:solidFill>
          <a:latin typeface="Arial"/>
          <a:ea typeface="+mj-ea"/>
          <a:cs typeface="Arial"/>
        </a:defRPr>
      </a:lvl1pPr>
    </p:titleStyle>
    <p:body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jira.allseenalliance.org/browse/ASACORE-1811" TargetMode="External"/><Relationship Id="rId13" Type="http://schemas.openxmlformats.org/officeDocument/2006/relationships/hyperlink" Target="https://jira.allseenalliance.org/browse/ASACORE-1065" TargetMode="External"/><Relationship Id="rId18" Type="http://schemas.openxmlformats.org/officeDocument/2006/relationships/hyperlink" Target="https://jira.allseenalliance.org/browse/ASACORE-2363" TargetMode="External"/><Relationship Id="rId3" Type="http://schemas.openxmlformats.org/officeDocument/2006/relationships/hyperlink" Target="https://jira.allseenalliance.org/browse/ASACORE-1993" TargetMode="External"/><Relationship Id="rId21" Type="http://schemas.openxmlformats.org/officeDocument/2006/relationships/hyperlink" Target="https://jira.allseenalliance.org/browse/ASACORE-1714" TargetMode="External"/><Relationship Id="rId7" Type="http://schemas.openxmlformats.org/officeDocument/2006/relationships/hyperlink" Target="https://jira.allseenalliance.org/browse/ASACORE-1930" TargetMode="External"/><Relationship Id="rId12" Type="http://schemas.openxmlformats.org/officeDocument/2006/relationships/hyperlink" Target="https://jira.allseenalliance.org/browse/ASACORE-942" TargetMode="External"/><Relationship Id="rId17" Type="http://schemas.openxmlformats.org/officeDocument/2006/relationships/hyperlink" Target="https://jira.allseenalliance.org/browse/ASACORE-2364" TargetMode="External"/><Relationship Id="rId2" Type="http://schemas.openxmlformats.org/officeDocument/2006/relationships/hyperlink" Target="https://jira.allseenalliance.org/browse/ASACORE-2034" TargetMode="External"/><Relationship Id="rId16" Type="http://schemas.openxmlformats.org/officeDocument/2006/relationships/hyperlink" Target="https://jira.allseenalliance.org/browse/ASACORE-2005" TargetMode="External"/><Relationship Id="rId20" Type="http://schemas.openxmlformats.org/officeDocument/2006/relationships/hyperlink" Target="https://jira.allseenalliance.org/browse/ASACORE-1715" TargetMode="External"/><Relationship Id="rId1" Type="http://schemas.openxmlformats.org/officeDocument/2006/relationships/slideLayout" Target="../slideLayouts/slideLayout5.xml"/><Relationship Id="rId6" Type="http://schemas.openxmlformats.org/officeDocument/2006/relationships/hyperlink" Target="https://jira.allseenalliance.org/browse/ASACORE-2273" TargetMode="External"/><Relationship Id="rId11" Type="http://schemas.openxmlformats.org/officeDocument/2006/relationships/hyperlink" Target="https://jira.allseenalliance.org/browse/ASACORE-1166" TargetMode="External"/><Relationship Id="rId24" Type="http://schemas.openxmlformats.org/officeDocument/2006/relationships/hyperlink" Target="https://jira.allseenalliance.org/browse/ASACORE-964" TargetMode="External"/><Relationship Id="rId5" Type="http://schemas.openxmlformats.org/officeDocument/2006/relationships/hyperlink" Target="https://jira.allseenalliance.org/browse/ASACORE-1556" TargetMode="External"/><Relationship Id="rId15" Type="http://schemas.openxmlformats.org/officeDocument/2006/relationships/hyperlink" Target="https://jira.allseenalliance.org/browse/ASACORE-2386" TargetMode="External"/><Relationship Id="rId23" Type="http://schemas.openxmlformats.org/officeDocument/2006/relationships/hyperlink" Target="https://jira.allseenalliance.org/browse/ASACORE-2254" TargetMode="External"/><Relationship Id="rId10" Type="http://schemas.openxmlformats.org/officeDocument/2006/relationships/hyperlink" Target="https://jira.allseenalliance.org/browse/ASACORE-1112" TargetMode="External"/><Relationship Id="rId19" Type="http://schemas.openxmlformats.org/officeDocument/2006/relationships/hyperlink" Target="https://jira.allseenalliance.org/browse/ASACORE-2055" TargetMode="External"/><Relationship Id="rId4" Type="http://schemas.openxmlformats.org/officeDocument/2006/relationships/hyperlink" Target="https://jira.allseenalliance.org/browse/ASACORE-1759" TargetMode="External"/><Relationship Id="rId9" Type="http://schemas.openxmlformats.org/officeDocument/2006/relationships/hyperlink" Target="https://jira.allseenalliance.org/browse/ASACORE-1374" TargetMode="External"/><Relationship Id="rId14" Type="http://schemas.openxmlformats.org/officeDocument/2006/relationships/hyperlink" Target="https://jira.allseenalliance.org/browse/ASACORE-2404" TargetMode="External"/><Relationship Id="rId22" Type="http://schemas.openxmlformats.org/officeDocument/2006/relationships/hyperlink" Target="https://jira.allseenalliance.org/browse/ASACORE-143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youtube.com/channel/UC4fXMwN7SgARm3afqyIx1ow" TargetMode="External"/><Relationship Id="rId3" Type="http://schemas.openxmlformats.org/officeDocument/2006/relationships/image" Target="../media/image1.jpg"/><Relationship Id="rId7" Type="http://schemas.openxmlformats.org/officeDocument/2006/relationships/hyperlink" Target="https://www.linkedin.com/company/allseen-alliance?trk=biz-companies-cym" TargetMode="External"/><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hyperlink" Target="http://twitter.com/allseenalliance" TargetMode="External"/><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www.facebook.com/allseenalliance?ref=hl" TargetMode="External"/><Relationship Id="rId9" Type="http://schemas.openxmlformats.org/officeDocument/2006/relationships/hyperlink" Target="https://allseenalliance.org/feeds/news.xml" TargetMode="External"/><Relationship Id="rId1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jira.allseenalliance.org/issues/?filter=11411"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55" y="2469615"/>
            <a:ext cx="3687990" cy="1261884"/>
          </a:xfrm>
        </p:spPr>
        <p:txBody>
          <a:bodyPr/>
          <a:lstStyle/>
          <a:p>
            <a:r>
              <a:rPr lang="en-US" sz="4000" dirty="0" smtClean="0"/>
              <a:t>Core Working Group</a:t>
            </a:r>
            <a:endParaRPr lang="en-US" sz="4000" dirty="0"/>
          </a:p>
        </p:txBody>
      </p:sp>
      <p:sp>
        <p:nvSpPr>
          <p:cNvPr id="5" name="Subtitle 4"/>
          <p:cNvSpPr>
            <a:spLocks noGrp="1"/>
          </p:cNvSpPr>
          <p:nvPr>
            <p:ph type="subTitle" idx="1"/>
          </p:nvPr>
        </p:nvSpPr>
        <p:spPr>
          <a:xfrm>
            <a:off x="1391455" y="4614362"/>
            <a:ext cx="3687989" cy="400110"/>
          </a:xfrm>
        </p:spPr>
        <p:txBody>
          <a:bodyPr/>
          <a:lstStyle/>
          <a:p>
            <a:r>
              <a:rPr lang="en-US" dirty="0" smtClean="0"/>
              <a:t>September </a:t>
            </a:r>
            <a:r>
              <a:rPr lang="en-US" dirty="0" smtClean="0"/>
              <a:t>17, </a:t>
            </a:r>
            <a:r>
              <a:rPr lang="en-US" dirty="0" smtClean="0"/>
              <a:t>2015</a:t>
            </a:r>
            <a:endParaRPr lang="en-US" dirty="0"/>
          </a:p>
        </p:txBody>
      </p:sp>
      <p:sp>
        <p:nvSpPr>
          <p:cNvPr id="3" name="TextBox 2"/>
          <p:cNvSpPr txBox="1"/>
          <p:nvPr/>
        </p:nvSpPr>
        <p:spPr>
          <a:xfrm>
            <a:off x="0" y="6114896"/>
            <a:ext cx="11207363" cy="461665"/>
          </a:xfrm>
          <a:prstGeom prst="rect">
            <a:avLst/>
          </a:prstGeom>
          <a:noFill/>
        </p:spPr>
        <p:txBody>
          <a:bodyPr wrap="none" rtlCol="0">
            <a:spAutoFit/>
          </a:bodyPr>
          <a:lstStyle/>
          <a:p>
            <a:r>
              <a:rPr lang="en-US" sz="1200" dirty="0"/>
              <a:t>The contents of this document, and the interfaces described, and all the information herein, are the result of collaborative discussions by </a:t>
            </a:r>
            <a:r>
              <a:rPr lang="en-US" sz="1200" dirty="0" smtClean="0"/>
              <a:t>the Core Working Group. </a:t>
            </a:r>
          </a:p>
          <a:p>
            <a:r>
              <a:rPr lang="en-US" sz="1200" dirty="0" smtClean="0"/>
              <a:t>This </a:t>
            </a:r>
            <a:r>
              <a:rPr lang="en-US" sz="1200" dirty="0"/>
              <a:t>summary documents the final consensus of the team</a:t>
            </a:r>
            <a:r>
              <a:rPr lang="en-US" sz="1200" dirty="0" smtClean="0"/>
              <a:t>.</a:t>
            </a:r>
            <a:endParaRPr lang="en-US" sz="1200" dirty="0"/>
          </a:p>
        </p:txBody>
      </p:sp>
    </p:spTree>
    <p:extLst>
      <p:ext uri="{BB962C8B-B14F-4D97-AF65-F5344CB8AC3E}">
        <p14:creationId xmlns:p14="http://schemas.microsoft.com/office/powerpoint/2010/main" val="200397361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45991213"/>
              </p:ext>
            </p:extLst>
          </p:nvPr>
        </p:nvGraphicFramePr>
        <p:xfrm>
          <a:off x="449872" y="1530742"/>
          <a:ext cx="10884665" cy="3322320"/>
        </p:xfrm>
        <a:graphic>
          <a:graphicData uri="http://schemas.openxmlformats.org/drawingml/2006/table">
            <a:tbl>
              <a:tblPr firstRow="1" bandRow="1">
                <a:tableStyleId>{5C22544A-7EE6-4342-B048-85BDC9FD1C3A}</a:tableStyleId>
              </a:tblPr>
              <a:tblGrid>
                <a:gridCol w="1125056"/>
                <a:gridCol w="3406705"/>
                <a:gridCol w="2275609"/>
                <a:gridCol w="4077295"/>
              </a:tblGrid>
              <a:tr h="303353">
                <a:tc>
                  <a:txBody>
                    <a:bodyPr/>
                    <a:lstStyle/>
                    <a:p>
                      <a:r>
                        <a:rPr lang="en-US" sz="1400" dirty="0" smtClean="0"/>
                        <a:t>Time</a:t>
                      </a:r>
                      <a:endParaRPr lang="en-US" sz="1400" dirty="0"/>
                    </a:p>
                  </a:txBody>
                  <a:tcPr/>
                </a:tc>
                <a:tc>
                  <a:txBody>
                    <a:bodyPr/>
                    <a:lstStyle/>
                    <a:p>
                      <a:r>
                        <a:rPr lang="en-US" sz="1400" dirty="0" smtClean="0"/>
                        <a:t>Title</a:t>
                      </a:r>
                      <a:endParaRPr lang="en-US" sz="1400" dirty="0"/>
                    </a:p>
                  </a:txBody>
                  <a:tcPr/>
                </a:tc>
                <a:tc>
                  <a:txBody>
                    <a:bodyPr/>
                    <a:lstStyle/>
                    <a:p>
                      <a:r>
                        <a:rPr lang="en-US" sz="1400" dirty="0" smtClean="0"/>
                        <a:t>Owner</a:t>
                      </a:r>
                      <a:endParaRPr lang="en-US" sz="1400" dirty="0"/>
                    </a:p>
                  </a:txBody>
                  <a:tcPr/>
                </a:tc>
                <a:tc>
                  <a:txBody>
                    <a:bodyPr/>
                    <a:lstStyle/>
                    <a:p>
                      <a:r>
                        <a:rPr lang="en-US" sz="1400" dirty="0" smtClean="0"/>
                        <a:t>Notes</a:t>
                      </a:r>
                      <a:endParaRPr lang="en-US" sz="1400" dirty="0"/>
                    </a:p>
                  </a:txBody>
                  <a:tcPr/>
                </a:tc>
              </a:tr>
              <a:tr h="459439">
                <a:tc>
                  <a:txBody>
                    <a:bodyPr/>
                    <a:lstStyle/>
                    <a:p>
                      <a:endParaRPr lang="en-US" sz="1400" dirty="0"/>
                    </a:p>
                  </a:txBody>
                  <a:tcPr/>
                </a:tc>
                <a:tc>
                  <a:txBody>
                    <a:bodyPr/>
                    <a:lstStyle/>
                    <a:p>
                      <a:pPr marL="0" marR="0" indent="0" algn="l" defTabSz="609468" rtl="0" eaLnBrk="1" fontAlgn="auto" latinLnBrk="0" hangingPunct="1">
                        <a:lnSpc>
                          <a:spcPct val="100000"/>
                        </a:lnSpc>
                        <a:spcBef>
                          <a:spcPts val="0"/>
                        </a:spcBef>
                        <a:spcAft>
                          <a:spcPts val="0"/>
                        </a:spcAft>
                        <a:buClrTx/>
                        <a:buSzTx/>
                        <a:buFontTx/>
                        <a:buNone/>
                        <a:tabLst/>
                        <a:defRPr/>
                      </a:pPr>
                      <a:r>
                        <a:rPr lang="en-US" sz="1400" dirty="0" smtClean="0"/>
                        <a:t>What we have done so far</a:t>
                      </a:r>
                      <a:endParaRPr lang="en-US" sz="1400" dirty="0"/>
                    </a:p>
                  </a:txBody>
                  <a:tcPr/>
                </a:tc>
                <a:tc>
                  <a:txBody>
                    <a:bodyPr/>
                    <a:lstStyle/>
                    <a:p>
                      <a:pPr marL="0" marR="0" indent="0" algn="l" defTabSz="609468" rtl="0" eaLnBrk="1" fontAlgn="auto" latinLnBrk="0" hangingPunct="1">
                        <a:lnSpc>
                          <a:spcPct val="100000"/>
                        </a:lnSpc>
                        <a:spcBef>
                          <a:spcPts val="0"/>
                        </a:spcBef>
                        <a:spcAft>
                          <a:spcPts val="0"/>
                        </a:spcAft>
                        <a:buClrTx/>
                        <a:buSzTx/>
                        <a:buFontTx/>
                        <a:buNone/>
                        <a:tabLst/>
                        <a:defRPr/>
                      </a:pPr>
                      <a:r>
                        <a:rPr lang="en-US" sz="1400" dirty="0" smtClean="0"/>
                        <a:t>Marcello Lioy</a:t>
                      </a:r>
                      <a:r>
                        <a:rPr lang="en-US" sz="1400" baseline="0" dirty="0" smtClean="0"/>
                        <a:t> (QCE)</a:t>
                      </a:r>
                      <a:endParaRPr lang="en-US" sz="1400" dirty="0" smtClean="0"/>
                    </a:p>
                  </a:txBody>
                  <a:tcPr/>
                </a:tc>
                <a:tc>
                  <a:txBody>
                    <a:bodyPr/>
                    <a:lstStyle/>
                    <a:p>
                      <a:pPr lvl="0"/>
                      <a:r>
                        <a:rPr lang="en-US" sz="1400" dirty="0" smtClean="0"/>
                        <a:t>Efforts and evolution of the WG including process definition</a:t>
                      </a:r>
                    </a:p>
                    <a:p>
                      <a:endParaRPr lang="en-US" sz="1400" dirty="0"/>
                    </a:p>
                  </a:txBody>
                  <a:tcPr/>
                </a:tc>
              </a:tr>
              <a:tr h="459439">
                <a:tc>
                  <a:txBody>
                    <a:bodyPr/>
                    <a:lstStyle/>
                    <a:p>
                      <a:endParaRPr lang="en-US" sz="1400" dirty="0"/>
                    </a:p>
                  </a:txBody>
                  <a:tcPr/>
                </a:tc>
                <a:tc>
                  <a:txBody>
                    <a:bodyPr/>
                    <a:lstStyle/>
                    <a:p>
                      <a:pPr marL="0" marR="0" indent="0" algn="l" defTabSz="609468" rtl="0" eaLnBrk="1" fontAlgn="auto" latinLnBrk="0" hangingPunct="1">
                        <a:lnSpc>
                          <a:spcPct val="100000"/>
                        </a:lnSpc>
                        <a:spcBef>
                          <a:spcPts val="0"/>
                        </a:spcBef>
                        <a:spcAft>
                          <a:spcPts val="0"/>
                        </a:spcAft>
                        <a:buClrTx/>
                        <a:buSzTx/>
                        <a:buFontTx/>
                        <a:buNone/>
                        <a:tabLst/>
                        <a:defRPr/>
                      </a:pPr>
                      <a:r>
                        <a:rPr lang="en-US" sz="1400" dirty="0" smtClean="0"/>
                        <a:t>Tech overview of Security 2.0</a:t>
                      </a:r>
                    </a:p>
                    <a:p>
                      <a:endParaRPr lang="en-US" sz="1400" dirty="0"/>
                    </a:p>
                  </a:txBody>
                  <a:tcPr/>
                </a:tc>
                <a:tc>
                  <a:txBody>
                    <a:bodyPr/>
                    <a:lstStyle/>
                    <a:p>
                      <a:r>
                        <a:rPr lang="en-US" sz="1400" dirty="0" smtClean="0"/>
                        <a:t>Dave </a:t>
                      </a:r>
                      <a:r>
                        <a:rPr lang="en-US" sz="1400" dirty="0" err="1" smtClean="0"/>
                        <a:t>Thaler</a:t>
                      </a:r>
                      <a:r>
                        <a:rPr lang="en-US" sz="1400" dirty="0" smtClean="0"/>
                        <a:t> (MSFT)</a:t>
                      </a:r>
                      <a:endParaRPr lang="en-US" sz="1400" dirty="0"/>
                    </a:p>
                  </a:txBody>
                  <a:tcPr/>
                </a:tc>
                <a:tc>
                  <a:txBody>
                    <a:bodyPr/>
                    <a:lstStyle/>
                    <a:p>
                      <a:endParaRPr lang="en-US" sz="1400" dirty="0"/>
                    </a:p>
                  </a:txBody>
                  <a:tcPr/>
                </a:tc>
              </a:tr>
              <a:tr h="459439">
                <a:tc>
                  <a:txBody>
                    <a:bodyPr/>
                    <a:lstStyle/>
                    <a:p>
                      <a:endParaRPr lang="en-US" sz="1400" dirty="0"/>
                    </a:p>
                  </a:txBody>
                  <a:tcPr/>
                </a:tc>
                <a:tc>
                  <a:txBody>
                    <a:bodyPr/>
                    <a:lstStyle/>
                    <a:p>
                      <a:pPr marL="0" marR="0" indent="0" algn="l" defTabSz="609468" rtl="0" eaLnBrk="1" fontAlgn="auto" latinLnBrk="0" hangingPunct="1">
                        <a:lnSpc>
                          <a:spcPct val="100000"/>
                        </a:lnSpc>
                        <a:spcBef>
                          <a:spcPts val="0"/>
                        </a:spcBef>
                        <a:spcAft>
                          <a:spcPts val="0"/>
                        </a:spcAft>
                        <a:buClrTx/>
                        <a:buSzTx/>
                        <a:buFontTx/>
                        <a:buNone/>
                        <a:tabLst/>
                        <a:defRPr/>
                      </a:pPr>
                      <a:r>
                        <a:rPr lang="en-US" sz="1400" dirty="0" smtClean="0"/>
                        <a:t>Status on open source test assets</a:t>
                      </a:r>
                    </a:p>
                    <a:p>
                      <a:endParaRPr lang="en-US" sz="1400" dirty="0"/>
                    </a:p>
                  </a:txBody>
                  <a:tcPr/>
                </a:tc>
                <a:tc>
                  <a:txBody>
                    <a:bodyPr/>
                    <a:lstStyle/>
                    <a:p>
                      <a:pPr marL="0" marR="0" indent="0" algn="l" defTabSz="609468" rtl="0" eaLnBrk="1" fontAlgn="auto" latinLnBrk="0" hangingPunct="1">
                        <a:lnSpc>
                          <a:spcPct val="100000"/>
                        </a:lnSpc>
                        <a:spcBef>
                          <a:spcPts val="0"/>
                        </a:spcBef>
                        <a:spcAft>
                          <a:spcPts val="0"/>
                        </a:spcAft>
                        <a:buClrTx/>
                        <a:buSzTx/>
                        <a:buFontTx/>
                        <a:buNone/>
                        <a:tabLst/>
                        <a:defRPr/>
                      </a:pPr>
                      <a:r>
                        <a:rPr lang="en-US" sz="1400" dirty="0" smtClean="0"/>
                        <a:t>David McBride (QCE)</a:t>
                      </a:r>
                    </a:p>
                    <a:p>
                      <a:endParaRPr lang="en-US" sz="1400" dirty="0"/>
                    </a:p>
                  </a:txBody>
                  <a:tcPr/>
                </a:tc>
                <a:tc>
                  <a:txBody>
                    <a:bodyPr/>
                    <a:lstStyle/>
                    <a:p>
                      <a:endParaRPr lang="en-US" sz="1400" dirty="0"/>
                    </a:p>
                  </a:txBody>
                  <a:tcPr/>
                </a:tc>
              </a:tr>
              <a:tr h="459439">
                <a:tc>
                  <a:txBody>
                    <a:bodyPr/>
                    <a:lstStyle/>
                    <a:p>
                      <a:endParaRPr lang="en-US" sz="1400" dirty="0"/>
                    </a:p>
                  </a:txBody>
                  <a:tcPr/>
                </a:tc>
                <a:tc>
                  <a:txBody>
                    <a:bodyPr/>
                    <a:lstStyle/>
                    <a:p>
                      <a:pPr marL="0" marR="0" indent="0" algn="l" defTabSz="609468" rtl="0" eaLnBrk="1" fontAlgn="auto" latinLnBrk="0" hangingPunct="1">
                        <a:lnSpc>
                          <a:spcPct val="100000"/>
                        </a:lnSpc>
                        <a:spcBef>
                          <a:spcPts val="0"/>
                        </a:spcBef>
                        <a:spcAft>
                          <a:spcPts val="0"/>
                        </a:spcAft>
                        <a:buClrTx/>
                        <a:buSzTx/>
                        <a:buFontTx/>
                        <a:buNone/>
                        <a:tabLst/>
                        <a:defRPr/>
                      </a:pPr>
                      <a:r>
                        <a:rPr lang="en-US" sz="1400" dirty="0" smtClean="0"/>
                        <a:t>Scalability/Stress/system testing</a:t>
                      </a:r>
                    </a:p>
                    <a:p>
                      <a:endParaRPr lang="en-US" sz="1400" dirty="0"/>
                    </a:p>
                  </a:txBody>
                  <a:tcPr/>
                </a:tc>
                <a:tc>
                  <a:txBody>
                    <a:bodyPr/>
                    <a:lstStyle/>
                    <a:p>
                      <a:r>
                        <a:rPr lang="en-US" sz="1400" dirty="0" smtClean="0"/>
                        <a:t>David McBride (QCE)</a:t>
                      </a:r>
                      <a:endParaRPr lang="en-US" sz="1400" dirty="0"/>
                    </a:p>
                  </a:txBody>
                  <a:tcPr/>
                </a:tc>
                <a:tc>
                  <a:txBody>
                    <a:bodyPr/>
                    <a:lstStyle/>
                    <a:p>
                      <a:pPr marL="0" marR="0" lvl="1" indent="0" algn="l" defTabSz="609468" rtl="0" eaLnBrk="1" fontAlgn="auto" latinLnBrk="0" hangingPunct="1">
                        <a:lnSpc>
                          <a:spcPct val="100000"/>
                        </a:lnSpc>
                        <a:spcBef>
                          <a:spcPts val="0"/>
                        </a:spcBef>
                        <a:spcAft>
                          <a:spcPts val="0"/>
                        </a:spcAft>
                        <a:buClrTx/>
                        <a:buSzTx/>
                        <a:buFontTx/>
                        <a:buNone/>
                        <a:tabLst/>
                        <a:defRPr/>
                      </a:pPr>
                      <a:r>
                        <a:rPr lang="en-US" sz="1400" dirty="0" smtClean="0"/>
                        <a:t>Present current stress/system testing efforts</a:t>
                      </a:r>
                    </a:p>
                    <a:p>
                      <a:endParaRPr lang="en-US" sz="1400" dirty="0"/>
                    </a:p>
                  </a:txBody>
                  <a:tcPr/>
                </a:tc>
              </a:tr>
              <a:tr h="657722">
                <a:tc>
                  <a:txBody>
                    <a:bodyPr/>
                    <a:lstStyle/>
                    <a:p>
                      <a:endParaRPr lang="en-US" sz="1400" dirty="0"/>
                    </a:p>
                  </a:txBody>
                  <a:tcPr/>
                </a:tc>
                <a:tc>
                  <a:txBody>
                    <a:bodyPr/>
                    <a:lstStyle/>
                    <a:p>
                      <a:pPr marL="0" marR="0" indent="0" algn="l" defTabSz="609468" rtl="0" eaLnBrk="1" fontAlgn="auto" latinLnBrk="0" hangingPunct="1">
                        <a:lnSpc>
                          <a:spcPct val="100000"/>
                        </a:lnSpc>
                        <a:spcBef>
                          <a:spcPts val="0"/>
                        </a:spcBef>
                        <a:spcAft>
                          <a:spcPts val="0"/>
                        </a:spcAft>
                        <a:buClrTx/>
                        <a:buSzTx/>
                        <a:buFontTx/>
                        <a:buNone/>
                        <a:tabLst/>
                        <a:defRPr/>
                      </a:pPr>
                      <a:r>
                        <a:rPr lang="en-US" sz="1400" dirty="0" smtClean="0"/>
                        <a:t>16.04 feature set </a:t>
                      </a:r>
                    </a:p>
                  </a:txBody>
                  <a:tcPr/>
                </a:tc>
                <a:tc>
                  <a:txBody>
                    <a:bodyPr/>
                    <a:lstStyle/>
                    <a:p>
                      <a:r>
                        <a:rPr lang="en-US" sz="1400" dirty="0" smtClean="0"/>
                        <a:t>Marcello Lioy</a:t>
                      </a:r>
                      <a:r>
                        <a:rPr lang="en-US" sz="1400" baseline="0" dirty="0" smtClean="0"/>
                        <a:t> (QCE)</a:t>
                      </a:r>
                      <a:endParaRPr lang="en-US" sz="1400" dirty="0"/>
                    </a:p>
                  </a:txBody>
                  <a:tcPr/>
                </a:tc>
                <a:tc>
                  <a:txBody>
                    <a:bodyPr/>
                    <a:lstStyle/>
                    <a:p>
                      <a:pPr marL="0" marR="0" lvl="1" indent="0" algn="l" defTabSz="609468" rtl="0" eaLnBrk="1" fontAlgn="auto" latinLnBrk="0" hangingPunct="1">
                        <a:lnSpc>
                          <a:spcPct val="100000"/>
                        </a:lnSpc>
                        <a:spcBef>
                          <a:spcPts val="0"/>
                        </a:spcBef>
                        <a:spcAft>
                          <a:spcPts val="0"/>
                        </a:spcAft>
                        <a:buClrTx/>
                        <a:buSzTx/>
                        <a:buFontTx/>
                        <a:buNone/>
                        <a:tabLst/>
                        <a:defRPr/>
                      </a:pPr>
                      <a:r>
                        <a:rPr lang="en-US" sz="1400" dirty="0" smtClean="0"/>
                        <a:t>List of possible features.  </a:t>
                      </a:r>
                    </a:p>
                    <a:p>
                      <a:pPr marL="0" marR="0" lvl="1" indent="0" algn="l" defTabSz="609468" rtl="0" eaLnBrk="1" fontAlgn="auto" latinLnBrk="0" hangingPunct="1">
                        <a:lnSpc>
                          <a:spcPct val="100000"/>
                        </a:lnSpc>
                        <a:spcBef>
                          <a:spcPts val="0"/>
                        </a:spcBef>
                        <a:spcAft>
                          <a:spcPts val="0"/>
                        </a:spcAft>
                        <a:buClrTx/>
                        <a:buSzTx/>
                        <a:buFontTx/>
                        <a:buNone/>
                        <a:tabLst/>
                        <a:defRPr/>
                      </a:pPr>
                      <a:r>
                        <a:rPr lang="en-US" sz="1400" dirty="0" smtClean="0"/>
                        <a:t>Preliminary</a:t>
                      </a:r>
                      <a:r>
                        <a:rPr lang="en-US" sz="1400" baseline="0" dirty="0" smtClean="0"/>
                        <a:t> legwork has been started to identify features</a:t>
                      </a:r>
                      <a:endParaRPr lang="en-US" sz="1400" dirty="0" smtClean="0"/>
                    </a:p>
                  </a:txBody>
                  <a:tcPr/>
                </a:tc>
              </a:tr>
            </a:tbl>
          </a:graphicData>
        </a:graphic>
      </p:graphicFrame>
    </p:spTree>
    <p:extLst>
      <p:ext uri="{BB962C8B-B14F-4D97-AF65-F5344CB8AC3E}">
        <p14:creationId xmlns:p14="http://schemas.microsoft.com/office/powerpoint/2010/main" val="9136170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WG Technical Meeting</a:t>
            </a:r>
            <a:endParaRPr lang="en-US" dirty="0"/>
          </a:p>
        </p:txBody>
      </p:sp>
    </p:spTree>
    <p:extLst>
      <p:ext uri="{BB962C8B-B14F-4D97-AF65-F5344CB8AC3E}">
        <p14:creationId xmlns:p14="http://schemas.microsoft.com/office/powerpoint/2010/main" val="326896418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Text Placeholder 2"/>
          <p:cNvSpPr>
            <a:spLocks noGrp="1"/>
          </p:cNvSpPr>
          <p:nvPr>
            <p:ph type="body" sz="quarter" idx="11"/>
          </p:nvPr>
        </p:nvSpPr>
        <p:spPr>
          <a:xfrm>
            <a:off x="457200" y="1600200"/>
            <a:ext cx="11218482" cy="1215717"/>
          </a:xfrm>
        </p:spPr>
        <p:txBody>
          <a:bodyPr/>
          <a:lstStyle/>
          <a:p>
            <a:r>
              <a:rPr lang="en-US" dirty="0" smtClean="0"/>
              <a:t>Not an official part of the </a:t>
            </a:r>
            <a:r>
              <a:rPr lang="en-US" dirty="0" err="1" smtClean="0"/>
              <a:t>Allseen</a:t>
            </a:r>
            <a:r>
              <a:rPr lang="en-US" dirty="0" smtClean="0"/>
              <a:t> Alliance Summit</a:t>
            </a:r>
          </a:p>
          <a:p>
            <a:r>
              <a:rPr lang="en-US" dirty="0"/>
              <a:t>Wednesday </a:t>
            </a:r>
            <a:r>
              <a:rPr lang="en-US" dirty="0" smtClean="0"/>
              <a:t>October </a:t>
            </a:r>
            <a:r>
              <a:rPr lang="en-US" dirty="0"/>
              <a:t>21st </a:t>
            </a:r>
            <a:endParaRPr lang="en-US" dirty="0" smtClean="0"/>
          </a:p>
          <a:p>
            <a:pPr lvl="1"/>
            <a:r>
              <a:rPr lang="en-US" dirty="0" smtClean="0"/>
              <a:t>10:30 AM – 12:00 PM</a:t>
            </a:r>
            <a:endParaRPr lang="en-US" dirty="0"/>
          </a:p>
        </p:txBody>
      </p:sp>
    </p:spTree>
    <p:extLst>
      <p:ext uri="{BB962C8B-B14F-4D97-AF65-F5344CB8AC3E}">
        <p14:creationId xmlns:p14="http://schemas.microsoft.com/office/powerpoint/2010/main" val="33070569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WG Technical Meeting - Agenda</a:t>
            </a:r>
            <a:endParaRPr lang="en-US" dirty="0"/>
          </a:p>
        </p:txBody>
      </p:sp>
      <p:sp>
        <p:nvSpPr>
          <p:cNvPr id="3" name="Text Placeholder 2"/>
          <p:cNvSpPr>
            <a:spLocks noGrp="1"/>
          </p:cNvSpPr>
          <p:nvPr>
            <p:ph type="body" sz="quarter" idx="11"/>
          </p:nvPr>
        </p:nvSpPr>
        <p:spPr>
          <a:xfrm>
            <a:off x="449872" y="1283899"/>
            <a:ext cx="11218482" cy="4893647"/>
          </a:xfrm>
        </p:spPr>
        <p:txBody>
          <a:bodyPr/>
          <a:lstStyle/>
          <a:p>
            <a:pPr lvl="0"/>
            <a:r>
              <a:rPr lang="en-US" sz="1200" dirty="0" smtClean="0"/>
              <a:t>Group discussion</a:t>
            </a:r>
          </a:p>
          <a:p>
            <a:pPr lvl="1"/>
            <a:r>
              <a:rPr lang="en-US" sz="1100" dirty="0" smtClean="0"/>
              <a:t>Identify top technical issues with </a:t>
            </a:r>
            <a:r>
              <a:rPr lang="en-US" sz="1100" dirty="0" err="1" smtClean="0"/>
              <a:t>AJCore</a:t>
            </a:r>
            <a:endParaRPr lang="en-US" sz="1100" dirty="0" smtClean="0"/>
          </a:p>
          <a:p>
            <a:pPr lvl="1"/>
            <a:r>
              <a:rPr lang="en-US" sz="1100" dirty="0" smtClean="0"/>
              <a:t>Identify leads/teams for each of them to begin efforts to resolve</a:t>
            </a:r>
          </a:p>
          <a:p>
            <a:pPr lvl="1"/>
            <a:r>
              <a:rPr lang="en-US" sz="1100" dirty="0" smtClean="0"/>
              <a:t>Leads for each of the architecture topics will present 5-10 minutes summarizing issue and next steps</a:t>
            </a:r>
            <a:endParaRPr lang="en-US" sz="1100" dirty="0" smtClean="0"/>
          </a:p>
          <a:p>
            <a:pPr lvl="0"/>
            <a:r>
              <a:rPr lang="en-US" sz="1200" dirty="0" smtClean="0"/>
              <a:t>Architecture topics</a:t>
            </a:r>
            <a:endParaRPr lang="en-US" sz="1200" dirty="0" smtClean="0"/>
          </a:p>
          <a:p>
            <a:pPr lvl="1"/>
            <a:r>
              <a:rPr lang="en-US" sz="1100" dirty="0" smtClean="0"/>
              <a:t>MSFT</a:t>
            </a:r>
          </a:p>
          <a:p>
            <a:pPr lvl="2"/>
            <a:r>
              <a:rPr lang="en-US" sz="1050" dirty="0" smtClean="0"/>
              <a:t>Scalability </a:t>
            </a:r>
            <a:r>
              <a:rPr lang="en-US" sz="1050" dirty="0" smtClean="0"/>
              <a:t>and performance: any ideas related to </a:t>
            </a:r>
            <a:r>
              <a:rPr lang="en-US" sz="1050" dirty="0" err="1" smtClean="0"/>
              <a:t>Erdinc’s</a:t>
            </a:r>
            <a:r>
              <a:rPr lang="en-US" sz="1050" dirty="0" smtClean="0"/>
              <a:t> recent measurements? </a:t>
            </a:r>
          </a:p>
          <a:p>
            <a:pPr lvl="3"/>
            <a:r>
              <a:rPr lang="en-US" sz="800" dirty="0" smtClean="0"/>
              <a:t>Any other known issues?</a:t>
            </a:r>
          </a:p>
          <a:p>
            <a:pPr lvl="2"/>
            <a:r>
              <a:rPr lang="en-US" sz="1050" dirty="0" smtClean="0"/>
              <a:t>Concurrent callbacks - design, limitations, common deadlocks, etc.</a:t>
            </a:r>
          </a:p>
          <a:p>
            <a:pPr lvl="3"/>
            <a:r>
              <a:rPr lang="en-US" sz="800" dirty="0" smtClean="0"/>
              <a:t>Previously I discussed these with Todd and other QCE folks.</a:t>
            </a:r>
          </a:p>
          <a:p>
            <a:pPr lvl="2"/>
            <a:r>
              <a:rPr lang="en-US" sz="1050" dirty="0" err="1" smtClean="0"/>
              <a:t>Mutex</a:t>
            </a:r>
            <a:r>
              <a:rPr lang="en-US" sz="1050" dirty="0" smtClean="0"/>
              <a:t> class</a:t>
            </a:r>
          </a:p>
          <a:p>
            <a:pPr lvl="3"/>
            <a:r>
              <a:rPr lang="en-US" sz="800" dirty="0" smtClean="0"/>
              <a:t>Detecting potential deadlocks</a:t>
            </a:r>
          </a:p>
          <a:p>
            <a:pPr lvl="3"/>
            <a:r>
              <a:rPr lang="en-US" sz="800" dirty="0" smtClean="0"/>
              <a:t>Should recursive lock acquires be banned? </a:t>
            </a:r>
          </a:p>
          <a:p>
            <a:pPr lvl="2"/>
            <a:r>
              <a:rPr lang="en-US" sz="1050" dirty="0" smtClean="0"/>
              <a:t>Anyone interested in enabling AllJoyn across the LAN / multiple network links? </a:t>
            </a:r>
          </a:p>
          <a:p>
            <a:pPr lvl="3"/>
            <a:r>
              <a:rPr lang="en-US" sz="800" dirty="0" smtClean="0"/>
              <a:t>What are some of the technical challenges?</a:t>
            </a:r>
          </a:p>
          <a:p>
            <a:pPr lvl="1"/>
            <a:r>
              <a:rPr lang="en-US" sz="1100" dirty="0"/>
              <a:t>QCE</a:t>
            </a:r>
          </a:p>
          <a:p>
            <a:pPr lvl="2"/>
            <a:r>
              <a:rPr lang="en-US" sz="900" dirty="0" smtClean="0"/>
              <a:t>Enabled </a:t>
            </a:r>
            <a:r>
              <a:rPr lang="en-US" sz="900" dirty="0"/>
              <a:t>AJ </a:t>
            </a:r>
            <a:r>
              <a:rPr lang="en-US" sz="900" dirty="0" err="1"/>
              <a:t>mDNS</a:t>
            </a:r>
            <a:r>
              <a:rPr lang="en-US" sz="900" dirty="0"/>
              <a:t> to interoperate with off the shelf </a:t>
            </a:r>
            <a:r>
              <a:rPr lang="en-US" sz="900" dirty="0" err="1"/>
              <a:t>mDNS</a:t>
            </a:r>
            <a:r>
              <a:rPr lang="en-US" sz="900" dirty="0"/>
              <a:t> </a:t>
            </a:r>
            <a:r>
              <a:rPr lang="en-US" sz="900" dirty="0" smtClean="0"/>
              <a:t>implementations</a:t>
            </a:r>
          </a:p>
          <a:p>
            <a:pPr lvl="3"/>
            <a:r>
              <a:rPr lang="en-US" sz="850" dirty="0" smtClean="0"/>
              <a:t>How would this work? What are the implications for the current implementation?</a:t>
            </a:r>
          </a:p>
          <a:p>
            <a:pPr lvl="2"/>
            <a:r>
              <a:rPr lang="en-US" sz="1050" dirty="0" smtClean="0"/>
              <a:t>Optimize </a:t>
            </a:r>
            <a:r>
              <a:rPr lang="en-US" sz="1050" dirty="0" err="1" smtClean="0"/>
              <a:t>PubSub</a:t>
            </a:r>
            <a:r>
              <a:rPr lang="en-US" sz="1050" dirty="0" smtClean="0"/>
              <a:t> signals</a:t>
            </a:r>
          </a:p>
          <a:p>
            <a:pPr lvl="3"/>
            <a:r>
              <a:rPr lang="en-US" sz="800" dirty="0" smtClean="0"/>
              <a:t>Broadcast/</a:t>
            </a:r>
            <a:r>
              <a:rPr lang="en-US" sz="800" dirty="0" err="1" smtClean="0"/>
              <a:t>sessioncast</a:t>
            </a:r>
            <a:r>
              <a:rPr lang="en-US" sz="800" dirty="0" smtClean="0"/>
              <a:t>/</a:t>
            </a:r>
            <a:r>
              <a:rPr lang="en-US" sz="800" dirty="0" err="1" smtClean="0"/>
              <a:t>addmatch</a:t>
            </a:r>
            <a:r>
              <a:rPr lang="en-US" sz="800" dirty="0" smtClean="0"/>
              <a:t>: How those interact for optimal delivery</a:t>
            </a:r>
            <a:r>
              <a:rPr lang="en-US" sz="800" dirty="0" smtClean="0"/>
              <a:t>?</a:t>
            </a:r>
          </a:p>
          <a:p>
            <a:pPr lvl="2"/>
            <a:r>
              <a:rPr lang="en-US" sz="1000" dirty="0" smtClean="0"/>
              <a:t>Action: Look at reviewing scalability document and provide feedback</a:t>
            </a:r>
            <a:endParaRPr lang="en-US" sz="1000" dirty="0" smtClean="0"/>
          </a:p>
        </p:txBody>
      </p:sp>
    </p:spTree>
    <p:extLst>
      <p:ext uri="{BB962C8B-B14F-4D97-AF65-F5344CB8AC3E}">
        <p14:creationId xmlns:p14="http://schemas.microsoft.com/office/powerpoint/2010/main" val="41083349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1089529"/>
          </a:xfrm>
        </p:spPr>
        <p:txBody>
          <a:bodyPr/>
          <a:lstStyle/>
          <a:p>
            <a:r>
              <a:rPr lang="en-US" dirty="0" smtClean="0"/>
              <a:t>16.04 feature planning</a:t>
            </a:r>
            <a:endParaRPr lang="en-US" dirty="0"/>
          </a:p>
        </p:txBody>
      </p:sp>
    </p:spTree>
    <p:extLst>
      <p:ext uri="{BB962C8B-B14F-4D97-AF65-F5344CB8AC3E}">
        <p14:creationId xmlns:p14="http://schemas.microsoft.com/office/powerpoint/2010/main" val="39165189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16.04 list of features as of 9/10/15</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53578769"/>
              </p:ext>
            </p:extLst>
          </p:nvPr>
        </p:nvGraphicFramePr>
        <p:xfrm>
          <a:off x="93518" y="1188594"/>
          <a:ext cx="11970327" cy="5013403"/>
        </p:xfrm>
        <a:graphic>
          <a:graphicData uri="http://schemas.openxmlformats.org/drawingml/2006/table">
            <a:tbl>
              <a:tblPr>
                <a:tableStyleId>{5C22544A-7EE6-4342-B048-85BDC9FD1C3A}</a:tableStyleId>
              </a:tblPr>
              <a:tblGrid>
                <a:gridCol w="1281247"/>
                <a:gridCol w="8486208"/>
                <a:gridCol w="2202872"/>
              </a:tblGrid>
              <a:tr h="145136">
                <a:tc>
                  <a:txBody>
                    <a:bodyPr/>
                    <a:lstStyle/>
                    <a:p>
                      <a:pPr algn="ctr" fontAlgn="t"/>
                      <a:r>
                        <a:rPr lang="en-US" sz="1800" b="1" u="none" strike="noStrike" dirty="0">
                          <a:effectLst/>
                        </a:rPr>
                        <a:t>Key</a:t>
                      </a:r>
                      <a:endParaRPr lang="en-US" sz="1800" b="1" i="0" u="none" strike="noStrike" dirty="0">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en-US" sz="1800" b="1" u="none" strike="noStrike" dirty="0">
                          <a:effectLst/>
                        </a:rPr>
                        <a:t>Summary</a:t>
                      </a:r>
                      <a:endParaRPr lang="en-US" sz="1800" b="1" i="0" u="none" strike="noStrike" dirty="0">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t"/>
                      <a:r>
                        <a:rPr lang="en-US" sz="1800" b="1" u="none" strike="noStrike" dirty="0">
                          <a:effectLst/>
                        </a:rPr>
                        <a:t>Bucket</a:t>
                      </a:r>
                      <a:endParaRPr lang="en-US" sz="1800" b="1" i="0" u="none" strike="noStrike" dirty="0">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07515">
                <a:tc>
                  <a:txBody>
                    <a:bodyPr/>
                    <a:lstStyle/>
                    <a:p>
                      <a:pPr algn="l" fontAlgn="t"/>
                      <a:r>
                        <a:rPr lang="en-US" sz="1200" u="sng" strike="noStrike">
                          <a:effectLst/>
                          <a:hlinkClick r:id="rId2"/>
                        </a:rPr>
                        <a:t>ASACORE-2034</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dirty="0">
                          <a:effectLst/>
                        </a:rPr>
                        <a:t>Deadlock if max </a:t>
                      </a:r>
                      <a:r>
                        <a:rPr lang="en-US" sz="1200" u="none" strike="noStrike" dirty="0" err="1">
                          <a:effectLst/>
                        </a:rPr>
                        <a:t>BusAttachment</a:t>
                      </a:r>
                      <a:r>
                        <a:rPr lang="en-US" sz="1200" u="none" strike="noStrike" dirty="0">
                          <a:effectLst/>
                        </a:rPr>
                        <a:t> concurrency is reached</a:t>
                      </a:r>
                      <a:endParaRPr lang="en-US" sz="1200" b="0" i="0" u="none" strike="noStrike" dirty="0">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dirty="0">
                          <a:effectLst/>
                        </a:rPr>
                        <a:t>App Developer Usability</a:t>
                      </a:r>
                      <a:endParaRPr lang="en-US" sz="1200" b="0" i="0" u="none" strike="noStrike" dirty="0">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3"/>
                        </a:rPr>
                        <a:t>ASACORE-1993</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Drop connection to router node if bus operations timeout</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App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4944">
                <a:tc>
                  <a:txBody>
                    <a:bodyPr/>
                    <a:lstStyle/>
                    <a:p>
                      <a:pPr algn="l" fontAlgn="t"/>
                      <a:r>
                        <a:rPr lang="en-US" sz="1200" u="sng" strike="noStrike">
                          <a:effectLst/>
                          <a:hlinkClick r:id="rId4"/>
                        </a:rPr>
                        <a:t>ASACORE-1759</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Add support for a new callback that will inform a multi-point session joiner that the session host has accepted its join request</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App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5"/>
                        </a:rPr>
                        <a:t>ASACORE-1556</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Fix the Logger so it can work with ETW on Windows</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App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6"/>
                        </a:rPr>
                        <a:t>ASACORE-2273</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dirty="0" err="1">
                          <a:effectLst/>
                        </a:rPr>
                        <a:t>Alljoyn</a:t>
                      </a:r>
                      <a:r>
                        <a:rPr lang="en-US" sz="1200" u="none" strike="noStrike" dirty="0">
                          <a:effectLst/>
                        </a:rPr>
                        <a:t> Thin Core API to get socket descriptor...</a:t>
                      </a:r>
                      <a:endParaRPr lang="en-US" sz="1200" b="0" i="0" u="none" strike="noStrike" dirty="0">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App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7"/>
                        </a:rPr>
                        <a:t>ASACORE-1930</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Distributables should have QCC_OS_GROUP_ defined</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App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8"/>
                        </a:rPr>
                        <a:t>ASACORE-1811</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Returning an error name/message on calling SetProperty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App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9"/>
                        </a:rPr>
                        <a:t>ASACORE-1374</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dirty="0">
                          <a:effectLst/>
                        </a:rPr>
                        <a:t>Support Android Studio</a:t>
                      </a:r>
                      <a:endParaRPr lang="en-US" sz="1200" b="0" i="0" u="none" strike="noStrike" dirty="0">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App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10"/>
                        </a:rPr>
                        <a:t>ASACORE-1112</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BusObject does not contain a GetInterfaces API call</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App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11"/>
                        </a:rPr>
                        <a:t>ASACORE-1166</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dirty="0">
                          <a:effectLst/>
                        </a:rPr>
                        <a:t>API Call to reset </a:t>
                      </a:r>
                      <a:r>
                        <a:rPr lang="en-US" sz="1200" u="none" strike="noStrike" dirty="0" err="1">
                          <a:effectLst/>
                        </a:rPr>
                        <a:t>changeId</a:t>
                      </a:r>
                      <a:r>
                        <a:rPr lang="en-US" sz="1200" u="none" strike="noStrike" dirty="0">
                          <a:effectLst/>
                        </a:rPr>
                        <a:t> for About </a:t>
                      </a:r>
                      <a:r>
                        <a:rPr lang="en-US" sz="1200" u="none" strike="noStrike" dirty="0" err="1">
                          <a:effectLst/>
                        </a:rPr>
                        <a:t>Annoucements</a:t>
                      </a:r>
                      <a:endParaRPr lang="en-US" sz="1200" b="0" i="0" u="none" strike="noStrike" dirty="0">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App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41">
                <a:tc>
                  <a:txBody>
                    <a:bodyPr/>
                    <a:lstStyle/>
                    <a:p>
                      <a:pPr algn="l" fontAlgn="t"/>
                      <a:r>
                        <a:rPr lang="en-US" sz="1200" u="sng" strike="noStrike">
                          <a:effectLst/>
                          <a:hlinkClick r:id="rId12"/>
                        </a:rPr>
                        <a:t>ASACORE-942</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About feature should provide an implementation of generating a device ID for each platform</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App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13"/>
                        </a:rPr>
                        <a:t>ASACORE-1065</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Add functions for runtime creation of Aj_Objects</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App/Core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14"/>
                        </a:rPr>
                        <a:t>ASACORE-2404</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Add Mutex::AssertIsOwner() functionality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Core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15"/>
                        </a:rPr>
                        <a:t>ASACORE-2386</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Add a platform independent QCC_ASSERT macro</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Core Developer Usability</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16"/>
                        </a:rPr>
                        <a:t>ASACORE-2005</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Teach BusAttachment to keep track of registered AddMatch rules</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Optimization</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17"/>
                        </a:rPr>
                        <a:t>ASACORE-2364</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General support for key types other than ECC NIST P-256</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Security enhancement</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18"/>
                        </a:rPr>
                        <a:t>ASACORE-2363</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Store more data about trust anchors</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Security enhancement</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19"/>
                        </a:rPr>
                        <a:t>ASACORE-2055</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Design and implement new password-based authentication mechanism</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Security enhancement</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20"/>
                        </a:rPr>
                        <a:t>ASACORE-1715</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Private key protection support for using passphrase not applicable for ECDHE_ECDSA mechanism.</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Security enhancement</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21"/>
                        </a:rPr>
                        <a:t>ASACORE-1714</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ECDSA Certificate generation APIs should be implemented for language bindings.</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Security enhancement</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22"/>
                        </a:rPr>
                        <a:t>ASACORE-1430</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Packet header encryption</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Security enhancement</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515">
                <a:tc>
                  <a:txBody>
                    <a:bodyPr/>
                    <a:lstStyle/>
                    <a:p>
                      <a:pPr algn="l" fontAlgn="t"/>
                      <a:r>
                        <a:rPr lang="en-US" sz="1200" u="sng" strike="noStrike">
                          <a:effectLst/>
                          <a:hlinkClick r:id="rId23"/>
                        </a:rPr>
                        <a:t>ASACORE-2254</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Add support for a "const" annotation for properties</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System Evolution</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8441">
                <a:tc>
                  <a:txBody>
                    <a:bodyPr/>
                    <a:lstStyle/>
                    <a:p>
                      <a:pPr algn="l" fontAlgn="t"/>
                      <a:r>
                        <a:rPr lang="en-US" sz="1200" u="sng" strike="noStrike">
                          <a:effectLst/>
                          <a:hlinkClick r:id="rId24"/>
                        </a:rPr>
                        <a:t>ASACORE-964</a:t>
                      </a:r>
                      <a:endParaRPr lang="en-US" sz="1200" b="0" i="0" u="sng" strike="noStrike">
                        <a:solidFill>
                          <a:srgbClr val="0563C1"/>
                        </a:solidFill>
                        <a:effectLst/>
                        <a:latin typeface="Calibri" panose="020F050202020403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Add support for extended introspection XML format</a:t>
                      </a:r>
                      <a:endParaRPr lang="en-US" sz="1200" b="0" i="0" u="none" strike="noStrike">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dirty="0">
                          <a:effectLst/>
                        </a:rPr>
                        <a:t>System Evolution</a:t>
                      </a:r>
                      <a:endParaRPr lang="en-US" sz="1200" b="0" i="0" u="none" strike="noStrike" dirty="0">
                        <a:solidFill>
                          <a:srgbClr val="000000"/>
                        </a:solidFill>
                        <a:effectLst/>
                        <a:latin typeface="Arial" panose="020B0604020202020204" pitchFamily="34" charset="0"/>
                      </a:endParaRPr>
                    </a:p>
                  </a:txBody>
                  <a:tcPr marL="2693" marR="2693" marT="269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883845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590931"/>
          </a:xfrm>
        </p:spPr>
        <p:txBody>
          <a:bodyPr/>
          <a:lstStyle/>
          <a:p>
            <a:r>
              <a:rPr lang="en-US" dirty="0" smtClean="0"/>
              <a:t>Action Items</a:t>
            </a:r>
            <a:endParaRPr lang="en-US" dirty="0"/>
          </a:p>
        </p:txBody>
      </p:sp>
    </p:spTree>
    <p:extLst>
      <p:ext uri="{BB962C8B-B14F-4D97-AF65-F5344CB8AC3E}">
        <p14:creationId xmlns:p14="http://schemas.microsoft.com/office/powerpoint/2010/main" val="20760193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Items</a:t>
            </a:r>
            <a:endParaRPr lang="en-US" dirty="0"/>
          </a:p>
        </p:txBody>
      </p:sp>
      <p:sp>
        <p:nvSpPr>
          <p:cNvPr id="3" name="Content Placeholder 2"/>
          <p:cNvSpPr>
            <a:spLocks noGrp="1"/>
          </p:cNvSpPr>
          <p:nvPr>
            <p:ph idx="1"/>
          </p:nvPr>
        </p:nvSpPr>
        <p:spPr>
          <a:xfrm>
            <a:off x="449871" y="1178203"/>
            <a:ext cx="11238089" cy="4016484"/>
          </a:xfrm>
        </p:spPr>
        <p:txBody>
          <a:bodyPr/>
          <a:lstStyle/>
          <a:p>
            <a:r>
              <a:rPr lang="en-US" dirty="0" smtClean="0"/>
              <a:t>Proposal to outline the process for changing APIs</a:t>
            </a:r>
          </a:p>
          <a:p>
            <a:pPr lvl="1"/>
            <a:r>
              <a:rPr lang="en-US" dirty="0" smtClean="0"/>
              <a:t>Gavin (MSFT) will craft proposal for review by Core WG and then presented to TSC</a:t>
            </a:r>
          </a:p>
          <a:p>
            <a:pPr lvl="1"/>
            <a:r>
              <a:rPr lang="en-US" dirty="0" smtClean="0"/>
              <a:t>Planned for September 24</a:t>
            </a:r>
          </a:p>
          <a:p>
            <a:r>
              <a:rPr lang="en-US" dirty="0" smtClean="0"/>
              <a:t>Arvind (MSFT) to create Wiki process page linked off of Core WG wiki</a:t>
            </a:r>
          </a:p>
          <a:p>
            <a:pPr lvl="1"/>
            <a:r>
              <a:rPr lang="en-US" dirty="0" smtClean="0"/>
              <a:t>Remove references to java from mandatory binding list for 16.04 timeframe</a:t>
            </a:r>
          </a:p>
          <a:p>
            <a:pPr lvl="1"/>
            <a:r>
              <a:rPr lang="en-US" dirty="0" smtClean="0"/>
              <a:t>Will be done end of September</a:t>
            </a:r>
          </a:p>
          <a:p>
            <a:r>
              <a:rPr lang="en-US" dirty="0" smtClean="0"/>
              <a:t>Ry </a:t>
            </a:r>
            <a:r>
              <a:rPr lang="en-US" dirty="0"/>
              <a:t>(LF</a:t>
            </a:r>
            <a:r>
              <a:rPr lang="en-US" dirty="0" smtClean="0"/>
              <a:t>)</a:t>
            </a:r>
            <a:r>
              <a:rPr lang="en-US" dirty="0"/>
              <a:t> </a:t>
            </a:r>
            <a:r>
              <a:rPr lang="en-US" dirty="0" smtClean="0"/>
              <a:t>setting up a </a:t>
            </a:r>
            <a:r>
              <a:rPr lang="en-US" dirty="0"/>
              <a:t>Windows 10 </a:t>
            </a:r>
            <a:r>
              <a:rPr lang="en-US" dirty="0" smtClean="0"/>
              <a:t>VM</a:t>
            </a:r>
            <a:endParaRPr lang="en-US" dirty="0"/>
          </a:p>
          <a:p>
            <a:pPr lvl="1"/>
            <a:r>
              <a:rPr lang="en-US" dirty="0" smtClean="0"/>
              <a:t>Test execution is 3-4X slower than Server 2012</a:t>
            </a:r>
          </a:p>
          <a:p>
            <a:r>
              <a:rPr lang="en-US" dirty="0" smtClean="0"/>
              <a:t>Windows 10 AJ router testing discussion </a:t>
            </a:r>
          </a:p>
          <a:p>
            <a:pPr lvl="1"/>
            <a:r>
              <a:rPr lang="en-US" dirty="0" smtClean="0"/>
              <a:t>Add agenda item once Windows 10 VM issue is resolved</a:t>
            </a:r>
          </a:p>
        </p:txBody>
      </p:sp>
    </p:spTree>
    <p:extLst>
      <p:ext uri="{BB962C8B-B14F-4D97-AF65-F5344CB8AC3E}">
        <p14:creationId xmlns:p14="http://schemas.microsoft.com/office/powerpoint/2010/main" val="4291793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1089529"/>
          </a:xfrm>
        </p:spPr>
        <p:txBody>
          <a:bodyPr/>
          <a:lstStyle/>
          <a:p>
            <a:r>
              <a:rPr lang="en-US" dirty="0" smtClean="0"/>
              <a:t>Post Mortem Action Items</a:t>
            </a:r>
            <a:endParaRPr lang="en-US" dirty="0"/>
          </a:p>
        </p:txBody>
      </p:sp>
    </p:spTree>
    <p:extLst>
      <p:ext uri="{BB962C8B-B14F-4D97-AF65-F5344CB8AC3E}">
        <p14:creationId xmlns:p14="http://schemas.microsoft.com/office/powerpoint/2010/main" val="151913937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Mortem Action Items</a:t>
            </a:r>
            <a:endParaRPr lang="en-US" dirty="0"/>
          </a:p>
        </p:txBody>
      </p:sp>
      <p:sp>
        <p:nvSpPr>
          <p:cNvPr id="3" name="Content Placeholder 2"/>
          <p:cNvSpPr>
            <a:spLocks noGrp="1"/>
          </p:cNvSpPr>
          <p:nvPr>
            <p:ph idx="1"/>
          </p:nvPr>
        </p:nvSpPr>
        <p:spPr>
          <a:xfrm>
            <a:off x="457200" y="1600201"/>
            <a:ext cx="11238089" cy="5786199"/>
          </a:xfrm>
        </p:spPr>
        <p:txBody>
          <a:bodyPr/>
          <a:lstStyle/>
          <a:p>
            <a:pPr lvl="0"/>
            <a:r>
              <a:rPr lang="en-US" dirty="0" smtClean="0"/>
              <a:t>Ry (LF): Need to have Alliance running Windows 10 when </a:t>
            </a:r>
            <a:r>
              <a:rPr lang="en-US" dirty="0" err="1" smtClean="0"/>
              <a:t>RTM'd</a:t>
            </a:r>
            <a:endParaRPr lang="en-US" dirty="0" smtClean="0"/>
          </a:p>
          <a:p>
            <a:r>
              <a:rPr lang="en-US" dirty="0" smtClean="0"/>
              <a:t>Check readme files as part of the release procedure</a:t>
            </a:r>
          </a:p>
          <a:p>
            <a:pPr lvl="1"/>
            <a:r>
              <a:rPr lang="en-US" dirty="0" smtClean="0"/>
              <a:t>Core WG needs to decide who will own the specific readme files</a:t>
            </a:r>
          </a:p>
          <a:p>
            <a:pPr lvl="1"/>
            <a:r>
              <a:rPr lang="en-US" dirty="0" smtClean="0"/>
              <a:t>Need to partition them out by platform</a:t>
            </a:r>
          </a:p>
          <a:p>
            <a:pPr lvl="2"/>
            <a:r>
              <a:rPr lang="en-US" dirty="0" smtClean="0"/>
              <a:t>Marcello (QCE) will do an inventory to determine how to partition them out</a:t>
            </a:r>
          </a:p>
          <a:p>
            <a:r>
              <a:rPr lang="en-US" dirty="0" smtClean="0"/>
              <a:t>Set a project milestone to begin integration branch merges</a:t>
            </a:r>
          </a:p>
          <a:p>
            <a:r>
              <a:rPr lang="en-US" sz="1800" dirty="0"/>
              <a:t>Add a way in JIRA to track compatibility issues and proposals</a:t>
            </a:r>
          </a:p>
          <a:p>
            <a:r>
              <a:rPr lang="en-US" sz="1800" dirty="0"/>
              <a:t>Define process for handling “Technical Debt”</a:t>
            </a:r>
          </a:p>
          <a:p>
            <a:pPr lvl="1"/>
            <a:r>
              <a:rPr lang="en-US" sz="1600" dirty="0"/>
              <a:t>Example: Took a shortcut to make a release and not loosing track of this to fix the shortcut</a:t>
            </a:r>
          </a:p>
          <a:p>
            <a:r>
              <a:rPr lang="en-US" sz="1800" dirty="0"/>
              <a:t>Track feature branches and add more spacing between feature branch merges</a:t>
            </a:r>
          </a:p>
          <a:p>
            <a:r>
              <a:rPr lang="en-US" sz="1800" dirty="0"/>
              <a:t>Define process to require regression/unit tests for bugs</a:t>
            </a:r>
          </a:p>
          <a:p>
            <a:endParaRPr lang="en-US" dirty="0" smtClean="0"/>
          </a:p>
          <a:p>
            <a:endParaRPr lang="en-US" dirty="0" smtClean="0"/>
          </a:p>
          <a:p>
            <a:pPr lvl="0"/>
            <a:endParaRPr lang="en-US" dirty="0"/>
          </a:p>
        </p:txBody>
      </p:sp>
    </p:spTree>
    <p:extLst>
      <p:ext uri="{BB962C8B-B14F-4D97-AF65-F5344CB8AC3E}">
        <p14:creationId xmlns:p14="http://schemas.microsoft.com/office/powerpoint/2010/main" val="69734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gray">
          <a:xfrm>
            <a:off x="1607797" y="1702179"/>
            <a:ext cx="5083956" cy="1631616"/>
          </a:xfrm>
          <a:prstGeom prst="rect">
            <a:avLst/>
          </a:prstGeom>
        </p:spPr>
        <p:txBody>
          <a:bodyPr vert="horz" lIns="45720" tIns="45720" rIns="45720" bIns="45720" rtlCol="0" anchor="t" anchorCtr="0">
            <a:noAutofit/>
          </a:bodyPr>
          <a:lstStyle>
            <a:lvl1pPr algn="l" defTabSz="609468" rtl="0" eaLnBrk="1" latinLnBrk="0" hangingPunct="1">
              <a:lnSpc>
                <a:spcPct val="90000"/>
              </a:lnSpc>
              <a:spcBef>
                <a:spcPct val="0"/>
              </a:spcBef>
              <a:buNone/>
              <a:defRPr sz="3600" b="1" kern="1200" baseline="0">
                <a:solidFill>
                  <a:srgbClr val="000000"/>
                </a:solidFill>
                <a:latin typeface="Arial"/>
                <a:ea typeface="+mj-ea"/>
                <a:cs typeface="Arial"/>
              </a:defRPr>
            </a:lvl1pPr>
          </a:lstStyle>
          <a:p>
            <a:r>
              <a:rPr lang="en-US" dirty="0" smtClean="0"/>
              <a:t>Reminder:</a:t>
            </a:r>
            <a:br>
              <a:rPr lang="en-US" dirty="0" smtClean="0"/>
            </a:br>
            <a:r>
              <a:rPr lang="en-US" sz="800" dirty="0" smtClean="0"/>
              <a:t> </a:t>
            </a:r>
            <a:r>
              <a:rPr lang="en-US" dirty="0" smtClean="0"/>
              <a:t/>
            </a:r>
            <a:br>
              <a:rPr lang="en-US" dirty="0" smtClean="0"/>
            </a:br>
            <a:r>
              <a:rPr lang="en-US" dirty="0" smtClean="0"/>
              <a:t>This call is being recorded</a:t>
            </a:r>
            <a:endParaRPr lang="en-US" dirty="0"/>
          </a:p>
        </p:txBody>
      </p:sp>
    </p:spTree>
    <p:extLst>
      <p:ext uri="{BB962C8B-B14F-4D97-AF65-F5344CB8AC3E}">
        <p14:creationId xmlns:p14="http://schemas.microsoft.com/office/powerpoint/2010/main" val="29324893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 Placeholder 2"/>
          <p:cNvSpPr>
            <a:spLocks noGrp="1"/>
          </p:cNvSpPr>
          <p:nvPr>
            <p:ph type="body" sz="quarter" idx="11"/>
          </p:nvPr>
        </p:nvSpPr>
        <p:spPr>
          <a:xfrm>
            <a:off x="457200" y="1600200"/>
            <a:ext cx="11218482" cy="400110"/>
          </a:xfrm>
        </p:spPr>
        <p:txBody>
          <a:bodyPr/>
          <a:lstStyle/>
          <a:p>
            <a:r>
              <a:rPr lang="en-US" dirty="0" smtClean="0"/>
              <a:t>…</a:t>
            </a:r>
            <a:endParaRPr lang="en-US" dirty="0"/>
          </a:p>
        </p:txBody>
      </p:sp>
    </p:spTree>
    <p:extLst>
      <p:ext uri="{BB962C8B-B14F-4D97-AF65-F5344CB8AC3E}">
        <p14:creationId xmlns:p14="http://schemas.microsoft.com/office/powerpoint/2010/main" val="17933110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5350416" y="3940348"/>
            <a:ext cx="4931662" cy="1015663"/>
          </a:xfrm>
        </p:spPr>
        <p:txBody>
          <a:bodyPr/>
          <a:lstStyle/>
          <a:p>
            <a:pPr>
              <a:spcBef>
                <a:spcPts val="0"/>
              </a:spcBef>
            </a:pPr>
            <a:r>
              <a:rPr lang="en-US" dirty="0" smtClean="0"/>
              <a:t>For more information on AllSeen Alliance, visit us at: </a:t>
            </a:r>
            <a:r>
              <a:rPr lang="en-US" dirty="0" smtClean="0">
                <a:solidFill>
                  <a:schemeClr val="accent1"/>
                </a:solidFill>
              </a:rPr>
              <a:t>allseenalliance.org</a:t>
            </a:r>
            <a:r>
              <a:rPr lang="en-US" dirty="0" smtClean="0"/>
              <a:t> &amp; </a:t>
            </a:r>
            <a:r>
              <a:rPr lang="en-US" dirty="0" smtClean="0">
                <a:solidFill>
                  <a:schemeClr val="accent2">
                    <a:lumMod val="75000"/>
                  </a:schemeClr>
                </a:solidFill>
              </a:rPr>
              <a:t>allseenalliance.org/news/blogs</a:t>
            </a:r>
            <a:endParaRPr lang="en-US" dirty="0">
              <a:solidFill>
                <a:schemeClr val="accent2">
                  <a:lumMod val="75000"/>
                </a:schemeClr>
              </a:solidFill>
            </a:endParaRPr>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412" y="2947561"/>
            <a:ext cx="271533" cy="27153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6243" y="2949293"/>
            <a:ext cx="271533" cy="271533"/>
          </a:xfrm>
          <a:prstGeom prst="rect">
            <a:avLst/>
          </a:prstGeom>
        </p:spPr>
      </p:pic>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21285" y="2949293"/>
            <a:ext cx="271533" cy="271533"/>
          </a:xfrm>
          <a:prstGeom prst="rect">
            <a:avLst/>
          </a:prstGeom>
        </p:spPr>
      </p:pic>
      <p:pic>
        <p:nvPicPr>
          <p:cNvPr id="7" name="Picture 6">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26327" y="2949293"/>
            <a:ext cx="271533" cy="271533"/>
          </a:xfrm>
          <a:prstGeom prst="rect">
            <a:avLst/>
          </a:prstGeom>
        </p:spPr>
      </p:pic>
      <p:pic>
        <p:nvPicPr>
          <p:cNvPr id="8" name="Picture 7">
            <a:hlinkClick r:id="rId11"/>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31370" y="2949293"/>
            <a:ext cx="271533" cy="271533"/>
          </a:xfrm>
          <a:prstGeom prst="rect">
            <a:avLst/>
          </a:prstGeom>
        </p:spPr>
      </p:pic>
      <p:pic>
        <p:nvPicPr>
          <p:cNvPr id="9" name="Picture 8">
            <a:hlinkClick r:id="rId13"/>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11200" y="2947561"/>
            <a:ext cx="271533" cy="271533"/>
          </a:xfrm>
          <a:prstGeom prst="rect">
            <a:avLst/>
          </a:prstGeom>
        </p:spPr>
      </p:pic>
    </p:spTree>
    <p:extLst>
      <p:ext uri="{BB962C8B-B14F-4D97-AF65-F5344CB8AC3E}">
        <p14:creationId xmlns:p14="http://schemas.microsoft.com/office/powerpoint/2010/main" val="34718503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9872" y="-412870"/>
            <a:ext cx="11238089" cy="1007179"/>
          </a:xfrm>
        </p:spPr>
        <p:txBody>
          <a:bodyPr/>
          <a:lstStyle/>
          <a:p>
            <a:r>
              <a:rPr lang="en-US" dirty="0" smtClean="0"/>
              <a:t>15.09 Platforms – Release Testing</a:t>
            </a:r>
            <a:endParaRPr lang="en-US" dirty="0"/>
          </a:p>
        </p:txBody>
      </p:sp>
      <p:sp>
        <p:nvSpPr>
          <p:cNvPr id="3" name="Rectangle 1"/>
          <p:cNvSpPr>
            <a:spLocks noGrp="1" noChangeArrowheads="1"/>
          </p:cNvSpPr>
          <p:nvPr>
            <p:ph type="body" sz="quarter" idx="11"/>
          </p:nvPr>
        </p:nvSpPr>
        <p:spPr>
          <a:xfrm>
            <a:off x="449872" y="615347"/>
            <a:ext cx="11218482" cy="5524589"/>
          </a:xfrm>
        </p:spPr>
        <p:txBody>
          <a:bodyPr/>
          <a:lstStyle/>
          <a:p>
            <a:r>
              <a:rPr lang="en-US" altLang="en-US" dirty="0" smtClean="0"/>
              <a:t>AllJoyn Standard Library: </a:t>
            </a:r>
          </a:p>
          <a:p>
            <a:pPr lvl="1"/>
            <a:r>
              <a:rPr lang="en-US" altLang="en-US" dirty="0" smtClean="0"/>
              <a:t>Full regression test</a:t>
            </a:r>
          </a:p>
          <a:p>
            <a:pPr lvl="2"/>
            <a:r>
              <a:rPr lang="en-US" altLang="en-US" dirty="0" smtClean="0"/>
              <a:t>QCE</a:t>
            </a:r>
          </a:p>
          <a:p>
            <a:pPr lvl="3"/>
            <a:r>
              <a:rPr lang="en-US" altLang="en-US" dirty="0" smtClean="0"/>
              <a:t>Linux Ubuntu 14.04 LTS (64 bit)</a:t>
            </a:r>
          </a:p>
          <a:p>
            <a:pPr lvl="3"/>
            <a:r>
              <a:rPr lang="en-US" altLang="en-US" dirty="0" smtClean="0"/>
              <a:t>Android Lollipop 5.0 (ARM)</a:t>
            </a:r>
          </a:p>
          <a:p>
            <a:pPr lvl="3"/>
            <a:r>
              <a:rPr lang="en-US" altLang="en-US" dirty="0" err="1" smtClean="0"/>
              <a:t>OpenWRT</a:t>
            </a:r>
            <a:r>
              <a:rPr lang="en-US" altLang="en-US" dirty="0" smtClean="0"/>
              <a:t> Barrier Breaker (BB) branch</a:t>
            </a:r>
          </a:p>
          <a:p>
            <a:pPr lvl="2"/>
            <a:r>
              <a:rPr lang="en-US" altLang="en-US" dirty="0" smtClean="0"/>
              <a:t>MSFT</a:t>
            </a:r>
          </a:p>
          <a:p>
            <a:pPr lvl="3"/>
            <a:r>
              <a:rPr lang="en-US" altLang="en-US" dirty="0" smtClean="0"/>
              <a:t>Windows 10 </a:t>
            </a:r>
          </a:p>
          <a:p>
            <a:pPr lvl="1"/>
            <a:r>
              <a:rPr lang="en-US" altLang="en-US" dirty="0" smtClean="0"/>
              <a:t>Smoke test</a:t>
            </a:r>
          </a:p>
          <a:p>
            <a:pPr lvl="2"/>
            <a:r>
              <a:rPr lang="en-US" altLang="en-US" dirty="0" smtClean="0"/>
              <a:t>QCE</a:t>
            </a:r>
          </a:p>
          <a:p>
            <a:pPr lvl="3"/>
            <a:r>
              <a:rPr lang="en-US" altLang="en-US" dirty="0" smtClean="0"/>
              <a:t>Android </a:t>
            </a:r>
            <a:r>
              <a:rPr lang="en-US" altLang="en-US" dirty="0" err="1" smtClean="0"/>
              <a:t>JellyBean</a:t>
            </a:r>
            <a:r>
              <a:rPr lang="en-US" altLang="en-US" dirty="0" smtClean="0"/>
              <a:t> 4.1 (ARM)</a:t>
            </a:r>
          </a:p>
          <a:p>
            <a:pPr lvl="3"/>
            <a:r>
              <a:rPr lang="en-US" altLang="en-US" dirty="0" smtClean="0"/>
              <a:t>Android KitKat 4.4 (ARM)</a:t>
            </a:r>
          </a:p>
          <a:p>
            <a:pPr lvl="3"/>
            <a:r>
              <a:rPr lang="en-US" altLang="en-US" dirty="0" err="1" smtClean="0"/>
              <a:t>OpenWRT</a:t>
            </a:r>
            <a:r>
              <a:rPr lang="en-US" altLang="en-US" dirty="0" smtClean="0"/>
              <a:t> Chaos Calmer (CC) branch</a:t>
            </a:r>
          </a:p>
          <a:p>
            <a:r>
              <a:rPr lang="en-US" altLang="en-US" dirty="0" smtClean="0"/>
              <a:t>AllJoyn Thin Library: </a:t>
            </a:r>
          </a:p>
          <a:p>
            <a:pPr lvl="1"/>
            <a:r>
              <a:rPr lang="en-US" altLang="en-US" dirty="0" smtClean="0"/>
              <a:t>Full regression test</a:t>
            </a:r>
          </a:p>
          <a:p>
            <a:pPr lvl="2"/>
            <a:r>
              <a:rPr lang="en-US" altLang="en-US" dirty="0" smtClean="0"/>
              <a:t>QCE</a:t>
            </a:r>
          </a:p>
          <a:p>
            <a:pPr lvl="3"/>
            <a:r>
              <a:rPr lang="en-US" altLang="en-US" dirty="0" smtClean="0"/>
              <a:t>Linux Ubuntu 14.04 LTS (64 bit)</a:t>
            </a:r>
          </a:p>
        </p:txBody>
      </p:sp>
    </p:spTree>
    <p:extLst>
      <p:ext uri="{BB962C8B-B14F-4D97-AF65-F5344CB8AC3E}">
        <p14:creationId xmlns:p14="http://schemas.microsoft.com/office/powerpoint/2010/main" val="15157289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15.09 SDKs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7587575"/>
              </p:ext>
            </p:extLst>
          </p:nvPr>
        </p:nvGraphicFramePr>
        <p:xfrm>
          <a:off x="440267" y="1256115"/>
          <a:ext cx="11097308" cy="1378422"/>
        </p:xfrm>
        <a:graphic>
          <a:graphicData uri="http://schemas.openxmlformats.org/drawingml/2006/table">
            <a:tbl>
              <a:tblPr/>
              <a:tblGrid>
                <a:gridCol w="3172177"/>
                <a:gridCol w="7925131"/>
              </a:tblGrid>
              <a:tr h="137118">
                <a:tc>
                  <a:txBody>
                    <a:bodyPr/>
                    <a:lstStyle/>
                    <a:p>
                      <a:r>
                        <a:rPr lang="en-US" sz="1400" b="1" dirty="0" smtClean="0"/>
                        <a:t>Included</a:t>
                      </a:r>
                      <a:endParaRPr lang="en-US" sz="1400" b="1"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n-US" sz="1400"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r>
              <a:tr h="137118">
                <a:tc>
                  <a:txBody>
                    <a:bodyPr/>
                    <a:lstStyle/>
                    <a:p>
                      <a:r>
                        <a:rPr lang="en-US" sz="1400" b="1" dirty="0"/>
                        <a:t>SDK</a:t>
                      </a:r>
                      <a:r>
                        <a:rPr lang="en-US" sz="1400" dirty="0"/>
                        <a:t> </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US" sz="1400" b="1" dirty="0"/>
                        <a:t>Toolchain Used</a:t>
                      </a:r>
                      <a:endParaRPr lang="en-US" sz="1400"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r>
              <a:tr h="137118">
                <a:tc>
                  <a:txBody>
                    <a:bodyPr/>
                    <a:lstStyle/>
                    <a:p>
                      <a:r>
                        <a:rPr lang="en-US" sz="1400" dirty="0" smtClean="0"/>
                        <a:t>alljoyn-15.09.00-src.tar.gz</a:t>
                      </a:r>
                      <a:endParaRPr lang="en-US" sz="1400"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N/a - source</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118">
                <a:tc>
                  <a:txBody>
                    <a:bodyPr/>
                    <a:lstStyle/>
                    <a:p>
                      <a:r>
                        <a:rPr lang="en-US" sz="1400" dirty="0" smtClean="0"/>
                        <a:t>ajtcl-15.09.00-src.tar.gz</a:t>
                      </a:r>
                      <a:endParaRPr lang="en-US" sz="1400"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N/a - source</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6812">
                <a:tc>
                  <a:txBody>
                    <a:bodyPr/>
                    <a:lstStyle/>
                    <a:p>
                      <a:r>
                        <a:rPr lang="en-US" sz="1400" dirty="0"/>
                        <a:t>Core SDK - release (android)</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400" dirty="0"/>
                        <a:t>Android NDK </a:t>
                      </a:r>
                      <a:r>
                        <a:rPr lang="pt-BR" sz="1400" dirty="0" smtClean="0"/>
                        <a:t>r10e, </a:t>
                      </a:r>
                      <a:r>
                        <a:rPr lang="pt-BR" sz="1400" dirty="0"/>
                        <a:t>Oracle Java 7</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118">
                <a:tc>
                  <a:txBody>
                    <a:bodyPr/>
                    <a:lstStyle/>
                    <a:p>
                      <a:r>
                        <a:rPr lang="en-US" sz="1400" dirty="0"/>
                        <a:t>Core SDK - debug (android)</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400" dirty="0"/>
                        <a:t>Android NDK </a:t>
                      </a:r>
                      <a:r>
                        <a:rPr lang="fr-FR" sz="1400" dirty="0" smtClean="0"/>
                        <a:t>r10e, </a:t>
                      </a:r>
                      <a:r>
                        <a:rPr lang="fr-FR" sz="1400" dirty="0"/>
                        <a:t>Oracle Java 7</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019611" y="1945326"/>
            <a:ext cx="3848846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855711536"/>
              </p:ext>
            </p:extLst>
          </p:nvPr>
        </p:nvGraphicFramePr>
        <p:xfrm>
          <a:off x="449872" y="3014134"/>
          <a:ext cx="11087703" cy="2867882"/>
        </p:xfrm>
        <a:graphic>
          <a:graphicData uri="http://schemas.openxmlformats.org/drawingml/2006/table">
            <a:tbl>
              <a:tblPr/>
              <a:tblGrid>
                <a:gridCol w="3153107"/>
                <a:gridCol w="7934596"/>
              </a:tblGrid>
              <a:tr h="270893">
                <a:tc>
                  <a:txBody>
                    <a:bodyPr/>
                    <a:lstStyle/>
                    <a:p>
                      <a:r>
                        <a:rPr lang="en-US" sz="1400" b="1" dirty="0" smtClean="0"/>
                        <a:t>Not Included</a:t>
                      </a:r>
                      <a:endParaRPr lang="en-US" sz="1400" b="1"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FAF"/>
                    </a:solidFill>
                  </a:tcPr>
                </a:tc>
                <a:tc>
                  <a:txBody>
                    <a:bodyPr/>
                    <a:lstStyle/>
                    <a:p>
                      <a:endParaRPr lang="en-US" sz="1400"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FAF"/>
                    </a:solidFill>
                  </a:tcPr>
                </a:tc>
              </a:tr>
              <a:tr h="270893">
                <a:tc>
                  <a:txBody>
                    <a:bodyPr/>
                    <a:lstStyle/>
                    <a:p>
                      <a:r>
                        <a:rPr lang="en-US" sz="1400" b="1" dirty="0" smtClean="0"/>
                        <a:t>SDK</a:t>
                      </a:r>
                      <a:endParaRPr lang="en-US" sz="1400" b="1"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FAF"/>
                    </a:solidFill>
                  </a:tcPr>
                </a:tc>
                <a:tc>
                  <a:txBody>
                    <a:bodyPr/>
                    <a:lstStyle/>
                    <a:p>
                      <a:r>
                        <a:rPr lang="en-US" sz="1400" b="1" dirty="0" smtClean="0"/>
                        <a:t>Toolchain Used</a:t>
                      </a:r>
                      <a:endParaRPr lang="en-US" sz="1400" b="1" dirty="0"/>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AFAF"/>
                    </a:solidFill>
                  </a:tcPr>
                </a:tc>
              </a:tr>
              <a:tr h="0">
                <a:tc>
                  <a:txBody>
                    <a:bodyPr/>
                    <a:lstStyle/>
                    <a:p>
                      <a:r>
                        <a:rPr lang="en-US" sz="1400" dirty="0" smtClean="0">
                          <a:solidFill>
                            <a:schemeClr val="tx1"/>
                          </a:solidFill>
                        </a:rPr>
                        <a:t>Core </a:t>
                      </a:r>
                      <a:r>
                        <a:rPr lang="en-US" sz="1400" dirty="0">
                          <a:solidFill>
                            <a:schemeClr val="tx1"/>
                          </a:solidFill>
                        </a:rPr>
                        <a:t>SDK (</a:t>
                      </a:r>
                      <a:r>
                        <a:rPr lang="en-US" sz="1400" dirty="0" err="1">
                          <a:solidFill>
                            <a:schemeClr val="tx1"/>
                          </a:solidFill>
                        </a:rPr>
                        <a:t>osx</a:t>
                      </a:r>
                      <a:r>
                        <a:rPr lang="en-US" sz="1400" dirty="0">
                          <a:solidFill>
                            <a:schemeClr val="tx1"/>
                          </a:solidFill>
                        </a:rPr>
                        <a:t>/</a:t>
                      </a:r>
                      <a:r>
                        <a:rPr lang="en-US" sz="1400" dirty="0" err="1">
                          <a:solidFill>
                            <a:schemeClr val="tx1"/>
                          </a:solidFill>
                        </a:rPr>
                        <a:t>ios</a:t>
                      </a:r>
                      <a:r>
                        <a:rPr lang="en-US" sz="1400" dirty="0">
                          <a:solidFill>
                            <a:schemeClr val="tx1"/>
                          </a:solidFill>
                        </a:rPr>
                        <a:t>)</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solidFill>
                            <a:schemeClr val="tx1"/>
                          </a:solidFill>
                        </a:rPr>
                        <a:t>Unless a contributor is able to perform the platform tests then these binaries will not be distributed.  Note: We will keep building it and include the OSX and iOS builds in the verification paths</a:t>
                      </a:r>
                      <a:endParaRPr lang="en-US" sz="1400" dirty="0">
                        <a:solidFill>
                          <a:schemeClr val="tx1"/>
                        </a:solidFill>
                      </a:endParaRP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527">
                <a:tc>
                  <a:txBody>
                    <a:bodyPr/>
                    <a:lstStyle/>
                    <a:p>
                      <a:r>
                        <a:rPr lang="en-US" sz="1400" dirty="0">
                          <a:solidFill>
                            <a:schemeClr val="tx1"/>
                          </a:solidFill>
                        </a:rPr>
                        <a:t>Windows SDK (64-bit) (VS2012)</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Visual Studio 2012, Oracle Java 7 (assumes </a:t>
                      </a:r>
                      <a:r>
                        <a:rPr lang="en-US" sz="1400" dirty="0" smtClean="0">
                          <a:solidFill>
                            <a:schemeClr val="tx1"/>
                          </a:solidFill>
                        </a:rPr>
                        <a:t>contributor </a:t>
                      </a:r>
                      <a:r>
                        <a:rPr lang="en-US" sz="1400" dirty="0">
                          <a:solidFill>
                            <a:schemeClr val="tx1"/>
                          </a:solidFill>
                        </a:rPr>
                        <a:t>performs regression testing)</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7378">
                <a:tc>
                  <a:txBody>
                    <a:bodyPr/>
                    <a:lstStyle/>
                    <a:p>
                      <a:r>
                        <a:rPr lang="en-US" sz="1400" dirty="0">
                          <a:solidFill>
                            <a:schemeClr val="tx1"/>
                          </a:solidFill>
                        </a:rPr>
                        <a:t>Windows SDK (32-bit) (VS2012)</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Visual Studio 2012, Oracle Java 7 (assumes </a:t>
                      </a:r>
                      <a:r>
                        <a:rPr lang="en-US" sz="1400" dirty="0" smtClean="0">
                          <a:solidFill>
                            <a:schemeClr val="tx1"/>
                          </a:solidFill>
                        </a:rPr>
                        <a:t>contributor performs </a:t>
                      </a:r>
                      <a:r>
                        <a:rPr lang="en-US" sz="1400" dirty="0">
                          <a:solidFill>
                            <a:schemeClr val="tx1"/>
                          </a:solidFill>
                        </a:rPr>
                        <a:t>regression testing)</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8667">
                <a:tc>
                  <a:txBody>
                    <a:bodyPr/>
                    <a:lstStyle/>
                    <a:p>
                      <a:r>
                        <a:rPr lang="en-US" sz="1400" dirty="0">
                          <a:solidFill>
                            <a:schemeClr val="tx1"/>
                          </a:solidFill>
                        </a:rPr>
                        <a:t>Windows SDK (64-bit) (VS2013)</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Visual Studio 2013, Oracle Java 7 (assumes </a:t>
                      </a:r>
                      <a:r>
                        <a:rPr lang="en-US" sz="1400" dirty="0" smtClean="0">
                          <a:solidFill>
                            <a:schemeClr val="tx1"/>
                          </a:solidFill>
                        </a:rPr>
                        <a:t>contributor performs </a:t>
                      </a:r>
                      <a:r>
                        <a:rPr lang="en-US" sz="1400" dirty="0">
                          <a:solidFill>
                            <a:schemeClr val="tx1"/>
                          </a:solidFill>
                        </a:rPr>
                        <a:t>regression testing)</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a:solidFill>
                            <a:schemeClr val="tx1"/>
                          </a:solidFill>
                        </a:rPr>
                        <a:t>Windows SDK (32-bit) (VS2013)</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Visual Studio 2013, Oracle Java 7 (assumes </a:t>
                      </a:r>
                      <a:r>
                        <a:rPr lang="en-US" sz="1400" dirty="0" smtClean="0">
                          <a:solidFill>
                            <a:schemeClr val="tx1"/>
                          </a:solidFill>
                        </a:rPr>
                        <a:t>contributor performs </a:t>
                      </a:r>
                      <a:r>
                        <a:rPr lang="en-US" sz="1400" dirty="0">
                          <a:solidFill>
                            <a:schemeClr val="tx1"/>
                          </a:solidFill>
                        </a:rPr>
                        <a:t>regression testing)</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889">
                <a:tc>
                  <a:txBody>
                    <a:bodyPr/>
                    <a:lstStyle/>
                    <a:p>
                      <a:r>
                        <a:rPr lang="en-US" sz="1400" dirty="0">
                          <a:solidFill>
                            <a:schemeClr val="tx1"/>
                          </a:solidFill>
                        </a:rPr>
                        <a:t>Windows Thin Core SDK (zip file with source and stand alone router executable)</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tx1"/>
                          </a:solidFill>
                        </a:rPr>
                        <a:t>Visual Studio 2013 ( assumes </a:t>
                      </a:r>
                      <a:r>
                        <a:rPr lang="en-US" sz="1400" dirty="0" smtClean="0">
                          <a:solidFill>
                            <a:schemeClr val="tx1"/>
                          </a:solidFill>
                        </a:rPr>
                        <a:t>contributor verifies </a:t>
                      </a:r>
                      <a:r>
                        <a:rPr lang="en-US" sz="1400" dirty="0">
                          <a:solidFill>
                            <a:schemeClr val="tx1"/>
                          </a:solidFill>
                        </a:rPr>
                        <a:t>this works)</a:t>
                      </a:r>
                    </a:p>
                  </a:txBody>
                  <a:tcPr marL="12963" marR="12963" marT="6481" marB="6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062680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Supported bindings</a:t>
            </a:r>
            <a:endParaRPr lang="en-US" dirty="0"/>
          </a:p>
        </p:txBody>
      </p:sp>
      <p:sp>
        <p:nvSpPr>
          <p:cNvPr id="3" name="Text Placeholder 2"/>
          <p:cNvSpPr>
            <a:spLocks noGrp="1"/>
          </p:cNvSpPr>
          <p:nvPr>
            <p:ph type="body" sz="quarter" idx="11"/>
          </p:nvPr>
        </p:nvSpPr>
        <p:spPr>
          <a:xfrm>
            <a:off x="457200" y="1600200"/>
            <a:ext cx="11218482" cy="2169825"/>
          </a:xfrm>
        </p:spPr>
        <p:txBody>
          <a:bodyPr/>
          <a:lstStyle/>
          <a:p>
            <a:r>
              <a:rPr lang="en-US" dirty="0" smtClean="0"/>
              <a:t>Existing bindings in Core</a:t>
            </a:r>
          </a:p>
          <a:p>
            <a:pPr lvl="1"/>
            <a:r>
              <a:rPr lang="en-US" dirty="0"/>
              <a:t>C++</a:t>
            </a:r>
          </a:p>
          <a:p>
            <a:pPr lvl="1"/>
            <a:r>
              <a:rPr lang="en-US" dirty="0"/>
              <a:t>Obj-C</a:t>
            </a:r>
          </a:p>
          <a:p>
            <a:pPr lvl="1"/>
            <a:r>
              <a:rPr lang="en-US" dirty="0"/>
              <a:t>Java</a:t>
            </a:r>
          </a:p>
          <a:p>
            <a:pPr lvl="1"/>
            <a:r>
              <a:rPr lang="en-US" dirty="0" smtClean="0"/>
              <a:t>C</a:t>
            </a:r>
            <a:endParaRPr lang="en-US" dirty="0"/>
          </a:p>
          <a:p>
            <a:pPr lvl="1"/>
            <a:r>
              <a:rPr lang="en-US" dirty="0" err="1"/>
              <a:t>Javascript</a:t>
            </a:r>
            <a:r>
              <a:rPr lang="en-US" dirty="0"/>
              <a:t> </a:t>
            </a:r>
            <a:r>
              <a:rPr lang="en-US" dirty="0" smtClean="0"/>
              <a:t>NPAPI</a:t>
            </a:r>
          </a:p>
        </p:txBody>
      </p:sp>
    </p:spTree>
    <p:extLst>
      <p:ext uri="{BB962C8B-B14F-4D97-AF65-F5344CB8AC3E}">
        <p14:creationId xmlns:p14="http://schemas.microsoft.com/office/powerpoint/2010/main" val="6436680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93" y="-243504"/>
            <a:ext cx="11238089" cy="1007179"/>
          </a:xfrm>
        </p:spPr>
        <p:txBody>
          <a:bodyPr/>
          <a:lstStyle/>
          <a:p>
            <a:r>
              <a:rPr lang="en-US" dirty="0"/>
              <a:t>Language bindings </a:t>
            </a:r>
            <a:r>
              <a:rPr lang="en-US" dirty="0" smtClean="0"/>
              <a:t>discussion 5/7/15</a:t>
            </a:r>
            <a:endParaRPr lang="en-US" dirty="0"/>
          </a:p>
        </p:txBody>
      </p:sp>
      <p:sp>
        <p:nvSpPr>
          <p:cNvPr id="3" name="Text Placeholder 2"/>
          <p:cNvSpPr>
            <a:spLocks noGrp="1"/>
          </p:cNvSpPr>
          <p:nvPr>
            <p:ph type="body" sz="quarter" idx="11"/>
          </p:nvPr>
        </p:nvSpPr>
        <p:spPr>
          <a:xfrm>
            <a:off x="457200" y="778915"/>
            <a:ext cx="11218482" cy="5370701"/>
          </a:xfrm>
        </p:spPr>
        <p:txBody>
          <a:bodyPr/>
          <a:lstStyle/>
          <a:p>
            <a:r>
              <a:rPr lang="en-US" dirty="0" smtClean="0"/>
              <a:t>Need a formal policy to support language bindings</a:t>
            </a:r>
          </a:p>
          <a:p>
            <a:pPr lvl="1"/>
            <a:r>
              <a:rPr lang="en-US" dirty="0" smtClean="0"/>
              <a:t>Came up at last TSC F2F</a:t>
            </a:r>
          </a:p>
          <a:p>
            <a:r>
              <a:rPr lang="en-US" dirty="0" smtClean="0"/>
              <a:t>SCL binding proposal</a:t>
            </a:r>
          </a:p>
          <a:p>
            <a:pPr lvl="1"/>
            <a:r>
              <a:rPr lang="en-US" dirty="0" smtClean="0"/>
              <a:t>Required </a:t>
            </a:r>
          </a:p>
          <a:p>
            <a:pPr lvl="2"/>
            <a:r>
              <a:rPr lang="en-US" dirty="0" smtClean="0"/>
              <a:t>C++ and C </a:t>
            </a:r>
          </a:p>
          <a:p>
            <a:pPr lvl="1"/>
            <a:r>
              <a:rPr lang="en-US" dirty="0" smtClean="0"/>
              <a:t>Optional</a:t>
            </a:r>
          </a:p>
          <a:p>
            <a:pPr lvl="2"/>
            <a:r>
              <a:rPr lang="en-US" dirty="0" smtClean="0"/>
              <a:t>Java, NPAPI, ObjC?</a:t>
            </a:r>
          </a:p>
          <a:p>
            <a:r>
              <a:rPr lang="en-US" dirty="0" smtClean="0"/>
              <a:t>TCL binding proposal</a:t>
            </a:r>
          </a:p>
          <a:p>
            <a:pPr lvl="1"/>
            <a:r>
              <a:rPr lang="en-US" dirty="0" smtClean="0"/>
              <a:t>No proposal</a:t>
            </a:r>
          </a:p>
          <a:p>
            <a:pPr lvl="1"/>
            <a:r>
              <a:rPr lang="en-US" dirty="0" smtClean="0"/>
              <a:t>Should we consider JavaScript?</a:t>
            </a:r>
          </a:p>
          <a:p>
            <a:r>
              <a:rPr lang="en-US" dirty="0" smtClean="0"/>
              <a:t>Need separate policy for platforms</a:t>
            </a:r>
          </a:p>
          <a:p>
            <a:pPr lvl="1"/>
            <a:r>
              <a:rPr lang="en-US" dirty="0" smtClean="0"/>
              <a:t>May need to consider binding platform and language binding</a:t>
            </a:r>
          </a:p>
          <a:p>
            <a:r>
              <a:rPr lang="en-US" dirty="0" smtClean="0"/>
              <a:t>Next steps</a:t>
            </a:r>
            <a:endParaRPr lang="en-US" dirty="0"/>
          </a:p>
          <a:p>
            <a:pPr lvl="1"/>
            <a:r>
              <a:rPr lang="en-US" dirty="0" smtClean="0"/>
              <a:t>Action: Marcello (QCE) to send proposal to the mail list</a:t>
            </a:r>
          </a:p>
        </p:txBody>
      </p:sp>
    </p:spTree>
    <p:extLst>
      <p:ext uri="{BB962C8B-B14F-4D97-AF65-F5344CB8AC3E}">
        <p14:creationId xmlns:p14="http://schemas.microsoft.com/office/powerpoint/2010/main" val="222024132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82945" y="1860731"/>
            <a:ext cx="4680614" cy="1089529"/>
          </a:xfrm>
        </p:spPr>
        <p:txBody>
          <a:bodyPr/>
          <a:lstStyle/>
          <a:p>
            <a:r>
              <a:rPr lang="en-US" dirty="0" smtClean="0"/>
              <a:t>Notes from 14.12 Post Mortem</a:t>
            </a:r>
            <a:endParaRPr lang="en-US" dirty="0"/>
          </a:p>
        </p:txBody>
      </p:sp>
    </p:spTree>
    <p:extLst>
      <p:ext uri="{BB962C8B-B14F-4D97-AF65-F5344CB8AC3E}">
        <p14:creationId xmlns:p14="http://schemas.microsoft.com/office/powerpoint/2010/main" val="18234180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0" y="22168"/>
            <a:ext cx="11238089" cy="1007179"/>
          </a:xfrm>
        </p:spPr>
        <p:txBody>
          <a:bodyPr/>
          <a:lstStyle/>
          <a:p>
            <a:r>
              <a:rPr lang="en-US" dirty="0" smtClean="0"/>
              <a:t>14.12 Post Mortem Improvement Items (1/3)</a:t>
            </a:r>
            <a:endParaRPr lang="en-US" dirty="0"/>
          </a:p>
        </p:txBody>
      </p:sp>
      <p:sp>
        <p:nvSpPr>
          <p:cNvPr id="3" name="Content Placeholder 2"/>
          <p:cNvSpPr>
            <a:spLocks noGrp="1"/>
          </p:cNvSpPr>
          <p:nvPr>
            <p:ph idx="1"/>
          </p:nvPr>
        </p:nvSpPr>
        <p:spPr>
          <a:xfrm>
            <a:off x="449871" y="1029347"/>
            <a:ext cx="11238089" cy="5432256"/>
          </a:xfrm>
        </p:spPr>
        <p:txBody>
          <a:bodyPr/>
          <a:lstStyle/>
          <a:p>
            <a:r>
              <a:rPr lang="en-US" dirty="0" smtClean="0"/>
              <a:t>Aligning date &amp; the end game (lockdown) schedule of AllJoyn releases with release schedule of the contributing member companies if it happens to be in close proximity of AllJoyn release</a:t>
            </a:r>
          </a:p>
          <a:p>
            <a:pPr lvl="1"/>
            <a:r>
              <a:rPr lang="en-US" b="1" dirty="0" smtClean="0"/>
              <a:t>Action</a:t>
            </a:r>
            <a:r>
              <a:rPr lang="en-US" dirty="0" smtClean="0"/>
              <a:t>: Arvind to send proposal to Core WG mail list</a:t>
            </a:r>
          </a:p>
          <a:p>
            <a:r>
              <a:rPr lang="en-US" dirty="0" smtClean="0"/>
              <a:t>Consistent and enforced definition/bar for code freeze</a:t>
            </a:r>
          </a:p>
          <a:p>
            <a:pPr lvl="1"/>
            <a:r>
              <a:rPr lang="en-US" dirty="0" smtClean="0"/>
              <a:t>Need crisp definitions for "incremental bug bars“ (normal, tell, ask)</a:t>
            </a:r>
          </a:p>
          <a:p>
            <a:pPr lvl="1"/>
            <a:r>
              <a:rPr lang="en-US" dirty="0" smtClean="0"/>
              <a:t>Need approval granularity (approval on merge) </a:t>
            </a:r>
          </a:p>
          <a:p>
            <a:pPr lvl="1"/>
            <a:r>
              <a:rPr lang="en-US" dirty="0" smtClean="0"/>
              <a:t>Need process for how to deal with large last-minute changes</a:t>
            </a:r>
          </a:p>
          <a:p>
            <a:pPr lvl="2"/>
            <a:r>
              <a:rPr lang="en-US" dirty="0" smtClean="0"/>
              <a:t>Suggestion – only high priority issues “ask” are added one week before release</a:t>
            </a:r>
          </a:p>
          <a:p>
            <a:pPr lvl="1"/>
            <a:r>
              <a:rPr lang="en-US" b="1" dirty="0" smtClean="0"/>
              <a:t>Action</a:t>
            </a:r>
            <a:r>
              <a:rPr lang="en-US" dirty="0" smtClean="0"/>
              <a:t>: </a:t>
            </a:r>
          </a:p>
          <a:p>
            <a:pPr lvl="2"/>
            <a:r>
              <a:rPr lang="en-US" dirty="0" smtClean="0"/>
              <a:t>Marcello to send current milestone definition to Core WG mail list</a:t>
            </a:r>
          </a:p>
          <a:p>
            <a:pPr lvl="2"/>
            <a:r>
              <a:rPr lang="en-US" dirty="0" smtClean="0"/>
              <a:t>Gavin to send proposal to Core WG mail list based on Marcello’s email</a:t>
            </a:r>
          </a:p>
          <a:p>
            <a:r>
              <a:rPr lang="en-US" dirty="0" smtClean="0"/>
              <a:t>Need </a:t>
            </a:r>
            <a:r>
              <a:rPr lang="en-US" dirty="0"/>
              <a:t>processes for breaking </a:t>
            </a:r>
            <a:r>
              <a:rPr lang="en-US" dirty="0" smtClean="0"/>
              <a:t>changes</a:t>
            </a:r>
          </a:p>
          <a:p>
            <a:pPr lvl="1"/>
            <a:r>
              <a:rPr lang="en-US" dirty="0" smtClean="0"/>
              <a:t>Regarding protocol, API syntax, behavior</a:t>
            </a:r>
          </a:p>
          <a:p>
            <a:pPr lvl="1"/>
            <a:r>
              <a:rPr lang="en-US" dirty="0" smtClean="0"/>
              <a:t>Mitigation: Proposed changes should be advertised</a:t>
            </a:r>
          </a:p>
          <a:p>
            <a:pPr lvl="1"/>
            <a:r>
              <a:rPr lang="en-US" b="1" dirty="0" smtClean="0"/>
              <a:t>Action</a:t>
            </a:r>
            <a:r>
              <a:rPr lang="en-US" dirty="0" smtClean="0"/>
              <a:t>: Chris to add the process to this to the existing process draft</a:t>
            </a:r>
          </a:p>
        </p:txBody>
      </p:sp>
    </p:spTree>
    <p:extLst>
      <p:ext uri="{BB962C8B-B14F-4D97-AF65-F5344CB8AC3E}">
        <p14:creationId xmlns:p14="http://schemas.microsoft.com/office/powerpoint/2010/main" val="1266222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72" y="-404037"/>
            <a:ext cx="11238089" cy="1007179"/>
          </a:xfrm>
        </p:spPr>
        <p:txBody>
          <a:bodyPr/>
          <a:lstStyle/>
          <a:p>
            <a:r>
              <a:rPr lang="en-US" dirty="0" smtClean="0"/>
              <a:t>14.12 Post Mortem Improvement Items (2/3)</a:t>
            </a:r>
            <a:endParaRPr lang="en-US" dirty="0"/>
          </a:p>
        </p:txBody>
      </p:sp>
      <p:sp>
        <p:nvSpPr>
          <p:cNvPr id="3" name="Content Placeholder 2"/>
          <p:cNvSpPr>
            <a:spLocks noGrp="1"/>
          </p:cNvSpPr>
          <p:nvPr>
            <p:ph idx="1"/>
          </p:nvPr>
        </p:nvSpPr>
        <p:spPr>
          <a:xfrm>
            <a:off x="449871" y="510755"/>
            <a:ext cx="11238089" cy="6571030"/>
          </a:xfrm>
        </p:spPr>
        <p:txBody>
          <a:bodyPr/>
          <a:lstStyle/>
          <a:p>
            <a:r>
              <a:rPr lang="en-US" dirty="0" smtClean="0"/>
              <a:t>Need </a:t>
            </a:r>
            <a:r>
              <a:rPr lang="en-US" dirty="0"/>
              <a:t>agenda and slides 48 hours ahead of core WG meetings </a:t>
            </a:r>
            <a:endParaRPr lang="en-US" dirty="0" smtClean="0"/>
          </a:p>
          <a:p>
            <a:pPr lvl="1"/>
            <a:r>
              <a:rPr lang="en-US" dirty="0" smtClean="0"/>
              <a:t>Best effort to send slides by COB Friday</a:t>
            </a:r>
          </a:p>
          <a:p>
            <a:r>
              <a:rPr lang="en-US" dirty="0" smtClean="0"/>
              <a:t>Need notes from core WG meetings sent more consistently</a:t>
            </a:r>
          </a:p>
          <a:p>
            <a:pPr lvl="1"/>
            <a:r>
              <a:rPr lang="en-US" dirty="0" smtClean="0"/>
              <a:t>Note: Linux foundation unable to assist</a:t>
            </a:r>
          </a:p>
          <a:p>
            <a:pPr lvl="1"/>
            <a:r>
              <a:rPr lang="en-US" b="1" dirty="0" smtClean="0"/>
              <a:t>Action</a:t>
            </a:r>
            <a:r>
              <a:rPr lang="en-US" dirty="0" smtClean="0"/>
              <a:t>: Gavin to see if someone from Microsoft can assist</a:t>
            </a:r>
          </a:p>
          <a:p>
            <a:r>
              <a:rPr lang="en-US" dirty="0" smtClean="0"/>
              <a:t>For TSC: PR coordination for releases</a:t>
            </a:r>
          </a:p>
          <a:p>
            <a:pPr lvl="1"/>
            <a:r>
              <a:rPr lang="en-US" dirty="0" smtClean="0"/>
              <a:t>More an issue for marketing committee</a:t>
            </a:r>
          </a:p>
          <a:p>
            <a:pPr lvl="1"/>
            <a:r>
              <a:rPr lang="en-US" b="1" dirty="0" smtClean="0"/>
              <a:t>Action</a:t>
            </a:r>
            <a:r>
              <a:rPr lang="en-US" dirty="0" smtClean="0"/>
              <a:t>: Chris to discuss this with Phili</a:t>
            </a:r>
            <a:r>
              <a:rPr lang="en-US" dirty="0"/>
              <a:t>p</a:t>
            </a:r>
            <a:endParaRPr lang="en-US" dirty="0" smtClean="0"/>
          </a:p>
          <a:p>
            <a:r>
              <a:rPr lang="en-US" dirty="0" smtClean="0"/>
              <a:t>Engage </a:t>
            </a:r>
            <a:r>
              <a:rPr lang="en-US" dirty="0"/>
              <a:t>system test during feature </a:t>
            </a:r>
            <a:r>
              <a:rPr lang="en-US" dirty="0" smtClean="0"/>
              <a:t>testing</a:t>
            </a:r>
          </a:p>
          <a:p>
            <a:pPr lvl="1"/>
            <a:r>
              <a:rPr lang="en-US" dirty="0" smtClean="0"/>
              <a:t>More members conducting system test is preferred</a:t>
            </a:r>
            <a:endParaRPr lang="en-US" dirty="0"/>
          </a:p>
          <a:p>
            <a:r>
              <a:rPr lang="en-US" dirty="0" smtClean="0"/>
              <a:t>Testing needs to be better distributed across members</a:t>
            </a:r>
          </a:p>
          <a:p>
            <a:r>
              <a:rPr lang="en-US" dirty="0" smtClean="0"/>
              <a:t>E2E testing is needed</a:t>
            </a:r>
          </a:p>
          <a:p>
            <a:pPr lvl="1"/>
            <a:r>
              <a:rPr lang="en-US" b="1" dirty="0" smtClean="0"/>
              <a:t>Action</a:t>
            </a:r>
            <a:r>
              <a:rPr lang="en-US" dirty="0" smtClean="0"/>
              <a:t>: David and Arvind will make a proposal</a:t>
            </a:r>
          </a:p>
          <a:p>
            <a:r>
              <a:rPr lang="en-US" dirty="0" smtClean="0"/>
              <a:t>More frequently merge feature branches so that deltas can be kept to a reasonable minimum</a:t>
            </a:r>
          </a:p>
          <a:p>
            <a:pPr lvl="1"/>
            <a:r>
              <a:rPr lang="en-US" b="1" dirty="0" smtClean="0"/>
              <a:t>Action</a:t>
            </a:r>
            <a:r>
              <a:rPr lang="en-US" dirty="0" smtClean="0"/>
              <a:t>: Chris to add process to the Wiki process draft</a:t>
            </a:r>
          </a:p>
          <a:p>
            <a:endParaRPr lang="en-US" dirty="0" smtClean="0"/>
          </a:p>
        </p:txBody>
      </p:sp>
    </p:spTree>
    <p:extLst>
      <p:ext uri="{BB962C8B-B14F-4D97-AF65-F5344CB8AC3E}">
        <p14:creationId xmlns:p14="http://schemas.microsoft.com/office/powerpoint/2010/main" val="1672460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14.12 Post Mortem Improvement Items (3/3)</a:t>
            </a:r>
            <a:endParaRPr lang="en-US" dirty="0"/>
          </a:p>
        </p:txBody>
      </p:sp>
      <p:sp>
        <p:nvSpPr>
          <p:cNvPr id="3" name="Content Placeholder 2"/>
          <p:cNvSpPr>
            <a:spLocks noGrp="1"/>
          </p:cNvSpPr>
          <p:nvPr>
            <p:ph idx="1"/>
          </p:nvPr>
        </p:nvSpPr>
        <p:spPr>
          <a:xfrm>
            <a:off x="457200" y="1302489"/>
            <a:ext cx="11238089" cy="4693593"/>
          </a:xfrm>
        </p:spPr>
        <p:txBody>
          <a:bodyPr/>
          <a:lstStyle/>
          <a:p>
            <a:r>
              <a:rPr lang="en-US" dirty="0" smtClean="0"/>
              <a:t>May </a:t>
            </a:r>
            <a:r>
              <a:rPr lang="en-US" dirty="0"/>
              <a:t>need more frequent but shorter Core WG meetings</a:t>
            </a:r>
          </a:p>
          <a:p>
            <a:pPr lvl="1"/>
            <a:r>
              <a:rPr lang="en-US" dirty="0"/>
              <a:t>WG meeting immediately following triage meeting for 30 </a:t>
            </a:r>
            <a:r>
              <a:rPr lang="en-US" dirty="0" smtClean="0"/>
              <a:t>minutes</a:t>
            </a:r>
          </a:p>
          <a:p>
            <a:pPr lvl="1"/>
            <a:r>
              <a:rPr lang="en-US" b="1" dirty="0" smtClean="0"/>
              <a:t>Action</a:t>
            </a:r>
            <a:r>
              <a:rPr lang="en-US" dirty="0" smtClean="0"/>
              <a:t>: Chris to change Core WG status meetings to 30 minutes after the Thursday triage</a:t>
            </a:r>
            <a:endParaRPr lang="en-US" dirty="0"/>
          </a:p>
          <a:p>
            <a:r>
              <a:rPr lang="en-US" dirty="0" smtClean="0"/>
              <a:t>Increase frequency of triage meetings earlier in the process</a:t>
            </a:r>
          </a:p>
          <a:p>
            <a:pPr lvl="1"/>
            <a:r>
              <a:rPr lang="en-US" b="1" dirty="0" smtClean="0"/>
              <a:t>Action</a:t>
            </a:r>
            <a:r>
              <a:rPr lang="en-US" dirty="0" smtClean="0"/>
              <a:t>: Chris to set up biweekly triage 2 weeks prior to branch date</a:t>
            </a:r>
          </a:p>
          <a:p>
            <a:pPr lvl="2"/>
            <a:r>
              <a:rPr lang="en-US" dirty="0" smtClean="0"/>
              <a:t>For 15.04 it will begin week of March 9</a:t>
            </a:r>
          </a:p>
          <a:p>
            <a:r>
              <a:rPr lang="en-US" dirty="0" smtClean="0"/>
              <a:t>Define JIRA severity vs. priority process</a:t>
            </a:r>
          </a:p>
          <a:p>
            <a:pPr lvl="1"/>
            <a:r>
              <a:rPr lang="en-US" b="1" dirty="0" smtClean="0"/>
              <a:t>Action</a:t>
            </a:r>
            <a:r>
              <a:rPr lang="en-US" dirty="0" smtClean="0"/>
              <a:t>: David &amp; Arvind to set up discussions to craft proposal</a:t>
            </a:r>
          </a:p>
          <a:p>
            <a:r>
              <a:rPr lang="en-US" dirty="0" smtClean="0"/>
              <a:t>To be discussed at next meeting</a:t>
            </a:r>
          </a:p>
          <a:p>
            <a:pPr lvl="1"/>
            <a:r>
              <a:rPr lang="en-US" dirty="0" smtClean="0"/>
              <a:t>JIRA label to identify contributing organization taking ownership of the item</a:t>
            </a:r>
          </a:p>
          <a:p>
            <a:pPr lvl="1"/>
            <a:r>
              <a:rPr lang="en-US" dirty="0" smtClean="0"/>
              <a:t>Need process for managing the platform matrix</a:t>
            </a:r>
          </a:p>
          <a:p>
            <a:pPr lvl="1"/>
            <a:r>
              <a:rPr lang="en-US" dirty="0" smtClean="0"/>
              <a:t>Revisit code style guidelines, rules, and enforcement</a:t>
            </a:r>
          </a:p>
        </p:txBody>
      </p:sp>
    </p:spTree>
    <p:extLst>
      <p:ext uri="{BB962C8B-B14F-4D97-AF65-F5344CB8AC3E}">
        <p14:creationId xmlns:p14="http://schemas.microsoft.com/office/powerpoint/2010/main" val="2357835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49872" y="171024"/>
            <a:ext cx="11238089" cy="1007179"/>
          </a:xfrm>
        </p:spPr>
        <p:txBody>
          <a:bodyPr/>
          <a:lstStyle/>
          <a:p>
            <a:r>
              <a:rPr lang="en-US" dirty="0" smtClean="0"/>
              <a:t>Antitrust Compliance Notice</a:t>
            </a:r>
            <a:endParaRPr lang="en-US" dirty="0"/>
          </a:p>
        </p:txBody>
      </p:sp>
      <p:sp>
        <p:nvSpPr>
          <p:cNvPr id="8" name="Text Placeholder 2"/>
          <p:cNvSpPr txBox="1">
            <a:spLocks/>
          </p:cNvSpPr>
          <p:nvPr/>
        </p:nvSpPr>
        <p:spPr>
          <a:xfrm>
            <a:off x="457200" y="1600200"/>
            <a:ext cx="11218482" cy="4475163"/>
          </a:xfrm>
          <a:prstGeom prst="rect">
            <a:avLst/>
          </a:prstGeom>
        </p:spPr>
        <p:txBody>
          <a:bodyPr>
            <a:normAutofit/>
          </a:bodyPr>
          <a:lst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a:lstStyle>
          <a:p>
            <a:r>
              <a:rPr lang="en-US" sz="1800" dirty="0" smtClean="0"/>
              <a:t>AllSeen Alliance meetings involve participation by industry competitors, and it is the intention of AllSeen Alliance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  </a:t>
            </a:r>
          </a:p>
          <a:p>
            <a:endParaRPr lang="en-US" sz="1800" dirty="0" smtClean="0"/>
          </a:p>
          <a:p>
            <a:r>
              <a:rPr lang="en-US" sz="1800" dirty="0" smtClean="0"/>
              <a:t>Examples of types of actions that are prohibited at AllSeen Alliance meetings and in connection with AllSeen Alliance activities are described in the AllSeen Alliance Antitrust Policy. If you have questions about these matters, please contact your company counsel, or if you are a member of AllSeen Alliance, feel free to contact Lee Gesmer or Andrew Updegrove, of the firm of Gesmer Updegrove LLP, which provides legal counsel to AllSeen Alliance.</a:t>
            </a:r>
          </a:p>
          <a:p>
            <a:endParaRPr lang="en-US" sz="1800" dirty="0"/>
          </a:p>
        </p:txBody>
      </p:sp>
    </p:spTree>
    <p:extLst>
      <p:ext uri="{BB962C8B-B14F-4D97-AF65-F5344CB8AC3E}">
        <p14:creationId xmlns:p14="http://schemas.microsoft.com/office/powerpoint/2010/main" val="275390574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txBox="1">
            <a:spLocks/>
          </p:cNvSpPr>
          <p:nvPr/>
        </p:nvSpPr>
        <p:spPr bwMode="gray">
          <a:xfrm>
            <a:off x="457199" y="759562"/>
            <a:ext cx="11218482" cy="1923604"/>
          </a:xfrm>
          <a:prstGeom prst="rect">
            <a:avLst/>
          </a:prstGeom>
        </p:spPr>
        <p:txBody>
          <a:bodyPr vert="horz" lIns="45720" tIns="45720" rIns="45720" bIns="45720" rtlCol="0">
            <a:spAutoFit/>
          </a:bodyPr>
          <a:lst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a:lstStyle>
          <a:p>
            <a:r>
              <a:rPr lang="en-US" dirty="0" smtClean="0"/>
              <a:t>Major features (Committed for the release)</a:t>
            </a:r>
          </a:p>
          <a:p>
            <a:pPr lvl="1"/>
            <a:r>
              <a:rPr lang="en-US" dirty="0" smtClean="0"/>
              <a:t>AJCORE-1393 Security 2.0 (MSFT, QEO, QCE)</a:t>
            </a:r>
          </a:p>
          <a:p>
            <a:pPr lvl="1"/>
            <a:r>
              <a:rPr lang="en-US" dirty="0" smtClean="0"/>
              <a:t>AJCORE-1686 Commercialize UDP Transport for TC &lt;-&gt; RN connections (QCE)</a:t>
            </a:r>
          </a:p>
          <a:p>
            <a:r>
              <a:rPr lang="en-US" dirty="0" smtClean="0"/>
              <a:t>Full list of features</a:t>
            </a:r>
          </a:p>
          <a:p>
            <a:pPr lvl="1"/>
            <a:r>
              <a:rPr lang="en-US" dirty="0" smtClean="0">
                <a:hlinkClick r:id="rId2"/>
              </a:rPr>
              <a:t>https://jira.allseenalliance.org/issues/?filter=11411</a:t>
            </a:r>
            <a:r>
              <a:rPr lang="en-US" dirty="0" smtClean="0"/>
              <a:t> </a:t>
            </a:r>
          </a:p>
        </p:txBody>
      </p:sp>
      <p:sp>
        <p:nvSpPr>
          <p:cNvPr id="6" name="Title 3"/>
          <p:cNvSpPr txBox="1">
            <a:spLocks/>
          </p:cNvSpPr>
          <p:nvPr/>
        </p:nvSpPr>
        <p:spPr bwMode="gray">
          <a:xfrm>
            <a:off x="457200" y="-247617"/>
            <a:ext cx="11238089" cy="1007179"/>
          </a:xfrm>
          <a:prstGeom prst="rect">
            <a:avLst/>
          </a:prstGeom>
        </p:spPr>
        <p:txBody>
          <a:bodyPr vert="horz" lIns="45720" tIns="45720" rIns="45720" bIns="45720" rtlCol="0" anchor="b" anchorCtr="0">
            <a:noAutofit/>
          </a:bodyPr>
          <a:lstStyle>
            <a:lvl1pPr algn="l" defTabSz="609468" rtl="0" eaLnBrk="1" latinLnBrk="0" hangingPunct="1">
              <a:lnSpc>
                <a:spcPct val="95000"/>
              </a:lnSpc>
              <a:spcBef>
                <a:spcPct val="0"/>
              </a:spcBef>
              <a:buNone/>
              <a:defRPr sz="3600" b="1" kern="1200">
                <a:solidFill>
                  <a:schemeClr val="tx2"/>
                </a:solidFill>
                <a:latin typeface="Arial"/>
                <a:ea typeface="+mj-ea"/>
                <a:cs typeface="Arial"/>
              </a:defRPr>
            </a:lvl1pPr>
          </a:lstStyle>
          <a:p>
            <a:r>
              <a:rPr lang="en-US" smtClean="0"/>
              <a:t>Features</a:t>
            </a:r>
            <a:endParaRPr lang="en-US" dirty="0"/>
          </a:p>
        </p:txBody>
      </p:sp>
    </p:spTree>
    <p:extLst>
      <p:ext uri="{BB962C8B-B14F-4D97-AF65-F5344CB8AC3E}">
        <p14:creationId xmlns:p14="http://schemas.microsoft.com/office/powerpoint/2010/main" val="32822947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4851" y="1722837"/>
            <a:ext cx="7866519" cy="3262432"/>
          </a:xfrm>
        </p:spPr>
        <p:txBody>
          <a:bodyPr/>
          <a:lstStyle/>
          <a:p>
            <a:r>
              <a:rPr lang="en-US" dirty="0" smtClean="0"/>
              <a:t>15.09 </a:t>
            </a:r>
          </a:p>
          <a:p>
            <a:pPr lvl="1"/>
            <a:r>
              <a:rPr lang="en-US" dirty="0" smtClean="0"/>
              <a:t>Schedule</a:t>
            </a:r>
          </a:p>
          <a:p>
            <a:r>
              <a:rPr lang="en-US" dirty="0" smtClean="0"/>
              <a:t>F2F Agenda</a:t>
            </a:r>
          </a:p>
          <a:p>
            <a:r>
              <a:rPr lang="en-US" dirty="0" smtClean="0"/>
              <a:t>16.04 </a:t>
            </a:r>
            <a:r>
              <a:rPr lang="en-US" dirty="0" smtClean="0"/>
              <a:t>feature planning</a:t>
            </a:r>
          </a:p>
          <a:p>
            <a:r>
              <a:rPr lang="en-US" dirty="0" smtClean="0"/>
              <a:t>Review Action Items</a:t>
            </a:r>
          </a:p>
          <a:p>
            <a:r>
              <a:rPr lang="en-US" dirty="0" smtClean="0"/>
              <a:t>Post Mortem action items</a:t>
            </a:r>
          </a:p>
          <a:p>
            <a:pPr lvl="1"/>
            <a:endParaRPr lang="en-US" dirty="0" smtClean="0"/>
          </a:p>
        </p:txBody>
      </p:sp>
      <p:sp>
        <p:nvSpPr>
          <p:cNvPr id="2" name="Title 1"/>
          <p:cNvSpPr>
            <a:spLocks noGrp="1"/>
          </p:cNvSpPr>
          <p:nvPr>
            <p:ph type="title"/>
          </p:nvPr>
        </p:nvSpPr>
        <p:spPr>
          <a:xfrm>
            <a:off x="3864852" y="139421"/>
            <a:ext cx="7866518" cy="1007179"/>
          </a:xfrm>
        </p:spPr>
        <p:txBody>
          <a:bodyPr/>
          <a:lstStyle/>
          <a:p>
            <a:r>
              <a:rPr lang="en-US" dirty="0" smtClean="0"/>
              <a:t>Agenda</a:t>
            </a:r>
            <a:endParaRPr lang="en-US" dirty="0"/>
          </a:p>
        </p:txBody>
      </p:sp>
    </p:spTree>
    <p:extLst>
      <p:ext uri="{BB962C8B-B14F-4D97-AF65-F5344CB8AC3E}">
        <p14:creationId xmlns:p14="http://schemas.microsoft.com/office/powerpoint/2010/main" val="15368566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945" y="1860731"/>
            <a:ext cx="4680614" cy="590931"/>
          </a:xfrm>
        </p:spPr>
        <p:txBody>
          <a:bodyPr/>
          <a:lstStyle/>
          <a:p>
            <a:r>
              <a:rPr lang="en-US" dirty="0" smtClean="0"/>
              <a:t>15.09</a:t>
            </a:r>
            <a:endParaRPr lang="en-US" dirty="0"/>
          </a:p>
        </p:txBody>
      </p:sp>
    </p:spTree>
    <p:extLst>
      <p:ext uri="{BB962C8B-B14F-4D97-AF65-F5344CB8AC3E}">
        <p14:creationId xmlns:p14="http://schemas.microsoft.com/office/powerpoint/2010/main" val="24833320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Schedule</a:t>
            </a:r>
            <a:endParaRPr lang="en-US" dirty="0"/>
          </a:p>
        </p:txBody>
      </p:sp>
      <p:sp>
        <p:nvSpPr>
          <p:cNvPr id="5" name="Text Placeholder 4"/>
          <p:cNvSpPr>
            <a:spLocks noGrp="1"/>
          </p:cNvSpPr>
          <p:nvPr>
            <p:ph type="body" sz="quarter" idx="11"/>
          </p:nvPr>
        </p:nvSpPr>
        <p:spPr>
          <a:xfrm>
            <a:off x="449872" y="1178203"/>
            <a:ext cx="11218482" cy="5047536"/>
          </a:xfrm>
        </p:spPr>
        <p:txBody>
          <a:bodyPr/>
          <a:lstStyle/>
          <a:p>
            <a:r>
              <a:rPr lang="en-US" dirty="0" smtClean="0"/>
              <a:t>Sept 10</a:t>
            </a:r>
          </a:p>
          <a:p>
            <a:pPr lvl="1"/>
            <a:r>
              <a:rPr lang="en-US" dirty="0" smtClean="0"/>
              <a:t>Deferred </a:t>
            </a:r>
            <a:r>
              <a:rPr lang="en-US" dirty="0" smtClean="0"/>
              <a:t>all JIRA tickets with severity of Major or lower</a:t>
            </a:r>
          </a:p>
          <a:p>
            <a:pPr lvl="1"/>
            <a:r>
              <a:rPr lang="en-US" dirty="0" smtClean="0"/>
              <a:t>Release branch cut</a:t>
            </a:r>
          </a:p>
          <a:p>
            <a:pPr lvl="1"/>
            <a:r>
              <a:rPr lang="en-US" dirty="0" smtClean="0"/>
              <a:t>Security 2.0 marked as Developer Preview</a:t>
            </a:r>
            <a:endParaRPr lang="en-US" dirty="0" smtClean="0"/>
          </a:p>
          <a:p>
            <a:r>
              <a:rPr lang="en-US" dirty="0" smtClean="0"/>
              <a:t>Sept 17</a:t>
            </a:r>
          </a:p>
          <a:p>
            <a:pPr lvl="1"/>
            <a:r>
              <a:rPr lang="en-US" dirty="0" smtClean="0"/>
              <a:t>Defer all JIRA tickets with severity of Critical</a:t>
            </a:r>
          </a:p>
          <a:p>
            <a:r>
              <a:rPr lang="en-US" dirty="0" smtClean="0">
                <a:solidFill>
                  <a:srgbClr val="FF0000"/>
                </a:solidFill>
              </a:rPr>
              <a:t>Sept </a:t>
            </a:r>
            <a:r>
              <a:rPr lang="en-US" dirty="0" smtClean="0">
                <a:solidFill>
                  <a:srgbClr val="FF0000"/>
                </a:solidFill>
              </a:rPr>
              <a:t>25</a:t>
            </a:r>
            <a:endParaRPr lang="en-US" dirty="0" smtClean="0">
              <a:solidFill>
                <a:srgbClr val="FF0000"/>
              </a:solidFill>
            </a:endParaRPr>
          </a:p>
          <a:p>
            <a:pPr lvl="1"/>
            <a:r>
              <a:rPr lang="en-US" dirty="0" smtClean="0"/>
              <a:t>Windows 10 regression testing complete</a:t>
            </a:r>
          </a:p>
          <a:p>
            <a:pPr lvl="2"/>
            <a:r>
              <a:rPr lang="en-US" dirty="0" smtClean="0"/>
              <a:t>Starts on Sept 14</a:t>
            </a:r>
          </a:p>
          <a:p>
            <a:r>
              <a:rPr lang="en-US" dirty="0" smtClean="0">
                <a:solidFill>
                  <a:srgbClr val="FF0000"/>
                </a:solidFill>
              </a:rPr>
              <a:t>September 23</a:t>
            </a:r>
          </a:p>
          <a:p>
            <a:pPr lvl="1"/>
            <a:r>
              <a:rPr lang="en-US" dirty="0" smtClean="0">
                <a:solidFill>
                  <a:srgbClr val="FF0000"/>
                </a:solidFill>
              </a:rPr>
              <a:t>Possible lockdown for final regression testing</a:t>
            </a:r>
            <a:endParaRPr lang="en-US" dirty="0" smtClean="0">
              <a:solidFill>
                <a:srgbClr val="FF0000"/>
              </a:solidFill>
            </a:endParaRPr>
          </a:p>
          <a:p>
            <a:r>
              <a:rPr lang="en-US" dirty="0" smtClean="0"/>
              <a:t>September </a:t>
            </a:r>
            <a:r>
              <a:rPr lang="en-US" dirty="0" smtClean="0"/>
              <a:t>30</a:t>
            </a:r>
          </a:p>
          <a:p>
            <a:pPr lvl="1"/>
            <a:r>
              <a:rPr lang="en-US" dirty="0" smtClean="0"/>
              <a:t>Official software </a:t>
            </a:r>
            <a:r>
              <a:rPr lang="en-US" dirty="0" smtClean="0"/>
              <a:t>release</a:t>
            </a:r>
            <a:endParaRPr lang="en-US" dirty="0" smtClean="0"/>
          </a:p>
        </p:txBody>
      </p:sp>
    </p:spTree>
    <p:extLst>
      <p:ext uri="{BB962C8B-B14F-4D97-AF65-F5344CB8AC3E}">
        <p14:creationId xmlns:p14="http://schemas.microsoft.com/office/powerpoint/2010/main" val="41512884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F2F Agenda</a:t>
            </a:r>
            <a:br>
              <a:rPr lang="en-US" dirty="0" smtClean="0"/>
            </a:br>
            <a:endParaRPr lang="en-US" dirty="0"/>
          </a:p>
        </p:txBody>
      </p:sp>
      <p:sp>
        <p:nvSpPr>
          <p:cNvPr id="4" name="Text Placeholder 3"/>
          <p:cNvSpPr>
            <a:spLocks noGrp="1"/>
          </p:cNvSpPr>
          <p:nvPr>
            <p:ph type="body" sz="quarter" idx="13"/>
          </p:nvPr>
        </p:nvSpPr>
        <p:spPr>
          <a:xfrm>
            <a:off x="1943823" y="2485412"/>
            <a:ext cx="4680847" cy="861774"/>
          </a:xfrm>
        </p:spPr>
        <p:txBody>
          <a:bodyPr/>
          <a:lstStyle/>
          <a:p>
            <a:r>
              <a:rPr lang="en-US" dirty="0" smtClean="0"/>
              <a:t>Alliance Education</a:t>
            </a:r>
          </a:p>
          <a:p>
            <a:r>
              <a:rPr lang="en-US" dirty="0"/>
              <a:t>Core WG Technical Meeting</a:t>
            </a:r>
          </a:p>
        </p:txBody>
      </p:sp>
    </p:spTree>
    <p:extLst>
      <p:ext uri="{BB962C8B-B14F-4D97-AF65-F5344CB8AC3E}">
        <p14:creationId xmlns:p14="http://schemas.microsoft.com/office/powerpoint/2010/main" val="23464109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Alliance Education</a:t>
            </a:r>
            <a:endParaRPr lang="en-US" dirty="0"/>
          </a:p>
        </p:txBody>
      </p:sp>
    </p:spTree>
    <p:extLst>
      <p:ext uri="{BB962C8B-B14F-4D97-AF65-F5344CB8AC3E}">
        <p14:creationId xmlns:p14="http://schemas.microsoft.com/office/powerpoint/2010/main" val="39484999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Text Placeholder 2"/>
          <p:cNvSpPr>
            <a:spLocks noGrp="1"/>
          </p:cNvSpPr>
          <p:nvPr>
            <p:ph type="body" sz="quarter" idx="11"/>
          </p:nvPr>
        </p:nvSpPr>
        <p:spPr>
          <a:xfrm>
            <a:off x="457200" y="1600200"/>
            <a:ext cx="11218482" cy="1215717"/>
          </a:xfrm>
        </p:spPr>
        <p:txBody>
          <a:bodyPr/>
          <a:lstStyle/>
          <a:p>
            <a:r>
              <a:rPr lang="en-US" dirty="0" smtClean="0"/>
              <a:t>Part of the </a:t>
            </a:r>
            <a:r>
              <a:rPr lang="en-US" dirty="0" err="1" smtClean="0"/>
              <a:t>Allseen</a:t>
            </a:r>
            <a:r>
              <a:rPr lang="en-US" dirty="0" smtClean="0"/>
              <a:t> Alliance Summit</a:t>
            </a:r>
          </a:p>
          <a:p>
            <a:r>
              <a:rPr lang="en-US" dirty="0" smtClean="0"/>
              <a:t>Wednesday Oct 21</a:t>
            </a:r>
          </a:p>
          <a:p>
            <a:pPr lvl="1"/>
            <a:r>
              <a:rPr lang="en-US" dirty="0" smtClean="0"/>
              <a:t>1:00 PM </a:t>
            </a:r>
            <a:r>
              <a:rPr lang="en-US" dirty="0" smtClean="0"/>
              <a:t>– 3:00 PM</a:t>
            </a:r>
          </a:p>
        </p:txBody>
      </p:sp>
    </p:spTree>
    <p:extLst>
      <p:ext uri="{BB962C8B-B14F-4D97-AF65-F5344CB8AC3E}">
        <p14:creationId xmlns:p14="http://schemas.microsoft.com/office/powerpoint/2010/main" val="2012101414"/>
      </p:ext>
    </p:extLst>
  </p:cSld>
  <p:clrMapOvr>
    <a:masterClrMapping/>
  </p:clrMapOvr>
  <p:transition>
    <p:fade/>
  </p:transition>
</p:sld>
</file>

<file path=ppt/theme/theme1.xml><?xml version="1.0" encoding="utf-8"?>
<a:theme xmlns:a="http://schemas.openxmlformats.org/drawingml/2006/main" name="AllSeen Alliance 16x9">
  <a:themeElements>
    <a:clrScheme name="AllSeen Color Them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8576"/>
      </a:hlink>
      <a:folHlink>
        <a:srgbClr val="00857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llSeenAlliance_16x9_Template_R2c_052114" id="{8E75FDF3-1D6D-4350-8156-BBBA5F9620CD}" vid="{ABA66D53-A9C0-4DF4-BCD3-E064A2D14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28434</TotalTime>
  <Words>1917</Words>
  <Application>Microsoft Office PowerPoint</Application>
  <PresentationFormat>Custom</PresentationFormat>
  <Paragraphs>309</Paragraphs>
  <Slides>30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AllSeen Alliance 16x9</vt:lpstr>
      <vt:lpstr>Core Working Group</vt:lpstr>
      <vt:lpstr>PowerPoint Presentation</vt:lpstr>
      <vt:lpstr>Antitrust Compliance Notice</vt:lpstr>
      <vt:lpstr>Agenda</vt:lpstr>
      <vt:lpstr>15.09</vt:lpstr>
      <vt:lpstr>Schedule</vt:lpstr>
      <vt:lpstr>F2F Agenda </vt:lpstr>
      <vt:lpstr>Alliance Education</vt:lpstr>
      <vt:lpstr>Logistics</vt:lpstr>
      <vt:lpstr>Agenda</vt:lpstr>
      <vt:lpstr>Core WG Technical Meeting</vt:lpstr>
      <vt:lpstr>Logistics</vt:lpstr>
      <vt:lpstr>Core WG Technical Meeting - Agenda</vt:lpstr>
      <vt:lpstr>16.04 feature planning</vt:lpstr>
      <vt:lpstr>16.04 list of features as of 9/10/15</vt:lpstr>
      <vt:lpstr>Action Items</vt:lpstr>
      <vt:lpstr>Action Items</vt:lpstr>
      <vt:lpstr>Post Mortem Action Items</vt:lpstr>
      <vt:lpstr>Post Mortem Action Items</vt:lpstr>
      <vt:lpstr>Discussion</vt:lpstr>
      <vt:lpstr>PowerPoint Presentation</vt:lpstr>
      <vt:lpstr>15.09 Platforms – Release Testing</vt:lpstr>
      <vt:lpstr>15.09 SDKs</vt:lpstr>
      <vt:lpstr>Backup: Supported bindings</vt:lpstr>
      <vt:lpstr>Language bindings discussion 5/7/15</vt:lpstr>
      <vt:lpstr>Notes from 14.12 Post Mortem</vt:lpstr>
      <vt:lpstr>14.12 Post Mortem Improvement Items (1/3)</vt:lpstr>
      <vt:lpstr>14.12 Post Mortem Improvement Items (2/3)</vt:lpstr>
      <vt:lpstr>14.12 Post Mortem Improvement Items (3/3)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Kavas, Chris</cp:lastModifiedBy>
  <cp:revision>582</cp:revision>
  <dcterms:created xsi:type="dcterms:W3CDTF">2013-11-19T20:42:06Z</dcterms:created>
  <dcterms:modified xsi:type="dcterms:W3CDTF">2015-09-17T18:47:42Z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115503683</vt:i4>
  </property>
  <property fmtid="{D5CDD505-2E9C-101B-9397-08002B2CF9AE}" pid="3" name="_NewReviewCycle">
    <vt:lpwstr/>
  </property>
  <property fmtid="{D5CDD505-2E9C-101B-9397-08002B2CF9AE}" pid="4" name="_EmailSubject">
    <vt:lpwstr>Core WG status slides for 2-12-15</vt:lpwstr>
  </property>
  <property fmtid="{D5CDD505-2E9C-101B-9397-08002B2CF9AE}" pid="5" name="_AuthorEmail">
    <vt:lpwstr>ckavas@qce.qualcomm.com</vt:lpwstr>
  </property>
  <property fmtid="{D5CDD505-2E9C-101B-9397-08002B2CF9AE}" pid="6" name="_AuthorEmailDisplayName">
    <vt:lpwstr>Kavas, Chris</vt:lpwstr>
  </property>
  <property fmtid="{D5CDD505-2E9C-101B-9397-08002B2CF9AE}" pid="7" name="_PreviousAdHocReviewCycleID">
    <vt:i4>2068878200</vt:i4>
  </property>
</Properties>
</file>