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98" r:id="rId7"/>
    <p:sldId id="300" r:id="rId8"/>
    <p:sldId id="301" r:id="rId9"/>
    <p:sldId id="29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3" r:id="rId29"/>
    <p:sldId id="304" r:id="rId30"/>
    <p:sldId id="280" r:id="rId31"/>
    <p:sldId id="281" r:id="rId32"/>
    <p:sldId id="282" r:id="rId33"/>
    <p:sldId id="296" r:id="rId34"/>
    <p:sldId id="297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lvl1pPr defTabSz="609467">
      <a:defRPr sz="2400">
        <a:latin typeface="Arial"/>
        <a:ea typeface="Arial"/>
        <a:cs typeface="Arial"/>
        <a:sym typeface="Arial"/>
      </a:defRPr>
    </a:lvl1pPr>
    <a:lvl2pPr indent="609467" defTabSz="609467">
      <a:defRPr sz="2400">
        <a:latin typeface="Arial"/>
        <a:ea typeface="Arial"/>
        <a:cs typeface="Arial"/>
        <a:sym typeface="Arial"/>
      </a:defRPr>
    </a:lvl2pPr>
    <a:lvl3pPr indent="1218935" defTabSz="609467">
      <a:defRPr sz="2400">
        <a:latin typeface="Arial"/>
        <a:ea typeface="Arial"/>
        <a:cs typeface="Arial"/>
        <a:sym typeface="Arial"/>
      </a:defRPr>
    </a:lvl3pPr>
    <a:lvl4pPr indent="1828404" defTabSz="609467">
      <a:defRPr sz="2400">
        <a:latin typeface="Arial"/>
        <a:ea typeface="Arial"/>
        <a:cs typeface="Arial"/>
        <a:sym typeface="Arial"/>
      </a:defRPr>
    </a:lvl4pPr>
    <a:lvl5pPr indent="2437871" defTabSz="609467">
      <a:defRPr sz="2400">
        <a:latin typeface="Arial"/>
        <a:ea typeface="Arial"/>
        <a:cs typeface="Arial"/>
        <a:sym typeface="Arial"/>
      </a:defRPr>
    </a:lvl5pPr>
    <a:lvl6pPr indent="3047339" defTabSz="609467">
      <a:defRPr sz="2400">
        <a:latin typeface="Arial"/>
        <a:ea typeface="Arial"/>
        <a:cs typeface="Arial"/>
        <a:sym typeface="Arial"/>
      </a:defRPr>
    </a:lvl6pPr>
    <a:lvl7pPr indent="3656808" defTabSz="609467">
      <a:defRPr sz="2400">
        <a:latin typeface="Arial"/>
        <a:ea typeface="Arial"/>
        <a:cs typeface="Arial"/>
        <a:sym typeface="Arial"/>
      </a:defRPr>
    </a:lvl7pPr>
    <a:lvl8pPr indent="4266274" defTabSz="609467">
      <a:defRPr sz="2400">
        <a:latin typeface="Arial"/>
        <a:ea typeface="Arial"/>
        <a:cs typeface="Arial"/>
        <a:sym typeface="Arial"/>
      </a:defRPr>
    </a:lvl8pPr>
    <a:lvl9pPr indent="4875743" defTabSz="609467">
      <a:defRPr sz="2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0E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8D5"/>
          </a:solidFill>
        </a:fill>
      </a:tcStyle>
    </a:wholeTbl>
    <a:band2H>
      <a:tcTxStyle/>
      <a:tcStyle>
        <a:tcBdr/>
        <a:fill>
          <a:solidFill>
            <a:srgbClr val="E6EDEB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57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57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576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8E9"/>
          </a:solidFill>
        </a:fill>
      </a:tcStyle>
    </a:wholeTbl>
    <a:band2H>
      <a:tcTxStyle/>
      <a:tcStyle>
        <a:tcBdr/>
        <a:fill>
          <a:solidFill>
            <a:srgbClr val="E6F4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0C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0C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0C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3F3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BCBE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BCBE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ABCB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57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57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64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60000">
                <a:srgbClr val="FAFAFA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033506" y="2971270"/>
            <a:ext cx="2766714" cy="1950604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2800" b="1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1033509" y="4921873"/>
            <a:ext cx="2766712" cy="193612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 b="1"/>
            </a:lvl1pPr>
            <a:lvl2pPr marL="0" indent="609467">
              <a:buClrTx/>
              <a:buSzTx/>
              <a:buFontTx/>
              <a:buNone/>
              <a:defRPr sz="1600" b="1"/>
            </a:lvl2pPr>
            <a:lvl3pPr marL="0" indent="1218935">
              <a:buClrTx/>
              <a:buSzTx/>
              <a:buFontTx/>
              <a:buNone/>
              <a:defRPr sz="1600" b="1"/>
            </a:lvl3pPr>
            <a:lvl4pPr marL="0" indent="1828404">
              <a:buClrTx/>
              <a:buSzTx/>
              <a:buFontTx/>
              <a:buNone/>
              <a:defRPr sz="1600" b="1"/>
            </a:lvl4pPr>
            <a:lvl5pPr marL="0" indent="2437871">
              <a:buClrTx/>
              <a:buSzTx/>
              <a:buFontTx/>
              <a:buNone/>
              <a:defRPr sz="1600" b="1"/>
            </a:lvl5pPr>
          </a:lstStyle>
          <a:p>
            <a:pPr lvl="0">
              <a:defRPr sz="1800" b="0"/>
            </a:pPr>
            <a:r>
              <a:rPr sz="1600" b="1"/>
              <a:t>Body Level One</a:t>
            </a:r>
          </a:p>
          <a:p>
            <a:pPr lvl="1">
              <a:defRPr sz="1800" b="0"/>
            </a:pPr>
            <a:r>
              <a:rPr sz="1600" b="1"/>
              <a:t>Body Level Two</a:t>
            </a:r>
          </a:p>
          <a:p>
            <a:pPr lvl="2">
              <a:defRPr sz="1800" b="0"/>
            </a:pPr>
            <a:r>
              <a:rPr sz="1600" b="1"/>
              <a:t>Body Level Three</a:t>
            </a:r>
          </a:p>
          <a:p>
            <a:pPr lvl="3">
              <a:defRPr sz="1800" b="0"/>
            </a:pPr>
            <a:r>
              <a:rPr sz="1600" b="1"/>
              <a:t>Body Level Four</a:t>
            </a:r>
          </a:p>
          <a:p>
            <a:pPr lvl="4">
              <a:defRPr sz="1800" b="0"/>
            </a:pPr>
            <a:r>
              <a:rPr sz="1600" b="1"/>
              <a:t>Body Level Five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457200" y="1828799"/>
            <a:ext cx="2441338" cy="605539"/>
            <a:chOff x="0" y="0"/>
            <a:chExt cx="2441337" cy="605537"/>
          </a:xfrm>
        </p:grpSpPr>
        <p:sp>
          <p:nvSpPr>
            <p:cNvPr id="12" name="Shape 12"/>
            <p:cNvSpPr/>
            <p:nvPr/>
          </p:nvSpPr>
          <p:spPr>
            <a:xfrm>
              <a:off x="650825" y="-1"/>
              <a:ext cx="236820" cy="25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6" y="0"/>
                  </a:moveTo>
                  <a:cubicBezTo>
                    <a:pt x="10941" y="0"/>
                    <a:pt x="10941" y="0"/>
                    <a:pt x="10941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43" y="21600"/>
                    <a:pt x="16543" y="21600"/>
                    <a:pt x="16543" y="21600"/>
                  </a:cubicBezTo>
                  <a:cubicBezTo>
                    <a:pt x="15150" y="18481"/>
                    <a:pt x="15150" y="18481"/>
                    <a:pt x="15150" y="18481"/>
                  </a:cubicBezTo>
                  <a:cubicBezTo>
                    <a:pt x="5895" y="18481"/>
                    <a:pt x="5895" y="18481"/>
                    <a:pt x="5895" y="18481"/>
                  </a:cubicBezTo>
                  <a:cubicBezTo>
                    <a:pt x="4774" y="21600"/>
                    <a:pt x="4774" y="21600"/>
                    <a:pt x="4774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0386" y="0"/>
                  </a:lnTo>
                  <a:close/>
                  <a:moveTo>
                    <a:pt x="13465" y="14828"/>
                  </a:moveTo>
                  <a:cubicBezTo>
                    <a:pt x="12062" y="11709"/>
                    <a:pt x="12062" y="11709"/>
                    <a:pt x="12062" y="11709"/>
                  </a:cubicBezTo>
                  <a:cubicBezTo>
                    <a:pt x="11214" y="10407"/>
                    <a:pt x="10659" y="8074"/>
                    <a:pt x="10659" y="7803"/>
                  </a:cubicBezTo>
                  <a:cubicBezTo>
                    <a:pt x="10386" y="8074"/>
                    <a:pt x="9821" y="10154"/>
                    <a:pt x="9266" y="11709"/>
                  </a:cubicBezTo>
                  <a:cubicBezTo>
                    <a:pt x="7580" y="14828"/>
                    <a:pt x="7580" y="14828"/>
                    <a:pt x="7580" y="14828"/>
                  </a:cubicBezTo>
                  <a:lnTo>
                    <a:pt x="13465" y="1482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924318" y="2925"/>
              <a:ext cx="171981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552" y="0"/>
                  </a:lnTo>
                  <a:lnTo>
                    <a:pt x="6552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138821" y="2925"/>
              <a:ext cx="171982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945" y="0"/>
                  </a:lnTo>
                  <a:lnTo>
                    <a:pt x="6945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332363" y="-1"/>
              <a:ext cx="187095" cy="25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63"/>
                  </a:moveTo>
                  <a:cubicBezTo>
                    <a:pt x="4963" y="14909"/>
                    <a:pt x="4963" y="14909"/>
                    <a:pt x="4963" y="14909"/>
                  </a:cubicBezTo>
                  <a:cubicBezTo>
                    <a:pt x="6379" y="16454"/>
                    <a:pt x="8153" y="17741"/>
                    <a:pt x="10985" y="17741"/>
                  </a:cubicBezTo>
                  <a:cubicBezTo>
                    <a:pt x="13460" y="17741"/>
                    <a:pt x="15246" y="16714"/>
                    <a:pt x="15246" y="15427"/>
                  </a:cubicBezTo>
                  <a:cubicBezTo>
                    <a:pt x="15246" y="14141"/>
                    <a:pt x="13460" y="13623"/>
                    <a:pt x="10628" y="12595"/>
                  </a:cubicBezTo>
                  <a:cubicBezTo>
                    <a:pt x="9212" y="12086"/>
                    <a:pt x="9212" y="12086"/>
                    <a:pt x="9212" y="12086"/>
                  </a:cubicBezTo>
                  <a:cubicBezTo>
                    <a:pt x="4606" y="10800"/>
                    <a:pt x="1773" y="9254"/>
                    <a:pt x="1773" y="5654"/>
                  </a:cubicBezTo>
                  <a:cubicBezTo>
                    <a:pt x="1773" y="2314"/>
                    <a:pt x="5320" y="0"/>
                    <a:pt x="10985" y="0"/>
                  </a:cubicBezTo>
                  <a:cubicBezTo>
                    <a:pt x="14876" y="0"/>
                    <a:pt x="17709" y="777"/>
                    <a:pt x="19482" y="3341"/>
                  </a:cubicBezTo>
                  <a:cubicBezTo>
                    <a:pt x="14876" y="5654"/>
                    <a:pt x="14876" y="5654"/>
                    <a:pt x="14876" y="5654"/>
                  </a:cubicBezTo>
                  <a:cubicBezTo>
                    <a:pt x="13830" y="4118"/>
                    <a:pt x="12758" y="3600"/>
                    <a:pt x="10985" y="3600"/>
                  </a:cubicBezTo>
                  <a:cubicBezTo>
                    <a:pt x="8854" y="3600"/>
                    <a:pt x="7795" y="4368"/>
                    <a:pt x="7795" y="5654"/>
                  </a:cubicBezTo>
                  <a:cubicBezTo>
                    <a:pt x="7795" y="6950"/>
                    <a:pt x="8854" y="7459"/>
                    <a:pt x="11687" y="8227"/>
                  </a:cubicBezTo>
                  <a:cubicBezTo>
                    <a:pt x="13116" y="8736"/>
                    <a:pt x="13116" y="8736"/>
                    <a:pt x="13116" y="8736"/>
                  </a:cubicBezTo>
                  <a:cubicBezTo>
                    <a:pt x="18423" y="10282"/>
                    <a:pt x="21600" y="11827"/>
                    <a:pt x="21600" y="15427"/>
                  </a:cubicBezTo>
                  <a:cubicBezTo>
                    <a:pt x="21600" y="19286"/>
                    <a:pt x="17007" y="21600"/>
                    <a:pt x="11342" y="21600"/>
                  </a:cubicBezTo>
                  <a:cubicBezTo>
                    <a:pt x="5320" y="21600"/>
                    <a:pt x="1773" y="19536"/>
                    <a:pt x="0" y="16963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559542" y="2925"/>
              <a:ext cx="178319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50" y="0"/>
                  </a:lnTo>
                  <a:lnTo>
                    <a:pt x="20850" y="3688"/>
                  </a:lnTo>
                  <a:lnTo>
                    <a:pt x="6700" y="3688"/>
                  </a:lnTo>
                  <a:lnTo>
                    <a:pt x="6700" y="8686"/>
                  </a:lnTo>
                  <a:lnTo>
                    <a:pt x="19349" y="8686"/>
                  </a:lnTo>
                  <a:lnTo>
                    <a:pt x="19349" y="12640"/>
                  </a:lnTo>
                  <a:lnTo>
                    <a:pt x="6700" y="12640"/>
                  </a:lnTo>
                  <a:lnTo>
                    <a:pt x="6700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86722" y="2925"/>
              <a:ext cx="177832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238" y="0"/>
                  </a:lnTo>
                  <a:lnTo>
                    <a:pt x="21238" y="3688"/>
                  </a:lnTo>
                  <a:lnTo>
                    <a:pt x="6695" y="3688"/>
                  </a:lnTo>
                  <a:lnTo>
                    <a:pt x="6695" y="8686"/>
                  </a:lnTo>
                  <a:lnTo>
                    <a:pt x="19373" y="8686"/>
                  </a:lnTo>
                  <a:lnTo>
                    <a:pt x="19373" y="12640"/>
                  </a:lnTo>
                  <a:lnTo>
                    <a:pt x="6695" y="12640"/>
                  </a:lnTo>
                  <a:lnTo>
                    <a:pt x="6695" y="17646"/>
                  </a:lnTo>
                  <a:lnTo>
                    <a:pt x="21600" y="1764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017314" y="-1"/>
              <a:ext cx="211957" cy="25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11456"/>
                  </a:moveTo>
                  <a:cubicBezTo>
                    <a:pt x="6569" y="10669"/>
                    <a:pt x="4687" y="8589"/>
                    <a:pt x="4687" y="8589"/>
                  </a:cubicBezTo>
                  <a:cubicBezTo>
                    <a:pt x="4687" y="8589"/>
                    <a:pt x="5014" y="10931"/>
                    <a:pt x="5014" y="12495"/>
                  </a:cubicBezTo>
                  <a:cubicBezTo>
                    <a:pt x="5014" y="21600"/>
                    <a:pt x="5014" y="21600"/>
                    <a:pt x="5014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13769" y="10154"/>
                    <a:pt x="13769" y="10154"/>
                    <a:pt x="13769" y="10154"/>
                  </a:cubicBezTo>
                  <a:cubicBezTo>
                    <a:pt x="15031" y="10931"/>
                    <a:pt x="16901" y="13011"/>
                    <a:pt x="16901" y="13011"/>
                  </a:cubicBezTo>
                  <a:cubicBezTo>
                    <a:pt x="16901" y="13011"/>
                    <a:pt x="16586" y="10669"/>
                    <a:pt x="16586" y="9114"/>
                  </a:cubicBezTo>
                  <a:cubicBezTo>
                    <a:pt x="16586" y="262"/>
                    <a:pt x="16586" y="262"/>
                    <a:pt x="16586" y="262"/>
                  </a:cubicBezTo>
                  <a:cubicBezTo>
                    <a:pt x="21600" y="262"/>
                    <a:pt x="21600" y="262"/>
                    <a:pt x="21600" y="262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85" y="21600"/>
                    <a:pt x="21285" y="21600"/>
                    <a:pt x="21285" y="21600"/>
                  </a:cubicBezTo>
                  <a:lnTo>
                    <a:pt x="7820" y="11456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0825" y="347199"/>
              <a:ext cx="236820" cy="25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6" y="0"/>
                  </a:moveTo>
                  <a:cubicBezTo>
                    <a:pt x="10941" y="0"/>
                    <a:pt x="10941" y="0"/>
                    <a:pt x="10941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43" y="21600"/>
                    <a:pt x="16543" y="21600"/>
                    <a:pt x="16543" y="21600"/>
                  </a:cubicBezTo>
                  <a:cubicBezTo>
                    <a:pt x="15150" y="18734"/>
                    <a:pt x="15150" y="18734"/>
                    <a:pt x="15150" y="18734"/>
                  </a:cubicBezTo>
                  <a:cubicBezTo>
                    <a:pt x="5895" y="18734"/>
                    <a:pt x="5895" y="18734"/>
                    <a:pt x="5895" y="18734"/>
                  </a:cubicBezTo>
                  <a:cubicBezTo>
                    <a:pt x="4774" y="21600"/>
                    <a:pt x="4774" y="21600"/>
                    <a:pt x="4774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0386" y="0"/>
                  </a:lnTo>
                  <a:close/>
                  <a:moveTo>
                    <a:pt x="13465" y="15090"/>
                  </a:moveTo>
                  <a:cubicBezTo>
                    <a:pt x="12062" y="11709"/>
                    <a:pt x="12062" y="11709"/>
                    <a:pt x="12062" y="11709"/>
                  </a:cubicBezTo>
                  <a:cubicBezTo>
                    <a:pt x="11214" y="10407"/>
                    <a:pt x="10659" y="8065"/>
                    <a:pt x="10659" y="8065"/>
                  </a:cubicBezTo>
                  <a:cubicBezTo>
                    <a:pt x="10386" y="8065"/>
                    <a:pt x="9821" y="10407"/>
                    <a:pt x="9266" y="11709"/>
                  </a:cubicBezTo>
                  <a:cubicBezTo>
                    <a:pt x="7580" y="15090"/>
                    <a:pt x="7580" y="15090"/>
                    <a:pt x="7580" y="15090"/>
                  </a:cubicBezTo>
                  <a:lnTo>
                    <a:pt x="13465" y="1509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924318" y="350124"/>
              <a:ext cx="171981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552" y="0"/>
                  </a:lnTo>
                  <a:lnTo>
                    <a:pt x="6552" y="17648"/>
                  </a:lnTo>
                  <a:lnTo>
                    <a:pt x="21600" y="17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138821" y="350124"/>
              <a:ext cx="171982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945" y="0"/>
                  </a:lnTo>
                  <a:lnTo>
                    <a:pt x="6945" y="17648"/>
                  </a:lnTo>
                  <a:lnTo>
                    <a:pt x="21600" y="17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354301" y="350124"/>
              <a:ext cx="54979" cy="252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445953" y="347199"/>
              <a:ext cx="236332" cy="25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0" y="0"/>
                  </a:moveTo>
                  <a:cubicBezTo>
                    <a:pt x="10936" y="0"/>
                    <a:pt x="10936" y="0"/>
                    <a:pt x="10936" y="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56" y="21600"/>
                    <a:pt x="16556" y="21600"/>
                    <a:pt x="16556" y="21600"/>
                  </a:cubicBezTo>
                  <a:cubicBezTo>
                    <a:pt x="15151" y="18734"/>
                    <a:pt x="15151" y="18734"/>
                    <a:pt x="15151" y="18734"/>
                  </a:cubicBezTo>
                  <a:cubicBezTo>
                    <a:pt x="5883" y="18734"/>
                    <a:pt x="5883" y="18734"/>
                    <a:pt x="5883" y="18734"/>
                  </a:cubicBezTo>
                  <a:cubicBezTo>
                    <a:pt x="4771" y="21600"/>
                    <a:pt x="4771" y="21600"/>
                    <a:pt x="4771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0370" y="0"/>
                  </a:lnTo>
                  <a:close/>
                  <a:moveTo>
                    <a:pt x="13463" y="15090"/>
                  </a:moveTo>
                  <a:cubicBezTo>
                    <a:pt x="12058" y="11709"/>
                    <a:pt x="12058" y="11709"/>
                    <a:pt x="12058" y="11709"/>
                  </a:cubicBezTo>
                  <a:cubicBezTo>
                    <a:pt x="11219" y="10407"/>
                    <a:pt x="10664" y="8065"/>
                    <a:pt x="10664" y="8065"/>
                  </a:cubicBezTo>
                  <a:cubicBezTo>
                    <a:pt x="10370" y="8065"/>
                    <a:pt x="9815" y="10407"/>
                    <a:pt x="9248" y="11709"/>
                  </a:cubicBezTo>
                  <a:cubicBezTo>
                    <a:pt x="7571" y="15090"/>
                    <a:pt x="7571" y="15090"/>
                    <a:pt x="7571" y="15090"/>
                  </a:cubicBezTo>
                  <a:lnTo>
                    <a:pt x="13463" y="1509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719446" y="347199"/>
              <a:ext cx="214882" cy="25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18" y="11573"/>
                  </a:moveTo>
                  <a:cubicBezTo>
                    <a:pt x="6486" y="10536"/>
                    <a:pt x="4631" y="8749"/>
                    <a:pt x="4631" y="8749"/>
                  </a:cubicBezTo>
                  <a:cubicBezTo>
                    <a:pt x="4631" y="8749"/>
                    <a:pt x="4942" y="11055"/>
                    <a:pt x="4942" y="12342"/>
                  </a:cubicBezTo>
                  <a:cubicBezTo>
                    <a:pt x="4942" y="21350"/>
                    <a:pt x="4942" y="21350"/>
                    <a:pt x="4942" y="21350"/>
                  </a:cubicBezTo>
                  <a:cubicBezTo>
                    <a:pt x="0" y="21350"/>
                    <a:pt x="0" y="21350"/>
                    <a:pt x="0" y="213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13582" y="10027"/>
                    <a:pt x="13582" y="10027"/>
                    <a:pt x="13582" y="10027"/>
                  </a:cubicBezTo>
                  <a:cubicBezTo>
                    <a:pt x="15126" y="11055"/>
                    <a:pt x="16669" y="12860"/>
                    <a:pt x="16669" y="12860"/>
                  </a:cubicBezTo>
                  <a:cubicBezTo>
                    <a:pt x="16669" y="12860"/>
                    <a:pt x="16358" y="10536"/>
                    <a:pt x="16358" y="8999"/>
                  </a:cubicBezTo>
                  <a:cubicBezTo>
                    <a:pt x="16358" y="250"/>
                    <a:pt x="16358" y="250"/>
                    <a:pt x="16358" y="250"/>
                  </a:cubicBezTo>
                  <a:cubicBezTo>
                    <a:pt x="21600" y="250"/>
                    <a:pt x="21600" y="250"/>
                    <a:pt x="21600" y="25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978" y="21600"/>
                    <a:pt x="20978" y="21600"/>
                    <a:pt x="20978" y="21600"/>
                  </a:cubicBezTo>
                  <a:lnTo>
                    <a:pt x="7718" y="11573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1980264" y="347199"/>
              <a:ext cx="242671" cy="257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5"/>
                  </a:moveTo>
                  <a:cubicBezTo>
                    <a:pt x="0" y="4629"/>
                    <a:pt x="5188" y="0"/>
                    <a:pt x="11755" y="0"/>
                  </a:cubicBezTo>
                  <a:cubicBezTo>
                    <a:pt x="16126" y="0"/>
                    <a:pt x="19139" y="1287"/>
                    <a:pt x="21059" y="4370"/>
                  </a:cubicBezTo>
                  <a:cubicBezTo>
                    <a:pt x="17504" y="6694"/>
                    <a:pt x="17504" y="6694"/>
                    <a:pt x="17504" y="6694"/>
                  </a:cubicBezTo>
                  <a:cubicBezTo>
                    <a:pt x="16412" y="5138"/>
                    <a:pt x="14492" y="3861"/>
                    <a:pt x="11755" y="3861"/>
                  </a:cubicBezTo>
                  <a:cubicBezTo>
                    <a:pt x="7659" y="3861"/>
                    <a:pt x="4923" y="6944"/>
                    <a:pt x="4923" y="10805"/>
                  </a:cubicBezTo>
                  <a:cubicBezTo>
                    <a:pt x="4923" y="14656"/>
                    <a:pt x="7659" y="17739"/>
                    <a:pt x="11755" y="17739"/>
                  </a:cubicBezTo>
                  <a:cubicBezTo>
                    <a:pt x="14758" y="17739"/>
                    <a:pt x="16412" y="16462"/>
                    <a:pt x="17770" y="14656"/>
                  </a:cubicBezTo>
                  <a:cubicBezTo>
                    <a:pt x="21600" y="16971"/>
                    <a:pt x="21600" y="16971"/>
                    <a:pt x="21600" y="16971"/>
                  </a:cubicBezTo>
                  <a:cubicBezTo>
                    <a:pt x="19405" y="19795"/>
                    <a:pt x="16412" y="21600"/>
                    <a:pt x="11755" y="21600"/>
                  </a:cubicBezTo>
                  <a:cubicBezTo>
                    <a:pt x="5188" y="21600"/>
                    <a:pt x="0" y="16971"/>
                    <a:pt x="0" y="10805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263019" y="350124"/>
              <a:ext cx="178319" cy="2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63" y="0"/>
                  </a:lnTo>
                  <a:lnTo>
                    <a:pt x="20863" y="3952"/>
                  </a:lnTo>
                  <a:lnTo>
                    <a:pt x="6328" y="3952"/>
                  </a:lnTo>
                  <a:lnTo>
                    <a:pt x="6328" y="8701"/>
                  </a:lnTo>
                  <a:lnTo>
                    <a:pt x="18985" y="8701"/>
                  </a:lnTo>
                  <a:lnTo>
                    <a:pt x="18985" y="12643"/>
                  </a:lnTo>
                  <a:lnTo>
                    <a:pt x="6328" y="12643"/>
                  </a:lnTo>
                  <a:lnTo>
                    <a:pt x="6328" y="17648"/>
                  </a:lnTo>
                  <a:lnTo>
                    <a:pt x="21600" y="17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07131" y="230653"/>
              <a:ext cx="221219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00" y="0"/>
                  </a:moveTo>
                  <a:cubicBezTo>
                    <a:pt x="0" y="6445"/>
                    <a:pt x="0" y="6445"/>
                    <a:pt x="0" y="6445"/>
                  </a:cubicBezTo>
                  <a:cubicBezTo>
                    <a:pt x="897" y="7734"/>
                    <a:pt x="2096" y="9035"/>
                    <a:pt x="3004" y="9987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020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20720" y="156532"/>
              <a:ext cx="119818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5339"/>
                  </a:lnTo>
                  <a:lnTo>
                    <a:pt x="2160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82268" y="6339"/>
              <a:ext cx="116893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0" y="21600"/>
                  </a:moveTo>
                  <a:cubicBezTo>
                    <a:pt x="21600" y="16828"/>
                    <a:pt x="21600" y="16828"/>
                    <a:pt x="21600" y="168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34"/>
                    <a:pt x="0" y="17334"/>
                    <a:pt x="0" y="17334"/>
                  </a:cubicBezTo>
                  <a:cubicBezTo>
                    <a:pt x="0" y="18581"/>
                    <a:pt x="593" y="20091"/>
                    <a:pt x="2270" y="21600"/>
                  </a:cubicBez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91530" y="-1"/>
              <a:ext cx="236332" cy="20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9" y="21600"/>
                  </a:moveTo>
                  <a:lnTo>
                    <a:pt x="21600" y="14501"/>
                  </a:lnTo>
                  <a:lnTo>
                    <a:pt x="4486" y="2900"/>
                  </a:lnTo>
                  <a:lnTo>
                    <a:pt x="3930" y="2587"/>
                  </a:lnTo>
                  <a:lnTo>
                    <a:pt x="0" y="0"/>
                  </a:lnTo>
                  <a:lnTo>
                    <a:pt x="10669" y="2160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40890" y="6339"/>
              <a:ext cx="116406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75" y="21600"/>
                  </a:moveTo>
                  <a:cubicBezTo>
                    <a:pt x="20474" y="20091"/>
                    <a:pt x="21600" y="18581"/>
                    <a:pt x="21600" y="17072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16828"/>
                    <a:pt x="0" y="16828"/>
                    <a:pt x="0" y="16828"/>
                  </a:cubicBezTo>
                  <a:lnTo>
                    <a:pt x="18775" y="2160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187" y="-1"/>
              <a:ext cx="236820" cy="20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501"/>
                  </a:lnTo>
                  <a:lnTo>
                    <a:pt x="10659" y="21600"/>
                  </a:ln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262" y="230653"/>
              <a:ext cx="224145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0" y="9987"/>
                  </a:moveTo>
                  <a:cubicBezTo>
                    <a:pt x="19533" y="9035"/>
                    <a:pt x="20716" y="7734"/>
                    <a:pt x="21600" y="6445"/>
                  </a:cubicBezTo>
                  <a:cubicBezTo>
                    <a:pt x="11541" y="0"/>
                    <a:pt x="11541" y="0"/>
                    <a:pt x="11541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8350" y="9987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156532"/>
              <a:ext cx="116892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339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533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1449" y="337934"/>
              <a:ext cx="236333" cy="11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40" y="0"/>
                    <a:pt x="17953" y="1145"/>
                    <a:pt x="16559" y="28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449" y="467158"/>
              <a:ext cx="236333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831" y="16813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82268" y="337934"/>
              <a:ext cx="236820" cy="11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1" y="17059"/>
                  </a:moveTo>
                  <a:cubicBezTo>
                    <a:pt x="16826" y="16507"/>
                    <a:pt x="16826" y="16507"/>
                    <a:pt x="16826" y="16507"/>
                  </a:cubicBezTo>
                  <a:cubicBezTo>
                    <a:pt x="5057" y="2864"/>
                    <a:pt x="5057" y="2864"/>
                    <a:pt x="5057" y="2864"/>
                  </a:cubicBezTo>
                  <a:cubicBezTo>
                    <a:pt x="3654" y="1145"/>
                    <a:pt x="1968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7391" y="1705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82268" y="467158"/>
              <a:ext cx="233408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4572000" y="-1"/>
            <a:ext cx="4572001" cy="6858001"/>
            <a:chOff x="0" y="0"/>
            <a:chExt cx="4572000" cy="6858000"/>
          </a:xfrm>
        </p:grpSpPr>
        <p:sp>
          <p:nvSpPr>
            <p:cNvPr id="40" name="Shape 40"/>
            <p:cNvSpPr/>
            <p:nvPr/>
          </p:nvSpPr>
          <p:spPr>
            <a:xfrm>
              <a:off x="195562" y="-1"/>
              <a:ext cx="4234212" cy="549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10" y="0"/>
                  </a:moveTo>
                  <a:cubicBezTo>
                    <a:pt x="11110" y="0"/>
                    <a:pt x="11110" y="0"/>
                    <a:pt x="1111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7897" y="10326"/>
                    <a:pt x="18426" y="9977"/>
                    <a:pt x="18426" y="9977"/>
                  </a:cubicBezTo>
                  <a:cubicBezTo>
                    <a:pt x="19620" y="8992"/>
                    <a:pt x="20678" y="7657"/>
                    <a:pt x="21600" y="6111"/>
                  </a:cubicBezTo>
                  <a:cubicBezTo>
                    <a:pt x="12244" y="100"/>
                    <a:pt x="11941" y="0"/>
                    <a:pt x="11941" y="0"/>
                  </a:cubicBezTo>
                  <a:cubicBezTo>
                    <a:pt x="11110" y="0"/>
                    <a:pt x="11110" y="0"/>
                    <a:pt x="11110" y="0"/>
                  </a:cubicBezTo>
                </a:path>
              </a:pathLst>
            </a:custGeom>
            <a:solidFill>
              <a:srgbClr val="23BD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-1"/>
              <a:ext cx="2121551" cy="534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23717" y="2755900"/>
              <a:ext cx="4148283" cy="328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58" y="2460"/>
                  </a:moveTo>
                  <a:cubicBezTo>
                    <a:pt x="0" y="20933"/>
                    <a:pt x="0" y="21600"/>
                    <a:pt x="0" y="21600"/>
                  </a:cubicBezTo>
                  <a:cubicBezTo>
                    <a:pt x="16169" y="21600"/>
                    <a:pt x="20458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073" y="459"/>
                    <a:pt x="18684" y="1293"/>
                    <a:pt x="17558" y="2460"/>
                  </a:cubicBezTo>
                  <a:close/>
                </a:path>
              </a:pathLst>
            </a:custGeom>
            <a:solidFill>
              <a:srgbClr val="0D87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3410480" y="-1"/>
              <a:ext cx="1161521" cy="96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6806" y="16855"/>
                    <a:pt x="20718" y="2075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DCF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14828" y="6375400"/>
              <a:ext cx="4157172" cy="48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033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B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60000">
                <a:srgbClr val="FAFAFA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2920010" y="4366541"/>
            <a:ext cx="5981696" cy="236083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 b="1"/>
            </a:lvl1pPr>
            <a:lvl2pPr marL="457200" indent="-223838">
              <a:buClrTx/>
              <a:buFontTx/>
              <a:defRPr sz="1800" b="1"/>
            </a:lvl2pPr>
            <a:lvl3pPr marL="713184" indent="-203596">
              <a:buClrTx/>
              <a:buFontTx/>
              <a:defRPr sz="1800" b="1"/>
            </a:lvl3pPr>
            <a:lvl4pPr marL="1030287" indent="-285750">
              <a:buClrTx/>
              <a:buFontTx/>
              <a:defRPr sz="1800" b="1"/>
            </a:lvl4pPr>
            <a:lvl5pPr marL="1238250" indent="-271462">
              <a:buClrTx/>
              <a:buFontTx/>
              <a:defRPr sz="1800" b="1"/>
            </a:lvl5pPr>
          </a:lstStyle>
          <a:p>
            <a:pPr lvl="0">
              <a:defRPr b="0"/>
            </a:pPr>
            <a:r>
              <a:rPr b="1"/>
              <a:t>Body Level One</a:t>
            </a:r>
          </a:p>
          <a:p>
            <a:pPr lvl="1">
              <a:defRPr b="0"/>
            </a:pPr>
            <a:r>
              <a:rPr b="1"/>
              <a:t>Body Level Two</a:t>
            </a:r>
          </a:p>
          <a:p>
            <a:pPr lvl="2">
              <a:defRPr b="0"/>
            </a:pPr>
            <a:r>
              <a:rPr b="1"/>
              <a:t>Body Level Three</a:t>
            </a:r>
          </a:p>
          <a:p>
            <a:pPr lvl="3">
              <a:defRPr b="0"/>
            </a:pPr>
            <a:r>
              <a:rPr b="1"/>
              <a:t>Body Level Four</a:t>
            </a:r>
          </a:p>
          <a:p>
            <a:pPr lvl="4">
              <a:defRPr b="0"/>
            </a:pPr>
            <a:r>
              <a:rPr b="1"/>
              <a:t>Body Level Five</a:t>
            </a:r>
          </a:p>
        </p:txBody>
      </p:sp>
      <p:grpSp>
        <p:nvGrpSpPr>
          <p:cNvPr id="123" name="Group 123"/>
          <p:cNvGrpSpPr/>
          <p:nvPr/>
        </p:nvGrpSpPr>
        <p:grpSpPr>
          <a:xfrm>
            <a:off x="3" y="1"/>
            <a:ext cx="3200172" cy="5223601"/>
            <a:chOff x="1" y="0"/>
            <a:chExt cx="3200170" cy="5223599"/>
          </a:xfrm>
        </p:grpSpPr>
        <p:sp>
          <p:nvSpPr>
            <p:cNvPr id="119" name="Shape 119"/>
            <p:cNvSpPr/>
            <p:nvPr/>
          </p:nvSpPr>
          <p:spPr>
            <a:xfrm>
              <a:off x="2239778" y="0"/>
              <a:ext cx="960395" cy="218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" y="3106603"/>
              <a:ext cx="2779145" cy="211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" y="717214"/>
              <a:ext cx="2805272" cy="21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5251" y="15219"/>
                  </a:lnTo>
                  <a:lnTo>
                    <a:pt x="14051" y="13992"/>
                  </a:ln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solidFill>
              <a:srgbClr val="055A7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" y="0"/>
              <a:ext cx="2999205" cy="2304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0"/>
                  </a:moveTo>
                  <a:lnTo>
                    <a:pt x="21600" y="21600"/>
                  </a:lnTo>
                  <a:lnTo>
                    <a:pt x="14306" y="0"/>
                  </a:lnTo>
                  <a:lnTo>
                    <a:pt x="0" y="0"/>
                  </a:lnTo>
                  <a:lnTo>
                    <a:pt x="0" y="320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24" name="Shape 124"/>
          <p:cNvSpPr/>
          <p:nvPr/>
        </p:nvSpPr>
        <p:spPr>
          <a:xfrm>
            <a:off x="2888008" y="2245013"/>
            <a:ext cx="5789232" cy="94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 b="1"/>
            </a:lvl1pPr>
          </a:lstStyle>
          <a:p>
            <a:pPr lvl="0">
              <a:defRPr sz="1800" b="0"/>
            </a:pPr>
            <a:r>
              <a:rPr sz="6000" b="1"/>
              <a:t>Thank you</a:t>
            </a:r>
          </a:p>
        </p:txBody>
      </p:sp>
      <p:sp>
        <p:nvSpPr>
          <p:cNvPr id="125" name="Shape 125"/>
          <p:cNvSpPr/>
          <p:nvPr/>
        </p:nvSpPr>
        <p:spPr>
          <a:xfrm>
            <a:off x="2914099" y="3315794"/>
            <a:ext cx="1754594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pPr lvl="0">
              <a:defRPr sz="1800"/>
            </a:pPr>
            <a:r>
              <a:rPr sz="2100"/>
              <a:t>Follow us on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4603224" y="3353522"/>
            <a:ext cx="638733" cy="272794"/>
            <a:chOff x="0" y="0"/>
            <a:chExt cx="638731" cy="272793"/>
          </a:xfrm>
        </p:grpSpPr>
        <p:sp>
          <p:nvSpPr>
            <p:cNvPr id="126" name="Shape 126"/>
            <p:cNvSpPr/>
            <p:nvPr/>
          </p:nvSpPr>
          <p:spPr>
            <a:xfrm>
              <a:off x="304506" y="-1"/>
              <a:ext cx="334226" cy="27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635"/>
                  </a:moveTo>
                  <a:cubicBezTo>
                    <a:pt x="20849" y="3033"/>
                    <a:pt x="19990" y="3292"/>
                    <a:pt x="19020" y="3426"/>
                  </a:cubicBezTo>
                  <a:cubicBezTo>
                    <a:pt x="19990" y="2765"/>
                    <a:pt x="20740" y="1711"/>
                    <a:pt x="21064" y="398"/>
                  </a:cubicBezTo>
                  <a:cubicBezTo>
                    <a:pt x="20099" y="1054"/>
                    <a:pt x="19239" y="1581"/>
                    <a:pt x="18160" y="1845"/>
                  </a:cubicBezTo>
                  <a:cubicBezTo>
                    <a:pt x="17414" y="657"/>
                    <a:pt x="16229" y="0"/>
                    <a:pt x="14939" y="0"/>
                  </a:cubicBezTo>
                  <a:cubicBezTo>
                    <a:pt x="12465" y="0"/>
                    <a:pt x="10534" y="2506"/>
                    <a:pt x="10534" y="5529"/>
                  </a:cubicBezTo>
                  <a:cubicBezTo>
                    <a:pt x="10534" y="5927"/>
                    <a:pt x="10534" y="6325"/>
                    <a:pt x="10640" y="6722"/>
                  </a:cubicBezTo>
                  <a:cubicBezTo>
                    <a:pt x="6985" y="6454"/>
                    <a:pt x="3764" y="4346"/>
                    <a:pt x="1509" y="1054"/>
                  </a:cubicBezTo>
                  <a:cubicBezTo>
                    <a:pt x="1184" y="1845"/>
                    <a:pt x="860" y="2765"/>
                    <a:pt x="860" y="3819"/>
                  </a:cubicBezTo>
                  <a:cubicBezTo>
                    <a:pt x="860" y="5668"/>
                    <a:pt x="1720" y="7379"/>
                    <a:pt x="2904" y="8303"/>
                  </a:cubicBezTo>
                  <a:cubicBezTo>
                    <a:pt x="2150" y="8303"/>
                    <a:pt x="1509" y="8035"/>
                    <a:pt x="860" y="7638"/>
                  </a:cubicBezTo>
                  <a:cubicBezTo>
                    <a:pt x="860" y="10273"/>
                    <a:pt x="2369" y="12515"/>
                    <a:pt x="4405" y="13042"/>
                  </a:cubicBezTo>
                  <a:cubicBezTo>
                    <a:pt x="4085" y="13176"/>
                    <a:pt x="3655" y="13176"/>
                    <a:pt x="3334" y="13176"/>
                  </a:cubicBezTo>
                  <a:cubicBezTo>
                    <a:pt x="3010" y="13176"/>
                    <a:pt x="2685" y="13176"/>
                    <a:pt x="2474" y="13042"/>
                  </a:cubicBezTo>
                  <a:cubicBezTo>
                    <a:pt x="3010" y="15280"/>
                    <a:pt x="4624" y="16861"/>
                    <a:pt x="6555" y="16861"/>
                  </a:cubicBezTo>
                  <a:cubicBezTo>
                    <a:pt x="5054" y="18313"/>
                    <a:pt x="3115" y="19233"/>
                    <a:pt x="1079" y="19233"/>
                  </a:cubicBezTo>
                  <a:cubicBezTo>
                    <a:pt x="754" y="19233"/>
                    <a:pt x="324" y="19233"/>
                    <a:pt x="0" y="19099"/>
                  </a:cubicBezTo>
                  <a:cubicBezTo>
                    <a:pt x="1939" y="20675"/>
                    <a:pt x="4300" y="21600"/>
                    <a:pt x="6774" y="21600"/>
                  </a:cubicBezTo>
                  <a:cubicBezTo>
                    <a:pt x="14939" y="21600"/>
                    <a:pt x="19450" y="13306"/>
                    <a:pt x="19450" y="6057"/>
                  </a:cubicBezTo>
                  <a:cubicBezTo>
                    <a:pt x="19450" y="5927"/>
                    <a:pt x="19345" y="5668"/>
                    <a:pt x="19345" y="5400"/>
                  </a:cubicBezTo>
                  <a:cubicBezTo>
                    <a:pt x="20205" y="4614"/>
                    <a:pt x="21064" y="3689"/>
                    <a:pt x="21600" y="2635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5493"/>
              <a:ext cx="123753" cy="26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00" y="21600"/>
                  </a:moveTo>
                  <a:cubicBezTo>
                    <a:pt x="4837" y="21600"/>
                    <a:pt x="4837" y="21600"/>
                    <a:pt x="4837" y="21600"/>
                  </a:cubicBezTo>
                  <a:cubicBezTo>
                    <a:pt x="4837" y="10800"/>
                    <a:pt x="4837" y="10800"/>
                    <a:pt x="4837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6981"/>
                    <a:pt x="0" y="6981"/>
                    <a:pt x="0" y="6981"/>
                  </a:cubicBezTo>
                  <a:cubicBezTo>
                    <a:pt x="4837" y="6981"/>
                    <a:pt x="4837" y="6981"/>
                    <a:pt x="4837" y="6981"/>
                  </a:cubicBezTo>
                  <a:cubicBezTo>
                    <a:pt x="4837" y="4873"/>
                    <a:pt x="4837" y="4873"/>
                    <a:pt x="4837" y="4873"/>
                  </a:cubicBezTo>
                  <a:cubicBezTo>
                    <a:pt x="4837" y="1711"/>
                    <a:pt x="7399" y="0"/>
                    <a:pt x="15058" y="0"/>
                  </a:cubicBezTo>
                  <a:cubicBezTo>
                    <a:pt x="21321" y="0"/>
                    <a:pt x="21321" y="0"/>
                    <a:pt x="21321" y="0"/>
                  </a:cubicBezTo>
                  <a:cubicBezTo>
                    <a:pt x="21321" y="3819"/>
                    <a:pt x="21321" y="3819"/>
                    <a:pt x="21321" y="3819"/>
                  </a:cubicBezTo>
                  <a:cubicBezTo>
                    <a:pt x="17621" y="3819"/>
                    <a:pt x="17621" y="3819"/>
                    <a:pt x="17621" y="3819"/>
                  </a:cubicBezTo>
                  <a:cubicBezTo>
                    <a:pt x="14500" y="3819"/>
                    <a:pt x="14500" y="4216"/>
                    <a:pt x="14500" y="5271"/>
                  </a:cubicBezTo>
                  <a:cubicBezTo>
                    <a:pt x="14500" y="6981"/>
                    <a:pt x="14500" y="6981"/>
                    <a:pt x="14500" y="6981"/>
                  </a:cubicBezTo>
                  <a:cubicBezTo>
                    <a:pt x="21600" y="6981"/>
                    <a:pt x="21600" y="6981"/>
                    <a:pt x="21600" y="6981"/>
                  </a:cubicBezTo>
                  <a:cubicBezTo>
                    <a:pt x="20742" y="10800"/>
                    <a:pt x="20742" y="10800"/>
                    <a:pt x="20742" y="10800"/>
                  </a:cubicBezTo>
                  <a:cubicBezTo>
                    <a:pt x="14500" y="10800"/>
                    <a:pt x="14500" y="10800"/>
                    <a:pt x="14500" y="10800"/>
                  </a:cubicBezTo>
                  <a:lnTo>
                    <a:pt x="14500" y="21600"/>
                  </a:ln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solidFill>
            <a:srgbClr val="0058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2" y="0"/>
            <a:ext cx="9143398" cy="6858000"/>
          </a:xfrm>
          <a:prstGeom prst="rect">
            <a:avLst/>
          </a:prstGeom>
          <a:gradFill>
            <a:gsLst>
              <a:gs pos="14000">
                <a:srgbClr val="005872"/>
              </a:gs>
              <a:gs pos="100000">
                <a:srgbClr val="008576">
                  <a:alpha val="80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" name="Group 52"/>
          <p:cNvGrpSpPr/>
          <p:nvPr/>
        </p:nvGrpSpPr>
        <p:grpSpPr>
          <a:xfrm>
            <a:off x="4596350" y="342"/>
            <a:ext cx="4546756" cy="6857674"/>
            <a:chOff x="0" y="0"/>
            <a:chExt cx="4546755" cy="6857673"/>
          </a:xfrm>
        </p:grpSpPr>
        <p:sp>
          <p:nvSpPr>
            <p:cNvPr id="49" name="Shape 49"/>
            <p:cNvSpPr/>
            <p:nvPr/>
          </p:nvSpPr>
          <p:spPr>
            <a:xfrm>
              <a:off x="2323617" y="0"/>
              <a:ext cx="2221854" cy="381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55" y="0"/>
                  </a:moveTo>
                  <a:lnTo>
                    <a:pt x="0" y="13414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1955" y="0"/>
                  </a:lnTo>
                </a:path>
              </a:pathLst>
            </a:custGeom>
            <a:solidFill>
              <a:srgbClr val="BABC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5721" y="4299388"/>
              <a:ext cx="3961035" cy="2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2616205"/>
              <a:ext cx="4428584" cy="424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6" y="21600"/>
                  </a:moveTo>
                  <a:lnTo>
                    <a:pt x="21600" y="7313"/>
                  </a:lnTo>
                  <a:lnTo>
                    <a:pt x="10717" y="0"/>
                  </a:lnTo>
                  <a:lnTo>
                    <a:pt x="0" y="21600"/>
                  </a:lnTo>
                  <a:lnTo>
                    <a:pt x="456" y="21600"/>
                  </a:lnTo>
                </a:path>
              </a:pathLst>
            </a:custGeom>
            <a:solidFill>
              <a:srgbClr val="00C0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53" name="Shape 53"/>
          <p:cNvSpPr/>
          <p:nvPr/>
        </p:nvSpPr>
        <p:spPr>
          <a:xfrm>
            <a:off x="-3" y="1371600"/>
            <a:ext cx="4995337" cy="2185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077186" y="1711435"/>
            <a:ext cx="3918127" cy="105556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3200" b="1"/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077011" y="2767003"/>
            <a:ext cx="3918322" cy="208383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457200" indent="-223838">
              <a:buClrTx/>
              <a:buFontTx/>
              <a:defRPr sz="1800"/>
            </a:lvl2pPr>
            <a:lvl3pPr marL="713184" indent="-203596">
              <a:buClrTx/>
              <a:buFontTx/>
              <a:defRPr sz="1800"/>
            </a:lvl3pPr>
            <a:lvl4pPr marL="1030287" indent="-285750">
              <a:buClrTx/>
              <a:buFontTx/>
              <a:defRPr sz="1800"/>
            </a:lvl4pPr>
            <a:lvl5pPr marL="1238250" indent="-271462">
              <a:buClrTx/>
              <a:buFontTx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457199" y="1828799"/>
            <a:ext cx="540539" cy="605539"/>
            <a:chOff x="0" y="0"/>
            <a:chExt cx="540537" cy="605537"/>
          </a:xfrm>
        </p:grpSpPr>
        <p:sp>
          <p:nvSpPr>
            <p:cNvPr id="56" name="Shape 56"/>
            <p:cNvSpPr/>
            <p:nvPr/>
          </p:nvSpPr>
          <p:spPr>
            <a:xfrm>
              <a:off x="307131" y="230653"/>
              <a:ext cx="221219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00" y="0"/>
                  </a:moveTo>
                  <a:cubicBezTo>
                    <a:pt x="0" y="6445"/>
                    <a:pt x="0" y="6445"/>
                    <a:pt x="0" y="6445"/>
                  </a:cubicBezTo>
                  <a:cubicBezTo>
                    <a:pt x="897" y="7734"/>
                    <a:pt x="2096" y="9035"/>
                    <a:pt x="3004" y="9987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020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20721" y="156532"/>
              <a:ext cx="119817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5339"/>
                  </a:lnTo>
                  <a:lnTo>
                    <a:pt x="2160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82267" y="6339"/>
              <a:ext cx="116893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0" y="21600"/>
                  </a:moveTo>
                  <a:cubicBezTo>
                    <a:pt x="21600" y="16828"/>
                    <a:pt x="21600" y="16828"/>
                    <a:pt x="21600" y="168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334"/>
                    <a:pt x="0" y="17334"/>
                    <a:pt x="0" y="17334"/>
                  </a:cubicBezTo>
                  <a:cubicBezTo>
                    <a:pt x="0" y="18581"/>
                    <a:pt x="593" y="20091"/>
                    <a:pt x="2270" y="21600"/>
                  </a:cubicBez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91530" y="-1"/>
              <a:ext cx="236333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9" y="21600"/>
                  </a:moveTo>
                  <a:lnTo>
                    <a:pt x="21600" y="14501"/>
                  </a:lnTo>
                  <a:lnTo>
                    <a:pt x="4486" y="2900"/>
                  </a:lnTo>
                  <a:lnTo>
                    <a:pt x="3930" y="2587"/>
                  </a:lnTo>
                  <a:lnTo>
                    <a:pt x="0" y="0"/>
                  </a:lnTo>
                  <a:lnTo>
                    <a:pt x="10669" y="2160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0890" y="6339"/>
              <a:ext cx="116405" cy="26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75" y="21600"/>
                  </a:moveTo>
                  <a:cubicBezTo>
                    <a:pt x="20474" y="20091"/>
                    <a:pt x="21600" y="18581"/>
                    <a:pt x="21600" y="17072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16828"/>
                    <a:pt x="0" y="16828"/>
                    <a:pt x="0" y="16828"/>
                  </a:cubicBezTo>
                  <a:lnTo>
                    <a:pt x="18775" y="2160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2186" y="-1"/>
              <a:ext cx="236821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501"/>
                  </a:lnTo>
                  <a:lnTo>
                    <a:pt x="10659" y="21600"/>
                  </a:ln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263" y="230653"/>
              <a:ext cx="224144" cy="20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50" y="9987"/>
                  </a:moveTo>
                  <a:cubicBezTo>
                    <a:pt x="19533" y="9035"/>
                    <a:pt x="20716" y="7734"/>
                    <a:pt x="21600" y="6445"/>
                  </a:cubicBezTo>
                  <a:cubicBezTo>
                    <a:pt x="11541" y="0"/>
                    <a:pt x="11541" y="0"/>
                    <a:pt x="11541" y="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18350" y="9987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56532"/>
              <a:ext cx="116893" cy="27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339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533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1449" y="337933"/>
              <a:ext cx="236333" cy="11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640" y="0"/>
                    <a:pt x="17953" y="1145"/>
                    <a:pt x="16559" y="28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1449" y="467158"/>
              <a:ext cx="236333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831" y="16813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82267" y="337933"/>
              <a:ext cx="236821" cy="11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1" y="17059"/>
                  </a:moveTo>
                  <a:cubicBezTo>
                    <a:pt x="16826" y="16507"/>
                    <a:pt x="16826" y="16507"/>
                    <a:pt x="16826" y="16507"/>
                  </a:cubicBezTo>
                  <a:cubicBezTo>
                    <a:pt x="5057" y="2864"/>
                    <a:pt x="5057" y="2864"/>
                    <a:pt x="5057" y="2864"/>
                  </a:cubicBezTo>
                  <a:cubicBezTo>
                    <a:pt x="3654" y="1145"/>
                    <a:pt x="1968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17391" y="17059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82267" y="467158"/>
              <a:ext cx="233409" cy="13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EEECE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EEECE1"/>
                </a:solidFill>
              </a:rPr>
              <a:t> ‹#›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60000">
                <a:srgbClr val="FAFAFA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2899393" y="3199097"/>
            <a:ext cx="5901427" cy="2176166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rgbClr val="807F83"/>
              </a:buClr>
              <a:buSzPct val="90000"/>
              <a:buFontTx/>
              <a:buAutoNum type="arabicPeriod"/>
              <a:defRPr sz="2400">
                <a:solidFill>
                  <a:srgbClr val="807F83"/>
                </a:solidFill>
              </a:defRPr>
            </a:lvl1pPr>
            <a:lvl2pPr marL="531812" indent="-298450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2pPr>
            <a:lvl3pPr marL="781050" indent="-271462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3pPr>
            <a:lvl4pPr marL="1125537" indent="-381000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4pPr>
            <a:lvl5pPr marL="1328737" indent="-361950">
              <a:buClr>
                <a:srgbClr val="807F83"/>
              </a:buClr>
              <a:buFontTx/>
              <a:defRPr sz="2400">
                <a:solidFill>
                  <a:srgbClr val="807F83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2899393" y="443965"/>
            <a:ext cx="5901427" cy="2333132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3" y="2"/>
            <a:ext cx="2476942" cy="4832911"/>
            <a:chOff x="1" y="1"/>
            <a:chExt cx="2476940" cy="4832910"/>
          </a:xfrm>
        </p:grpSpPr>
        <p:sp>
          <p:nvSpPr>
            <p:cNvPr id="74" name="Shape 74"/>
            <p:cNvSpPr/>
            <p:nvPr/>
          </p:nvSpPr>
          <p:spPr>
            <a:xfrm>
              <a:off x="982036" y="1"/>
              <a:ext cx="1494907" cy="2572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26" y="0"/>
                  </a:moveTo>
                  <a:lnTo>
                    <a:pt x="0" y="11475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8126" y="0"/>
                  </a:lnTo>
                </a:path>
              </a:pathLst>
            </a:custGeom>
            <a:solidFill>
              <a:srgbClr val="004E7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" y="1"/>
              <a:ext cx="1374174" cy="125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9678"/>
                  </a:lnTo>
                  <a:lnTo>
                    <a:pt x="13543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" y="1717578"/>
              <a:ext cx="2328182" cy="31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8431"/>
                  </a:lnTo>
                  <a:lnTo>
                    <a:pt x="7795" y="0"/>
                  </a:lnTo>
                  <a:lnTo>
                    <a:pt x="0" y="14284"/>
                  </a:lnTo>
                  <a:lnTo>
                    <a:pt x="0" y="21600"/>
                  </a:lnTo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" y="1034503"/>
              <a:ext cx="712297" cy="231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5421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9" name="Shape 79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98989"/>
                </a:solidFill>
              </a:rPr>
              <a:t> ‹#›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solidFill>
            <a:srgbClr val="0058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gradFill>
            <a:gsLst>
              <a:gs pos="14000">
                <a:srgbClr val="005872"/>
              </a:gs>
              <a:gs pos="100000">
                <a:srgbClr val="008576">
                  <a:alpha val="80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3556460" y="2196274"/>
            <a:ext cx="5195428" cy="221309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defRPr sz="2400" b="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3556458" y="4859309"/>
            <a:ext cx="5195428" cy="199869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>
                <a:solidFill>
                  <a:srgbClr val="00C0C2"/>
                </a:solidFill>
              </a:defRPr>
            </a:lvl1pPr>
            <a:lvl2pPr marL="457200" indent="-223838">
              <a:buClrTx/>
              <a:buFontTx/>
              <a:defRPr sz="1800">
                <a:solidFill>
                  <a:srgbClr val="00C0C2"/>
                </a:solidFill>
              </a:defRPr>
            </a:lvl2pPr>
            <a:lvl3pPr marL="713184" indent="-203596">
              <a:buClrTx/>
              <a:buFontTx/>
              <a:defRPr sz="1800">
                <a:solidFill>
                  <a:srgbClr val="00C0C2"/>
                </a:solidFill>
              </a:defRPr>
            </a:lvl3pPr>
            <a:lvl4pPr marL="1030287" indent="-285750">
              <a:buClrTx/>
              <a:buFontTx/>
              <a:defRPr sz="1800">
                <a:solidFill>
                  <a:srgbClr val="00C0C2"/>
                </a:solidFill>
              </a:defRPr>
            </a:lvl4pPr>
            <a:lvl5pPr marL="1238250" indent="-271462">
              <a:buClrTx/>
              <a:buFontTx/>
              <a:defRPr sz="1800">
                <a:solidFill>
                  <a:srgbClr val="00C0C2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C0C2"/>
                </a:solidFill>
              </a:rPr>
              <a:t>Body Level Five</a:t>
            </a:r>
          </a:p>
        </p:txBody>
      </p:sp>
      <p:sp>
        <p:nvSpPr>
          <p:cNvPr id="85" name="Shape 85"/>
          <p:cNvSpPr/>
          <p:nvPr/>
        </p:nvSpPr>
        <p:spPr>
          <a:xfrm flipH="1">
            <a:off x="3293820" y="2149233"/>
            <a:ext cx="1" cy="3043710"/>
          </a:xfrm>
          <a:prstGeom prst="line">
            <a:avLst/>
          </a:prstGeom>
          <a:ln w="12700">
            <a:solidFill>
              <a:srgbClr val="BABCB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88" name="Group 88"/>
          <p:cNvGrpSpPr/>
          <p:nvPr/>
        </p:nvGrpSpPr>
        <p:grpSpPr>
          <a:xfrm>
            <a:off x="1364856" y="2260600"/>
            <a:ext cx="1643703" cy="1465660"/>
            <a:chOff x="0" y="0"/>
            <a:chExt cx="1643702" cy="1465659"/>
          </a:xfrm>
        </p:grpSpPr>
        <p:sp>
          <p:nvSpPr>
            <p:cNvPr id="86" name="Shape 86"/>
            <p:cNvSpPr/>
            <p:nvPr/>
          </p:nvSpPr>
          <p:spPr>
            <a:xfrm>
              <a:off x="-1" y="0"/>
              <a:ext cx="732235" cy="146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0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4436"/>
                    <a:pt x="0" y="14436"/>
                    <a:pt x="0" y="14436"/>
                  </a:cubicBezTo>
                  <a:cubicBezTo>
                    <a:pt x="0" y="11564"/>
                    <a:pt x="509" y="9273"/>
                    <a:pt x="1527" y="7600"/>
                  </a:cubicBezTo>
                  <a:cubicBezTo>
                    <a:pt x="2545" y="5927"/>
                    <a:pt x="4436" y="4436"/>
                    <a:pt x="7200" y="3127"/>
                  </a:cubicBezTo>
                  <a:cubicBezTo>
                    <a:pt x="9891" y="1782"/>
                    <a:pt x="13455" y="764"/>
                    <a:pt x="17673" y="0"/>
                  </a:cubicBezTo>
                  <a:cubicBezTo>
                    <a:pt x="21600" y="4109"/>
                    <a:pt x="21600" y="4109"/>
                    <a:pt x="21600" y="4109"/>
                  </a:cubicBezTo>
                  <a:cubicBezTo>
                    <a:pt x="17600" y="4764"/>
                    <a:pt x="14764" y="5709"/>
                    <a:pt x="13018" y="6873"/>
                  </a:cubicBezTo>
                  <a:cubicBezTo>
                    <a:pt x="11345" y="8073"/>
                    <a:pt x="10400" y="9636"/>
                    <a:pt x="10327" y="11600"/>
                  </a:cubicBezTo>
                  <a:cubicBezTo>
                    <a:pt x="20000" y="11600"/>
                    <a:pt x="20000" y="11600"/>
                    <a:pt x="20000" y="11600"/>
                  </a:cubicBezTo>
                  <a:lnTo>
                    <a:pt x="20000" y="21600"/>
                  </a:lnTo>
                  <a:close/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11468" y="0"/>
              <a:ext cx="732235" cy="146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27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14436"/>
                    <a:pt x="0" y="14436"/>
                    <a:pt x="0" y="14436"/>
                  </a:cubicBezTo>
                  <a:cubicBezTo>
                    <a:pt x="0" y="11527"/>
                    <a:pt x="509" y="9236"/>
                    <a:pt x="1527" y="7600"/>
                  </a:cubicBezTo>
                  <a:cubicBezTo>
                    <a:pt x="2545" y="5927"/>
                    <a:pt x="4436" y="4436"/>
                    <a:pt x="7200" y="3127"/>
                  </a:cubicBezTo>
                  <a:cubicBezTo>
                    <a:pt x="9964" y="1782"/>
                    <a:pt x="13455" y="764"/>
                    <a:pt x="17673" y="0"/>
                  </a:cubicBezTo>
                  <a:cubicBezTo>
                    <a:pt x="21600" y="4109"/>
                    <a:pt x="21600" y="4109"/>
                    <a:pt x="21600" y="4109"/>
                  </a:cubicBezTo>
                  <a:cubicBezTo>
                    <a:pt x="17600" y="4764"/>
                    <a:pt x="14764" y="5709"/>
                    <a:pt x="13018" y="6873"/>
                  </a:cubicBezTo>
                  <a:cubicBezTo>
                    <a:pt x="11273" y="8073"/>
                    <a:pt x="10400" y="9636"/>
                    <a:pt x="10327" y="11600"/>
                  </a:cubicBezTo>
                  <a:cubicBezTo>
                    <a:pt x="19927" y="11600"/>
                    <a:pt x="19927" y="11600"/>
                    <a:pt x="19927" y="11600"/>
                  </a:cubicBezTo>
                  <a:lnTo>
                    <a:pt x="19927" y="21600"/>
                  </a:lnTo>
                  <a:close/>
                </a:path>
              </a:pathLst>
            </a:custGeom>
            <a:solidFill>
              <a:srgbClr val="00857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89" name="Shape 89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EEECE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EEECE1"/>
                </a:solidFill>
              </a:rPr>
              <a:t> ‹#›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2333132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grpSp>
        <p:nvGrpSpPr>
          <p:cNvPr id="100" name="Group 100"/>
          <p:cNvGrpSpPr/>
          <p:nvPr/>
        </p:nvGrpSpPr>
        <p:grpSpPr>
          <a:xfrm>
            <a:off x="370059" y="3602432"/>
            <a:ext cx="8430762" cy="1"/>
            <a:chOff x="0" y="0"/>
            <a:chExt cx="8430761" cy="0"/>
          </a:xfrm>
        </p:grpSpPr>
        <p:sp>
          <p:nvSpPr>
            <p:cNvPr id="97" name="Shape 97"/>
            <p:cNvSpPr/>
            <p:nvPr/>
          </p:nvSpPr>
          <p:spPr>
            <a:xfrm flipH="1" flipV="1">
              <a:off x="0" y="-1"/>
              <a:ext cx="2479941" cy="2"/>
            </a:xfrm>
            <a:prstGeom prst="line">
              <a:avLst/>
            </a:prstGeom>
            <a:noFill/>
            <a:ln w="12700" cap="flat">
              <a:solidFill>
                <a:srgbClr val="BABCB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 flipV="1">
              <a:off x="2975410" y="-1"/>
              <a:ext cx="2479941" cy="2"/>
            </a:xfrm>
            <a:prstGeom prst="line">
              <a:avLst/>
            </a:prstGeom>
            <a:noFill/>
            <a:ln w="12700" cap="flat">
              <a:solidFill>
                <a:srgbClr val="BABCB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 flipV="1">
              <a:off x="5950821" y="-1"/>
              <a:ext cx="2479941" cy="2"/>
            </a:xfrm>
            <a:prstGeom prst="line">
              <a:avLst/>
            </a:prstGeom>
            <a:noFill/>
            <a:ln w="12700" cap="flat">
              <a:solidFill>
                <a:srgbClr val="BABCB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384047" y="3762419"/>
            <a:ext cx="2480111" cy="214213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1pPr>
            <a:lvl2pPr marL="0" indent="609467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2pPr>
            <a:lvl3pPr marL="781050" indent="-271462">
              <a:buClrTx/>
              <a:buFontTx/>
              <a:defRPr sz="2400" b="1">
                <a:solidFill>
                  <a:srgbClr val="005872"/>
                </a:solidFill>
              </a:defRPr>
            </a:lvl3pPr>
            <a:lvl4pPr marL="1125537" indent="-381000">
              <a:buClrTx/>
              <a:buFontTx/>
              <a:defRPr sz="2400" b="1">
                <a:solidFill>
                  <a:srgbClr val="005872"/>
                </a:solidFill>
              </a:defRPr>
            </a:lvl4pPr>
            <a:lvl5pPr marL="1328737" indent="-361950">
              <a:buClrTx/>
              <a:buFontTx/>
              <a:defRPr sz="2400" b="1">
                <a:solidFill>
                  <a:srgbClr val="005872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206677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381020" y="2414246"/>
            <a:ext cx="3994819" cy="217616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1pPr>
            <a:lvl2pPr marL="0" indent="609467">
              <a:buClrTx/>
              <a:buSzTx/>
              <a:buFontTx/>
              <a:buNone/>
              <a:defRPr sz="2400" b="1">
                <a:solidFill>
                  <a:srgbClr val="005872"/>
                </a:solidFill>
              </a:defRPr>
            </a:lvl2pPr>
            <a:lvl3pPr marL="781050" indent="-271462">
              <a:buClrTx/>
              <a:buFontTx/>
              <a:defRPr sz="2400" b="1">
                <a:solidFill>
                  <a:srgbClr val="005872"/>
                </a:solidFill>
              </a:defRPr>
            </a:lvl3pPr>
            <a:lvl4pPr marL="1125537" indent="-381000">
              <a:buClrTx/>
              <a:buFontTx/>
              <a:defRPr sz="2400" b="1">
                <a:solidFill>
                  <a:srgbClr val="005872"/>
                </a:solidFill>
              </a:defRPr>
            </a:lvl4pPr>
            <a:lvl5pPr marL="1328737" indent="-361950">
              <a:buClrTx/>
              <a:buFontTx/>
              <a:defRPr sz="2400" b="1">
                <a:solidFill>
                  <a:srgbClr val="005872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58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solidFill>
            <a:srgbClr val="00587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0" y="0"/>
            <a:ext cx="9143398" cy="6858000"/>
          </a:xfrm>
          <a:prstGeom prst="rect">
            <a:avLst/>
          </a:prstGeom>
          <a:gradFill>
            <a:gsLst>
              <a:gs pos="14000">
                <a:srgbClr val="005872"/>
              </a:gs>
              <a:gs pos="100000">
                <a:srgbClr val="008576">
                  <a:alpha val="8000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2976946" y="1600200"/>
            <a:ext cx="5774872" cy="24685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0"/>
              </a:spcBef>
              <a:buClrTx/>
              <a:buSzTx/>
              <a:buFontTx/>
              <a:buNone/>
              <a:defRPr b="1">
                <a:solidFill>
                  <a:srgbClr val="00C0C2"/>
                </a:solidFill>
              </a:defRPr>
            </a:lvl1pPr>
            <a:lvl2pPr marL="0" indent="0">
              <a:spcBef>
                <a:spcPts val="3000"/>
              </a:spcBef>
              <a:buClrTx/>
              <a:buSzTx/>
              <a:buFontTx/>
              <a:buNone/>
              <a:defRPr b="1">
                <a:solidFill>
                  <a:srgbClr val="00C0C2"/>
                </a:solidFill>
              </a:defRPr>
            </a:lvl2pPr>
            <a:lvl3pPr>
              <a:spcBef>
                <a:spcPts val="3000"/>
              </a:spcBef>
              <a:buClrTx/>
              <a:buFontTx/>
              <a:defRPr b="1">
                <a:solidFill>
                  <a:srgbClr val="00C0C2"/>
                </a:solidFill>
              </a:defRPr>
            </a:lvl3pPr>
            <a:lvl4pPr>
              <a:spcBef>
                <a:spcPts val="3000"/>
              </a:spcBef>
              <a:buClrTx/>
              <a:buFontTx/>
              <a:defRPr b="1">
                <a:solidFill>
                  <a:srgbClr val="00C0C2"/>
                </a:solidFill>
              </a:defRPr>
            </a:lvl4pPr>
            <a:lvl5pPr>
              <a:spcBef>
                <a:spcPts val="3000"/>
              </a:spcBef>
              <a:buClrTx/>
              <a:buFontTx/>
              <a:defRPr b="1">
                <a:solidFill>
                  <a:srgbClr val="00C0C2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00C0C2"/>
                </a:solidFill>
              </a:rPr>
              <a:t>Body Level Five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-1" y="11"/>
            <a:ext cx="2572387" cy="6857675"/>
            <a:chOff x="0" y="5"/>
            <a:chExt cx="2572385" cy="6857673"/>
          </a:xfrm>
        </p:grpSpPr>
        <p:sp>
          <p:nvSpPr>
            <p:cNvPr id="109" name="Shape 109"/>
            <p:cNvSpPr/>
            <p:nvPr/>
          </p:nvSpPr>
          <p:spPr>
            <a:xfrm>
              <a:off x="-1" y="1311980"/>
              <a:ext cx="2481012" cy="1897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113" name="Group 113"/>
            <p:cNvGrpSpPr/>
            <p:nvPr/>
          </p:nvGrpSpPr>
          <p:grpSpPr>
            <a:xfrm>
              <a:off x="-1" y="5"/>
              <a:ext cx="2572387" cy="6857675"/>
              <a:chOff x="0" y="2"/>
              <a:chExt cx="2572385" cy="6857673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-1" y="3842326"/>
                <a:ext cx="2572387" cy="3015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069"/>
                    </a:moveTo>
                    <a:lnTo>
                      <a:pt x="0" y="21600"/>
                    </a:lnTo>
                    <a:lnTo>
                      <a:pt x="10505" y="21600"/>
                    </a:lnTo>
                    <a:lnTo>
                      <a:pt x="18176" y="6600"/>
                    </a:lnTo>
                    <a:lnTo>
                      <a:pt x="18531" y="5936"/>
                    </a:lnTo>
                    <a:lnTo>
                      <a:pt x="21600" y="0"/>
                    </a:lnTo>
                    <a:lnTo>
                      <a:pt x="0" y="14069"/>
                    </a:lnTo>
                  </a:path>
                </a:pathLst>
              </a:custGeom>
              <a:solidFill>
                <a:srgbClr val="004E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-1" y="3647906"/>
                <a:ext cx="2488626" cy="1907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-1" y="2"/>
                <a:ext cx="2572387" cy="3023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7509"/>
                    </a:moveTo>
                    <a:lnTo>
                      <a:pt x="21600" y="21600"/>
                    </a:lnTo>
                    <a:lnTo>
                      <a:pt x="10505" y="0"/>
                    </a:lnTo>
                    <a:lnTo>
                      <a:pt x="0" y="0"/>
                    </a:lnTo>
                    <a:lnTo>
                      <a:pt x="0" y="7509"/>
                    </a:lnTo>
                  </a:path>
                </a:pathLst>
              </a:custGeom>
              <a:solidFill>
                <a:srgbClr val="00857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sp>
        <p:nvSpPr>
          <p:cNvPr id="115" name="Shape 115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EEECE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EEECE1"/>
                </a:solidFill>
              </a:rPr>
              <a:t> ‹#›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1479" y="6355079"/>
            <a:ext cx="8321042" cy="1"/>
          </a:xfrm>
          <a:prstGeom prst="line">
            <a:avLst/>
          </a:prstGeom>
          <a:ln w="69850">
            <a:solidFill>
              <a:srgbClr val="006F74">
                <a:alpha val="90000"/>
              </a:srgbClr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39621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98989"/>
                </a:solidFill>
              </a:rPr>
              <a:t>3 November 2014</a:t>
            </a:r>
          </a:p>
        </p:txBody>
      </p:sp>
      <p:sp>
        <p:nvSpPr>
          <p:cNvPr id="4" name="Shape 4"/>
          <p:cNvSpPr/>
          <p:nvPr/>
        </p:nvSpPr>
        <p:spPr>
          <a:xfrm>
            <a:off x="3442189" y="6384478"/>
            <a:ext cx="225962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98989"/>
                </a:solidFill>
              </a:rPr>
              <a:t> AllSeen Alliance</a:t>
            </a:r>
          </a:p>
        </p:txBody>
      </p:sp>
      <p:sp>
        <p:nvSpPr>
          <p:cNvPr id="5" name="Shape 5"/>
          <p:cNvSpPr/>
          <p:nvPr/>
        </p:nvSpPr>
        <p:spPr>
          <a:xfrm>
            <a:off x="6475531" y="6384478"/>
            <a:ext cx="225962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98989"/>
                </a:solidFill>
              </a:rPr>
              <a:t> ‹#›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125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384047" y="1600200"/>
            <a:ext cx="7814918" cy="3314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1pPr>
      <a:lvl2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2pPr>
      <a:lvl3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3pPr>
      <a:lvl4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4pPr>
      <a:lvl5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5pPr>
      <a:lvl6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6pPr>
      <a:lvl7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7pPr>
      <a:lvl8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8pPr>
      <a:lvl9pPr defTabSz="609467">
        <a:lnSpc>
          <a:spcPct val="95000"/>
        </a:lnSpc>
        <a:defRPr sz="3600" b="1">
          <a:solidFill>
            <a:srgbClr val="008576"/>
          </a:solidFill>
          <a:latin typeface="Arial"/>
          <a:ea typeface="Arial"/>
          <a:cs typeface="Arial"/>
          <a:sym typeface="Arial"/>
        </a:defRPr>
      </a:lvl9pPr>
    </p:titleStyle>
    <p:bodyStyle>
      <a:lvl1pPr marL="219407" indent="-219407" defTabSz="609467">
        <a:spcBef>
          <a:spcPts val="1200"/>
        </a:spcBef>
        <a:buClr>
          <a:srgbClr val="00C0C2"/>
        </a:buClr>
        <a:buSzPct val="12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1pPr>
      <a:lvl2pPr marL="482070" indent="-248708" defTabSz="609467">
        <a:spcBef>
          <a:spcPts val="1200"/>
        </a:spcBef>
        <a:buClr>
          <a:srgbClr val="00C0C2"/>
        </a:buClr>
        <a:buSzPct val="100000"/>
        <a:buFont typeface="Arial"/>
        <a:buChar char="–"/>
        <a:defRPr sz="2000">
          <a:latin typeface="Arial"/>
          <a:ea typeface="Arial"/>
          <a:cs typeface="Arial"/>
          <a:sym typeface="Arial"/>
        </a:defRPr>
      </a:lvl2pPr>
      <a:lvl3pPr marL="735806" indent="-226218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3pPr>
      <a:lvl4pPr marL="1062037" indent="-317500" defTabSz="609467">
        <a:spcBef>
          <a:spcPts val="1200"/>
        </a:spcBef>
        <a:buClr>
          <a:srgbClr val="00C0C2"/>
        </a:buClr>
        <a:buSzPct val="100000"/>
        <a:buFont typeface="Arial"/>
        <a:buChar char="–"/>
        <a:defRPr sz="2000">
          <a:latin typeface="Arial"/>
          <a:ea typeface="Arial"/>
          <a:cs typeface="Arial"/>
          <a:sym typeface="Arial"/>
        </a:defRPr>
      </a:lvl4pPr>
      <a:lvl5pPr marL="1268412" indent="-301625" defTabSz="609467">
        <a:spcBef>
          <a:spcPts val="1200"/>
        </a:spcBef>
        <a:buClr>
          <a:srgbClr val="00C0C2"/>
        </a:buClr>
        <a:buSzPct val="100000"/>
        <a:buFont typeface="Arial"/>
        <a:buChar char="»"/>
        <a:defRPr sz="2000">
          <a:latin typeface="Arial"/>
          <a:ea typeface="Arial"/>
          <a:cs typeface="Arial"/>
          <a:sym typeface="Arial"/>
        </a:defRPr>
      </a:lvl5pPr>
      <a:lvl6pPr marL="3273067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6pPr>
      <a:lvl7pPr marL="3882535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7pPr>
      <a:lvl8pPr marL="4492003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8pPr>
      <a:lvl9pPr marL="5101471" indent="-225729" defTabSz="609467">
        <a:spcBef>
          <a:spcPts val="1200"/>
        </a:spcBef>
        <a:buClr>
          <a:srgbClr val="00C0C2"/>
        </a:buClr>
        <a:buSzPct val="100000"/>
        <a:buFont typeface="Arial"/>
        <a:buChar char="•"/>
        <a:defRPr sz="2000">
          <a:latin typeface="Arial"/>
          <a:ea typeface="Arial"/>
          <a:cs typeface="Arial"/>
          <a:sym typeface="Arial"/>
        </a:defRPr>
      </a:lvl9pPr>
    </p:bodyStyle>
    <p:otherStyle>
      <a:lvl1pPr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609467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1218935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828404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2437871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3047339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3656808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4266274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4875743" algn="r" defTabSz="609467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019439" y="3491062"/>
            <a:ext cx="3475189" cy="9110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2800" b="1"/>
              <a:t>Data-driven API breakout session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33508" y="4921873"/>
            <a:ext cx="2766714" cy="33855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/>
            </a:pPr>
            <a:r>
              <a:rPr sz="1600" b="1"/>
              <a:t>DOMINIQUE CHANET</a:t>
            </a:r>
          </a:p>
        </p:txBody>
      </p:sp>
      <p:sp>
        <p:nvSpPr>
          <p:cNvPr id="134" name="Shape 134"/>
          <p:cNvSpPr/>
          <p:nvPr/>
        </p:nvSpPr>
        <p:spPr>
          <a:xfrm>
            <a:off x="1026887" y="5203702"/>
            <a:ext cx="2773335" cy="46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  <a:defRPr sz="1800"/>
            </a:pPr>
            <a:r>
              <a:rPr sz="1600"/>
              <a:t>Qeo LLC</a:t>
            </a:r>
            <a:br>
              <a:rPr sz="1600"/>
            </a:br>
            <a:r>
              <a:rPr sz="1100"/>
              <a:t>a subsidiary of Technicolor 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AllJoyn as a universal </a:t>
            </a:r>
            <a:r>
              <a:rPr sz="3600" b="1">
                <a:solidFill>
                  <a:srgbClr val="005872"/>
                </a:solidFill>
              </a:rPr>
              <a:t>data</a:t>
            </a:r>
            <a:r>
              <a:rPr sz="3600" b="1">
                <a:solidFill>
                  <a:srgbClr val="008576"/>
                </a:solidFill>
              </a:rPr>
              <a:t> bus</a:t>
            </a:r>
          </a:p>
        </p:txBody>
      </p:sp>
      <p:sp>
        <p:nvSpPr>
          <p:cNvPr id="180" name="Shape 180"/>
          <p:cNvSpPr/>
          <p:nvPr/>
        </p:nvSpPr>
        <p:spPr>
          <a:xfrm>
            <a:off x="314873" y="1025167"/>
            <a:ext cx="8501619" cy="474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/>
              <a:t>Data you offer is more important than the services you provide</a:t>
            </a:r>
            <a:br>
              <a:rPr sz="2400"/>
            </a:br>
            <a:r>
              <a:rPr sz="2000"/>
              <a:t>reactive things versus remote controlled things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Publish-subscribe paradigm</a:t>
            </a:r>
            <a:br>
              <a:rPr sz="2400"/>
            </a:br>
            <a:r>
              <a:rPr sz="2000"/>
              <a:t>push versus pull model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Loosely coupled</a:t>
            </a:r>
            <a:br>
              <a:rPr sz="2400"/>
            </a:br>
            <a:r>
              <a:rPr sz="2000"/>
              <a:t>more resilient to adverse network conditions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Strongly typed data</a:t>
            </a:r>
            <a:br>
              <a:rPr sz="2400"/>
            </a:br>
            <a:r>
              <a:rPr sz="2000"/>
              <a:t>well-defined, formalised, standardised data models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Total abstraction of the communication layer</a:t>
            </a:r>
            <a:br>
              <a:rPr sz="2400"/>
            </a:br>
            <a:r>
              <a:rPr sz="2000"/>
              <a:t>lets developers focus on business logic, not communication logic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 rot="16207454">
            <a:off x="1933899" y="2887200"/>
            <a:ext cx="5157150" cy="1652754"/>
          </a:xfrm>
          <a:prstGeom prst="leftRightArrow">
            <a:avLst>
              <a:gd name="adj1" fmla="val 83143"/>
              <a:gd name="adj2" fmla="val 33303"/>
            </a:avLst>
          </a:prstGeom>
          <a:solidFill>
            <a:srgbClr val="005872">
              <a:alpha val="22571"/>
            </a:srgbClr>
          </a:solidFill>
          <a:ln w="25400">
            <a:solidFill>
              <a:srgbClr val="004053">
                <a:alpha val="22571"/>
              </a:srgb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387790" y="958277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374904" y="347472"/>
            <a:ext cx="3573573" cy="69520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Data-driven API</a:t>
            </a:r>
          </a:p>
        </p:txBody>
      </p:sp>
      <p:sp>
        <p:nvSpPr>
          <p:cNvPr id="185" name="Shape 185"/>
          <p:cNvSpPr/>
          <p:nvPr/>
        </p:nvSpPr>
        <p:spPr>
          <a:xfrm>
            <a:off x="3848160" y="2148655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temperature</a:t>
            </a:r>
          </a:p>
        </p:txBody>
      </p:sp>
      <p:sp>
        <p:nvSpPr>
          <p:cNvPr id="186" name="Shape 186"/>
          <p:cNvSpPr/>
          <p:nvPr/>
        </p:nvSpPr>
        <p:spPr>
          <a:xfrm>
            <a:off x="2395255" y="1997309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395255" y="2554952"/>
            <a:ext cx="453431" cy="45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395255" y="3112596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190" name="Shape 190"/>
          <p:cNvSpPr/>
          <p:nvPr/>
        </p:nvSpPr>
        <p:spPr>
          <a:xfrm rot="16200000">
            <a:off x="5619412" y="1574529"/>
            <a:ext cx="1999950" cy="692292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191" name="Shape 191"/>
          <p:cNvSpPr/>
          <p:nvPr/>
        </p:nvSpPr>
        <p:spPr>
          <a:xfrm>
            <a:off x="7582318" y="1341218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795447" y="1445255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719444" y="1069873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387790" y="3696516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96" name="Shape 196"/>
          <p:cNvSpPr/>
          <p:nvPr/>
        </p:nvSpPr>
        <p:spPr>
          <a:xfrm rot="16200000">
            <a:off x="5619412" y="4312768"/>
            <a:ext cx="1999950" cy="692291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197" name="Shape 197"/>
          <p:cNvSpPr/>
          <p:nvPr/>
        </p:nvSpPr>
        <p:spPr>
          <a:xfrm>
            <a:off x="7582318" y="4079457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95447" y="4183494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719444" y="3808112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08195" y="1904006"/>
            <a:ext cx="2578261" cy="1755323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938492" y="672106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938492" y="3378183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26129" y="1906401"/>
            <a:ext cx="114325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Provider #1</a:t>
            </a:r>
          </a:p>
        </p:txBody>
      </p:sp>
      <p:sp>
        <p:nvSpPr>
          <p:cNvPr id="207" name="Shape 207"/>
          <p:cNvSpPr/>
          <p:nvPr/>
        </p:nvSpPr>
        <p:spPr>
          <a:xfrm>
            <a:off x="7160537" y="2845571"/>
            <a:ext cx="132393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#1</a:t>
            </a:r>
          </a:p>
        </p:txBody>
      </p:sp>
      <p:sp>
        <p:nvSpPr>
          <p:cNvPr id="208" name="Shape 208"/>
          <p:cNvSpPr/>
          <p:nvPr/>
        </p:nvSpPr>
        <p:spPr>
          <a:xfrm>
            <a:off x="7162721" y="5553295"/>
            <a:ext cx="132393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#2</a:t>
            </a:r>
          </a:p>
        </p:txBody>
      </p:sp>
      <p:sp>
        <p:nvSpPr>
          <p:cNvPr id="209" name="Shape 209"/>
          <p:cNvSpPr/>
          <p:nvPr/>
        </p:nvSpPr>
        <p:spPr>
          <a:xfrm>
            <a:off x="3848160" y="4271703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FF93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humidity</a:t>
            </a:r>
          </a:p>
        </p:txBody>
      </p:sp>
      <p:sp>
        <p:nvSpPr>
          <p:cNvPr id="211" name="Shape 211"/>
          <p:cNvSpPr/>
          <p:nvPr/>
        </p:nvSpPr>
        <p:spPr>
          <a:xfrm>
            <a:off x="2884363" y="263029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 rot="1190184">
            <a:off x="2898450" y="223185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 rot="20430837">
            <a:off x="2898211" y="3041922"/>
            <a:ext cx="967163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9697719">
            <a:off x="4928643" y="1890385"/>
            <a:ext cx="1387109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2217144">
            <a:off x="4989021" y="3422661"/>
            <a:ext cx="1385667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6207454">
            <a:off x="1933899" y="2887200"/>
            <a:ext cx="5157150" cy="1652754"/>
          </a:xfrm>
          <a:prstGeom prst="leftRightArrow">
            <a:avLst>
              <a:gd name="adj1" fmla="val 83143"/>
              <a:gd name="adj2" fmla="val 33303"/>
            </a:avLst>
          </a:prstGeom>
          <a:solidFill>
            <a:srgbClr val="005872">
              <a:alpha val="22571"/>
            </a:srgbClr>
          </a:solidFill>
          <a:ln w="25400">
            <a:solidFill>
              <a:srgbClr val="004053">
                <a:alpha val="22571"/>
              </a:srgb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387790" y="958277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374904" y="347472"/>
            <a:ext cx="3573573" cy="69520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Data-driven API</a:t>
            </a:r>
          </a:p>
        </p:txBody>
      </p:sp>
      <p:sp>
        <p:nvSpPr>
          <p:cNvPr id="223" name="Shape 223"/>
          <p:cNvSpPr/>
          <p:nvPr/>
        </p:nvSpPr>
        <p:spPr>
          <a:xfrm>
            <a:off x="2395255" y="1997309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395255" y="2554952"/>
            <a:ext cx="453431" cy="45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395255" y="3112596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27" name="Shape 227"/>
          <p:cNvSpPr/>
          <p:nvPr/>
        </p:nvSpPr>
        <p:spPr>
          <a:xfrm rot="16200000">
            <a:off x="5619412" y="1574529"/>
            <a:ext cx="1999950" cy="692292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228" name="Shape 228"/>
          <p:cNvSpPr/>
          <p:nvPr/>
        </p:nvSpPr>
        <p:spPr>
          <a:xfrm>
            <a:off x="7582318" y="1341218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795447" y="1445255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719444" y="1069873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7387790" y="3696516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3" name="Shape 233"/>
          <p:cNvSpPr/>
          <p:nvPr/>
        </p:nvSpPr>
        <p:spPr>
          <a:xfrm rot="16200000">
            <a:off x="5619412" y="4312768"/>
            <a:ext cx="1999950" cy="692291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234" name="Shape 234"/>
          <p:cNvSpPr/>
          <p:nvPr/>
        </p:nvSpPr>
        <p:spPr>
          <a:xfrm>
            <a:off x="7582318" y="4079457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795447" y="4183494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7719444" y="3808112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508195" y="1904006"/>
            <a:ext cx="2578261" cy="1755323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938492" y="672106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938492" y="3378183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26129" y="1906401"/>
            <a:ext cx="114325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Provider #1</a:t>
            </a:r>
          </a:p>
        </p:txBody>
      </p:sp>
      <p:sp>
        <p:nvSpPr>
          <p:cNvPr id="244" name="Shape 244"/>
          <p:cNvSpPr/>
          <p:nvPr/>
        </p:nvSpPr>
        <p:spPr>
          <a:xfrm>
            <a:off x="7160537" y="2845571"/>
            <a:ext cx="132393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#1</a:t>
            </a:r>
          </a:p>
        </p:txBody>
      </p:sp>
      <p:sp>
        <p:nvSpPr>
          <p:cNvPr id="245" name="Shape 245"/>
          <p:cNvSpPr/>
          <p:nvPr/>
        </p:nvSpPr>
        <p:spPr>
          <a:xfrm>
            <a:off x="7162721" y="5553295"/>
            <a:ext cx="132393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#2</a:t>
            </a:r>
          </a:p>
        </p:txBody>
      </p:sp>
      <p:sp>
        <p:nvSpPr>
          <p:cNvPr id="248" name="Shape 248"/>
          <p:cNvSpPr/>
          <p:nvPr/>
        </p:nvSpPr>
        <p:spPr>
          <a:xfrm>
            <a:off x="2884363" y="263029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 rot="1190184">
            <a:off x="2898450" y="223185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20430837">
            <a:off x="2898211" y="3041922"/>
            <a:ext cx="967163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 rot="19697719">
            <a:off x="4928643" y="1890385"/>
            <a:ext cx="1387109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 rot="2217144">
            <a:off x="4989021" y="3422661"/>
            <a:ext cx="1385667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-5052" y="-6602"/>
            <a:ext cx="9144000" cy="6858000"/>
            <a:chOff x="-5052" y="-6602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-5052" y="-6602"/>
              <a:ext cx="91440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 w="25400" cap="flat">
              <a:noFill/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609467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848160" y="2148655"/>
              <a:ext cx="1328627" cy="1263600"/>
            </a:xfrm>
            <a:prstGeom prst="pentagon">
              <a:avLst/>
            </a:prstGeom>
            <a:solidFill>
              <a:srgbClr val="FFFC79"/>
            </a:solidFill>
            <a:ln w="635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200" dirty="0"/>
                <a:t>temperature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3848160" y="4271703"/>
              <a:ext cx="1328627" cy="1263600"/>
            </a:xfrm>
            <a:prstGeom prst="pentagon">
              <a:avLst/>
            </a:prstGeom>
            <a:solidFill>
              <a:srgbClr val="FFFC79"/>
            </a:solidFill>
            <a:ln w="63500">
              <a:solidFill>
                <a:srgbClr val="FF93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 algn="ctr">
                <a:defRPr sz="1400"/>
              </a:lvl1pPr>
            </a:lstStyle>
            <a:p>
              <a:pPr lvl="0">
                <a:defRPr sz="1800"/>
              </a:pPr>
              <a:r>
                <a:rPr sz="1200" dirty="0"/>
                <a:t>humidity</a:t>
              </a:r>
            </a:p>
          </p:txBody>
        </p:sp>
      </p:grpSp>
      <p:sp>
        <p:nvSpPr>
          <p:cNvPr id="33" name="Shape 444"/>
          <p:cNvSpPr/>
          <p:nvPr/>
        </p:nvSpPr>
        <p:spPr>
          <a:xfrm>
            <a:off x="1" y="5373216"/>
            <a:ext cx="9144000" cy="993125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0" tIns="108000" rIns="1080000" bIns="14400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data space is </a:t>
            </a:r>
            <a:r>
              <a:rPr lang="en-US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organised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 topics.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Topics have well-defined data types.</a:t>
            </a:r>
            <a:endParaRPr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 rot="16207454">
            <a:off x="1933899" y="2887200"/>
            <a:ext cx="5157150" cy="1652754"/>
          </a:xfrm>
          <a:prstGeom prst="leftRightArrow">
            <a:avLst>
              <a:gd name="adj1" fmla="val 83143"/>
              <a:gd name="adj2" fmla="val 33303"/>
            </a:avLst>
          </a:prstGeom>
          <a:solidFill>
            <a:srgbClr val="005872">
              <a:alpha val="22571"/>
            </a:srgbClr>
          </a:solidFill>
          <a:ln w="25400">
            <a:solidFill>
              <a:srgbClr val="004053">
                <a:alpha val="22571"/>
              </a:srgb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374904" y="347472"/>
            <a:ext cx="3573573" cy="69520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Data-driven API</a:t>
            </a:r>
          </a:p>
        </p:txBody>
      </p:sp>
      <p:sp>
        <p:nvSpPr>
          <p:cNvPr id="260" name="Shape 260"/>
          <p:cNvSpPr/>
          <p:nvPr/>
        </p:nvSpPr>
        <p:spPr>
          <a:xfrm>
            <a:off x="3848160" y="2148655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temperature</a:t>
            </a:r>
          </a:p>
        </p:txBody>
      </p:sp>
      <p:sp>
        <p:nvSpPr>
          <p:cNvPr id="261" name="Shape 261"/>
          <p:cNvSpPr/>
          <p:nvPr/>
        </p:nvSpPr>
        <p:spPr>
          <a:xfrm>
            <a:off x="2395255" y="1997309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395255" y="2554952"/>
            <a:ext cx="453431" cy="45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395255" y="3112596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265" name="Shape 265"/>
          <p:cNvSpPr/>
          <p:nvPr/>
        </p:nvSpPr>
        <p:spPr>
          <a:xfrm rot="16200000">
            <a:off x="5619412" y="1574529"/>
            <a:ext cx="1999950" cy="692292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271" name="Shape 271"/>
          <p:cNvSpPr/>
          <p:nvPr/>
        </p:nvSpPr>
        <p:spPr>
          <a:xfrm rot="16200000">
            <a:off x="5619412" y="4312768"/>
            <a:ext cx="1999950" cy="692291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276" name="Shape 276"/>
          <p:cNvSpPr/>
          <p:nvPr/>
        </p:nvSpPr>
        <p:spPr>
          <a:xfrm>
            <a:off x="508195" y="1904006"/>
            <a:ext cx="2578261" cy="1755323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938492" y="672106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938492" y="3378183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26129" y="1906401"/>
            <a:ext cx="114325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Provider #1</a:t>
            </a:r>
          </a:p>
        </p:txBody>
      </p:sp>
      <p:sp>
        <p:nvSpPr>
          <p:cNvPr id="282" name="Shape 282"/>
          <p:cNvSpPr/>
          <p:nvPr/>
        </p:nvSpPr>
        <p:spPr>
          <a:xfrm>
            <a:off x="7160537" y="2845571"/>
            <a:ext cx="132393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#1</a:t>
            </a:r>
          </a:p>
        </p:txBody>
      </p:sp>
      <p:sp>
        <p:nvSpPr>
          <p:cNvPr id="283" name="Shape 283"/>
          <p:cNvSpPr/>
          <p:nvPr/>
        </p:nvSpPr>
        <p:spPr>
          <a:xfrm>
            <a:off x="7162721" y="5553295"/>
            <a:ext cx="132393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#2</a:t>
            </a:r>
          </a:p>
        </p:txBody>
      </p:sp>
      <p:sp>
        <p:nvSpPr>
          <p:cNvPr id="284" name="Shape 284"/>
          <p:cNvSpPr/>
          <p:nvPr/>
        </p:nvSpPr>
        <p:spPr>
          <a:xfrm>
            <a:off x="3848160" y="4271703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FF93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humidity</a:t>
            </a:r>
          </a:p>
        </p:txBody>
      </p:sp>
      <p:sp>
        <p:nvSpPr>
          <p:cNvPr id="286" name="Shape 286"/>
          <p:cNvSpPr/>
          <p:nvPr/>
        </p:nvSpPr>
        <p:spPr>
          <a:xfrm>
            <a:off x="2884363" y="263029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 rot="1190184">
            <a:off x="2898450" y="223185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 rot="20430837">
            <a:off x="2898211" y="3041922"/>
            <a:ext cx="967163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19697719">
            <a:off x="4928643" y="1890385"/>
            <a:ext cx="1387109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2217144">
            <a:off x="4989021" y="3422661"/>
            <a:ext cx="1385667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Rectangle 38"/>
          <p:cNvSpPr/>
          <p:nvPr/>
        </p:nvSpPr>
        <p:spPr>
          <a:xfrm>
            <a:off x="-5052" y="-6602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87790" y="958277"/>
            <a:ext cx="872281" cy="3552695"/>
            <a:chOff x="7387790" y="958277"/>
            <a:chExt cx="872281" cy="3552695"/>
          </a:xfrm>
        </p:grpSpPr>
        <p:sp>
          <p:nvSpPr>
            <p:cNvPr id="258" name="Shape 258"/>
            <p:cNvSpPr/>
            <p:nvPr/>
          </p:nvSpPr>
          <p:spPr>
            <a:xfrm>
              <a:off x="7387790" y="958277"/>
              <a:ext cx="872281" cy="814456"/>
            </a:xfrm>
            <a:prstGeom prst="wedgeEllipseCallout">
              <a:avLst>
                <a:gd name="adj1" fmla="val -101127"/>
                <a:gd name="adj2" fmla="val 43336"/>
              </a:avLst>
            </a:prstGeom>
            <a:solidFill>
              <a:srgbClr val="7A81FF"/>
            </a:solidFill>
            <a:ln w="25400">
              <a:solidFill>
                <a:srgbClr val="7A81FF"/>
              </a:solidFill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582318" y="1341218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7795447" y="1445255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719444" y="1069873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387790" y="3696516"/>
              <a:ext cx="872281" cy="814456"/>
            </a:xfrm>
            <a:prstGeom prst="wedgeEllipseCallout">
              <a:avLst>
                <a:gd name="adj1" fmla="val -101127"/>
                <a:gd name="adj2" fmla="val 43336"/>
              </a:avLst>
            </a:prstGeom>
            <a:solidFill>
              <a:srgbClr val="7A81FF"/>
            </a:solidFill>
            <a:ln w="25400">
              <a:solidFill>
                <a:srgbClr val="7A81FF"/>
              </a:solidFill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7582318" y="4079457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7795447" y="4183494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719444" y="3808112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</p:grpSp>
      <p:sp>
        <p:nvSpPr>
          <p:cNvPr id="33" name="Shape 444"/>
          <p:cNvSpPr/>
          <p:nvPr/>
        </p:nvSpPr>
        <p:spPr>
          <a:xfrm>
            <a:off x="1" y="5373216"/>
            <a:ext cx="9144000" cy="993125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0" tIns="108000" rIns="1080000" bIns="14400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Local cache keeps track of latest state of each discovered object.</a:t>
            </a:r>
            <a:endParaRPr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 rot="16207454">
            <a:off x="1933899" y="2887200"/>
            <a:ext cx="5157150" cy="1652754"/>
          </a:xfrm>
          <a:prstGeom prst="leftRightArrow">
            <a:avLst>
              <a:gd name="adj1" fmla="val 83143"/>
              <a:gd name="adj2" fmla="val 33303"/>
            </a:avLst>
          </a:prstGeom>
          <a:solidFill>
            <a:srgbClr val="005872">
              <a:alpha val="22571"/>
            </a:srgbClr>
          </a:solidFill>
          <a:ln w="25400">
            <a:solidFill>
              <a:srgbClr val="004053">
                <a:alpha val="22571"/>
              </a:srgb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7387790" y="958277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374904" y="347472"/>
            <a:ext cx="3573573" cy="69520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Data-driven API</a:t>
            </a:r>
          </a:p>
        </p:txBody>
      </p:sp>
      <p:sp>
        <p:nvSpPr>
          <p:cNvPr id="298" name="Shape 298"/>
          <p:cNvSpPr/>
          <p:nvPr/>
        </p:nvSpPr>
        <p:spPr>
          <a:xfrm>
            <a:off x="3848160" y="2148655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temperature</a:t>
            </a:r>
          </a:p>
        </p:txBody>
      </p:sp>
      <p:sp>
        <p:nvSpPr>
          <p:cNvPr id="299" name="Shape 299"/>
          <p:cNvSpPr/>
          <p:nvPr/>
        </p:nvSpPr>
        <p:spPr>
          <a:xfrm>
            <a:off x="2395255" y="1997309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395255" y="2554952"/>
            <a:ext cx="453431" cy="45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03" name="Shape 303"/>
          <p:cNvSpPr/>
          <p:nvPr/>
        </p:nvSpPr>
        <p:spPr>
          <a:xfrm rot="16200000">
            <a:off x="5619412" y="1574529"/>
            <a:ext cx="1999950" cy="692292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304" name="Shape 304"/>
          <p:cNvSpPr/>
          <p:nvPr/>
        </p:nvSpPr>
        <p:spPr>
          <a:xfrm>
            <a:off x="7582318" y="1341218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7719444" y="1069873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387790" y="3696516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09" name="Shape 309"/>
          <p:cNvSpPr/>
          <p:nvPr/>
        </p:nvSpPr>
        <p:spPr>
          <a:xfrm rot="16200000">
            <a:off x="5619412" y="4312768"/>
            <a:ext cx="1999950" cy="692291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310" name="Shape 310"/>
          <p:cNvSpPr/>
          <p:nvPr/>
        </p:nvSpPr>
        <p:spPr>
          <a:xfrm>
            <a:off x="7582318" y="4079457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7719444" y="3808112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508195" y="1904006"/>
            <a:ext cx="2578261" cy="1755323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938492" y="672106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938492" y="3378183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26129" y="1906401"/>
            <a:ext cx="114325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Provider #1</a:t>
            </a:r>
          </a:p>
        </p:txBody>
      </p:sp>
      <p:sp>
        <p:nvSpPr>
          <p:cNvPr id="320" name="Shape 320"/>
          <p:cNvSpPr/>
          <p:nvPr/>
        </p:nvSpPr>
        <p:spPr>
          <a:xfrm>
            <a:off x="7160537" y="2845571"/>
            <a:ext cx="132393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#1</a:t>
            </a:r>
          </a:p>
        </p:txBody>
      </p:sp>
      <p:sp>
        <p:nvSpPr>
          <p:cNvPr id="321" name="Shape 321"/>
          <p:cNvSpPr/>
          <p:nvPr/>
        </p:nvSpPr>
        <p:spPr>
          <a:xfrm>
            <a:off x="7162721" y="5553295"/>
            <a:ext cx="132393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#2</a:t>
            </a:r>
          </a:p>
        </p:txBody>
      </p:sp>
      <p:sp>
        <p:nvSpPr>
          <p:cNvPr id="322" name="Shape 322"/>
          <p:cNvSpPr/>
          <p:nvPr/>
        </p:nvSpPr>
        <p:spPr>
          <a:xfrm>
            <a:off x="3848160" y="4271703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FF93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humidity</a:t>
            </a:r>
          </a:p>
        </p:txBody>
      </p:sp>
      <p:sp>
        <p:nvSpPr>
          <p:cNvPr id="324" name="Shape 324"/>
          <p:cNvSpPr/>
          <p:nvPr/>
        </p:nvSpPr>
        <p:spPr>
          <a:xfrm>
            <a:off x="2884363" y="263029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 rot="1190184">
            <a:off x="2898450" y="223185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20430837">
            <a:off x="2898211" y="3041922"/>
            <a:ext cx="967163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 rot="19697719">
            <a:off x="4928643" y="1890385"/>
            <a:ext cx="1387109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 rot="2217144">
            <a:off x="4989021" y="3422661"/>
            <a:ext cx="1385667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Rectangle 38"/>
          <p:cNvSpPr/>
          <p:nvPr/>
        </p:nvSpPr>
        <p:spPr>
          <a:xfrm>
            <a:off x="-5052" y="-6602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95255" y="1445255"/>
            <a:ext cx="5609217" cy="2947264"/>
            <a:chOff x="2395255" y="1445255"/>
            <a:chExt cx="5609217" cy="2947264"/>
          </a:xfrm>
        </p:grpSpPr>
        <p:sp>
          <p:nvSpPr>
            <p:cNvPr id="301" name="Shape 301"/>
            <p:cNvSpPr/>
            <p:nvPr/>
          </p:nvSpPr>
          <p:spPr>
            <a:xfrm>
              <a:off x="2395255" y="3112596"/>
              <a:ext cx="453431" cy="45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6D6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795447" y="1445255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6D6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795447" y="4183494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6D6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lvl="0">
                <a:defRPr sz="1900"/>
              </a:pPr>
              <a:endParaRPr/>
            </a:p>
          </p:txBody>
        </p:sp>
      </p:grpSp>
      <p:sp>
        <p:nvSpPr>
          <p:cNvPr id="33" name="Shape 444"/>
          <p:cNvSpPr/>
          <p:nvPr/>
        </p:nvSpPr>
        <p:spPr>
          <a:xfrm>
            <a:off x="1" y="5373216"/>
            <a:ext cx="9144000" cy="993125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0" tIns="108000" rIns="1080000" bIns="14400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State updates are propagated transparently from provider to consumer.</a:t>
            </a:r>
            <a:endParaRPr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 rot="16207454">
            <a:off x="1933899" y="2887200"/>
            <a:ext cx="5157150" cy="1652754"/>
          </a:xfrm>
          <a:prstGeom prst="leftRightArrow">
            <a:avLst>
              <a:gd name="adj1" fmla="val 83143"/>
              <a:gd name="adj2" fmla="val 33303"/>
            </a:avLst>
          </a:prstGeom>
          <a:solidFill>
            <a:srgbClr val="005872">
              <a:alpha val="22571"/>
            </a:srgbClr>
          </a:solidFill>
          <a:ln w="25400">
            <a:solidFill>
              <a:srgbClr val="004053">
                <a:alpha val="22571"/>
              </a:srgbClr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7387790" y="958277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xfrm>
            <a:off x="374904" y="347472"/>
            <a:ext cx="3573573" cy="69520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Data-driven API</a:t>
            </a:r>
          </a:p>
        </p:txBody>
      </p:sp>
      <p:sp>
        <p:nvSpPr>
          <p:cNvPr id="336" name="Shape 336"/>
          <p:cNvSpPr/>
          <p:nvPr/>
        </p:nvSpPr>
        <p:spPr>
          <a:xfrm>
            <a:off x="3848160" y="2148655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temperature</a:t>
            </a:r>
          </a:p>
        </p:txBody>
      </p:sp>
      <p:sp>
        <p:nvSpPr>
          <p:cNvPr id="337" name="Shape 337"/>
          <p:cNvSpPr/>
          <p:nvPr/>
        </p:nvSpPr>
        <p:spPr>
          <a:xfrm>
            <a:off x="2395255" y="1997309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395255" y="2554952"/>
            <a:ext cx="453431" cy="453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395255" y="3112596"/>
            <a:ext cx="453431" cy="45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/>
            <a:endParaRPr/>
          </a:p>
        </p:txBody>
      </p:sp>
      <p:sp>
        <p:nvSpPr>
          <p:cNvPr id="340" name="Shape 340"/>
          <p:cNvSpPr/>
          <p:nvPr/>
        </p:nvSpPr>
        <p:spPr>
          <a:xfrm rot="16200000">
            <a:off x="5619412" y="1574529"/>
            <a:ext cx="1999950" cy="692292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341" name="Shape 341"/>
          <p:cNvSpPr/>
          <p:nvPr/>
        </p:nvSpPr>
        <p:spPr>
          <a:xfrm>
            <a:off x="7582318" y="1341218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7795447" y="1445255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7719444" y="1069873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7387790" y="3696516"/>
            <a:ext cx="872281" cy="814456"/>
          </a:xfrm>
          <a:prstGeom prst="wedgeEllipseCallout">
            <a:avLst>
              <a:gd name="adj1" fmla="val -101127"/>
              <a:gd name="adj2" fmla="val 43336"/>
            </a:avLst>
          </a:prstGeom>
          <a:solidFill>
            <a:srgbClr val="FFFFFF"/>
          </a:solidFill>
          <a:ln w="25400">
            <a:solidFill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45" name="Shape 345"/>
          <p:cNvSpPr/>
          <p:nvPr/>
        </p:nvSpPr>
        <p:spPr>
          <a:xfrm rot="16200000">
            <a:off x="5619412" y="4312768"/>
            <a:ext cx="1999950" cy="692291"/>
          </a:xfrm>
          <a:prstGeom prst="roundRect">
            <a:avLst>
              <a:gd name="adj" fmla="val 21688"/>
            </a:avLst>
          </a:pr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 algn="ctr">
              <a:defRPr sz="1800"/>
            </a:pPr>
            <a:r>
              <a:rPr sz="1700"/>
              <a:t>Observer</a:t>
            </a:r>
            <a:br>
              <a:rPr sz="1700"/>
            </a:br>
            <a:r>
              <a:rPr sz="1700"/>
              <a:t>&lt;temperature&gt;</a:t>
            </a:r>
          </a:p>
        </p:txBody>
      </p:sp>
      <p:sp>
        <p:nvSpPr>
          <p:cNvPr id="346" name="Shape 346"/>
          <p:cNvSpPr/>
          <p:nvPr/>
        </p:nvSpPr>
        <p:spPr>
          <a:xfrm>
            <a:off x="7582318" y="4079457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7795447" y="4183494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7719444" y="3808112"/>
            <a:ext cx="209025" cy="209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857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lvl="0">
              <a:defRPr sz="1900"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08195" y="1904006"/>
            <a:ext cx="2578261" cy="1755323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938492" y="672106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938492" y="3378183"/>
            <a:ext cx="2578261" cy="2497138"/>
          </a:xfrm>
          <a:prstGeom prst="rect">
            <a:avLst/>
          </a:prstGeom>
          <a:ln w="25400">
            <a:solidFill/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526129" y="1906401"/>
            <a:ext cx="114325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Provider #1</a:t>
            </a:r>
          </a:p>
        </p:txBody>
      </p:sp>
      <p:sp>
        <p:nvSpPr>
          <p:cNvPr id="353" name="Shape 353"/>
          <p:cNvSpPr/>
          <p:nvPr/>
        </p:nvSpPr>
        <p:spPr>
          <a:xfrm>
            <a:off x="7160537" y="2845571"/>
            <a:ext cx="1323936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#1</a:t>
            </a:r>
          </a:p>
        </p:txBody>
      </p:sp>
      <p:sp>
        <p:nvSpPr>
          <p:cNvPr id="354" name="Shape 354"/>
          <p:cNvSpPr/>
          <p:nvPr/>
        </p:nvSpPr>
        <p:spPr>
          <a:xfrm>
            <a:off x="7162721" y="5553295"/>
            <a:ext cx="132393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Consumer #2</a:t>
            </a:r>
          </a:p>
        </p:txBody>
      </p:sp>
      <p:sp>
        <p:nvSpPr>
          <p:cNvPr id="355" name="Shape 355"/>
          <p:cNvSpPr/>
          <p:nvPr/>
        </p:nvSpPr>
        <p:spPr>
          <a:xfrm>
            <a:off x="3848160" y="4271703"/>
            <a:ext cx="1328627" cy="1263600"/>
          </a:xfrm>
          <a:prstGeom prst="pentagon">
            <a:avLst/>
          </a:prstGeom>
          <a:solidFill>
            <a:srgbClr val="FFFFFF"/>
          </a:solidFill>
          <a:ln w="25400">
            <a:solidFill>
              <a:srgbClr val="FF93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400"/>
            </a:lvl1pPr>
          </a:lstStyle>
          <a:p>
            <a:pPr lvl="0">
              <a:defRPr sz="1800"/>
            </a:pPr>
            <a:r>
              <a:rPr sz="1200" dirty="0"/>
              <a:t>humidity</a:t>
            </a:r>
          </a:p>
        </p:txBody>
      </p:sp>
      <p:sp>
        <p:nvSpPr>
          <p:cNvPr id="356" name="Shape 356"/>
          <p:cNvSpPr/>
          <p:nvPr/>
        </p:nvSpPr>
        <p:spPr>
          <a:xfrm>
            <a:off x="2884363" y="263029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 rot="1190184">
            <a:off x="2898450" y="2231851"/>
            <a:ext cx="96716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 rot="20430837">
            <a:off x="2898211" y="3041922"/>
            <a:ext cx="967163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 rot="19697719">
            <a:off x="4928643" y="1890385"/>
            <a:ext cx="1387109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rot="2217144">
            <a:off x="4989021" y="3422661"/>
            <a:ext cx="1385667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Rectangle 30"/>
          <p:cNvSpPr/>
          <p:nvPr/>
        </p:nvSpPr>
        <p:spPr>
          <a:xfrm>
            <a:off x="-5052" y="-6602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8195" y="1255268"/>
            <a:ext cx="7590979" cy="4403621"/>
            <a:chOff x="508195" y="1255268"/>
            <a:chExt cx="7590979" cy="4403621"/>
          </a:xfrm>
        </p:grpSpPr>
        <p:sp>
          <p:nvSpPr>
            <p:cNvPr id="34" name="Shape 193"/>
            <p:cNvSpPr/>
            <p:nvPr/>
          </p:nvSpPr>
          <p:spPr>
            <a:xfrm>
              <a:off x="7890149" y="1255268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35" name="Shape 199"/>
            <p:cNvSpPr/>
            <p:nvPr/>
          </p:nvSpPr>
          <p:spPr>
            <a:xfrm>
              <a:off x="7890149" y="3993507"/>
              <a:ext cx="209025" cy="20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>
                <a:defRPr sz="1900"/>
              </a:pPr>
              <a:endParaRPr/>
            </a:p>
          </p:txBody>
        </p:sp>
        <p:sp>
          <p:nvSpPr>
            <p:cNvPr id="36" name="Shape 202"/>
            <p:cNvSpPr/>
            <p:nvPr/>
          </p:nvSpPr>
          <p:spPr>
            <a:xfrm>
              <a:off x="508195" y="3903565"/>
              <a:ext cx="2578261" cy="1755324"/>
            </a:xfrm>
            <a:prstGeom prst="rect">
              <a:avLst/>
            </a:prstGeom>
            <a:solidFill>
              <a:schemeClr val="bg1"/>
            </a:solidFill>
            <a:ln w="25400">
              <a:solidFill/>
              <a:custDash>
                <a:ds d="200000" sp="200000"/>
              </a:custDash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37" name="Shape 206"/>
            <p:cNvSpPr/>
            <p:nvPr/>
          </p:nvSpPr>
          <p:spPr>
            <a:xfrm>
              <a:off x="526129" y="3925663"/>
              <a:ext cx="1143259" cy="313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Provider #2</a:t>
              </a:r>
            </a:p>
          </p:txBody>
        </p:sp>
        <p:sp>
          <p:nvSpPr>
            <p:cNvPr id="38" name="Shape 210"/>
            <p:cNvSpPr/>
            <p:nvPr/>
          </p:nvSpPr>
          <p:spPr>
            <a:xfrm>
              <a:off x="2395255" y="4872333"/>
              <a:ext cx="453431" cy="45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FF93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39" name="Shape 214"/>
            <p:cNvSpPr/>
            <p:nvPr/>
          </p:nvSpPr>
          <p:spPr>
            <a:xfrm rot="19256321">
              <a:off x="2728271" y="3617009"/>
              <a:ext cx="1322650" cy="302752"/>
            </a:xfrm>
            <a:prstGeom prst="rightArrow">
              <a:avLst>
                <a:gd name="adj1" fmla="val 54847"/>
                <a:gd name="adj2" fmla="val 86000"/>
              </a:avLst>
            </a:prstGeom>
            <a:solidFill>
              <a:srgbClr val="005493"/>
            </a:solidFill>
            <a:ln w="12700"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 215"/>
            <p:cNvSpPr/>
            <p:nvPr/>
          </p:nvSpPr>
          <p:spPr>
            <a:xfrm rot="21112236">
              <a:off x="2890234" y="4860138"/>
              <a:ext cx="967162" cy="302753"/>
            </a:xfrm>
            <a:prstGeom prst="rightArrow">
              <a:avLst>
                <a:gd name="adj1" fmla="val 54847"/>
                <a:gd name="adj2" fmla="val 86000"/>
              </a:avLst>
            </a:prstGeom>
            <a:solidFill>
              <a:srgbClr val="005493"/>
            </a:solidFill>
            <a:ln w="12700"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/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189"/>
            <p:cNvSpPr/>
            <p:nvPr/>
          </p:nvSpPr>
          <p:spPr>
            <a:xfrm>
              <a:off x="2395255" y="4044316"/>
              <a:ext cx="453431" cy="45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857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pPr lvl="0"/>
              <a:endParaRPr/>
            </a:p>
          </p:txBody>
        </p:sp>
      </p:grpSp>
      <p:sp>
        <p:nvSpPr>
          <p:cNvPr id="41" name="Shape 444"/>
          <p:cNvSpPr/>
          <p:nvPr/>
        </p:nvSpPr>
        <p:spPr>
          <a:xfrm>
            <a:off x="1" y="5737482"/>
            <a:ext cx="9144000" cy="623793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0" tIns="108000" rIns="1080000" bIns="14400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Peer discovery is abstracted to object discovery.</a:t>
            </a:r>
            <a:endParaRPr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body" idx="1"/>
          </p:nvPr>
        </p:nvSpPr>
        <p:spPr>
          <a:xfrm>
            <a:off x="3191223" y="2581239"/>
            <a:ext cx="5901427" cy="1956672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Motivation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>
                <a:solidFill>
                  <a:srgbClr val="807F83"/>
                </a:solidFill>
              </a:rPr>
              <a:t>Data Models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Interaction with AllJoyn Core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Current Status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656944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Types of data</a:t>
            </a:r>
          </a:p>
        </p:txBody>
      </p:sp>
      <p:sp>
        <p:nvSpPr>
          <p:cNvPr id="366" name="Shape 366"/>
          <p:cNvSpPr/>
          <p:nvPr/>
        </p:nvSpPr>
        <p:spPr>
          <a:xfrm>
            <a:off x="1046228" y="1637090"/>
            <a:ext cx="7915813" cy="1543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000"/>
              <a:t>Represents state of </a:t>
            </a:r>
            <a:r>
              <a:rPr sz="2000" b="1"/>
              <a:t>physical or logical entities</a:t>
            </a:r>
            <a:r>
              <a:rPr sz="2000"/>
              <a:t> in the problem domain.</a:t>
            </a:r>
          </a:p>
          <a:p>
            <a:pPr lvl="0">
              <a:defRPr sz="1800"/>
            </a:pPr>
            <a:r>
              <a:rPr sz="2000" b="1"/>
              <a:t>Persistent</a:t>
            </a:r>
            <a:r>
              <a:rPr sz="2000"/>
              <a:t>: as long as an entity exists, it is in a certain state.</a:t>
            </a:r>
          </a:p>
          <a:p>
            <a:pPr lvl="0">
              <a:defRPr sz="1800"/>
            </a:pPr>
            <a:r>
              <a:rPr sz="2000"/>
              <a:t>Observers keep track of </a:t>
            </a:r>
            <a:r>
              <a:rPr sz="2000" b="1"/>
              <a:t>latest</a:t>
            </a:r>
            <a:r>
              <a:rPr sz="2000"/>
              <a:t> state of each discovered object.</a:t>
            </a:r>
            <a:br>
              <a:rPr sz="2000"/>
            </a:br>
            <a:r>
              <a:rPr sz="2000"/>
              <a:t>Latest state remains discoverable by </a:t>
            </a:r>
            <a:r>
              <a:rPr sz="2000" b="1"/>
              <a:t>late joiners</a:t>
            </a:r>
            <a:r>
              <a:rPr sz="2000"/>
              <a:t>.</a:t>
            </a:r>
          </a:p>
        </p:txBody>
      </p:sp>
      <p:sp>
        <p:nvSpPr>
          <p:cNvPr id="367" name="Shape 367"/>
          <p:cNvSpPr/>
          <p:nvPr/>
        </p:nvSpPr>
        <p:spPr>
          <a:xfrm rot="16200000">
            <a:off x="128283" y="2190371"/>
            <a:ext cx="1041163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/>
              <a:t>STATE</a:t>
            </a:r>
          </a:p>
        </p:txBody>
      </p:sp>
      <p:sp>
        <p:nvSpPr>
          <p:cNvPr id="368" name="Shape 368"/>
          <p:cNvSpPr/>
          <p:nvPr/>
        </p:nvSpPr>
        <p:spPr>
          <a:xfrm>
            <a:off x="1046228" y="3945235"/>
            <a:ext cx="7915813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/>
              <a:t>Represents </a:t>
            </a:r>
            <a:r>
              <a:rPr sz="2000" b="1"/>
              <a:t>ephemeral occurrences</a:t>
            </a:r>
            <a:r>
              <a:rPr sz="2000"/>
              <a:t> (e.g. a keypress).</a:t>
            </a:r>
          </a:p>
          <a:p>
            <a:pPr lvl="0">
              <a:defRPr sz="1800"/>
            </a:pPr>
            <a:r>
              <a:rPr sz="2000" b="1"/>
              <a:t>Every</a:t>
            </a:r>
            <a:r>
              <a:rPr sz="2000"/>
              <a:t> event counts.</a:t>
            </a:r>
          </a:p>
          <a:p>
            <a:pPr lvl="0">
              <a:defRPr sz="1800"/>
            </a:pPr>
            <a:r>
              <a:rPr sz="2000" b="1"/>
              <a:t>Discrete</a:t>
            </a:r>
            <a:r>
              <a:rPr sz="2000"/>
              <a:t>: only valid at one point in time.</a:t>
            </a:r>
          </a:p>
          <a:p>
            <a:pPr lvl="0">
              <a:defRPr sz="1800"/>
            </a:pPr>
            <a:r>
              <a:rPr sz="2000"/>
              <a:t>No support for late joiners: if you weren’t there to observe an event, you missed it for good.</a:t>
            </a:r>
          </a:p>
        </p:txBody>
      </p:sp>
      <p:sp>
        <p:nvSpPr>
          <p:cNvPr id="369" name="Shape 369"/>
          <p:cNvSpPr/>
          <p:nvPr/>
        </p:nvSpPr>
        <p:spPr>
          <a:xfrm rot="16200000">
            <a:off x="88695" y="4498516"/>
            <a:ext cx="112033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/>
              <a:t>EVENT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703026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 err="1">
                <a:solidFill>
                  <a:srgbClr val="008576"/>
                </a:solidFill>
              </a:rPr>
              <a:t>AllJoyn</a:t>
            </a:r>
            <a:r>
              <a:rPr sz="3600" b="1" dirty="0">
                <a:solidFill>
                  <a:srgbClr val="008576"/>
                </a:solidFill>
              </a:rPr>
              <a:t> Interface is the data model</a:t>
            </a:r>
          </a:p>
        </p:txBody>
      </p:sp>
      <p:sp>
        <p:nvSpPr>
          <p:cNvPr id="372" name="Shape 372"/>
          <p:cNvSpPr/>
          <p:nvPr/>
        </p:nvSpPr>
        <p:spPr>
          <a:xfrm>
            <a:off x="467544" y="1659285"/>
            <a:ext cx="5221902" cy="40564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&lt;node&gt;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org.allseenalliance.door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&lt;signal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PersonPassedThrough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"Who"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&lt;/signal&gt;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ChangeState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&lt;/method&gt;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&lt;/interface&gt;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&lt;/node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940153" y="1608994"/>
            <a:ext cx="3010600" cy="4447382"/>
          </a:xfrm>
          <a:prstGeom prst="rect">
            <a:avLst/>
          </a:prstGeom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anchor="t" anchorCtr="0"/>
          <a:lstStyle/>
          <a:p>
            <a:r>
              <a:rPr sz="2000" dirty="0"/>
              <a:t>An interface is a collection of related data and </a:t>
            </a:r>
            <a:r>
              <a:rPr sz="2000" dirty="0" err="1"/>
              <a:t>behaviour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/>
              <a:t>Every bus object that implements an interface serves as an instance on the associated topic.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/>
          <p:nvPr/>
        </p:nvSpPr>
        <p:spPr>
          <a:xfrm>
            <a:off x="467544" y="1659285"/>
            <a:ext cx="5221902" cy="40564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&lt;node&gt;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org.allseenalliance.door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"Location"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&lt;signal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PersonPassedThrough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"Who"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&lt;/signal&gt;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ChangeState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&lt;/method&gt;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&lt;/interface&gt;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&lt;/node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703026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AllJoyn Interface is the data model</a:t>
            </a:r>
          </a:p>
        </p:txBody>
      </p:sp>
      <p:sp>
        <p:nvSpPr>
          <p:cNvPr id="377" name="Shape 377"/>
          <p:cNvSpPr/>
          <p:nvPr/>
        </p:nvSpPr>
        <p:spPr>
          <a:xfrm>
            <a:off x="5940000" y="1608994"/>
            <a:ext cx="3009600" cy="4447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34" y="0"/>
                </a:moveTo>
                <a:cubicBezTo>
                  <a:pt x="5395" y="0"/>
                  <a:pt x="5118" y="240"/>
                  <a:pt x="5118" y="534"/>
                </a:cubicBezTo>
                <a:lnTo>
                  <a:pt x="5118" y="3020"/>
                </a:lnTo>
                <a:lnTo>
                  <a:pt x="0" y="3940"/>
                </a:lnTo>
                <a:lnTo>
                  <a:pt x="5118" y="4861"/>
                </a:lnTo>
                <a:lnTo>
                  <a:pt x="5118" y="21068"/>
                </a:lnTo>
                <a:cubicBezTo>
                  <a:pt x="5118" y="21362"/>
                  <a:pt x="5395" y="21600"/>
                  <a:pt x="5734" y="21600"/>
                </a:cubicBezTo>
                <a:lnTo>
                  <a:pt x="20984" y="21600"/>
                </a:lnTo>
                <a:cubicBezTo>
                  <a:pt x="21323" y="21600"/>
                  <a:pt x="21600" y="21362"/>
                  <a:pt x="21600" y="21068"/>
                </a:cubicBezTo>
                <a:lnTo>
                  <a:pt x="21600" y="534"/>
                </a:lnTo>
                <a:cubicBezTo>
                  <a:pt x="21600" y="240"/>
                  <a:pt x="21323" y="0"/>
                  <a:pt x="20984" y="0"/>
                </a:cubicBezTo>
                <a:lnTo>
                  <a:pt x="5734" y="0"/>
                </a:lnTo>
                <a:close/>
              </a:path>
            </a:pathLst>
          </a:custGeom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anchor="t" anchorCtr="0"/>
          <a:lstStyle/>
          <a:p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Properties represent an object’s observable state.</a:t>
            </a:r>
          </a:p>
          <a:p>
            <a:endParaRPr sz="2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Hence, we use them to model STATE data.</a:t>
            </a:r>
          </a:p>
        </p:txBody>
      </p:sp>
      <p:sp>
        <p:nvSpPr>
          <p:cNvPr id="7" name="Shape 372"/>
          <p:cNvSpPr/>
          <p:nvPr/>
        </p:nvSpPr>
        <p:spPr>
          <a:xfrm>
            <a:off x="467544" y="1659973"/>
            <a:ext cx="5221902" cy="412728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7F0055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7F0055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"Location"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374903" y="347472"/>
            <a:ext cx="8430764" cy="61863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IoT is many things to many people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384047" y="1600200"/>
            <a:ext cx="7814918" cy="178510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000"/>
              <a:t>By 2020, 200bn devices are projected to be connected</a:t>
            </a:r>
            <a:r>
              <a:rPr sz="1100"/>
              <a:t> (source: Intel)</a:t>
            </a:r>
          </a:p>
          <a:p>
            <a:pPr lvl="0">
              <a:defRPr sz="1800"/>
            </a:pPr>
            <a:r>
              <a:rPr sz="2000"/>
              <a:t>That’s 26 smart objects per person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729156" y="2793371"/>
            <a:ext cx="2857501" cy="3395214"/>
            <a:chOff x="0" y="0"/>
            <a:chExt cx="2857500" cy="3395212"/>
          </a:xfrm>
        </p:grpSpPr>
        <p:pic>
          <p:nvPicPr>
            <p:cNvPr id="138" name="image3.jpg" descr="http://cochlearimplanthelp.files.wordpress.com/2012/04/remotes_1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57500" cy="2762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hape 139"/>
            <p:cNvSpPr/>
            <p:nvPr/>
          </p:nvSpPr>
          <p:spPr>
            <a:xfrm>
              <a:off x="309433" y="2958144"/>
              <a:ext cx="2238634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 sz="2400"/>
                <a:t>Remote Control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4030545" y="2925260"/>
            <a:ext cx="4441733" cy="3263325"/>
            <a:chOff x="0" y="0"/>
            <a:chExt cx="4441731" cy="3263324"/>
          </a:xfrm>
        </p:grpSpPr>
        <p:pic>
          <p:nvPicPr>
            <p:cNvPr id="141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441732" cy="2498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Shape 142"/>
            <p:cNvSpPr/>
            <p:nvPr/>
          </p:nvSpPr>
          <p:spPr>
            <a:xfrm>
              <a:off x="1508221" y="2826255"/>
              <a:ext cx="1425289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2400"/>
                <a:t>Telemetry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64380" y="3627516"/>
            <a:ext cx="4393948" cy="1310641"/>
            <a:chOff x="2164380" y="3627516"/>
            <a:chExt cx="4393948" cy="1310641"/>
          </a:xfrm>
        </p:grpSpPr>
        <p:pic>
          <p:nvPicPr>
            <p:cNvPr id="144" name="Picture 143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0573210">
              <a:off x="2164380" y="3627516"/>
              <a:ext cx="4393948" cy="1310641"/>
            </a:xfrm>
            <a:prstGeom prst="rect">
              <a:avLst/>
            </a:prstGeom>
            <a:effectLst/>
          </p:spPr>
        </p:pic>
        <p:sp>
          <p:nvSpPr>
            <p:cNvPr id="145" name="Shape 145"/>
            <p:cNvSpPr/>
            <p:nvPr/>
          </p:nvSpPr>
          <p:spPr>
            <a:xfrm rot="20573210">
              <a:off x="2583946" y="3782682"/>
              <a:ext cx="355481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6000" b="1" cap="all" spc="1020">
                  <a:solidFill>
                    <a:srgbClr val="FF2600"/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 b="0" cap="none" spc="0">
                  <a:solidFill>
                    <a:srgbClr val="000000"/>
                  </a:solidFill>
                </a:defRPr>
              </a:pPr>
              <a:r>
                <a:rPr sz="6000" b="1" cap="all" spc="1020" dirty="0">
                  <a:solidFill>
                    <a:srgbClr val="FF2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Boring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3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/>
          <p:nvPr/>
        </p:nvSpPr>
        <p:spPr>
          <a:xfrm>
            <a:off x="467544" y="1659285"/>
            <a:ext cx="5221902" cy="40564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&lt;node&gt;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org.allseenalliance.door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&lt;signal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PersonPassedThrough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"Who"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&lt;/signal&gt;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ChangeState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&lt;/method&gt;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&lt;/interface&gt;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&lt;/node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  <p:sp>
        <p:nvSpPr>
          <p:cNvPr id="7" name="Shape 372"/>
          <p:cNvSpPr/>
          <p:nvPr/>
        </p:nvSpPr>
        <p:spPr>
          <a:xfrm>
            <a:off x="467544" y="1659973"/>
            <a:ext cx="5221902" cy="405649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7F0055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7F0055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&lt;signal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PersonPassedThrough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"Who"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&lt;/signal&gt;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703026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AllJoyn Interface is the data model</a:t>
            </a:r>
          </a:p>
        </p:txBody>
      </p:sp>
      <p:sp>
        <p:nvSpPr>
          <p:cNvPr id="381" name="Shape 381"/>
          <p:cNvSpPr/>
          <p:nvPr/>
        </p:nvSpPr>
        <p:spPr>
          <a:xfrm>
            <a:off x="5940000" y="1608994"/>
            <a:ext cx="3009600" cy="4447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089" y="0"/>
                </a:moveTo>
                <a:cubicBezTo>
                  <a:pt x="3714" y="0"/>
                  <a:pt x="3409" y="240"/>
                  <a:pt x="3409" y="534"/>
                </a:cubicBezTo>
                <a:lnTo>
                  <a:pt x="3409" y="6511"/>
                </a:lnTo>
                <a:lnTo>
                  <a:pt x="0" y="7431"/>
                </a:lnTo>
                <a:lnTo>
                  <a:pt x="3409" y="8352"/>
                </a:lnTo>
                <a:lnTo>
                  <a:pt x="3409" y="21068"/>
                </a:lnTo>
                <a:cubicBezTo>
                  <a:pt x="3409" y="21362"/>
                  <a:pt x="3714" y="21600"/>
                  <a:pt x="4089" y="21600"/>
                </a:cubicBezTo>
                <a:lnTo>
                  <a:pt x="20920" y="21600"/>
                </a:lnTo>
                <a:cubicBezTo>
                  <a:pt x="21295" y="21600"/>
                  <a:pt x="21600" y="21362"/>
                  <a:pt x="21600" y="21068"/>
                </a:cubicBezTo>
                <a:lnTo>
                  <a:pt x="21600" y="534"/>
                </a:lnTo>
                <a:cubicBezTo>
                  <a:pt x="21600" y="240"/>
                  <a:pt x="21295" y="0"/>
                  <a:pt x="20920" y="0"/>
                </a:cubicBezTo>
                <a:lnTo>
                  <a:pt x="4089" y="0"/>
                </a:lnTo>
                <a:close/>
              </a:path>
            </a:pathLst>
          </a:custGeom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anchor="t" anchorCtr="0"/>
          <a:lstStyle/>
          <a:p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Signals model ephemeral occurrences.</a:t>
            </a:r>
          </a:p>
          <a:p>
            <a:endParaRPr sz="2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Hence, we use them to model EVENT data.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2"/>
          <p:cNvSpPr/>
          <p:nvPr/>
        </p:nvSpPr>
        <p:spPr>
          <a:xfrm>
            <a:off x="467544" y="1659285"/>
            <a:ext cx="5221902" cy="40564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&lt;node&gt;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org.allseenalliance.door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&lt;signal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PersonPassedThrough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"Who"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&lt;/signal&gt;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&lt;method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ChangeState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&lt;/method&gt;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&lt;/interface&gt;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&lt;/node</a:t>
            </a: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  <p:sp>
        <p:nvSpPr>
          <p:cNvPr id="7" name="Shape 372"/>
          <p:cNvSpPr/>
          <p:nvPr/>
        </p:nvSpPr>
        <p:spPr>
          <a:xfrm>
            <a:off x="467544" y="1659973"/>
            <a:ext cx="5221902" cy="405649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3175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7F0055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7F0055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&lt;method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ChangeState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arg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name=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"Open"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type=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"b"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/&gt;</a:t>
            </a:r>
            <a:endParaRPr lang="en-US" sz="1200" b="1" dirty="0"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&lt;/method&gt;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MS Mincho"/>
              <a:cs typeface="Consolas" panose="020B0609020204030204" pitchFamily="49" charset="0"/>
            </a:endParaRPr>
          </a:p>
        </p:txBody>
      </p:sp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374904" y="347472"/>
            <a:ext cx="8430763" cy="703026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AllJoyn Interface is the data model</a:t>
            </a:r>
          </a:p>
        </p:txBody>
      </p:sp>
      <p:sp>
        <p:nvSpPr>
          <p:cNvPr id="385" name="Shape 385"/>
          <p:cNvSpPr/>
          <p:nvPr/>
        </p:nvSpPr>
        <p:spPr>
          <a:xfrm>
            <a:off x="5940000" y="1608994"/>
            <a:ext cx="3009600" cy="4447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21" y="0"/>
                </a:moveTo>
                <a:cubicBezTo>
                  <a:pt x="7934" y="0"/>
                  <a:pt x="7701" y="240"/>
                  <a:pt x="7701" y="534"/>
                </a:cubicBezTo>
                <a:lnTo>
                  <a:pt x="7701" y="12679"/>
                </a:lnTo>
                <a:lnTo>
                  <a:pt x="0" y="13932"/>
                </a:lnTo>
                <a:lnTo>
                  <a:pt x="7701" y="15185"/>
                </a:lnTo>
                <a:lnTo>
                  <a:pt x="7701" y="21068"/>
                </a:lnTo>
                <a:cubicBezTo>
                  <a:pt x="7701" y="21362"/>
                  <a:pt x="7934" y="21600"/>
                  <a:pt x="8221" y="21600"/>
                </a:cubicBezTo>
                <a:lnTo>
                  <a:pt x="21080" y="21600"/>
                </a:lnTo>
                <a:cubicBezTo>
                  <a:pt x="21367" y="21600"/>
                  <a:pt x="21600" y="21362"/>
                  <a:pt x="21600" y="21068"/>
                </a:cubicBezTo>
                <a:lnTo>
                  <a:pt x="21600" y="534"/>
                </a:lnTo>
                <a:cubicBezTo>
                  <a:pt x="21600" y="240"/>
                  <a:pt x="21367" y="0"/>
                  <a:pt x="21080" y="0"/>
                </a:cubicBezTo>
                <a:lnTo>
                  <a:pt x="8221" y="0"/>
                </a:lnTo>
                <a:close/>
              </a:path>
            </a:pathLst>
          </a:custGeom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08000" tIns="108000" rIns="108000" bIns="108000" anchor="t" anchorCtr="0"/>
          <a:lstStyle/>
          <a:p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Methods model </a:t>
            </a:r>
            <a:r>
              <a:rPr sz="20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behaviour</a:t>
            </a:r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sz="20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Allows for seamless interoperability with service-oriented </a:t>
            </a:r>
            <a:r>
              <a:rPr sz="20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AllJoyn</a:t>
            </a:r>
            <a:r>
              <a:rPr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applications.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body" idx="4294967295"/>
          </p:nvPr>
        </p:nvSpPr>
        <p:spPr>
          <a:xfrm>
            <a:off x="1007605" y="1772816"/>
            <a:ext cx="7128791" cy="417600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108000" tIns="108000" rIns="108000" bIns="108000">
            <a:normAutofit/>
          </a:bodyPr>
          <a:lstStyle/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&lt;interface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org.alljoyn.About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access=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GetAboutData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languageTag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aboutData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"a{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&lt;/method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"a(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&lt;/method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&lt;signal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"Announce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FR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"port"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fr-FR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</a:t>
            </a:r>
            <a:r>
              <a:rPr lang="fr-FR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fr-FR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"a(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"a{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&lt;/signal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lvl="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sz="1500" dirty="0">
              <a:solidFill>
                <a:srgbClr val="333333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The current interface definition language is too limited.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88"/>
          <p:cNvSpPr txBox="1">
            <a:spLocks/>
          </p:cNvSpPr>
          <p:nvPr/>
        </p:nvSpPr>
        <p:spPr>
          <a:xfrm>
            <a:off x="1002773" y="1772816"/>
            <a:ext cx="7128791" cy="4176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108000" rIns="108000" bIns="108000">
            <a:normAutofit/>
          </a:bodyPr>
          <a:lstStyle>
            <a:lvl1pPr marL="219407" indent="-219407" defTabSz="609467">
              <a:spcBef>
                <a:spcPts val="1200"/>
              </a:spcBef>
              <a:buClr>
                <a:srgbClr val="00C0C2"/>
              </a:buClr>
              <a:buSzPct val="12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482070" indent="-248708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735806" indent="-226218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062037" indent="-317500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1268412" indent="-301625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3273067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marL="3882535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marL="4492003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marL="5101471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&lt;interface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org.alljoyn.About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access=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GetAboutData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languageTag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aboutData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"a{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&lt;/method&gt;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"a(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&lt;/method&gt;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&lt;signal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"Announce"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"version"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"port"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"a(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"a{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&lt;/signal&gt;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&lt;/interface&gt;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8576"/>
                </a:solidFill>
              </a:rPr>
              <a:t>The current interface definition language is too limited.</a:t>
            </a:r>
          </a:p>
        </p:txBody>
      </p:sp>
      <p:sp>
        <p:nvSpPr>
          <p:cNvPr id="392" name="Shape 392"/>
          <p:cNvSpPr/>
          <p:nvPr/>
        </p:nvSpPr>
        <p:spPr>
          <a:xfrm>
            <a:off x="3851920" y="764704"/>
            <a:ext cx="2592288" cy="1224137"/>
          </a:xfrm>
          <a:prstGeom prst="wedgeRoundRectCallout">
            <a:avLst/>
          </a:prstGeom>
          <a:solidFill>
            <a:schemeClr val="tx1">
              <a:lumMod val="75000"/>
              <a:lumOff val="25000"/>
              <a:alpha val="94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108000" rIns="108000" bIns="108000" anchor="ctr"/>
          <a:lstStyle>
            <a:lvl1pPr>
              <a:defRPr sz="1600"/>
            </a:lvl1pPr>
          </a:lstStyle>
          <a:p>
            <a:pPr lvl="0">
              <a:defRPr sz="1800"/>
            </a:pPr>
            <a:r>
              <a:rPr sz="1800" dirty="0">
                <a:solidFill>
                  <a:schemeClr val="bg1"/>
                </a:solidFill>
              </a:rPr>
              <a:t>Machine-readable, not human-readable. What </a:t>
            </a:r>
            <a:r>
              <a:rPr lang="en-US" sz="1800" dirty="0" smtClean="0">
                <a:solidFill>
                  <a:schemeClr val="bg1"/>
                </a:solidFill>
              </a:rPr>
              <a:t>does “q” mean</a:t>
            </a:r>
            <a:r>
              <a:rPr sz="1800" dirty="0" smtClean="0">
                <a:solidFill>
                  <a:schemeClr val="bg1"/>
                </a:solidFill>
              </a:rPr>
              <a:t>?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572000" y="2492896"/>
            <a:ext cx="3240359" cy="911896"/>
          </a:xfrm>
          <a:prstGeom prst="wedgeRoundRectCallout">
            <a:avLst>
              <a:gd name="adj1" fmla="val -20833"/>
              <a:gd name="adj2" fmla="val 75996"/>
              <a:gd name="adj3" fmla="val 16667"/>
            </a:avLst>
          </a:prstGeom>
          <a:solidFill>
            <a:schemeClr val="tx1">
              <a:lumMod val="75000"/>
              <a:lumOff val="25000"/>
              <a:alpha val="94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108000" rIns="108000" bIns="108000" anchor="ctr"/>
          <a:lstStyle/>
          <a:p>
            <a:r>
              <a:rPr sz="1800" dirty="0">
                <a:solidFill>
                  <a:schemeClr val="bg1"/>
                </a:solidFill>
              </a:rPr>
              <a:t>Array of some kind of </a:t>
            </a:r>
            <a:r>
              <a:rPr sz="1800" dirty="0" err="1">
                <a:solidFill>
                  <a:schemeClr val="bg1"/>
                </a:solidFill>
              </a:rPr>
              <a:t>struct</a:t>
            </a:r>
            <a:r>
              <a:rPr sz="1800" dirty="0">
                <a:solidFill>
                  <a:schemeClr val="bg1"/>
                </a:solidFill>
              </a:rPr>
              <a:t> that represents something.</a:t>
            </a:r>
          </a:p>
        </p:txBody>
      </p:sp>
      <p:sp>
        <p:nvSpPr>
          <p:cNvPr id="394" name="Shape 394"/>
          <p:cNvSpPr/>
          <p:nvPr/>
        </p:nvSpPr>
        <p:spPr>
          <a:xfrm>
            <a:off x="4139952" y="4005064"/>
            <a:ext cx="3221753" cy="1296144"/>
          </a:xfrm>
          <a:prstGeom prst="wedgeRoundRectCallout">
            <a:avLst>
              <a:gd name="adj1" fmla="val -60005"/>
              <a:gd name="adj2" fmla="val -31969"/>
              <a:gd name="adj3" fmla="val 16667"/>
            </a:avLst>
          </a:prstGeom>
          <a:solidFill>
            <a:schemeClr val="tx1">
              <a:lumMod val="75000"/>
              <a:lumOff val="25000"/>
              <a:alpha val="94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108000" rIns="108000" bIns="108000" anchor="ctr"/>
          <a:lstStyle/>
          <a:p>
            <a:r>
              <a:rPr sz="1800" dirty="0" err="1">
                <a:solidFill>
                  <a:schemeClr val="bg1"/>
                </a:solidFill>
              </a:rPr>
              <a:t>AllJoyn</a:t>
            </a:r>
            <a:r>
              <a:rPr sz="1800" dirty="0">
                <a:solidFill>
                  <a:schemeClr val="bg1"/>
                </a:solidFill>
              </a:rPr>
              <a:t> has five different kinds of signals, each with their own semantics. Which one is intended here?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 txBox="1">
            <a:spLocks/>
          </p:cNvSpPr>
          <p:nvPr/>
        </p:nvSpPr>
        <p:spPr>
          <a:xfrm>
            <a:off x="1007605" y="1772816"/>
            <a:ext cx="7128791" cy="4176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108000" rIns="108000" bIns="108000">
            <a:noAutofit/>
          </a:bodyPr>
          <a:lstStyle>
            <a:lvl1pPr marL="219407" indent="-219407" defTabSz="609467">
              <a:spcBef>
                <a:spcPts val="1200"/>
              </a:spcBef>
              <a:buClr>
                <a:srgbClr val="00C0C2"/>
              </a:buClr>
              <a:buSzPct val="12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482070" indent="-248708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735806" indent="-226218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062037" indent="-317500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1268412" indent="-301625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3273067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marL="3882535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marL="4492003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marL="5101471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&lt;interface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org.alljoyn.About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&lt;field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"path"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&lt;field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"interfaces"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"as"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&lt;method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"a[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direction=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"out"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&lt;/method&gt;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&lt;signal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"Announce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sessionless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en-US" sz="1500" dirty="0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"a[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50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"a{</a:t>
            </a:r>
            <a:r>
              <a:rPr lang="en-US" sz="1500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</a:t>
            </a:r>
            <a:r>
              <a:rPr lang="en-US" sz="15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&lt;/signal&gt;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&lt;/interface&gt;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5" name="Shape 388"/>
          <p:cNvSpPr txBox="1">
            <a:spLocks/>
          </p:cNvSpPr>
          <p:nvPr/>
        </p:nvSpPr>
        <p:spPr>
          <a:xfrm>
            <a:off x="1008000" y="1771200"/>
            <a:ext cx="7128791" cy="4176001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8000" tIns="108000" rIns="108000" bIns="108000">
            <a:noAutofit/>
          </a:bodyPr>
          <a:lstStyle>
            <a:lvl1pPr marL="219407" indent="-219407" defTabSz="609467">
              <a:spcBef>
                <a:spcPts val="1200"/>
              </a:spcBef>
              <a:buClr>
                <a:srgbClr val="00C0C2"/>
              </a:buClr>
              <a:buSzPct val="12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482070" indent="-248708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735806" indent="-226218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062037" indent="-317500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1268412" indent="-301625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3273067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marL="3882535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marL="4492003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marL="5101471" indent="-225729" defTabSz="609467">
              <a:spcBef>
                <a:spcPts val="1200"/>
              </a:spcBef>
              <a:buClr>
                <a:srgbClr val="00C0C2"/>
              </a:buClr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5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&lt;field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"path"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&lt;field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"interfaces"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"as"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5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type=</a:t>
            </a:r>
            <a:r>
              <a:rPr lang="en-US" sz="15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"a[</a:t>
            </a:r>
            <a:r>
              <a:rPr lang="en-US" sz="15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500" b="1" dirty="0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5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5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sessionless</a:t>
            </a:r>
            <a:r>
              <a:rPr lang="en-US" sz="15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5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5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5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en-US" sz="15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"a[</a:t>
            </a:r>
            <a:r>
              <a:rPr lang="en-US" sz="15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ObjectDescription</a:t>
            </a:r>
            <a:r>
              <a:rPr lang="en-US" sz="15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]"</a:t>
            </a:r>
            <a:endParaRPr lang="en-US" sz="1500" b="1" dirty="0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914400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defRPr sz="1800"/>
            </a:pPr>
            <a:endParaRPr lang="en-US" sz="15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The current interface definition language is too limited.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Leverage code generator to turn formal XML definition into code.</a:t>
            </a:r>
          </a:p>
        </p:txBody>
      </p:sp>
      <p:grpSp>
        <p:nvGrpSpPr>
          <p:cNvPr id="406" name="Group 406"/>
          <p:cNvGrpSpPr/>
          <p:nvPr/>
        </p:nvGrpSpPr>
        <p:grpSpPr>
          <a:xfrm>
            <a:off x="1189724" y="2544086"/>
            <a:ext cx="721187" cy="906228"/>
            <a:chOff x="0" y="0"/>
            <a:chExt cx="721186" cy="906227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721187" cy="9062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8576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93818" y="230863"/>
              <a:ext cx="533550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93818" y="341988"/>
              <a:ext cx="533550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3818" y="453113"/>
              <a:ext cx="314835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93818" y="564238"/>
              <a:ext cx="533550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93818" y="675363"/>
              <a:ext cx="75632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3203848" y="2298700"/>
            <a:ext cx="1209839" cy="139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0720E"/>
          </a:solidFill>
          <a:ln w="25400"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codegen</a:t>
            </a:r>
            <a:endParaRPr sz="2000" dirty="0">
              <a:solidFill>
                <a:srgbClr val="FFFFFF"/>
              </a:solidFill>
            </a:endParaRPr>
          </a:p>
        </p:txBody>
      </p:sp>
      <p:grpSp>
        <p:nvGrpSpPr>
          <p:cNvPr id="422" name="Group 422"/>
          <p:cNvGrpSpPr/>
          <p:nvPr/>
        </p:nvGrpSpPr>
        <p:grpSpPr>
          <a:xfrm>
            <a:off x="5941784" y="1592200"/>
            <a:ext cx="857031" cy="1024385"/>
            <a:chOff x="0" y="0"/>
            <a:chExt cx="857029" cy="1024383"/>
          </a:xfrm>
        </p:grpSpPr>
        <p:grpSp>
          <p:nvGrpSpPr>
            <p:cNvPr id="414" name="Group 414"/>
            <p:cNvGrpSpPr/>
            <p:nvPr/>
          </p:nvGrpSpPr>
          <p:grpSpPr>
            <a:xfrm>
              <a:off x="0" y="0"/>
              <a:ext cx="721187" cy="906228"/>
              <a:chOff x="0" y="0"/>
              <a:chExt cx="721186" cy="906227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0" y="0"/>
                <a:ext cx="721187" cy="90622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8576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09" name="Shape 409"/>
              <p:cNvSpPr/>
              <p:nvPr/>
            </p:nvSpPr>
            <p:spPr>
              <a:xfrm>
                <a:off x="93818" y="230863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93818" y="34198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93818" y="453113"/>
                <a:ext cx="314835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93818" y="56423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93818" y="675363"/>
                <a:ext cx="75632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421" name="Group 421"/>
            <p:cNvGrpSpPr/>
            <p:nvPr/>
          </p:nvGrpSpPr>
          <p:grpSpPr>
            <a:xfrm>
              <a:off x="135843" y="118156"/>
              <a:ext cx="721187" cy="906228"/>
              <a:chOff x="0" y="0"/>
              <a:chExt cx="721186" cy="906227"/>
            </a:xfrm>
          </p:grpSpPr>
          <p:sp>
            <p:nvSpPr>
              <p:cNvPr id="415" name="Shape 415"/>
              <p:cNvSpPr/>
              <p:nvPr/>
            </p:nvSpPr>
            <p:spPr>
              <a:xfrm>
                <a:off x="0" y="0"/>
                <a:ext cx="721187" cy="90622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8576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93818" y="230863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93818" y="34198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93818" y="453113"/>
                <a:ext cx="314835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93818" y="56423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93818" y="675363"/>
                <a:ext cx="75632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437" name="Group 437"/>
          <p:cNvGrpSpPr/>
          <p:nvPr/>
        </p:nvGrpSpPr>
        <p:grpSpPr>
          <a:xfrm>
            <a:off x="5941784" y="3275626"/>
            <a:ext cx="857031" cy="1024385"/>
            <a:chOff x="0" y="0"/>
            <a:chExt cx="857029" cy="1024383"/>
          </a:xfrm>
        </p:grpSpPr>
        <p:grpSp>
          <p:nvGrpSpPr>
            <p:cNvPr id="429" name="Group 429"/>
            <p:cNvGrpSpPr/>
            <p:nvPr/>
          </p:nvGrpSpPr>
          <p:grpSpPr>
            <a:xfrm>
              <a:off x="0" y="0"/>
              <a:ext cx="721187" cy="906228"/>
              <a:chOff x="0" y="0"/>
              <a:chExt cx="721186" cy="906227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0" y="0"/>
                <a:ext cx="721187" cy="90622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8576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24" name="Shape 424"/>
              <p:cNvSpPr/>
              <p:nvPr/>
            </p:nvSpPr>
            <p:spPr>
              <a:xfrm>
                <a:off x="93818" y="230863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93818" y="34198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93818" y="453113"/>
                <a:ext cx="314835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93818" y="56423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93818" y="675363"/>
                <a:ext cx="75632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436" name="Group 436"/>
            <p:cNvGrpSpPr/>
            <p:nvPr/>
          </p:nvGrpSpPr>
          <p:grpSpPr>
            <a:xfrm>
              <a:off x="135843" y="118156"/>
              <a:ext cx="721187" cy="906228"/>
              <a:chOff x="0" y="0"/>
              <a:chExt cx="721186" cy="906227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0" y="0"/>
                <a:ext cx="721187" cy="90622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008576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93818" y="230863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93818" y="34198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93818" y="453113"/>
                <a:ext cx="314835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93818" y="564238"/>
                <a:ext cx="533550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93818" y="675363"/>
                <a:ext cx="75632" cy="1"/>
              </a:xfrm>
              <a:prstGeom prst="line">
                <a:avLst/>
              </a:prstGeom>
              <a:noFill/>
              <a:ln w="25400" cap="flat">
                <a:solidFill>
                  <a:srgbClr val="008576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438" name="Shape 438"/>
          <p:cNvSpPr/>
          <p:nvPr/>
        </p:nvSpPr>
        <p:spPr>
          <a:xfrm>
            <a:off x="2105243" y="2845824"/>
            <a:ext cx="967163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 rot="20388468">
            <a:off x="4561825" y="2368453"/>
            <a:ext cx="1314613" cy="302753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 rot="1200000">
            <a:off x="4561761" y="3358435"/>
            <a:ext cx="1319056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147509" y="3556878"/>
            <a:ext cx="80561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Door.xml</a:t>
            </a:r>
          </a:p>
        </p:txBody>
      </p:sp>
      <p:sp>
        <p:nvSpPr>
          <p:cNvPr id="442" name="Shape 442"/>
          <p:cNvSpPr/>
          <p:nvPr/>
        </p:nvSpPr>
        <p:spPr>
          <a:xfrm>
            <a:off x="5666020" y="2649209"/>
            <a:ext cx="1408558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DoorInterface.cc</a:t>
            </a:r>
          </a:p>
        </p:txBody>
      </p:sp>
      <p:sp>
        <p:nvSpPr>
          <p:cNvPr id="443" name="Shape 443"/>
          <p:cNvSpPr/>
          <p:nvPr/>
        </p:nvSpPr>
        <p:spPr>
          <a:xfrm>
            <a:off x="5791296" y="4300943"/>
            <a:ext cx="115800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DoorProxy.cc</a:t>
            </a:r>
          </a:p>
        </p:txBody>
      </p:sp>
      <p:sp>
        <p:nvSpPr>
          <p:cNvPr id="444" name="Shape 444"/>
          <p:cNvSpPr/>
          <p:nvPr/>
        </p:nvSpPr>
        <p:spPr>
          <a:xfrm>
            <a:off x="1" y="4725144"/>
            <a:ext cx="9144000" cy="1362457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0" tIns="108000" rIns="1080000" bIns="144000">
            <a:spAutoFit/>
          </a:bodyPr>
          <a:lstStyle/>
          <a:p>
            <a:pPr algn="ctr"/>
            <a:r>
              <a:rPr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Manual type definition and message marshalling are tedious and  error prone. The code generator can do these things on your behalf.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600" b="1" dirty="0" smtClean="0">
                <a:solidFill>
                  <a:srgbClr val="008576"/>
                </a:solidFill>
              </a:rPr>
              <a:t>Common data models must be </a:t>
            </a:r>
            <a:r>
              <a:rPr lang="en-US" sz="3600" b="1" dirty="0" err="1" smtClean="0">
                <a:solidFill>
                  <a:srgbClr val="008576"/>
                </a:solidFill>
              </a:rPr>
              <a:t>standardised</a:t>
            </a:r>
            <a:r>
              <a:rPr lang="en-US" sz="3600" b="1" dirty="0" smtClean="0">
                <a:solidFill>
                  <a:srgbClr val="008576"/>
                </a:solidFill>
              </a:rPr>
              <a:t>.</a:t>
            </a:r>
            <a:endParaRPr sz="3600" b="1" dirty="0">
              <a:solidFill>
                <a:srgbClr val="00857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556" y="1844824"/>
            <a:ext cx="7992888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Universally available data must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be universally understood.</a:t>
            </a:r>
          </a:p>
          <a:p>
            <a:pPr marL="0" marR="0" indent="0" algn="l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0" marR="0" indent="0" algn="l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Data models for common concepts must be </a:t>
            </a:r>
            <a:r>
              <a:rPr lang="en-US" dirty="0" err="1" smtClean="0">
                <a:solidFill>
                  <a:srgbClr val="000000"/>
                </a:solidFill>
              </a:rPr>
              <a:t>standardised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Canonical data models for light bulbs, various sensors, …</a:t>
            </a:r>
          </a:p>
          <a:p>
            <a:pPr marL="0" marR="0" indent="0" algn="l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Beyond data models: modeling style, physical units, …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e.g. temperature: Kelvin, Fahrenheit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or Celsius?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Shape 701"/>
          <p:cNvSpPr/>
          <p:nvPr/>
        </p:nvSpPr>
        <p:spPr>
          <a:xfrm>
            <a:off x="0" y="4873695"/>
            <a:ext cx="9144000" cy="931569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108000" rIns="108000" bIns="144000">
            <a:spAutoFit/>
          </a:bodyPr>
          <a:lstStyle/>
          <a:p>
            <a:pPr algn="ctr" rtl="0" hangingPunct="0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Alliance must take the lead in such a </a:t>
            </a:r>
            <a:r>
              <a:rPr lang="en-US" dirty="0" err="1">
                <a:solidFill>
                  <a:schemeClr val="bg1"/>
                </a:solidFill>
              </a:rPr>
              <a:t>standardisation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Change of approach: </a:t>
            </a:r>
            <a:r>
              <a:rPr lang="en-US" sz="2000" dirty="0" err="1">
                <a:solidFill>
                  <a:schemeClr val="bg1"/>
                </a:solidFill>
              </a:rPr>
              <a:t>centralised</a:t>
            </a:r>
            <a:r>
              <a:rPr lang="en-US" sz="2000" dirty="0">
                <a:solidFill>
                  <a:schemeClr val="bg1"/>
                </a:solidFill>
              </a:rPr>
              <a:t> versus working group centric.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Standardised data models will evolve over time.</a:t>
            </a:r>
          </a:p>
        </p:txBody>
      </p:sp>
      <p:grpSp>
        <p:nvGrpSpPr>
          <p:cNvPr id="455" name="Group 455"/>
          <p:cNvGrpSpPr/>
          <p:nvPr/>
        </p:nvGrpSpPr>
        <p:grpSpPr>
          <a:xfrm>
            <a:off x="1678114" y="2039547"/>
            <a:ext cx="285751" cy="2857502"/>
            <a:chOff x="0" y="0"/>
            <a:chExt cx="285750" cy="2857501"/>
          </a:xfrm>
        </p:grpSpPr>
        <p:sp>
          <p:nvSpPr>
            <p:cNvPr id="450" name="Shape 450"/>
            <p:cNvSpPr/>
            <p:nvPr/>
          </p:nvSpPr>
          <p:spPr>
            <a:xfrm>
              <a:off x="0" y="-1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1281112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0" y="2562224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flipH="1">
              <a:off x="142874" y="295275"/>
              <a:ext cx="1" cy="985838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bevel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flipH="1">
              <a:off x="152399" y="1576388"/>
              <a:ext cx="1" cy="985839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bevel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2050023" y="1987129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v1</a:t>
            </a:r>
          </a:p>
        </p:txBody>
      </p:sp>
      <p:sp>
        <p:nvSpPr>
          <p:cNvPr id="457" name="Shape 457"/>
          <p:cNvSpPr/>
          <p:nvPr/>
        </p:nvSpPr>
        <p:spPr>
          <a:xfrm>
            <a:off x="2050023" y="3268242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v2</a:t>
            </a:r>
          </a:p>
        </p:txBody>
      </p:sp>
      <p:sp>
        <p:nvSpPr>
          <p:cNvPr id="458" name="Shape 458"/>
          <p:cNvSpPr/>
          <p:nvPr/>
        </p:nvSpPr>
        <p:spPr>
          <a:xfrm>
            <a:off x="2050023" y="4549354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v3</a:t>
            </a:r>
          </a:p>
        </p:txBody>
      </p:sp>
      <p:sp>
        <p:nvSpPr>
          <p:cNvPr id="459" name="Shape 459"/>
          <p:cNvSpPr/>
          <p:nvPr/>
        </p:nvSpPr>
        <p:spPr>
          <a:xfrm>
            <a:off x="798113" y="5111329"/>
            <a:ext cx="194985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Linear Evolution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Standardised data models will evolve over time.</a:t>
            </a:r>
          </a:p>
        </p:txBody>
      </p:sp>
      <p:sp>
        <p:nvSpPr>
          <p:cNvPr id="456" name="Shape 456"/>
          <p:cNvSpPr/>
          <p:nvPr/>
        </p:nvSpPr>
        <p:spPr>
          <a:xfrm>
            <a:off x="2050023" y="1987129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v1</a:t>
            </a:r>
          </a:p>
        </p:txBody>
      </p:sp>
      <p:sp>
        <p:nvSpPr>
          <p:cNvPr id="457" name="Shape 457"/>
          <p:cNvSpPr/>
          <p:nvPr/>
        </p:nvSpPr>
        <p:spPr>
          <a:xfrm>
            <a:off x="2050023" y="3268242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v2</a:t>
            </a:r>
          </a:p>
        </p:txBody>
      </p:sp>
      <p:sp>
        <p:nvSpPr>
          <p:cNvPr id="458" name="Shape 458"/>
          <p:cNvSpPr/>
          <p:nvPr/>
        </p:nvSpPr>
        <p:spPr>
          <a:xfrm>
            <a:off x="2050023" y="4549354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v3</a:t>
            </a:r>
          </a:p>
        </p:txBody>
      </p:sp>
      <p:sp>
        <p:nvSpPr>
          <p:cNvPr id="459" name="Shape 459"/>
          <p:cNvSpPr/>
          <p:nvPr/>
        </p:nvSpPr>
        <p:spPr>
          <a:xfrm>
            <a:off x="798113" y="5111329"/>
            <a:ext cx="194985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Linear Evolution</a:t>
            </a:r>
          </a:p>
        </p:txBody>
      </p:sp>
      <p:sp>
        <p:nvSpPr>
          <p:cNvPr id="460" name="Shape 460"/>
          <p:cNvSpPr/>
          <p:nvPr/>
        </p:nvSpPr>
        <p:spPr>
          <a:xfrm>
            <a:off x="6305210" y="2039547"/>
            <a:ext cx="285751" cy="295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33333"/>
          </a:solidFill>
          <a:ln w="25400">
            <a:solidFill>
              <a:srgbClr val="252525"/>
            </a:solidFill>
          </a:ln>
        </p:spPr>
        <p:txBody>
          <a:bodyPr lIns="0" tIns="0" rIns="0" bIns="0" anchor="ctr"/>
          <a:lstStyle/>
          <a:p>
            <a:pPr lvl="0" algn="ctr" defTabSz="914400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735594" y="3615935"/>
            <a:ext cx="1" cy="985838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855443" y="1987129"/>
            <a:ext cx="3617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v1</a:t>
            </a:r>
          </a:p>
        </p:txBody>
      </p:sp>
      <p:sp>
        <p:nvSpPr>
          <p:cNvPr id="463" name="Shape 463"/>
          <p:cNvSpPr/>
          <p:nvPr/>
        </p:nvSpPr>
        <p:spPr>
          <a:xfrm>
            <a:off x="5150593" y="3268242"/>
            <a:ext cx="3617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v2</a:t>
            </a:r>
          </a:p>
        </p:txBody>
      </p:sp>
      <p:sp>
        <p:nvSpPr>
          <p:cNvPr id="464" name="Shape 464"/>
          <p:cNvSpPr/>
          <p:nvPr/>
        </p:nvSpPr>
        <p:spPr>
          <a:xfrm>
            <a:off x="5141068" y="4549354"/>
            <a:ext cx="3617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v3</a:t>
            </a:r>
          </a:p>
        </p:txBody>
      </p:sp>
      <p:sp>
        <p:nvSpPr>
          <p:cNvPr id="465" name="Shape 465"/>
          <p:cNvSpPr/>
          <p:nvPr/>
        </p:nvSpPr>
        <p:spPr>
          <a:xfrm>
            <a:off x="5432409" y="5111329"/>
            <a:ext cx="20919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defRPr sz="1800"/>
            </a:pPr>
            <a:r>
              <a:rPr lang="en-US" sz="2000" dirty="0" smtClean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Vendor Extensions</a:t>
            </a:r>
            <a:endParaRPr sz="2000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387419" y="3268242"/>
            <a:ext cx="107301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v1.ACME</a:t>
            </a:r>
          </a:p>
        </p:txBody>
      </p:sp>
      <p:grpSp>
        <p:nvGrpSpPr>
          <p:cNvPr id="471" name="Group 471"/>
          <p:cNvGrpSpPr/>
          <p:nvPr/>
        </p:nvGrpSpPr>
        <p:grpSpPr>
          <a:xfrm>
            <a:off x="5592719" y="3320660"/>
            <a:ext cx="1710734" cy="1576389"/>
            <a:chOff x="0" y="0"/>
            <a:chExt cx="1710733" cy="1576388"/>
          </a:xfrm>
        </p:grpSpPr>
        <p:sp>
          <p:nvSpPr>
            <p:cNvPr id="467" name="Shape 467"/>
            <p:cNvSpPr/>
            <p:nvPr/>
          </p:nvSpPr>
          <p:spPr>
            <a:xfrm>
              <a:off x="-1" y="0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-1" y="1281112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4982" y="0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424982" y="1228693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7387419" y="4496936"/>
            <a:ext cx="107301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v2.ACME</a:t>
            </a:r>
          </a:p>
        </p:txBody>
      </p:sp>
      <p:sp>
        <p:nvSpPr>
          <p:cNvPr id="473" name="Shape 473"/>
          <p:cNvSpPr/>
          <p:nvPr/>
        </p:nvSpPr>
        <p:spPr>
          <a:xfrm>
            <a:off x="5735594" y="3615935"/>
            <a:ext cx="1424984" cy="933420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7160577" y="3615935"/>
            <a:ext cx="1" cy="933420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 flipH="1">
            <a:off x="5785802" y="2210759"/>
            <a:ext cx="646911" cy="1134794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477908" y="2222967"/>
            <a:ext cx="663716" cy="1110820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0" name="Group 455"/>
          <p:cNvGrpSpPr/>
          <p:nvPr/>
        </p:nvGrpSpPr>
        <p:grpSpPr>
          <a:xfrm>
            <a:off x="1678114" y="2039547"/>
            <a:ext cx="285751" cy="2857502"/>
            <a:chOff x="0" y="0"/>
            <a:chExt cx="285750" cy="2857501"/>
          </a:xfrm>
        </p:grpSpPr>
        <p:sp>
          <p:nvSpPr>
            <p:cNvPr id="31" name="Shape 450"/>
            <p:cNvSpPr/>
            <p:nvPr/>
          </p:nvSpPr>
          <p:spPr>
            <a:xfrm>
              <a:off x="0" y="-1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2" name="Shape 451"/>
            <p:cNvSpPr/>
            <p:nvPr/>
          </p:nvSpPr>
          <p:spPr>
            <a:xfrm>
              <a:off x="0" y="1281112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3" name="Shape 452"/>
            <p:cNvSpPr/>
            <p:nvPr/>
          </p:nvSpPr>
          <p:spPr>
            <a:xfrm>
              <a:off x="0" y="2562224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4" name="Shape 453"/>
            <p:cNvSpPr/>
            <p:nvPr/>
          </p:nvSpPr>
          <p:spPr>
            <a:xfrm flipH="1">
              <a:off x="142874" y="295275"/>
              <a:ext cx="1" cy="985838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bevel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5" name="Shape 454"/>
            <p:cNvSpPr/>
            <p:nvPr/>
          </p:nvSpPr>
          <p:spPr>
            <a:xfrm flipH="1">
              <a:off x="152399" y="1576388"/>
              <a:ext cx="1" cy="985839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bevel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81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Standardised data models will evolve over time.</a:t>
            </a:r>
          </a:p>
        </p:txBody>
      </p:sp>
      <p:sp>
        <p:nvSpPr>
          <p:cNvPr id="456" name="Shape 456"/>
          <p:cNvSpPr/>
          <p:nvPr/>
        </p:nvSpPr>
        <p:spPr>
          <a:xfrm>
            <a:off x="2050023" y="1987129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v1</a:t>
            </a:r>
          </a:p>
        </p:txBody>
      </p:sp>
      <p:sp>
        <p:nvSpPr>
          <p:cNvPr id="457" name="Shape 457"/>
          <p:cNvSpPr/>
          <p:nvPr/>
        </p:nvSpPr>
        <p:spPr>
          <a:xfrm>
            <a:off x="2050023" y="3268242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v2</a:t>
            </a:r>
          </a:p>
        </p:txBody>
      </p:sp>
      <p:sp>
        <p:nvSpPr>
          <p:cNvPr id="458" name="Shape 458"/>
          <p:cNvSpPr/>
          <p:nvPr/>
        </p:nvSpPr>
        <p:spPr>
          <a:xfrm>
            <a:off x="2050023" y="4549354"/>
            <a:ext cx="36173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v3</a:t>
            </a:r>
          </a:p>
        </p:txBody>
      </p:sp>
      <p:sp>
        <p:nvSpPr>
          <p:cNvPr id="459" name="Shape 459"/>
          <p:cNvSpPr/>
          <p:nvPr/>
        </p:nvSpPr>
        <p:spPr>
          <a:xfrm>
            <a:off x="798113" y="5111329"/>
            <a:ext cx="194985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Linear Evolution</a:t>
            </a:r>
          </a:p>
        </p:txBody>
      </p:sp>
      <p:sp>
        <p:nvSpPr>
          <p:cNvPr id="460" name="Shape 460"/>
          <p:cNvSpPr/>
          <p:nvPr/>
        </p:nvSpPr>
        <p:spPr>
          <a:xfrm>
            <a:off x="6305210" y="2039547"/>
            <a:ext cx="285751" cy="295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33333"/>
          </a:solidFill>
          <a:ln w="25400">
            <a:solidFill>
              <a:srgbClr val="252525"/>
            </a:solidFill>
          </a:ln>
        </p:spPr>
        <p:txBody>
          <a:bodyPr lIns="0" tIns="0" rIns="0" bIns="0" anchor="ctr"/>
          <a:lstStyle/>
          <a:p>
            <a:pPr lvl="0" algn="ctr" defTabSz="914400"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5735594" y="3615935"/>
            <a:ext cx="1" cy="985838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855443" y="1987129"/>
            <a:ext cx="3617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v1</a:t>
            </a:r>
          </a:p>
        </p:txBody>
      </p:sp>
      <p:sp>
        <p:nvSpPr>
          <p:cNvPr id="463" name="Shape 463"/>
          <p:cNvSpPr/>
          <p:nvPr/>
        </p:nvSpPr>
        <p:spPr>
          <a:xfrm>
            <a:off x="5150593" y="3268242"/>
            <a:ext cx="3617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v2</a:t>
            </a:r>
          </a:p>
        </p:txBody>
      </p:sp>
      <p:sp>
        <p:nvSpPr>
          <p:cNvPr id="464" name="Shape 464"/>
          <p:cNvSpPr/>
          <p:nvPr/>
        </p:nvSpPr>
        <p:spPr>
          <a:xfrm>
            <a:off x="5141068" y="4549354"/>
            <a:ext cx="36173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33333"/>
                </a:solidFill>
              </a:rPr>
              <a:t>v3</a:t>
            </a:r>
          </a:p>
        </p:txBody>
      </p:sp>
      <p:sp>
        <p:nvSpPr>
          <p:cNvPr id="465" name="Shape 465"/>
          <p:cNvSpPr/>
          <p:nvPr/>
        </p:nvSpPr>
        <p:spPr>
          <a:xfrm>
            <a:off x="5432409" y="5111329"/>
            <a:ext cx="20919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defRPr sz="1800"/>
            </a:pPr>
            <a:r>
              <a:rPr lang="en-US" sz="2000" dirty="0" smtClean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Vendor Extensions</a:t>
            </a:r>
            <a:endParaRPr sz="2000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387419" y="3268242"/>
            <a:ext cx="107301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v1.ACME</a:t>
            </a:r>
          </a:p>
        </p:txBody>
      </p:sp>
      <p:grpSp>
        <p:nvGrpSpPr>
          <p:cNvPr id="471" name="Group 471"/>
          <p:cNvGrpSpPr/>
          <p:nvPr/>
        </p:nvGrpSpPr>
        <p:grpSpPr>
          <a:xfrm>
            <a:off x="5592719" y="3320660"/>
            <a:ext cx="1710734" cy="1576389"/>
            <a:chOff x="0" y="0"/>
            <a:chExt cx="1710733" cy="1576388"/>
          </a:xfrm>
        </p:grpSpPr>
        <p:sp>
          <p:nvSpPr>
            <p:cNvPr id="467" name="Shape 467"/>
            <p:cNvSpPr/>
            <p:nvPr/>
          </p:nvSpPr>
          <p:spPr>
            <a:xfrm>
              <a:off x="-1" y="0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-1" y="1281112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4982" y="0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424982" y="1228693"/>
              <a:ext cx="285751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7387419" y="4496936"/>
            <a:ext cx="107301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defRPr sz="20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</a:rPr>
              <a:t>v2.ACME</a:t>
            </a:r>
          </a:p>
        </p:txBody>
      </p:sp>
      <p:sp>
        <p:nvSpPr>
          <p:cNvPr id="473" name="Shape 473"/>
          <p:cNvSpPr/>
          <p:nvPr/>
        </p:nvSpPr>
        <p:spPr>
          <a:xfrm>
            <a:off x="5735594" y="3615935"/>
            <a:ext cx="1424984" cy="933420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7160577" y="3615935"/>
            <a:ext cx="1" cy="933420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 flipH="1">
            <a:off x="5785802" y="2210759"/>
            <a:ext cx="646911" cy="1134794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6477908" y="2222967"/>
            <a:ext cx="663716" cy="1110820"/>
          </a:xfrm>
          <a:prstGeom prst="line">
            <a:avLst/>
          </a:prstGeom>
          <a:ln w="25400">
            <a:solidFill>
              <a:srgbClr val="333333"/>
            </a:solidFill>
            <a:tailEnd type="triangle" w="lg" len="lg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30" name="Group 455"/>
          <p:cNvGrpSpPr/>
          <p:nvPr/>
        </p:nvGrpSpPr>
        <p:grpSpPr>
          <a:xfrm>
            <a:off x="1678114" y="2039547"/>
            <a:ext cx="285751" cy="2857502"/>
            <a:chOff x="0" y="0"/>
            <a:chExt cx="285750" cy="2857501"/>
          </a:xfrm>
        </p:grpSpPr>
        <p:sp>
          <p:nvSpPr>
            <p:cNvPr id="31" name="Shape 450"/>
            <p:cNvSpPr/>
            <p:nvPr/>
          </p:nvSpPr>
          <p:spPr>
            <a:xfrm>
              <a:off x="0" y="-1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2" name="Shape 451"/>
            <p:cNvSpPr/>
            <p:nvPr/>
          </p:nvSpPr>
          <p:spPr>
            <a:xfrm>
              <a:off x="0" y="1281112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3" name="Shape 452"/>
            <p:cNvSpPr/>
            <p:nvPr/>
          </p:nvSpPr>
          <p:spPr>
            <a:xfrm>
              <a:off x="0" y="2562224"/>
              <a:ext cx="285750" cy="29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3333"/>
            </a:solidFill>
            <a:ln w="25400" cap="flat">
              <a:solidFill>
                <a:srgbClr val="252525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4" name="Shape 453"/>
            <p:cNvSpPr/>
            <p:nvPr/>
          </p:nvSpPr>
          <p:spPr>
            <a:xfrm flipH="1">
              <a:off x="142874" y="295275"/>
              <a:ext cx="1" cy="985838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bevel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5" name="Shape 454"/>
            <p:cNvSpPr/>
            <p:nvPr/>
          </p:nvSpPr>
          <p:spPr>
            <a:xfrm flipH="1">
              <a:off x="152399" y="1576388"/>
              <a:ext cx="1" cy="985839"/>
            </a:xfrm>
            <a:prstGeom prst="line">
              <a:avLst/>
            </a:prstGeom>
            <a:noFill/>
            <a:ln w="25400" cap="flat">
              <a:solidFill>
                <a:srgbClr val="333333"/>
              </a:solidFill>
              <a:prstDash val="solid"/>
              <a:bevel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36" name="Shape 701"/>
          <p:cNvSpPr/>
          <p:nvPr/>
        </p:nvSpPr>
        <p:spPr>
          <a:xfrm>
            <a:off x="0" y="4435151"/>
            <a:ext cx="9144000" cy="1362457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40000" tIns="108000" rIns="1440000" bIns="14400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Providers and consumers of all different versions of the data model must interoperate in a foolproof and elegant way.</a:t>
            </a:r>
            <a:endParaRPr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7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74903" y="347472"/>
            <a:ext cx="8430764" cy="61863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IoT is many things to many people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384047" y="1600200"/>
            <a:ext cx="7814918" cy="178510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000"/>
              <a:t>By 2020, 200bn devices are projected to be connected</a:t>
            </a:r>
            <a:r>
              <a:rPr sz="1100"/>
              <a:t> (source: Intel)</a:t>
            </a:r>
          </a:p>
          <a:p>
            <a:pPr lvl="0">
              <a:defRPr sz="1800"/>
            </a:pPr>
            <a:r>
              <a:rPr sz="2000"/>
              <a:t>That’s 26 smart objects per person</a:t>
            </a:r>
          </a:p>
        </p:txBody>
      </p:sp>
      <p:sp>
        <p:nvSpPr>
          <p:cNvPr id="150" name="Shape 150"/>
          <p:cNvSpPr/>
          <p:nvPr/>
        </p:nvSpPr>
        <p:spPr>
          <a:xfrm>
            <a:off x="3448272" y="5751516"/>
            <a:ext cx="228402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/>
              <a:t>Reactive Things</a:t>
            </a:r>
          </a:p>
        </p:txBody>
      </p:sp>
      <p:pic>
        <p:nvPicPr>
          <p:cNvPr id="151" name="image1.jpg" descr="http://ecx.images-amazon.com/images/I/51rXl61AegL._SL1086_.jpg"/>
          <p:cNvPicPr/>
          <p:nvPr/>
        </p:nvPicPr>
        <p:blipFill>
          <a:blip r:embed="rId2">
            <a:extLst/>
          </a:blip>
          <a:srcRect l="14556" t="16202" r="14324" b="13080"/>
          <a:stretch>
            <a:fillRect/>
          </a:stretch>
        </p:blipFill>
        <p:spPr>
          <a:xfrm>
            <a:off x="3096649" y="2758051"/>
            <a:ext cx="2937974" cy="2797624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862230" y="3760503"/>
            <a:ext cx="1928625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400" dirty="0"/>
              <a:t>Observes its environment</a:t>
            </a:r>
          </a:p>
        </p:txBody>
      </p:sp>
      <p:sp>
        <p:nvSpPr>
          <p:cNvPr id="153" name="Shape 153"/>
          <p:cNvSpPr/>
          <p:nvPr/>
        </p:nvSpPr>
        <p:spPr>
          <a:xfrm>
            <a:off x="6340510" y="3582703"/>
            <a:ext cx="1928625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/>
              <a:t>Draws conclusions &amp; acts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696731" y="1943526"/>
            <a:ext cx="2665624" cy="2694506"/>
            <a:chOff x="-38099" y="-38099"/>
            <a:chExt cx="2665623" cy="2694505"/>
          </a:xfrm>
        </p:grpSpPr>
        <p:pic>
          <p:nvPicPr>
            <p:cNvPr id="154" name="Picture 153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2037774"/>
              <a:ext cx="2094124" cy="618632"/>
            </a:xfrm>
            <a:prstGeom prst="rect">
              <a:avLst/>
            </a:prstGeom>
            <a:effectLst/>
          </p:spPr>
        </p:pic>
        <p:pic>
          <p:nvPicPr>
            <p:cNvPr id="156" name="Picture 155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3400" y="-38100"/>
              <a:ext cx="2094124" cy="618632"/>
            </a:xfrm>
            <a:prstGeom prst="rect">
              <a:avLst/>
            </a:prstGeom>
            <a:effectLst/>
          </p:spPr>
        </p:pic>
        <p:pic>
          <p:nvPicPr>
            <p:cNvPr id="160" name="Picture 159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6705" y="526108"/>
              <a:ext cx="578803" cy="1546332"/>
            </a:xfrm>
            <a:prstGeom prst="rect">
              <a:avLst/>
            </a:prstGeom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>
                <a:solidFill>
                  <a:srgbClr val="008576"/>
                </a:solidFill>
              </a:rPr>
              <a:t>This is not what we think of as </a:t>
            </a:r>
            <a:r>
              <a:rPr sz="3600" b="1" dirty="0" smtClean="0">
                <a:solidFill>
                  <a:srgbClr val="008576"/>
                </a:solidFill>
              </a:rPr>
              <a:t>“</a:t>
            </a:r>
            <a:r>
              <a:rPr lang="en-US" sz="3600" b="1" dirty="0" smtClean="0">
                <a:solidFill>
                  <a:srgbClr val="008576"/>
                </a:solidFill>
              </a:rPr>
              <a:t>foolproof and elegant</a:t>
            </a:r>
            <a:r>
              <a:rPr sz="3600" b="1" dirty="0" smtClean="0">
                <a:solidFill>
                  <a:srgbClr val="008576"/>
                </a:solidFill>
              </a:rPr>
              <a:t>”.</a:t>
            </a:r>
            <a:endParaRPr sz="3600" b="1" dirty="0">
              <a:solidFill>
                <a:srgbClr val="008576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794568" y="1859279"/>
            <a:ext cx="5155358" cy="33322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08000" tIns="108000" rIns="108000" bIns="108000">
            <a:spAutoFit/>
          </a:bodyPr>
          <a:lstStyle/>
          <a:p>
            <a:pPr lvl="0" defTabSz="914400">
              <a:defRPr sz="1800"/>
            </a:pP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sz="2000" dirty="0">
                <a:solidFill>
                  <a:srgbClr val="269A2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(version == </a:t>
            </a:r>
            <a:r>
              <a:rPr sz="2000" dirty="0">
                <a:solidFill>
                  <a:srgbClr val="961E6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 ...</a:t>
            </a:r>
            <a:b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} </a:t>
            </a:r>
            <a:r>
              <a:rPr sz="2000" dirty="0">
                <a:solidFill>
                  <a:srgbClr val="269A26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(version &gt; </a:t>
            </a:r>
            <a:r>
              <a:rPr sz="2000" dirty="0">
                <a:solidFill>
                  <a:srgbClr val="961E6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sz="2000" dirty="0">
                <a:solidFill>
                  <a:srgbClr val="269A2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(version == </a:t>
            </a:r>
            <a:r>
              <a:rPr sz="2000" dirty="0">
                <a:solidFill>
                  <a:srgbClr val="961E6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   ...</a:t>
            </a:r>
            <a:b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 } </a:t>
            </a:r>
            <a:r>
              <a:rPr sz="2000" dirty="0">
                <a:solidFill>
                  <a:srgbClr val="269A25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(IS_ACME_EXTENDED()) {</a:t>
            </a:r>
          </a:p>
          <a:p>
            <a:pPr lvl="0" defTabSz="914400">
              <a:defRPr sz="1800"/>
            </a:pP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...</a:t>
            </a:r>
          </a:p>
          <a:p>
            <a:pPr lvl="0" defTabSz="914400">
              <a:defRPr sz="1800"/>
            </a:pP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 ...</a:t>
            </a:r>
            <a:b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0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The Alliance needs to formulate a clear vision on data model evolution.</a:t>
            </a:r>
          </a:p>
        </p:txBody>
      </p:sp>
      <p:sp>
        <p:nvSpPr>
          <p:cNvPr id="488" name="Shape 488"/>
          <p:cNvSpPr/>
          <p:nvPr/>
        </p:nvSpPr>
        <p:spPr>
          <a:xfrm>
            <a:off x="454893" y="3478439"/>
            <a:ext cx="8430763" cy="89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100"/>
              <a:t>Are vendor extensions allowed?</a:t>
            </a:r>
          </a:p>
          <a:p>
            <a:pPr lvl="0">
              <a:defRPr sz="1800"/>
            </a:pPr>
            <a:r>
              <a:rPr sz="1700"/>
              <a:t>If not, how do we convince vendors to use the standardised interfaces instead of rolling their own proprietary versions?</a:t>
            </a:r>
          </a:p>
        </p:txBody>
      </p:sp>
      <p:sp>
        <p:nvSpPr>
          <p:cNvPr id="489" name="Shape 489"/>
          <p:cNvSpPr/>
          <p:nvPr/>
        </p:nvSpPr>
        <p:spPr>
          <a:xfrm>
            <a:off x="454893" y="1504098"/>
            <a:ext cx="8430763" cy="64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100" dirty="0"/>
              <a:t>Is there a deprecation strategy for older interface versions?</a:t>
            </a:r>
          </a:p>
          <a:p>
            <a:pPr lvl="0">
              <a:defRPr sz="1800"/>
            </a:pPr>
            <a:r>
              <a:rPr sz="1700" dirty="0"/>
              <a:t>Some AllJoyn-enabled products have &gt;20yr life cycles.</a:t>
            </a:r>
          </a:p>
        </p:txBody>
      </p:sp>
      <p:sp>
        <p:nvSpPr>
          <p:cNvPr id="490" name="Shape 490"/>
          <p:cNvSpPr/>
          <p:nvPr/>
        </p:nvSpPr>
        <p:spPr>
          <a:xfrm>
            <a:off x="454893" y="2338869"/>
            <a:ext cx="8430762" cy="947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100" dirty="0"/>
              <a:t>How do application developers deal with peers that offer different versions of the same interface?</a:t>
            </a:r>
          </a:p>
          <a:p>
            <a:pPr lvl="0">
              <a:defRPr sz="1800"/>
            </a:pPr>
            <a:r>
              <a:rPr sz="1700" dirty="0"/>
              <a:t>We desperately want to avoid version number spaghetti.</a:t>
            </a:r>
          </a:p>
        </p:txBody>
      </p:sp>
      <p:sp>
        <p:nvSpPr>
          <p:cNvPr id="491" name="Shape 491"/>
          <p:cNvSpPr/>
          <p:nvPr/>
        </p:nvSpPr>
        <p:spPr>
          <a:xfrm>
            <a:off x="454893" y="4567210"/>
            <a:ext cx="8430763" cy="115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100"/>
              <a:t>What is the nature of an Interface? There are 2 factions:</a:t>
            </a:r>
          </a:p>
          <a:p>
            <a:pPr marL="170447" lvl="0" indent="-170447">
              <a:buSzPct val="100000"/>
              <a:buChar char="•"/>
              <a:defRPr sz="1800"/>
            </a:pPr>
            <a:r>
              <a:rPr sz="1700"/>
              <a:t>an ADT that is subject to SOLID principles</a:t>
            </a:r>
          </a:p>
          <a:p>
            <a:pPr marL="170447" lvl="0" indent="-170447">
              <a:buSzPct val="100000"/>
              <a:buChar char="•"/>
              <a:defRPr sz="1800"/>
            </a:pPr>
            <a:r>
              <a:rPr sz="1700"/>
              <a:t>a formally defined set of messages that can be exchanged between peers, where the definition of these messages can evolve over time according to well-understood rules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xfrm>
            <a:off x="3191223" y="2581239"/>
            <a:ext cx="5901427" cy="1956672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Motivation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Data Models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>
                <a:solidFill>
                  <a:srgbClr val="807F83"/>
                </a:solidFill>
              </a:rPr>
              <a:t>Interaction with AllJoyn Core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Current Status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DDAPI is a helper library on top of AllJoyn Core.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1840" y="2276872"/>
            <a:ext cx="4248472" cy="2088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Application</a:t>
            </a:r>
            <a:b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business logic</a:t>
            </a:r>
            <a:b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communication logic</a:t>
            </a:r>
            <a:b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type description &amp; marshaling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840" y="4365104"/>
            <a:ext cx="4248472" cy="75568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AllJoyn Core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737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DDAPI is a helper library on top of AllJoyn Core.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1840" y="2276872"/>
            <a:ext cx="4248472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Application</a:t>
            </a:r>
            <a:b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business logic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2945" y="3068960"/>
            <a:ext cx="2517368" cy="12961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DDAPI</a:t>
            </a:r>
            <a:b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communication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logic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840" y="3068960"/>
            <a:ext cx="1728192" cy="1296144"/>
          </a:xfrm>
          <a:prstGeom prst="rect">
            <a:avLst/>
          </a:prstGeom>
          <a:solidFill>
            <a:schemeClr val="accent3"/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Generated Code</a:t>
            </a:r>
            <a:b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description &amp; marshaling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840" y="4365104"/>
            <a:ext cx="4248472" cy="75568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AllJoyn Core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80"/>
          <p:cNvGrpSpPr/>
          <p:nvPr/>
        </p:nvGrpSpPr>
        <p:grpSpPr>
          <a:xfrm>
            <a:off x="265913" y="3294618"/>
            <a:ext cx="721187" cy="906228"/>
            <a:chOff x="0" y="0"/>
            <a:chExt cx="721186" cy="906227"/>
          </a:xfrm>
          <a:effectLst/>
        </p:grpSpPr>
        <p:sp>
          <p:nvSpPr>
            <p:cNvPr id="8" name="Shape 674"/>
            <p:cNvSpPr/>
            <p:nvPr/>
          </p:nvSpPr>
          <p:spPr>
            <a:xfrm>
              <a:off x="0" y="0"/>
              <a:ext cx="721187" cy="90622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8576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" name="Shape 675"/>
            <p:cNvSpPr/>
            <p:nvPr/>
          </p:nvSpPr>
          <p:spPr>
            <a:xfrm>
              <a:off x="93818" y="230863"/>
              <a:ext cx="533550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0" name="Shape 676"/>
            <p:cNvSpPr/>
            <p:nvPr/>
          </p:nvSpPr>
          <p:spPr>
            <a:xfrm>
              <a:off x="93818" y="341988"/>
              <a:ext cx="533550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1" name="Shape 677"/>
            <p:cNvSpPr/>
            <p:nvPr/>
          </p:nvSpPr>
          <p:spPr>
            <a:xfrm>
              <a:off x="93818" y="453113"/>
              <a:ext cx="314835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2" name="Shape 678"/>
            <p:cNvSpPr/>
            <p:nvPr/>
          </p:nvSpPr>
          <p:spPr>
            <a:xfrm>
              <a:off x="93818" y="564238"/>
              <a:ext cx="533550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13" name="Shape 679"/>
            <p:cNvSpPr/>
            <p:nvPr/>
          </p:nvSpPr>
          <p:spPr>
            <a:xfrm>
              <a:off x="93818" y="675363"/>
              <a:ext cx="75632" cy="1"/>
            </a:xfrm>
            <a:prstGeom prst="line">
              <a:avLst/>
            </a:prstGeom>
            <a:noFill/>
            <a:ln w="25400" cap="flat">
              <a:solidFill>
                <a:srgbClr val="008576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4" name="Shape 407"/>
          <p:cNvSpPr/>
          <p:nvPr/>
        </p:nvSpPr>
        <p:spPr>
          <a:xfrm>
            <a:off x="1533366" y="3212976"/>
            <a:ext cx="950402" cy="101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05872"/>
          </a:solidFill>
          <a:ln w="25400"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 dirty="0" err="1">
                <a:solidFill>
                  <a:srgbClr val="FFFFFF"/>
                </a:solidFill>
              </a:rPr>
              <a:t>codegen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15" name="Shape 438"/>
          <p:cNvSpPr/>
          <p:nvPr/>
        </p:nvSpPr>
        <p:spPr>
          <a:xfrm>
            <a:off x="1093549" y="3596355"/>
            <a:ext cx="382107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/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438"/>
          <p:cNvSpPr/>
          <p:nvPr/>
        </p:nvSpPr>
        <p:spPr>
          <a:xfrm>
            <a:off x="2627784" y="3571306"/>
            <a:ext cx="382107" cy="302752"/>
          </a:xfrm>
          <a:prstGeom prst="rightArrow">
            <a:avLst>
              <a:gd name="adj1" fmla="val 54847"/>
              <a:gd name="adj2" fmla="val 86000"/>
            </a:avLst>
          </a:prstGeom>
          <a:solidFill>
            <a:srgbClr val="005493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92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DDAPI applications work together well with plain AllJoyn applications</a:t>
            </a:r>
          </a:p>
        </p:txBody>
      </p:sp>
      <p:sp>
        <p:nvSpPr>
          <p:cNvPr id="700" name="Shape 700"/>
          <p:cNvSpPr/>
          <p:nvPr/>
        </p:nvSpPr>
        <p:spPr>
          <a:xfrm>
            <a:off x="490860" y="1583293"/>
            <a:ext cx="5231558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400" i="1" dirty="0"/>
              <a:t>if those applications are well-behaved</a:t>
            </a:r>
            <a:r>
              <a:rPr sz="2400" dirty="0"/>
              <a:t/>
            </a:r>
            <a:br>
              <a:rPr sz="2400" dirty="0"/>
            </a:br>
            <a:r>
              <a:rPr sz="2000" dirty="0"/>
              <a:t>= don’t rely on ad hoc </a:t>
            </a:r>
            <a:r>
              <a:rPr sz="2000" dirty="0" err="1"/>
              <a:t>behaviours</a:t>
            </a:r>
            <a:endParaRPr sz="2400" dirty="0"/>
          </a:p>
          <a:p>
            <a:pPr lvl="0">
              <a:defRPr sz="1800"/>
            </a:pPr>
            <a:endParaRPr sz="2400" dirty="0"/>
          </a:p>
          <a:p>
            <a:pPr marL="220578" lvl="0" indent="-220578">
              <a:buSzPct val="100000"/>
              <a:buChar char="•"/>
              <a:defRPr sz="1800"/>
            </a:pPr>
            <a:r>
              <a:rPr sz="2200" dirty="0"/>
              <a:t>use About for object announcement</a:t>
            </a:r>
          </a:p>
          <a:p>
            <a:pPr marL="220578" lvl="0" indent="-220578">
              <a:buSzPct val="100000"/>
              <a:buChar char="•"/>
              <a:defRPr sz="1800"/>
            </a:pPr>
            <a:r>
              <a:rPr sz="2200" dirty="0"/>
              <a:t>emit </a:t>
            </a:r>
            <a:r>
              <a:rPr sz="2200" dirty="0" err="1"/>
              <a:t>PropertiesChanged</a:t>
            </a:r>
            <a:r>
              <a:rPr sz="2200" dirty="0"/>
              <a:t> signals</a:t>
            </a:r>
          </a:p>
          <a:p>
            <a:pPr marL="220578" lvl="0" indent="-220578">
              <a:buSzPct val="100000"/>
              <a:buChar char="•"/>
              <a:defRPr sz="1800"/>
            </a:pPr>
            <a:r>
              <a:rPr sz="2200" dirty="0"/>
              <a:t>use </a:t>
            </a:r>
            <a:r>
              <a:rPr sz="2200" dirty="0" err="1"/>
              <a:t>sessioncast</a:t>
            </a:r>
            <a:r>
              <a:rPr sz="2200" dirty="0"/>
              <a:t> signals</a:t>
            </a:r>
          </a:p>
          <a:p>
            <a:pPr marL="220578" lvl="0" indent="-220578">
              <a:buSzPct val="100000"/>
              <a:buChar char="•"/>
              <a:defRPr sz="1800"/>
            </a:pPr>
            <a:r>
              <a:rPr sz="2200" dirty="0"/>
              <a:t>don’t do funky stuff in session setup</a:t>
            </a:r>
          </a:p>
        </p:txBody>
      </p:sp>
      <p:sp>
        <p:nvSpPr>
          <p:cNvPr id="701" name="Shape 701"/>
          <p:cNvSpPr/>
          <p:nvPr/>
        </p:nvSpPr>
        <p:spPr>
          <a:xfrm>
            <a:off x="0" y="4435151"/>
            <a:ext cx="9144000" cy="1362457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108000" rIns="108000" bIns="144000">
            <a:spAutoFit/>
          </a:bodyPr>
          <a:lstStyle/>
          <a:p>
            <a:pPr algn="ctr"/>
            <a:r>
              <a:rPr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AllJoyn needs best practices, conventions </a:t>
            </a:r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that define</a:t>
            </a:r>
            <a:r>
              <a:rPr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when </a:t>
            </a:r>
            <a:r>
              <a:rPr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use what parts of its toolbox.</a:t>
            </a:r>
            <a:br>
              <a:rPr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DDAPI propose</a:t>
            </a: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</a:t>
            </a:r>
            <a:r>
              <a:rPr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 implement</a:t>
            </a: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</a:t>
            </a:r>
            <a:r>
              <a:rPr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these conventions.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The best DDAPI is no DDAPI.</a:t>
            </a:r>
          </a:p>
        </p:txBody>
      </p:sp>
      <p:sp>
        <p:nvSpPr>
          <p:cNvPr id="704" name="Shape 704"/>
          <p:cNvSpPr/>
          <p:nvPr/>
        </p:nvSpPr>
        <p:spPr>
          <a:xfrm>
            <a:off x="408506" y="1238403"/>
            <a:ext cx="7691886" cy="406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sz="2400" dirty="0"/>
              <a:t>Having two competing APIs for AllJoyn is a Bad </a:t>
            </a:r>
            <a:r>
              <a:rPr lang="en-US" sz="2400" dirty="0" smtClean="0"/>
              <a:t>I</a:t>
            </a:r>
            <a:r>
              <a:rPr sz="2400" dirty="0" smtClean="0"/>
              <a:t>dea</a:t>
            </a:r>
            <a:r>
              <a:rPr sz="2400" dirty="0"/>
              <a:t>™.</a:t>
            </a:r>
          </a:p>
          <a:p>
            <a:pPr lvl="0">
              <a:defRPr sz="1800"/>
            </a:pPr>
            <a:endParaRPr sz="2400" dirty="0"/>
          </a:p>
          <a:p>
            <a:pPr lvl="0">
              <a:defRPr sz="1800"/>
            </a:pPr>
            <a:r>
              <a:rPr lang="en-US" sz="2400" dirty="0" smtClean="0"/>
              <a:t>Long-term goal is to integrate DDAPI into Core.</a:t>
            </a:r>
          </a:p>
          <a:p>
            <a:pPr lvl="0">
              <a:defRPr sz="1800"/>
            </a:pPr>
            <a:endParaRPr lang="en-US" dirty="0"/>
          </a:p>
          <a:p>
            <a:pPr lvl="0">
              <a:defRPr sz="1800"/>
            </a:pPr>
            <a:r>
              <a:rPr lang="en-US" sz="2400" dirty="0" smtClean="0"/>
              <a:t>Short term, the DDAPI working group contributes ideas and code back to Core.</a:t>
            </a:r>
            <a:endParaRPr sz="2400" dirty="0"/>
          </a:p>
          <a:p>
            <a:pPr marL="200526" lvl="0" indent="-200526">
              <a:buSzPct val="100000"/>
              <a:buChar char="-"/>
              <a:defRPr sz="1800"/>
            </a:pPr>
            <a:r>
              <a:rPr sz="2000" dirty="0"/>
              <a:t>better discovery and peer presence detection</a:t>
            </a:r>
          </a:p>
          <a:p>
            <a:pPr marL="200526" lvl="0" indent="-200526">
              <a:buSzPct val="100000"/>
              <a:buChar char="-"/>
              <a:defRPr sz="1800"/>
            </a:pPr>
            <a:r>
              <a:rPr sz="2000" dirty="0"/>
              <a:t>raising the bar for data model design</a:t>
            </a:r>
          </a:p>
          <a:p>
            <a:pPr marL="200526" lvl="0" indent="-200526">
              <a:buSzPct val="100000"/>
              <a:buChar char="-"/>
              <a:defRPr sz="1800"/>
            </a:pPr>
            <a:r>
              <a:rPr sz="2000" dirty="0"/>
              <a:t>extensions to the Interface definition language</a:t>
            </a:r>
          </a:p>
          <a:p>
            <a:pPr marL="200526" lvl="0" indent="-200526">
              <a:buSzPct val="100000"/>
              <a:buChar char="-"/>
              <a:defRPr sz="1800"/>
            </a:pPr>
            <a:r>
              <a:rPr sz="2000" dirty="0"/>
              <a:t>re-thinking session setup</a:t>
            </a:r>
          </a:p>
          <a:p>
            <a:pPr marL="200526" lvl="0" indent="-200526">
              <a:buSzPct val="100000"/>
              <a:buChar char="-"/>
              <a:defRPr sz="1800"/>
            </a:pPr>
            <a:r>
              <a:rPr lang="en-US" sz="2000" dirty="0" smtClean="0"/>
              <a:t>AllJoyn usage </a:t>
            </a:r>
            <a:r>
              <a:rPr sz="2000" dirty="0" smtClean="0"/>
              <a:t>best </a:t>
            </a:r>
            <a:r>
              <a:rPr sz="2000" dirty="0"/>
              <a:t>practices</a:t>
            </a:r>
          </a:p>
          <a:p>
            <a:pPr marL="200526" lvl="0" indent="-200526">
              <a:buSzPct val="100000"/>
              <a:buChar char="-"/>
              <a:defRPr sz="1800"/>
            </a:pPr>
            <a:r>
              <a:rPr sz="2000" dirty="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/>
          </p:cNvSpPr>
          <p:nvPr>
            <p:ph type="body" idx="1"/>
          </p:nvPr>
        </p:nvSpPr>
        <p:spPr>
          <a:xfrm>
            <a:off x="3191223" y="2581239"/>
            <a:ext cx="5901427" cy="1956672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Motivation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Data Models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Interaction with AllJoyn Core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>
                <a:solidFill>
                  <a:srgbClr val="807F83"/>
                </a:solidFill>
              </a:rPr>
              <a:t>Current Status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Where are we today?</a:t>
            </a:r>
          </a:p>
        </p:txBody>
      </p:sp>
      <p:sp>
        <p:nvSpPr>
          <p:cNvPr id="709" name="Shape 709"/>
          <p:cNvSpPr/>
          <p:nvPr/>
        </p:nvSpPr>
        <p:spPr>
          <a:xfrm>
            <a:off x="399589" y="928166"/>
            <a:ext cx="8430763" cy="5309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300" b="1" dirty="0"/>
              <a:t>Data-driven API</a:t>
            </a:r>
          </a:p>
          <a:p>
            <a:pPr marL="190500" lvl="0" indent="-190500">
              <a:buSzPct val="100000"/>
              <a:buChar char="•"/>
              <a:defRPr sz="1800"/>
            </a:pPr>
            <a:r>
              <a:rPr sz="1900" dirty="0"/>
              <a:t>C++ version: API more or less complete</a:t>
            </a:r>
          </a:p>
          <a:p>
            <a:pPr marL="571500" lvl="1" indent="-190500">
              <a:buSzPct val="100000"/>
              <a:buChar char="•"/>
              <a:defRPr sz="1800"/>
            </a:pPr>
            <a:r>
              <a:rPr sz="1900" dirty="0"/>
              <a:t>experimental version based on R14.06 in Alliance </a:t>
            </a:r>
            <a:r>
              <a:rPr sz="1900" dirty="0" err="1"/>
              <a:t>git</a:t>
            </a:r>
            <a:r>
              <a:rPr sz="1900" dirty="0"/>
              <a:t> repositories</a:t>
            </a:r>
          </a:p>
          <a:p>
            <a:pPr marL="571500" lvl="1" indent="-190500">
              <a:buSzPct val="100000"/>
              <a:buChar char="•"/>
              <a:defRPr sz="1800"/>
            </a:pPr>
            <a:r>
              <a:rPr sz="1900" dirty="0"/>
              <a:t>working hard on a production-ready version based on R14.12 with better interoperability with plain AllJoyn applications</a:t>
            </a:r>
          </a:p>
          <a:p>
            <a:pPr marL="190500" lvl="0" indent="-190500">
              <a:buSzPct val="100000"/>
              <a:buChar char="•"/>
              <a:defRPr sz="1800"/>
            </a:pPr>
            <a:r>
              <a:rPr sz="1900" dirty="0"/>
              <a:t>Other language bindings in </a:t>
            </a:r>
            <a:r>
              <a:rPr lang="en-US" sz="1900" dirty="0" smtClean="0"/>
              <a:t>next </a:t>
            </a:r>
            <a:r>
              <a:rPr sz="1900" dirty="0" smtClean="0"/>
              <a:t>releases</a:t>
            </a:r>
            <a:endParaRPr sz="1900" dirty="0"/>
          </a:p>
          <a:p>
            <a:pPr lvl="0">
              <a:defRPr sz="1800"/>
            </a:pPr>
            <a:endParaRPr sz="2300" dirty="0"/>
          </a:p>
          <a:p>
            <a:pPr lvl="0">
              <a:defRPr sz="1800"/>
            </a:pPr>
            <a:r>
              <a:rPr sz="2300" b="1" dirty="0"/>
              <a:t>Interface Definition Language Extensions</a:t>
            </a:r>
          </a:p>
          <a:p>
            <a:pPr marL="190500" lvl="0" indent="-190500">
              <a:buSzPct val="100000"/>
              <a:buChar char="•"/>
              <a:defRPr sz="1800"/>
            </a:pPr>
            <a:r>
              <a:rPr sz="1900" dirty="0"/>
              <a:t>Initial enhancements (named types) will be introduced for R14.12 release of </a:t>
            </a:r>
            <a:r>
              <a:rPr sz="1900" dirty="0" err="1"/>
              <a:t>devtools</a:t>
            </a:r>
            <a:r>
              <a:rPr sz="1900" dirty="0"/>
              <a:t>/</a:t>
            </a:r>
            <a:r>
              <a:rPr sz="1900" dirty="0" err="1"/>
              <a:t>codegen</a:t>
            </a:r>
            <a:endParaRPr sz="1900" dirty="0"/>
          </a:p>
          <a:p>
            <a:pPr marL="190500" lvl="0" indent="-190500">
              <a:buSzPct val="100000"/>
              <a:buChar char="•"/>
              <a:defRPr sz="1800"/>
            </a:pPr>
            <a:r>
              <a:rPr sz="1900" dirty="0"/>
              <a:t>Subsequent evolutions (optional fields, enumerations, data model evolution support, …) for </a:t>
            </a:r>
            <a:r>
              <a:rPr lang="en-US" sz="1900" dirty="0" smtClean="0"/>
              <a:t>next </a:t>
            </a:r>
            <a:r>
              <a:rPr sz="1900" dirty="0" smtClean="0"/>
              <a:t>releases</a:t>
            </a:r>
            <a:endParaRPr sz="1900" dirty="0"/>
          </a:p>
          <a:p>
            <a:pPr lvl="0">
              <a:defRPr sz="1800"/>
            </a:pPr>
            <a:endParaRPr sz="1900" dirty="0"/>
          </a:p>
          <a:p>
            <a:pPr lvl="0">
              <a:defRPr sz="1800"/>
            </a:pPr>
            <a:r>
              <a:rPr sz="2300" b="1" dirty="0"/>
              <a:t>Code Generator</a:t>
            </a:r>
            <a:endParaRPr sz="2300" dirty="0"/>
          </a:p>
          <a:p>
            <a:pPr marL="190500" lvl="0" indent="-190500">
              <a:buSzPct val="100000"/>
              <a:buChar char="•"/>
              <a:defRPr sz="1800"/>
            </a:pPr>
            <a:r>
              <a:rPr sz="1900" dirty="0"/>
              <a:t>DDAPI/C++ code generator for the experimental DDAPI version is available on a feature branch in the Alliance </a:t>
            </a:r>
            <a:r>
              <a:rPr sz="1900" dirty="0" err="1"/>
              <a:t>git</a:t>
            </a:r>
            <a:r>
              <a:rPr sz="1900" dirty="0"/>
              <a:t> repositories</a:t>
            </a:r>
          </a:p>
          <a:p>
            <a:pPr marL="190500" lvl="0" indent="-190500">
              <a:buSzPct val="100000"/>
              <a:buChar char="•"/>
              <a:defRPr sz="1800"/>
            </a:pPr>
            <a:r>
              <a:rPr sz="1900" dirty="0"/>
              <a:t>version that coincides with the DDAPI R14.12 release is underway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Our lasting legacy must not be an API, but a vision.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751804"/>
            <a:ext cx="8208912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60946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Make Alliance members think outside of the ad hoc and remote control use cases.</a:t>
            </a:r>
          </a:p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609467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Stimulate the definition of best practices and conventions for the idiomatic, expected use of AllJoyn in </a:t>
            </a:r>
            <a:r>
              <a:rPr lang="en-US" dirty="0" err="1" smtClean="0">
                <a:solidFill>
                  <a:srgbClr val="000000"/>
                </a:solidFill>
              </a:rPr>
              <a:t>IoT</a:t>
            </a:r>
            <a:r>
              <a:rPr lang="en-US" dirty="0" smtClean="0">
                <a:solidFill>
                  <a:srgbClr val="000000"/>
                </a:solidFill>
              </a:rPr>
              <a:t> contexts.</a:t>
            </a:r>
          </a:p>
          <a:p>
            <a:pPr marL="0" marR="0" indent="0" algn="l" defTabSz="609467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609467" rtl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Foster the development of new, unexpected uses for smart devices and the data they share over AllJoyn.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374903" y="347472"/>
            <a:ext cx="8430764" cy="61863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008576"/>
                </a:solidFill>
              </a:rPr>
              <a:t>IoT is many things to many people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384047" y="1600200"/>
            <a:ext cx="7814918" cy="178510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000"/>
              <a:t>By 2020, 200bn devices are projected to be connected</a:t>
            </a:r>
            <a:r>
              <a:rPr sz="1100"/>
              <a:t> (source: Intel)</a:t>
            </a:r>
          </a:p>
          <a:p>
            <a:pPr lvl="0">
              <a:defRPr sz="1800"/>
            </a:pPr>
            <a:r>
              <a:rPr sz="2000"/>
              <a:t>That’s 26 smart objects per person</a:t>
            </a:r>
          </a:p>
        </p:txBody>
      </p:sp>
      <p:sp>
        <p:nvSpPr>
          <p:cNvPr id="164" name="Shape 164"/>
          <p:cNvSpPr/>
          <p:nvPr/>
        </p:nvSpPr>
        <p:spPr>
          <a:xfrm>
            <a:off x="3448272" y="5751516"/>
            <a:ext cx="228402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/>
              <a:t>Reactive Things</a:t>
            </a:r>
          </a:p>
        </p:txBody>
      </p:sp>
      <p:pic>
        <p:nvPicPr>
          <p:cNvPr id="165" name="image1.jpg" descr="http://ecx.images-amazon.com/images/I/51rXl61AegL._SL1086_.jpg"/>
          <p:cNvPicPr/>
          <p:nvPr/>
        </p:nvPicPr>
        <p:blipFill>
          <a:blip r:embed="rId2">
            <a:extLst/>
          </a:blip>
          <a:srcRect l="14556" t="16202" r="14324" b="13080"/>
          <a:stretch>
            <a:fillRect/>
          </a:stretch>
        </p:blipFill>
        <p:spPr>
          <a:xfrm>
            <a:off x="3096649" y="2758051"/>
            <a:ext cx="2937974" cy="279762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862230" y="3760503"/>
            <a:ext cx="1928625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 dirty="0"/>
              <a:t>Observes its environment</a:t>
            </a:r>
          </a:p>
        </p:txBody>
      </p:sp>
      <p:sp>
        <p:nvSpPr>
          <p:cNvPr id="167" name="Shape 167"/>
          <p:cNvSpPr/>
          <p:nvPr/>
        </p:nvSpPr>
        <p:spPr>
          <a:xfrm>
            <a:off x="6340510" y="3582703"/>
            <a:ext cx="1928625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400"/>
              <a:t>Draws conclusions &amp; acts</a:t>
            </a:r>
          </a:p>
        </p:txBody>
      </p:sp>
      <p:grpSp>
        <p:nvGrpSpPr>
          <p:cNvPr id="170" name="Group 170"/>
          <p:cNvGrpSpPr/>
          <p:nvPr/>
        </p:nvGrpSpPr>
        <p:grpSpPr>
          <a:xfrm rot="20573210">
            <a:off x="1101621" y="3501542"/>
            <a:ext cx="7132575" cy="1310643"/>
            <a:chOff x="4329" y="-46984"/>
            <a:chExt cx="7132574" cy="1310641"/>
          </a:xfrm>
        </p:grpSpPr>
        <p:pic>
          <p:nvPicPr>
            <p:cNvPr id="168" name="Picture 167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29" y="-46984"/>
              <a:ext cx="7132574" cy="1310641"/>
            </a:xfrm>
            <a:prstGeom prst="rect">
              <a:avLst/>
            </a:prstGeom>
            <a:effectLst/>
          </p:spPr>
        </p:pic>
        <p:sp>
          <p:nvSpPr>
            <p:cNvPr id="169" name="Shape 169"/>
            <p:cNvSpPr/>
            <p:nvPr/>
          </p:nvSpPr>
          <p:spPr>
            <a:xfrm>
              <a:off x="491769" y="123806"/>
              <a:ext cx="6009336" cy="923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6000" b="1" cap="all" spc="660">
                  <a:solidFill>
                    <a:srgbClr val="00B400"/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 lvl="0">
                <a:defRPr sz="1800" b="0" cap="none" spc="0">
                  <a:solidFill>
                    <a:srgbClr val="000000"/>
                  </a:solidFill>
                </a:defRPr>
              </a:pPr>
              <a:r>
                <a:rPr sz="6000" b="1" cap="all" spc="660" dirty="0">
                  <a:solidFill>
                    <a:srgbClr val="00B4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Interesting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/>
          </p:cNvSpPr>
          <p:nvPr>
            <p:ph type="body" idx="1"/>
          </p:nvPr>
        </p:nvSpPr>
        <p:spPr>
          <a:xfrm>
            <a:off x="2920010" y="4366541"/>
            <a:ext cx="5981696" cy="64633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b="0"/>
            </a:pPr>
            <a:r>
              <a:rPr b="1"/>
              <a:t>For more information on AllSeen Alliance, visit us at: allseenalliance.org &amp; allseenalliance.org/news/blogs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191223" y="2581239"/>
            <a:ext cx="5901427" cy="1956672"/>
          </a:xfrm>
          <a:prstGeom prst="rect">
            <a:avLst/>
          </a:prstGeom>
        </p:spPr>
        <p:txBody>
          <a:bodyPr/>
          <a:lstStyle/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b="1">
                <a:solidFill>
                  <a:srgbClr val="807F83"/>
                </a:solidFill>
              </a:rPr>
              <a:t>Motivation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Data Models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Interaction with AllJoyn Core</a:t>
            </a:r>
          </a:p>
          <a:p>
            <a:pPr marL="0" lvl="0" indent="0">
              <a:buClrTx/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7F83"/>
                </a:solidFill>
              </a:rPr>
              <a:t>Current Status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701"/>
          <p:cNvSpPr/>
          <p:nvPr/>
        </p:nvSpPr>
        <p:spPr>
          <a:xfrm>
            <a:off x="0" y="4365104"/>
            <a:ext cx="9144000" cy="1390084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396000" rIns="108000" bIns="396000">
            <a:spAutoFit/>
          </a:bodyPr>
          <a:lstStyle/>
          <a:p>
            <a:pPr algn="ctr" rtl="0" hangingPunct="0"/>
            <a:r>
              <a:rPr lang="en-US" sz="3600" dirty="0" smtClean="0">
                <a:solidFill>
                  <a:schemeClr val="bg1"/>
                </a:solidFill>
              </a:rPr>
              <a:t>26 smart objects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4827" y="86118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20894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1504" y="2606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8" y="404664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2395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0799" y="116999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0030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9447" y="50265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770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584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8888" y="237748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9712" y="8127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4625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9712" y="2925565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2702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1998" y="71454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116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5179" y="178768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6718" y="232824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96863" y="180913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5249" y="219782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6014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3565" y="356912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53211" y="28529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05503" y="263919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9510" y="14106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022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4827" y="86118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20894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1504" y="2606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8" y="404664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2395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0799" y="116999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0030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9447" y="50265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770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584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8888" y="237748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9712" y="8127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4625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9712" y="2925565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2702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1998" y="71454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116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5179" y="178768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6718" y="232824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96863" y="180913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5249" y="219782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6014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3565" y="356912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53211" y="28529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05503" y="263919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9510" y="14106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traight Connector 33"/>
          <p:cNvCxnSpPr>
            <a:stCxn id="7" idx="3"/>
            <a:endCxn id="8" idx="1"/>
          </p:cNvCxnSpPr>
          <p:nvPr/>
        </p:nvCxnSpPr>
        <p:spPr>
          <a:xfrm>
            <a:off x="4849536" y="404664"/>
            <a:ext cx="874592" cy="14401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>
            <a:stCxn id="7" idx="2"/>
            <a:endCxn id="21" idx="0"/>
          </p:cNvCxnSpPr>
          <p:nvPr/>
        </p:nvCxnSpPr>
        <p:spPr>
          <a:xfrm>
            <a:off x="4705520" y="548680"/>
            <a:ext cx="421198" cy="53624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12" idx="0"/>
            <a:endCxn id="8" idx="2"/>
          </p:cNvCxnSpPr>
          <p:nvPr/>
        </p:nvCxnSpPr>
        <p:spPr>
          <a:xfrm flipV="1">
            <a:off x="5764815" y="692696"/>
            <a:ext cx="103329" cy="47730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22" idx="1"/>
            <a:endCxn id="8" idx="3"/>
          </p:cNvCxnSpPr>
          <p:nvPr/>
        </p:nvCxnSpPr>
        <p:spPr>
          <a:xfrm flipH="1" flipV="1">
            <a:off x="6012160" y="548680"/>
            <a:ext cx="1009838" cy="30987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/>
          <p:cNvCxnSpPr>
            <a:stCxn id="26" idx="0"/>
            <a:endCxn id="8" idx="2"/>
          </p:cNvCxnSpPr>
          <p:nvPr/>
        </p:nvCxnSpPr>
        <p:spPr>
          <a:xfrm flipH="1" flipV="1">
            <a:off x="5868144" y="692696"/>
            <a:ext cx="472735" cy="1116441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7" idx="0"/>
            <a:endCxn id="22" idx="2"/>
          </p:cNvCxnSpPr>
          <p:nvPr/>
        </p:nvCxnSpPr>
        <p:spPr>
          <a:xfrm flipH="1" flipV="1">
            <a:off x="7166014" y="1002572"/>
            <a:ext cx="193251" cy="1195249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13" idx="1"/>
            <a:endCxn id="22" idx="2"/>
          </p:cNvCxnSpPr>
          <p:nvPr/>
        </p:nvCxnSpPr>
        <p:spPr>
          <a:xfrm flipH="1" flipV="1">
            <a:off x="7166014" y="1002572"/>
            <a:ext cx="144016" cy="22637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>
            <a:stCxn id="5" idx="3"/>
            <a:endCxn id="19" idx="0"/>
          </p:cNvCxnSpPr>
          <p:nvPr/>
        </p:nvCxnSpPr>
        <p:spPr>
          <a:xfrm>
            <a:off x="4032859" y="1005204"/>
            <a:ext cx="505782" cy="45389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>
            <a:stCxn id="14" idx="3"/>
            <a:endCxn id="7" idx="1"/>
          </p:cNvCxnSpPr>
          <p:nvPr/>
        </p:nvCxnSpPr>
        <p:spPr>
          <a:xfrm flipV="1">
            <a:off x="3257479" y="404664"/>
            <a:ext cx="1304025" cy="24201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/>
          <p:cNvCxnSpPr>
            <a:stCxn id="14" idx="3"/>
            <a:endCxn id="5" idx="1"/>
          </p:cNvCxnSpPr>
          <p:nvPr/>
        </p:nvCxnSpPr>
        <p:spPr>
          <a:xfrm>
            <a:off x="3257479" y="646674"/>
            <a:ext cx="487348" cy="35853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>
            <a:stCxn id="5" idx="2"/>
            <a:endCxn id="30" idx="0"/>
          </p:cNvCxnSpPr>
          <p:nvPr/>
        </p:nvCxnSpPr>
        <p:spPr>
          <a:xfrm>
            <a:off x="3888843" y="1149220"/>
            <a:ext cx="8384" cy="170371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19" idx="2"/>
            <a:endCxn id="25" idx="0"/>
          </p:cNvCxnSpPr>
          <p:nvPr/>
        </p:nvCxnSpPr>
        <p:spPr>
          <a:xfrm>
            <a:off x="4538641" y="1747128"/>
            <a:ext cx="732093" cy="58111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25" idx="0"/>
            <a:endCxn id="21" idx="2"/>
          </p:cNvCxnSpPr>
          <p:nvPr/>
        </p:nvCxnSpPr>
        <p:spPr>
          <a:xfrm flipH="1" flipV="1">
            <a:off x="5126718" y="1372960"/>
            <a:ext cx="144016" cy="95528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>
            <a:stCxn id="19" idx="3"/>
            <a:endCxn id="21" idx="2"/>
          </p:cNvCxnSpPr>
          <p:nvPr/>
        </p:nvCxnSpPr>
        <p:spPr>
          <a:xfrm flipV="1">
            <a:off x="4682657" y="1372960"/>
            <a:ext cx="444061" cy="23015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25" idx="3"/>
            <a:endCxn id="26" idx="1"/>
          </p:cNvCxnSpPr>
          <p:nvPr/>
        </p:nvCxnSpPr>
        <p:spPr>
          <a:xfrm flipV="1">
            <a:off x="5414750" y="1953153"/>
            <a:ext cx="782113" cy="519109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>
            <a:stCxn id="25" idx="3"/>
            <a:endCxn id="31" idx="1"/>
          </p:cNvCxnSpPr>
          <p:nvPr/>
        </p:nvCxnSpPr>
        <p:spPr>
          <a:xfrm>
            <a:off x="5414750" y="2472262"/>
            <a:ext cx="590753" cy="31094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/>
          <p:cNvCxnSpPr>
            <a:stCxn id="27" idx="1"/>
            <a:endCxn id="31" idx="3"/>
          </p:cNvCxnSpPr>
          <p:nvPr/>
        </p:nvCxnSpPr>
        <p:spPr>
          <a:xfrm flipH="1">
            <a:off x="6293535" y="2341837"/>
            <a:ext cx="921714" cy="4413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/>
          <p:cNvCxnSpPr>
            <a:stCxn id="26" idx="3"/>
            <a:endCxn id="27" idx="1"/>
          </p:cNvCxnSpPr>
          <p:nvPr/>
        </p:nvCxnSpPr>
        <p:spPr>
          <a:xfrm>
            <a:off x="6484895" y="1953153"/>
            <a:ext cx="730354" cy="38868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21" idx="3"/>
            <a:endCxn id="12" idx="1"/>
          </p:cNvCxnSpPr>
          <p:nvPr/>
        </p:nvCxnSpPr>
        <p:spPr>
          <a:xfrm>
            <a:off x="5270734" y="1228944"/>
            <a:ext cx="350065" cy="850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Connector 103"/>
          <p:cNvCxnSpPr>
            <a:stCxn id="29" idx="3"/>
            <a:endCxn id="28" idx="1"/>
          </p:cNvCxnSpPr>
          <p:nvPr/>
        </p:nvCxnSpPr>
        <p:spPr>
          <a:xfrm flipV="1">
            <a:off x="6381597" y="2921977"/>
            <a:ext cx="784417" cy="7911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/>
          <p:cNvCxnSpPr>
            <a:stCxn id="28" idx="0"/>
            <a:endCxn id="27" idx="2"/>
          </p:cNvCxnSpPr>
          <p:nvPr/>
        </p:nvCxnSpPr>
        <p:spPr>
          <a:xfrm flipV="1">
            <a:off x="7310030" y="2485853"/>
            <a:ext cx="49235" cy="29210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29" idx="1"/>
            <a:endCxn id="15" idx="3"/>
          </p:cNvCxnSpPr>
          <p:nvPr/>
        </p:nvCxnSpPr>
        <p:spPr>
          <a:xfrm flipH="1" flipV="1">
            <a:off x="5155735" y="3584075"/>
            <a:ext cx="937830" cy="12906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/>
          <p:cNvCxnSpPr>
            <a:stCxn id="29" idx="0"/>
            <a:endCxn id="31" idx="2"/>
          </p:cNvCxnSpPr>
          <p:nvPr/>
        </p:nvCxnSpPr>
        <p:spPr>
          <a:xfrm flipH="1" flipV="1">
            <a:off x="6149519" y="2927223"/>
            <a:ext cx="88062" cy="64190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23" idx="3"/>
            <a:endCxn id="15" idx="1"/>
          </p:cNvCxnSpPr>
          <p:nvPr/>
        </p:nvCxnSpPr>
        <p:spPr>
          <a:xfrm>
            <a:off x="3609195" y="3584075"/>
            <a:ext cx="1258508" cy="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23" idx="3"/>
            <a:endCxn id="25" idx="2"/>
          </p:cNvCxnSpPr>
          <p:nvPr/>
        </p:nvCxnSpPr>
        <p:spPr>
          <a:xfrm flipV="1">
            <a:off x="3609195" y="2616278"/>
            <a:ext cx="1661539" cy="96779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9" idx="0"/>
            <a:endCxn id="32" idx="2"/>
          </p:cNvCxnSpPr>
          <p:nvPr/>
        </p:nvCxnSpPr>
        <p:spPr>
          <a:xfrm flipH="1" flipV="1">
            <a:off x="2773526" y="1698668"/>
            <a:ext cx="172885" cy="107929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/>
          <p:cNvCxnSpPr>
            <a:stCxn id="9" idx="2"/>
            <a:endCxn id="23" idx="0"/>
          </p:cNvCxnSpPr>
          <p:nvPr/>
        </p:nvCxnSpPr>
        <p:spPr>
          <a:xfrm>
            <a:off x="2946411" y="3065993"/>
            <a:ext cx="518768" cy="3740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/>
          <p:cNvCxnSpPr>
            <a:stCxn id="9" idx="3"/>
            <a:endCxn id="30" idx="1"/>
          </p:cNvCxnSpPr>
          <p:nvPr/>
        </p:nvCxnSpPr>
        <p:spPr>
          <a:xfrm>
            <a:off x="3090427" y="2921977"/>
            <a:ext cx="662784" cy="7497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/>
          <p:cNvCxnSpPr>
            <a:stCxn id="15" idx="0"/>
            <a:endCxn id="25" idx="2"/>
          </p:cNvCxnSpPr>
          <p:nvPr/>
        </p:nvCxnSpPr>
        <p:spPr>
          <a:xfrm flipV="1">
            <a:off x="5011719" y="2616278"/>
            <a:ext cx="259015" cy="823781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/>
          <p:cNvCxnSpPr>
            <a:stCxn id="24" idx="0"/>
            <a:endCxn id="5" idx="2"/>
          </p:cNvCxnSpPr>
          <p:nvPr/>
        </p:nvCxnSpPr>
        <p:spPr>
          <a:xfrm flipV="1">
            <a:off x="3609195" y="1149220"/>
            <a:ext cx="279648" cy="6384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Connector 136"/>
          <p:cNvCxnSpPr>
            <a:stCxn id="20" idx="3"/>
            <a:endCxn id="9" idx="1"/>
          </p:cNvCxnSpPr>
          <p:nvPr/>
        </p:nvCxnSpPr>
        <p:spPr>
          <a:xfrm flipV="1">
            <a:off x="2267744" y="2921977"/>
            <a:ext cx="534651" cy="14760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/>
          <p:cNvCxnSpPr>
            <a:stCxn id="6" idx="2"/>
            <a:endCxn id="20" idx="0"/>
          </p:cNvCxnSpPr>
          <p:nvPr/>
        </p:nvCxnSpPr>
        <p:spPr>
          <a:xfrm>
            <a:off x="1835696" y="2377480"/>
            <a:ext cx="288032" cy="54808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Connector 138"/>
          <p:cNvCxnSpPr>
            <a:stCxn id="16" idx="2"/>
            <a:endCxn id="20" idx="1"/>
          </p:cNvCxnSpPr>
          <p:nvPr/>
        </p:nvCxnSpPr>
        <p:spPr>
          <a:xfrm>
            <a:off x="971600" y="1747128"/>
            <a:ext cx="1008112" cy="132245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/>
          <p:cNvCxnSpPr>
            <a:stCxn id="16" idx="3"/>
            <a:endCxn id="18" idx="1"/>
          </p:cNvCxnSpPr>
          <p:nvPr/>
        </p:nvCxnSpPr>
        <p:spPr>
          <a:xfrm flipV="1">
            <a:off x="1115616" y="956744"/>
            <a:ext cx="864096" cy="64636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>
            <a:stCxn id="17" idx="2"/>
            <a:endCxn id="30" idx="3"/>
          </p:cNvCxnSpPr>
          <p:nvPr/>
        </p:nvCxnSpPr>
        <p:spPr>
          <a:xfrm flipH="1">
            <a:off x="4041243" y="2665512"/>
            <a:ext cx="291661" cy="33144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>
            <a:stCxn id="24" idx="1"/>
            <a:endCxn id="32" idx="3"/>
          </p:cNvCxnSpPr>
          <p:nvPr/>
        </p:nvCxnSpPr>
        <p:spPr>
          <a:xfrm flipH="1" flipV="1">
            <a:off x="2917542" y="1554652"/>
            <a:ext cx="547637" cy="37705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>
            <a:stCxn id="17" idx="3"/>
            <a:endCxn id="25" idx="1"/>
          </p:cNvCxnSpPr>
          <p:nvPr/>
        </p:nvCxnSpPr>
        <p:spPr>
          <a:xfrm flipV="1">
            <a:off x="4476920" y="2472262"/>
            <a:ext cx="649798" cy="4923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Connector 161"/>
          <p:cNvCxnSpPr>
            <a:stCxn id="32" idx="1"/>
            <a:endCxn id="16" idx="3"/>
          </p:cNvCxnSpPr>
          <p:nvPr/>
        </p:nvCxnSpPr>
        <p:spPr>
          <a:xfrm flipH="1">
            <a:off x="1115616" y="1554652"/>
            <a:ext cx="1513894" cy="4846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>
            <a:stCxn id="32" idx="1"/>
            <a:endCxn id="6" idx="3"/>
          </p:cNvCxnSpPr>
          <p:nvPr/>
        </p:nvCxnSpPr>
        <p:spPr>
          <a:xfrm flipH="1">
            <a:off x="1979712" y="1554652"/>
            <a:ext cx="649798" cy="67881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/>
          <p:cNvCxnSpPr>
            <a:stCxn id="14" idx="1"/>
            <a:endCxn id="18" idx="3"/>
          </p:cNvCxnSpPr>
          <p:nvPr/>
        </p:nvCxnSpPr>
        <p:spPr>
          <a:xfrm flipH="1">
            <a:off x="2267744" y="646674"/>
            <a:ext cx="701703" cy="3100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/>
          <p:cNvCxnSpPr>
            <a:stCxn id="30" idx="0"/>
            <a:endCxn id="24" idx="2"/>
          </p:cNvCxnSpPr>
          <p:nvPr/>
        </p:nvCxnSpPr>
        <p:spPr>
          <a:xfrm flipH="1" flipV="1">
            <a:off x="3609195" y="2075718"/>
            <a:ext cx="288032" cy="77721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Connector 169"/>
          <p:cNvCxnSpPr>
            <a:stCxn id="32" idx="2"/>
            <a:endCxn id="20" idx="0"/>
          </p:cNvCxnSpPr>
          <p:nvPr/>
        </p:nvCxnSpPr>
        <p:spPr>
          <a:xfrm flipH="1">
            <a:off x="2123728" y="1698668"/>
            <a:ext cx="649798" cy="122689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/>
          <p:cNvCxnSpPr>
            <a:stCxn id="6" idx="0"/>
            <a:endCxn id="18" idx="2"/>
          </p:cNvCxnSpPr>
          <p:nvPr/>
        </p:nvCxnSpPr>
        <p:spPr>
          <a:xfrm flipV="1">
            <a:off x="1835696" y="1100760"/>
            <a:ext cx="288032" cy="98868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Shape 701"/>
          <p:cNvSpPr/>
          <p:nvPr/>
        </p:nvSpPr>
        <p:spPr>
          <a:xfrm>
            <a:off x="0" y="4365104"/>
            <a:ext cx="9144000" cy="1390084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396000" rIns="108000" bIns="396000">
            <a:spAutoFit/>
          </a:bodyPr>
          <a:lstStyle/>
          <a:p>
            <a:pPr algn="ctr" rtl="0" hangingPunct="0"/>
            <a:r>
              <a:rPr lang="en-US" sz="3600" dirty="0" smtClean="0">
                <a:solidFill>
                  <a:schemeClr val="bg1"/>
                </a:solidFill>
              </a:rPr>
              <a:t>up to 650 observer-subject pairs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66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4827" y="86118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20894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1504" y="2606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8" y="404664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2395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0799" y="116999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0030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9447" y="50265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770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584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8888" y="237748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9712" y="8127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4625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2702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1998" y="71454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116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6718" y="232824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96863" y="180913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6014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3565" y="356912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53211" y="28529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05503" y="263919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9510" y="14106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traight Connector 33"/>
          <p:cNvCxnSpPr>
            <a:stCxn id="7" idx="3"/>
            <a:endCxn id="8" idx="1"/>
          </p:cNvCxnSpPr>
          <p:nvPr/>
        </p:nvCxnSpPr>
        <p:spPr>
          <a:xfrm>
            <a:off x="4849536" y="404664"/>
            <a:ext cx="874592" cy="14401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>
            <a:stCxn id="7" idx="2"/>
            <a:endCxn id="21" idx="0"/>
          </p:cNvCxnSpPr>
          <p:nvPr/>
        </p:nvCxnSpPr>
        <p:spPr>
          <a:xfrm>
            <a:off x="4705520" y="548680"/>
            <a:ext cx="421198" cy="53624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12" idx="0"/>
            <a:endCxn id="8" idx="2"/>
          </p:cNvCxnSpPr>
          <p:nvPr/>
        </p:nvCxnSpPr>
        <p:spPr>
          <a:xfrm flipV="1">
            <a:off x="5764815" y="692696"/>
            <a:ext cx="103329" cy="47730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22" idx="1"/>
            <a:endCxn id="8" idx="3"/>
          </p:cNvCxnSpPr>
          <p:nvPr/>
        </p:nvCxnSpPr>
        <p:spPr>
          <a:xfrm flipH="1" flipV="1">
            <a:off x="6012160" y="548680"/>
            <a:ext cx="1009838" cy="30987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/>
          <p:cNvCxnSpPr>
            <a:stCxn id="26" idx="0"/>
            <a:endCxn id="8" idx="2"/>
          </p:cNvCxnSpPr>
          <p:nvPr/>
        </p:nvCxnSpPr>
        <p:spPr>
          <a:xfrm flipH="1" flipV="1">
            <a:off x="5868144" y="692696"/>
            <a:ext cx="472735" cy="1116441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13" idx="1"/>
            <a:endCxn id="22" idx="2"/>
          </p:cNvCxnSpPr>
          <p:nvPr/>
        </p:nvCxnSpPr>
        <p:spPr>
          <a:xfrm flipH="1" flipV="1">
            <a:off x="7166014" y="1002572"/>
            <a:ext cx="144016" cy="22637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>
            <a:stCxn id="5" idx="3"/>
            <a:endCxn id="19" idx="0"/>
          </p:cNvCxnSpPr>
          <p:nvPr/>
        </p:nvCxnSpPr>
        <p:spPr>
          <a:xfrm>
            <a:off x="4032859" y="1005204"/>
            <a:ext cx="505782" cy="45389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>
            <a:stCxn id="14" idx="3"/>
            <a:endCxn id="7" idx="1"/>
          </p:cNvCxnSpPr>
          <p:nvPr/>
        </p:nvCxnSpPr>
        <p:spPr>
          <a:xfrm flipV="1">
            <a:off x="3257479" y="404664"/>
            <a:ext cx="1304025" cy="24201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/>
          <p:cNvCxnSpPr>
            <a:stCxn id="14" idx="3"/>
            <a:endCxn id="5" idx="1"/>
          </p:cNvCxnSpPr>
          <p:nvPr/>
        </p:nvCxnSpPr>
        <p:spPr>
          <a:xfrm>
            <a:off x="3257479" y="646674"/>
            <a:ext cx="487348" cy="35853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>
            <a:stCxn id="5" idx="2"/>
            <a:endCxn id="30" idx="0"/>
          </p:cNvCxnSpPr>
          <p:nvPr/>
        </p:nvCxnSpPr>
        <p:spPr>
          <a:xfrm>
            <a:off x="3888843" y="1149220"/>
            <a:ext cx="8384" cy="170371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19" idx="2"/>
            <a:endCxn id="25" idx="0"/>
          </p:cNvCxnSpPr>
          <p:nvPr/>
        </p:nvCxnSpPr>
        <p:spPr>
          <a:xfrm>
            <a:off x="4538641" y="1747128"/>
            <a:ext cx="732093" cy="58111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25" idx="0"/>
            <a:endCxn id="21" idx="2"/>
          </p:cNvCxnSpPr>
          <p:nvPr/>
        </p:nvCxnSpPr>
        <p:spPr>
          <a:xfrm flipH="1" flipV="1">
            <a:off x="5126718" y="1372960"/>
            <a:ext cx="144016" cy="95528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>
            <a:stCxn id="19" idx="3"/>
            <a:endCxn id="21" idx="2"/>
          </p:cNvCxnSpPr>
          <p:nvPr/>
        </p:nvCxnSpPr>
        <p:spPr>
          <a:xfrm flipV="1">
            <a:off x="4682657" y="1372960"/>
            <a:ext cx="444061" cy="23015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25" idx="3"/>
            <a:endCxn id="26" idx="1"/>
          </p:cNvCxnSpPr>
          <p:nvPr/>
        </p:nvCxnSpPr>
        <p:spPr>
          <a:xfrm flipV="1">
            <a:off x="5414750" y="1953153"/>
            <a:ext cx="782113" cy="519109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>
            <a:stCxn id="25" idx="3"/>
            <a:endCxn id="31" idx="1"/>
          </p:cNvCxnSpPr>
          <p:nvPr/>
        </p:nvCxnSpPr>
        <p:spPr>
          <a:xfrm>
            <a:off x="5414750" y="2472262"/>
            <a:ext cx="590753" cy="31094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21" idx="3"/>
            <a:endCxn id="12" idx="1"/>
          </p:cNvCxnSpPr>
          <p:nvPr/>
        </p:nvCxnSpPr>
        <p:spPr>
          <a:xfrm>
            <a:off x="5270734" y="1228944"/>
            <a:ext cx="350065" cy="850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Connector 103"/>
          <p:cNvCxnSpPr>
            <a:stCxn id="29" idx="3"/>
            <a:endCxn id="28" idx="1"/>
          </p:cNvCxnSpPr>
          <p:nvPr/>
        </p:nvCxnSpPr>
        <p:spPr>
          <a:xfrm flipV="1">
            <a:off x="6381597" y="2921977"/>
            <a:ext cx="784417" cy="7911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29" idx="1"/>
            <a:endCxn id="15" idx="3"/>
          </p:cNvCxnSpPr>
          <p:nvPr/>
        </p:nvCxnSpPr>
        <p:spPr>
          <a:xfrm flipH="1" flipV="1">
            <a:off x="5155735" y="3584075"/>
            <a:ext cx="937830" cy="12906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/>
          <p:cNvCxnSpPr>
            <a:stCxn id="29" idx="0"/>
            <a:endCxn id="31" idx="2"/>
          </p:cNvCxnSpPr>
          <p:nvPr/>
        </p:nvCxnSpPr>
        <p:spPr>
          <a:xfrm flipH="1" flipV="1">
            <a:off x="6149519" y="2927223"/>
            <a:ext cx="88062" cy="64190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23" idx="3"/>
            <a:endCxn id="15" idx="1"/>
          </p:cNvCxnSpPr>
          <p:nvPr/>
        </p:nvCxnSpPr>
        <p:spPr>
          <a:xfrm>
            <a:off x="3609195" y="3584075"/>
            <a:ext cx="1258508" cy="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23" idx="3"/>
            <a:endCxn id="25" idx="2"/>
          </p:cNvCxnSpPr>
          <p:nvPr/>
        </p:nvCxnSpPr>
        <p:spPr>
          <a:xfrm flipV="1">
            <a:off x="3609195" y="2616278"/>
            <a:ext cx="1661539" cy="96779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9" idx="0"/>
            <a:endCxn id="32" idx="2"/>
          </p:cNvCxnSpPr>
          <p:nvPr/>
        </p:nvCxnSpPr>
        <p:spPr>
          <a:xfrm flipH="1" flipV="1">
            <a:off x="2773526" y="1698668"/>
            <a:ext cx="172885" cy="107929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/>
          <p:cNvCxnSpPr>
            <a:stCxn id="9" idx="2"/>
            <a:endCxn id="23" idx="0"/>
          </p:cNvCxnSpPr>
          <p:nvPr/>
        </p:nvCxnSpPr>
        <p:spPr>
          <a:xfrm>
            <a:off x="2946411" y="3065993"/>
            <a:ext cx="518768" cy="3740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/>
          <p:cNvCxnSpPr>
            <a:stCxn id="9" idx="3"/>
            <a:endCxn id="30" idx="1"/>
          </p:cNvCxnSpPr>
          <p:nvPr/>
        </p:nvCxnSpPr>
        <p:spPr>
          <a:xfrm>
            <a:off x="3090427" y="2921977"/>
            <a:ext cx="662784" cy="7497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/>
          <p:cNvCxnSpPr>
            <a:stCxn id="15" idx="0"/>
            <a:endCxn id="25" idx="2"/>
          </p:cNvCxnSpPr>
          <p:nvPr/>
        </p:nvCxnSpPr>
        <p:spPr>
          <a:xfrm flipV="1">
            <a:off x="5011719" y="2616278"/>
            <a:ext cx="259015" cy="823781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/>
          <p:cNvCxnSpPr>
            <a:stCxn id="16" idx="3"/>
            <a:endCxn id="18" idx="1"/>
          </p:cNvCxnSpPr>
          <p:nvPr/>
        </p:nvCxnSpPr>
        <p:spPr>
          <a:xfrm flipV="1">
            <a:off x="1115616" y="956744"/>
            <a:ext cx="864096" cy="64636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>
            <a:stCxn id="17" idx="2"/>
            <a:endCxn id="30" idx="3"/>
          </p:cNvCxnSpPr>
          <p:nvPr/>
        </p:nvCxnSpPr>
        <p:spPr>
          <a:xfrm flipH="1">
            <a:off x="4041243" y="2665512"/>
            <a:ext cx="291661" cy="33144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>
            <a:stCxn id="17" idx="3"/>
            <a:endCxn id="25" idx="1"/>
          </p:cNvCxnSpPr>
          <p:nvPr/>
        </p:nvCxnSpPr>
        <p:spPr>
          <a:xfrm flipV="1">
            <a:off x="4476920" y="2472262"/>
            <a:ext cx="649798" cy="4923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Connector 161"/>
          <p:cNvCxnSpPr>
            <a:stCxn id="32" idx="1"/>
            <a:endCxn id="16" idx="3"/>
          </p:cNvCxnSpPr>
          <p:nvPr/>
        </p:nvCxnSpPr>
        <p:spPr>
          <a:xfrm flipH="1">
            <a:off x="1115616" y="1554652"/>
            <a:ext cx="1513894" cy="4846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>
            <a:stCxn id="32" idx="1"/>
            <a:endCxn id="6" idx="3"/>
          </p:cNvCxnSpPr>
          <p:nvPr/>
        </p:nvCxnSpPr>
        <p:spPr>
          <a:xfrm flipH="1">
            <a:off x="1979712" y="1554652"/>
            <a:ext cx="649798" cy="67881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/>
          <p:cNvCxnSpPr>
            <a:stCxn id="14" idx="1"/>
            <a:endCxn id="18" idx="3"/>
          </p:cNvCxnSpPr>
          <p:nvPr/>
        </p:nvCxnSpPr>
        <p:spPr>
          <a:xfrm flipH="1">
            <a:off x="2267744" y="646674"/>
            <a:ext cx="701703" cy="3100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tangle 19"/>
          <p:cNvSpPr/>
          <p:nvPr/>
        </p:nvSpPr>
        <p:spPr>
          <a:xfrm>
            <a:off x="1979712" y="2925565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5179" y="178768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5249" y="219782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traight Connector 46"/>
          <p:cNvCxnSpPr>
            <a:stCxn id="27" idx="0"/>
            <a:endCxn id="22" idx="2"/>
          </p:cNvCxnSpPr>
          <p:nvPr/>
        </p:nvCxnSpPr>
        <p:spPr>
          <a:xfrm flipH="1" flipV="1">
            <a:off x="7166014" y="1002572"/>
            <a:ext cx="193251" cy="1195249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/>
          <p:cNvCxnSpPr>
            <a:stCxn id="27" idx="1"/>
            <a:endCxn id="31" idx="3"/>
          </p:cNvCxnSpPr>
          <p:nvPr/>
        </p:nvCxnSpPr>
        <p:spPr>
          <a:xfrm flipH="1">
            <a:off x="6293535" y="2341837"/>
            <a:ext cx="921714" cy="4413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/>
          <p:cNvCxnSpPr>
            <a:stCxn id="26" idx="3"/>
            <a:endCxn id="27" idx="1"/>
          </p:cNvCxnSpPr>
          <p:nvPr/>
        </p:nvCxnSpPr>
        <p:spPr>
          <a:xfrm>
            <a:off x="6484895" y="1953153"/>
            <a:ext cx="730354" cy="38868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/>
          <p:cNvCxnSpPr>
            <a:stCxn id="28" idx="0"/>
            <a:endCxn id="27" idx="2"/>
          </p:cNvCxnSpPr>
          <p:nvPr/>
        </p:nvCxnSpPr>
        <p:spPr>
          <a:xfrm flipV="1">
            <a:off x="7310030" y="2485853"/>
            <a:ext cx="49235" cy="29210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/>
          <p:cNvCxnSpPr>
            <a:stCxn id="24" idx="0"/>
            <a:endCxn id="5" idx="2"/>
          </p:cNvCxnSpPr>
          <p:nvPr/>
        </p:nvCxnSpPr>
        <p:spPr>
          <a:xfrm flipV="1">
            <a:off x="3609195" y="1149220"/>
            <a:ext cx="279648" cy="6384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Connector 136"/>
          <p:cNvCxnSpPr>
            <a:stCxn id="20" idx="3"/>
            <a:endCxn id="9" idx="1"/>
          </p:cNvCxnSpPr>
          <p:nvPr/>
        </p:nvCxnSpPr>
        <p:spPr>
          <a:xfrm flipV="1">
            <a:off x="2267744" y="2921977"/>
            <a:ext cx="534651" cy="14760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/>
          <p:cNvCxnSpPr>
            <a:stCxn id="6" idx="2"/>
            <a:endCxn id="20" idx="0"/>
          </p:cNvCxnSpPr>
          <p:nvPr/>
        </p:nvCxnSpPr>
        <p:spPr>
          <a:xfrm>
            <a:off x="1835696" y="2377480"/>
            <a:ext cx="288032" cy="54808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Connector 138"/>
          <p:cNvCxnSpPr>
            <a:stCxn id="16" idx="2"/>
            <a:endCxn id="20" idx="1"/>
          </p:cNvCxnSpPr>
          <p:nvPr/>
        </p:nvCxnSpPr>
        <p:spPr>
          <a:xfrm>
            <a:off x="971600" y="1747128"/>
            <a:ext cx="1008112" cy="132245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>
            <a:stCxn id="24" idx="1"/>
            <a:endCxn id="32" idx="3"/>
          </p:cNvCxnSpPr>
          <p:nvPr/>
        </p:nvCxnSpPr>
        <p:spPr>
          <a:xfrm flipH="1" flipV="1">
            <a:off x="2917542" y="1554652"/>
            <a:ext cx="547637" cy="37705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/>
          <p:cNvCxnSpPr>
            <a:stCxn id="30" idx="0"/>
            <a:endCxn id="24" idx="2"/>
          </p:cNvCxnSpPr>
          <p:nvPr/>
        </p:nvCxnSpPr>
        <p:spPr>
          <a:xfrm flipH="1" flipV="1">
            <a:off x="3609195" y="2075718"/>
            <a:ext cx="288032" cy="77721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Connector 169"/>
          <p:cNvCxnSpPr>
            <a:stCxn id="32" idx="2"/>
            <a:endCxn id="20" idx="0"/>
          </p:cNvCxnSpPr>
          <p:nvPr/>
        </p:nvCxnSpPr>
        <p:spPr>
          <a:xfrm flipH="1">
            <a:off x="2123728" y="1698668"/>
            <a:ext cx="649798" cy="122689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ysDot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/>
          <p:cNvCxnSpPr>
            <a:stCxn id="6" idx="0"/>
            <a:endCxn id="18" idx="2"/>
          </p:cNvCxnSpPr>
          <p:nvPr/>
        </p:nvCxnSpPr>
        <p:spPr>
          <a:xfrm flipV="1">
            <a:off x="1835696" y="1100760"/>
            <a:ext cx="288032" cy="98868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Shape 701"/>
          <p:cNvSpPr/>
          <p:nvPr/>
        </p:nvSpPr>
        <p:spPr>
          <a:xfrm>
            <a:off x="0" y="4365104"/>
            <a:ext cx="9144000" cy="1390084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396000" rIns="108000" bIns="396000">
            <a:spAutoFit/>
          </a:bodyPr>
          <a:lstStyle/>
          <a:p>
            <a:pPr algn="ctr" rtl="0" hangingPunct="0"/>
            <a:r>
              <a:rPr lang="en-US" sz="3600" dirty="0" smtClean="0">
                <a:solidFill>
                  <a:schemeClr val="bg1"/>
                </a:solidFill>
              </a:rPr>
              <a:t>mobile / battery operated / wireless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18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3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3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4827" y="86118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20894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1504" y="26064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128" y="404664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2395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0799" y="116999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0030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9447" y="50265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770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584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8888" y="237748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79712" y="8127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4625" y="145909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9712" y="2925565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82702" y="1084928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1998" y="714540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21163" y="3440059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5179" y="178768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26718" y="232824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96863" y="180913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5249" y="219782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66014" y="277796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3565" y="3569127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53211" y="28529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05503" y="2639191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9510" y="1410636"/>
            <a:ext cx="288032" cy="2880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8576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60946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Straight Connector 33"/>
          <p:cNvCxnSpPr>
            <a:stCxn id="7" idx="3"/>
            <a:endCxn id="8" idx="1"/>
          </p:cNvCxnSpPr>
          <p:nvPr/>
        </p:nvCxnSpPr>
        <p:spPr>
          <a:xfrm>
            <a:off x="4849536" y="404664"/>
            <a:ext cx="874592" cy="14401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>
            <a:stCxn id="7" idx="2"/>
            <a:endCxn id="21" idx="0"/>
          </p:cNvCxnSpPr>
          <p:nvPr/>
        </p:nvCxnSpPr>
        <p:spPr>
          <a:xfrm>
            <a:off x="4705520" y="548680"/>
            <a:ext cx="421198" cy="53624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12" idx="0"/>
            <a:endCxn id="8" idx="2"/>
          </p:cNvCxnSpPr>
          <p:nvPr/>
        </p:nvCxnSpPr>
        <p:spPr>
          <a:xfrm flipV="1">
            <a:off x="5764815" y="692696"/>
            <a:ext cx="103329" cy="47730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22" idx="1"/>
            <a:endCxn id="8" idx="3"/>
          </p:cNvCxnSpPr>
          <p:nvPr/>
        </p:nvCxnSpPr>
        <p:spPr>
          <a:xfrm flipH="1" flipV="1">
            <a:off x="6012160" y="548680"/>
            <a:ext cx="1009838" cy="30987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/>
          <p:cNvCxnSpPr>
            <a:stCxn id="26" idx="0"/>
            <a:endCxn id="8" idx="2"/>
          </p:cNvCxnSpPr>
          <p:nvPr/>
        </p:nvCxnSpPr>
        <p:spPr>
          <a:xfrm flipH="1" flipV="1">
            <a:off x="5868144" y="692696"/>
            <a:ext cx="472735" cy="1116441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7" idx="0"/>
            <a:endCxn id="22" idx="2"/>
          </p:cNvCxnSpPr>
          <p:nvPr/>
        </p:nvCxnSpPr>
        <p:spPr>
          <a:xfrm flipH="1" flipV="1">
            <a:off x="7166014" y="1002572"/>
            <a:ext cx="193251" cy="1195249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13" idx="1"/>
            <a:endCxn id="22" idx="2"/>
          </p:cNvCxnSpPr>
          <p:nvPr/>
        </p:nvCxnSpPr>
        <p:spPr>
          <a:xfrm flipH="1" flipV="1">
            <a:off x="7166014" y="1002572"/>
            <a:ext cx="144016" cy="22637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>
            <a:stCxn id="5" idx="3"/>
            <a:endCxn id="19" idx="0"/>
          </p:cNvCxnSpPr>
          <p:nvPr/>
        </p:nvCxnSpPr>
        <p:spPr>
          <a:xfrm>
            <a:off x="4032859" y="1005204"/>
            <a:ext cx="505782" cy="45389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>
            <a:stCxn id="14" idx="3"/>
            <a:endCxn id="7" idx="1"/>
          </p:cNvCxnSpPr>
          <p:nvPr/>
        </p:nvCxnSpPr>
        <p:spPr>
          <a:xfrm flipV="1">
            <a:off x="3257479" y="404664"/>
            <a:ext cx="1304025" cy="24201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/>
          <p:cNvCxnSpPr>
            <a:stCxn id="14" idx="3"/>
            <a:endCxn id="5" idx="1"/>
          </p:cNvCxnSpPr>
          <p:nvPr/>
        </p:nvCxnSpPr>
        <p:spPr>
          <a:xfrm>
            <a:off x="3257479" y="646674"/>
            <a:ext cx="487348" cy="35853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>
            <a:stCxn id="5" idx="2"/>
            <a:endCxn id="30" idx="0"/>
          </p:cNvCxnSpPr>
          <p:nvPr/>
        </p:nvCxnSpPr>
        <p:spPr>
          <a:xfrm>
            <a:off x="3888843" y="1149220"/>
            <a:ext cx="8384" cy="170371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19" idx="2"/>
            <a:endCxn id="25" idx="0"/>
          </p:cNvCxnSpPr>
          <p:nvPr/>
        </p:nvCxnSpPr>
        <p:spPr>
          <a:xfrm>
            <a:off x="4538641" y="1747128"/>
            <a:ext cx="732093" cy="58111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25" idx="0"/>
            <a:endCxn id="21" idx="2"/>
          </p:cNvCxnSpPr>
          <p:nvPr/>
        </p:nvCxnSpPr>
        <p:spPr>
          <a:xfrm flipH="1" flipV="1">
            <a:off x="5126718" y="1372960"/>
            <a:ext cx="144016" cy="95528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>
            <a:stCxn id="19" idx="3"/>
            <a:endCxn id="21" idx="2"/>
          </p:cNvCxnSpPr>
          <p:nvPr/>
        </p:nvCxnSpPr>
        <p:spPr>
          <a:xfrm flipV="1">
            <a:off x="4682657" y="1372960"/>
            <a:ext cx="444061" cy="23015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25" idx="3"/>
            <a:endCxn id="26" idx="1"/>
          </p:cNvCxnSpPr>
          <p:nvPr/>
        </p:nvCxnSpPr>
        <p:spPr>
          <a:xfrm flipV="1">
            <a:off x="5414750" y="1953153"/>
            <a:ext cx="782113" cy="519109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Connector 77"/>
          <p:cNvCxnSpPr>
            <a:stCxn id="25" idx="3"/>
            <a:endCxn id="31" idx="1"/>
          </p:cNvCxnSpPr>
          <p:nvPr/>
        </p:nvCxnSpPr>
        <p:spPr>
          <a:xfrm>
            <a:off x="5414750" y="2472262"/>
            <a:ext cx="590753" cy="31094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Connector 80"/>
          <p:cNvCxnSpPr>
            <a:stCxn id="27" idx="1"/>
            <a:endCxn id="31" idx="3"/>
          </p:cNvCxnSpPr>
          <p:nvPr/>
        </p:nvCxnSpPr>
        <p:spPr>
          <a:xfrm flipH="1">
            <a:off x="6293535" y="2341837"/>
            <a:ext cx="921714" cy="4413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/>
          <p:cNvCxnSpPr>
            <a:stCxn id="26" idx="3"/>
            <a:endCxn id="27" idx="1"/>
          </p:cNvCxnSpPr>
          <p:nvPr/>
        </p:nvCxnSpPr>
        <p:spPr>
          <a:xfrm>
            <a:off x="6484895" y="1953153"/>
            <a:ext cx="730354" cy="38868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21" idx="3"/>
            <a:endCxn id="12" idx="1"/>
          </p:cNvCxnSpPr>
          <p:nvPr/>
        </p:nvCxnSpPr>
        <p:spPr>
          <a:xfrm>
            <a:off x="5270734" y="1228944"/>
            <a:ext cx="350065" cy="850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Connector 103"/>
          <p:cNvCxnSpPr>
            <a:stCxn id="29" idx="3"/>
            <a:endCxn id="28" idx="1"/>
          </p:cNvCxnSpPr>
          <p:nvPr/>
        </p:nvCxnSpPr>
        <p:spPr>
          <a:xfrm flipV="1">
            <a:off x="6381597" y="2921977"/>
            <a:ext cx="784417" cy="7911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/>
          <p:cNvCxnSpPr>
            <a:stCxn id="28" idx="0"/>
            <a:endCxn id="27" idx="2"/>
          </p:cNvCxnSpPr>
          <p:nvPr/>
        </p:nvCxnSpPr>
        <p:spPr>
          <a:xfrm flipV="1">
            <a:off x="7310030" y="2485853"/>
            <a:ext cx="49235" cy="29210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29" idx="1"/>
            <a:endCxn id="15" idx="3"/>
          </p:cNvCxnSpPr>
          <p:nvPr/>
        </p:nvCxnSpPr>
        <p:spPr>
          <a:xfrm flipH="1" flipV="1">
            <a:off x="5155735" y="3584075"/>
            <a:ext cx="937830" cy="12906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/>
          <p:cNvCxnSpPr>
            <a:stCxn id="29" idx="0"/>
            <a:endCxn id="31" idx="2"/>
          </p:cNvCxnSpPr>
          <p:nvPr/>
        </p:nvCxnSpPr>
        <p:spPr>
          <a:xfrm flipH="1" flipV="1">
            <a:off x="6149519" y="2927223"/>
            <a:ext cx="88062" cy="64190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23" idx="3"/>
            <a:endCxn id="15" idx="1"/>
          </p:cNvCxnSpPr>
          <p:nvPr/>
        </p:nvCxnSpPr>
        <p:spPr>
          <a:xfrm>
            <a:off x="3609195" y="3584075"/>
            <a:ext cx="1258508" cy="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23" idx="3"/>
            <a:endCxn id="25" idx="2"/>
          </p:cNvCxnSpPr>
          <p:nvPr/>
        </p:nvCxnSpPr>
        <p:spPr>
          <a:xfrm flipV="1">
            <a:off x="3609195" y="2616278"/>
            <a:ext cx="1661539" cy="96779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9" idx="0"/>
            <a:endCxn id="32" idx="2"/>
          </p:cNvCxnSpPr>
          <p:nvPr/>
        </p:nvCxnSpPr>
        <p:spPr>
          <a:xfrm flipH="1" flipV="1">
            <a:off x="2773526" y="1698668"/>
            <a:ext cx="172885" cy="107929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Connector 123"/>
          <p:cNvCxnSpPr>
            <a:stCxn id="9" idx="2"/>
            <a:endCxn id="23" idx="0"/>
          </p:cNvCxnSpPr>
          <p:nvPr/>
        </p:nvCxnSpPr>
        <p:spPr>
          <a:xfrm>
            <a:off x="2946411" y="3065993"/>
            <a:ext cx="518768" cy="3740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/>
          <p:cNvCxnSpPr>
            <a:stCxn id="9" idx="3"/>
            <a:endCxn id="30" idx="1"/>
          </p:cNvCxnSpPr>
          <p:nvPr/>
        </p:nvCxnSpPr>
        <p:spPr>
          <a:xfrm>
            <a:off x="3090427" y="2921977"/>
            <a:ext cx="662784" cy="7497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/>
          <p:cNvCxnSpPr>
            <a:stCxn id="15" idx="0"/>
            <a:endCxn id="25" idx="2"/>
          </p:cNvCxnSpPr>
          <p:nvPr/>
        </p:nvCxnSpPr>
        <p:spPr>
          <a:xfrm flipV="1">
            <a:off x="5011719" y="2616278"/>
            <a:ext cx="259015" cy="823781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/>
          <p:cNvCxnSpPr>
            <a:stCxn id="24" idx="0"/>
            <a:endCxn id="5" idx="2"/>
          </p:cNvCxnSpPr>
          <p:nvPr/>
        </p:nvCxnSpPr>
        <p:spPr>
          <a:xfrm flipV="1">
            <a:off x="3609195" y="1149220"/>
            <a:ext cx="279648" cy="6384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Connector 136"/>
          <p:cNvCxnSpPr>
            <a:stCxn id="20" idx="3"/>
            <a:endCxn id="9" idx="1"/>
          </p:cNvCxnSpPr>
          <p:nvPr/>
        </p:nvCxnSpPr>
        <p:spPr>
          <a:xfrm flipV="1">
            <a:off x="2267744" y="2921977"/>
            <a:ext cx="534651" cy="14760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/>
          <p:cNvCxnSpPr>
            <a:stCxn id="6" idx="2"/>
            <a:endCxn id="20" idx="0"/>
          </p:cNvCxnSpPr>
          <p:nvPr/>
        </p:nvCxnSpPr>
        <p:spPr>
          <a:xfrm>
            <a:off x="1835696" y="2377480"/>
            <a:ext cx="288032" cy="548085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Connector 138"/>
          <p:cNvCxnSpPr>
            <a:stCxn id="16" idx="2"/>
            <a:endCxn id="20" idx="1"/>
          </p:cNvCxnSpPr>
          <p:nvPr/>
        </p:nvCxnSpPr>
        <p:spPr>
          <a:xfrm>
            <a:off x="971600" y="1747128"/>
            <a:ext cx="1008112" cy="1322453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/>
          <p:cNvCxnSpPr>
            <a:stCxn id="16" idx="3"/>
            <a:endCxn id="18" idx="1"/>
          </p:cNvCxnSpPr>
          <p:nvPr/>
        </p:nvCxnSpPr>
        <p:spPr>
          <a:xfrm flipV="1">
            <a:off x="1115616" y="956744"/>
            <a:ext cx="864096" cy="64636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>
            <a:stCxn id="17" idx="2"/>
            <a:endCxn id="30" idx="3"/>
          </p:cNvCxnSpPr>
          <p:nvPr/>
        </p:nvCxnSpPr>
        <p:spPr>
          <a:xfrm flipH="1">
            <a:off x="4041243" y="2665512"/>
            <a:ext cx="291661" cy="33144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>
            <a:stCxn id="24" idx="1"/>
            <a:endCxn id="32" idx="3"/>
          </p:cNvCxnSpPr>
          <p:nvPr/>
        </p:nvCxnSpPr>
        <p:spPr>
          <a:xfrm flipH="1" flipV="1">
            <a:off x="2917542" y="1554652"/>
            <a:ext cx="547637" cy="37705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>
            <a:stCxn id="17" idx="3"/>
            <a:endCxn id="25" idx="1"/>
          </p:cNvCxnSpPr>
          <p:nvPr/>
        </p:nvCxnSpPr>
        <p:spPr>
          <a:xfrm flipV="1">
            <a:off x="4476920" y="2472262"/>
            <a:ext cx="649798" cy="4923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Connector 161"/>
          <p:cNvCxnSpPr>
            <a:stCxn id="32" idx="1"/>
            <a:endCxn id="16" idx="3"/>
          </p:cNvCxnSpPr>
          <p:nvPr/>
        </p:nvCxnSpPr>
        <p:spPr>
          <a:xfrm flipH="1">
            <a:off x="1115616" y="1554652"/>
            <a:ext cx="1513894" cy="4846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>
            <a:stCxn id="32" idx="1"/>
            <a:endCxn id="6" idx="3"/>
          </p:cNvCxnSpPr>
          <p:nvPr/>
        </p:nvCxnSpPr>
        <p:spPr>
          <a:xfrm flipH="1">
            <a:off x="1979712" y="1554652"/>
            <a:ext cx="649798" cy="678812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/>
          <p:cNvCxnSpPr>
            <a:stCxn id="14" idx="1"/>
            <a:endCxn id="18" idx="3"/>
          </p:cNvCxnSpPr>
          <p:nvPr/>
        </p:nvCxnSpPr>
        <p:spPr>
          <a:xfrm flipH="1">
            <a:off x="2267744" y="646674"/>
            <a:ext cx="701703" cy="310070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/>
          <p:cNvCxnSpPr>
            <a:stCxn id="30" idx="0"/>
            <a:endCxn id="24" idx="2"/>
          </p:cNvCxnSpPr>
          <p:nvPr/>
        </p:nvCxnSpPr>
        <p:spPr>
          <a:xfrm flipH="1" flipV="1">
            <a:off x="3609195" y="2075718"/>
            <a:ext cx="288032" cy="77721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Connector 169"/>
          <p:cNvCxnSpPr>
            <a:stCxn id="32" idx="2"/>
            <a:endCxn id="20" idx="0"/>
          </p:cNvCxnSpPr>
          <p:nvPr/>
        </p:nvCxnSpPr>
        <p:spPr>
          <a:xfrm flipH="1">
            <a:off x="2123728" y="1698668"/>
            <a:ext cx="649798" cy="1226897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/>
          <p:cNvCxnSpPr>
            <a:stCxn id="6" idx="0"/>
            <a:endCxn id="18" idx="2"/>
          </p:cNvCxnSpPr>
          <p:nvPr/>
        </p:nvCxnSpPr>
        <p:spPr>
          <a:xfrm flipV="1">
            <a:off x="1835696" y="1100760"/>
            <a:ext cx="288032" cy="98868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Shape 701"/>
          <p:cNvSpPr/>
          <p:nvPr/>
        </p:nvSpPr>
        <p:spPr>
          <a:xfrm>
            <a:off x="0" y="4365103"/>
            <a:ext cx="9144000" cy="13896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algn="ctr" rtl="0" hangingPunct="0"/>
            <a:r>
              <a:rPr lang="en-US" sz="3600" dirty="0" smtClean="0">
                <a:solidFill>
                  <a:schemeClr val="bg1"/>
                </a:solidFill>
              </a:rPr>
              <a:t>Classic AllJoyn interaction model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(discover-connect-query) does not scale.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0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8576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0946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857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09467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8576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60946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8576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0946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Microsoft Office PowerPoint</Application>
  <PresentationFormat>On-screen Show (4:3)</PresentationFormat>
  <Paragraphs>390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</vt:lpstr>
      <vt:lpstr>Data-driven API breakout session</vt:lpstr>
      <vt:lpstr>IoT is many things to many people</vt:lpstr>
      <vt:lpstr>IoT is many things to many people</vt:lpstr>
      <vt:lpstr>IoT is many things to many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AllJoyn as a universal data bus</vt:lpstr>
      <vt:lpstr>Data-driven API</vt:lpstr>
      <vt:lpstr>Data-driven API</vt:lpstr>
      <vt:lpstr>Data-driven API</vt:lpstr>
      <vt:lpstr>Data-driven API</vt:lpstr>
      <vt:lpstr>Data-driven API</vt:lpstr>
      <vt:lpstr>PowerPoint Presentation</vt:lpstr>
      <vt:lpstr>Types of data</vt:lpstr>
      <vt:lpstr>AllJoyn Interface is the data model</vt:lpstr>
      <vt:lpstr>AllJoyn Interface is the data model</vt:lpstr>
      <vt:lpstr>AllJoyn Interface is the data model</vt:lpstr>
      <vt:lpstr>AllJoyn Interface is the data model</vt:lpstr>
      <vt:lpstr>The current interface definition language is too limited.</vt:lpstr>
      <vt:lpstr>The current interface definition language is too limited.</vt:lpstr>
      <vt:lpstr>The current interface definition language is too limited.</vt:lpstr>
      <vt:lpstr>Leverage code generator to turn formal XML definition into code.</vt:lpstr>
      <vt:lpstr>Common data models must be standardised.</vt:lpstr>
      <vt:lpstr>Standardised data models will evolve over time.</vt:lpstr>
      <vt:lpstr>Standardised data models will evolve over time.</vt:lpstr>
      <vt:lpstr>Standardised data models will evolve over time.</vt:lpstr>
      <vt:lpstr>This is not what we think of as “foolproof and elegant”.</vt:lpstr>
      <vt:lpstr>The Alliance needs to formulate a clear vision on data model evolution.</vt:lpstr>
      <vt:lpstr>PowerPoint Presentation</vt:lpstr>
      <vt:lpstr>DDAPI is a helper library on top of AllJoyn Core.</vt:lpstr>
      <vt:lpstr>DDAPI is a helper library on top of AllJoyn Core.</vt:lpstr>
      <vt:lpstr>DDAPI applications work together well with plain AllJoyn applications</vt:lpstr>
      <vt:lpstr>The best DDAPI is no DDAPI.</vt:lpstr>
      <vt:lpstr>PowerPoint Presentation</vt:lpstr>
      <vt:lpstr>Where are we today?</vt:lpstr>
      <vt:lpstr>Our lasting legacy must not be an API, but a vision.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API breakout session</dc:title>
  <cp:lastModifiedBy>Dominique Chanet</cp:lastModifiedBy>
  <cp:revision>50</cp:revision>
  <dcterms:modified xsi:type="dcterms:W3CDTF">2014-11-19T08:56:29Z</dcterms:modified>
</cp:coreProperties>
</file>